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4" r:id="rId16"/>
    <p:sldId id="275" r:id="rId17"/>
    <p:sldId id="276" r:id="rId18"/>
    <p:sldId id="277" r:id="rId19"/>
    <p:sldId id="278" r:id="rId20"/>
    <p:sldId id="279" r:id="rId21"/>
    <p:sldId id="27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70CE7E3-F179-4BE5-A98C-8EA7B4B73816}" type="datetimeFigureOut">
              <a:rPr lang="en-US" smtClean="0"/>
              <a:t>3/24/2015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886708F-4B74-42B9-A8F1-68A14767CEC8}"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0CE7E3-F179-4BE5-A98C-8EA7B4B73816}" type="datetimeFigureOut">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6708F-4B74-42B9-A8F1-68A14767CEC8}"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0CE7E3-F179-4BE5-A98C-8EA7B4B73816}" type="datetimeFigureOut">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6708F-4B74-42B9-A8F1-68A14767CEC8}"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70CE7E3-F179-4BE5-A98C-8EA7B4B73816}" type="datetimeFigureOut">
              <a:rPr lang="en-US" smtClean="0"/>
              <a:t>3/24/2015</a:t>
            </a:fld>
            <a:endParaRPr lang="en-US"/>
          </a:p>
        </p:txBody>
      </p:sp>
      <p:sp>
        <p:nvSpPr>
          <p:cNvPr id="9" name="Slide Number Placeholder 8"/>
          <p:cNvSpPr>
            <a:spLocks noGrp="1"/>
          </p:cNvSpPr>
          <p:nvPr>
            <p:ph type="sldNum" sz="quarter" idx="15"/>
          </p:nvPr>
        </p:nvSpPr>
        <p:spPr/>
        <p:txBody>
          <a:bodyPr rtlCol="0"/>
          <a:lstStyle/>
          <a:p>
            <a:fld id="{9886708F-4B74-42B9-A8F1-68A14767CEC8}"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70CE7E3-F179-4BE5-A98C-8EA7B4B73816}" type="datetimeFigureOut">
              <a:rPr lang="en-US" smtClean="0"/>
              <a:t>3/24/2015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886708F-4B74-42B9-A8F1-68A14767CEC8}"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70CE7E3-F179-4BE5-A98C-8EA7B4B73816}" type="datetimeFigureOut">
              <a:rPr lang="en-US" smtClean="0"/>
              <a:t>3/24/2015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86708F-4B74-42B9-A8F1-68A14767CEC8}"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70CE7E3-F179-4BE5-A98C-8EA7B4B73816}" type="datetimeFigureOut">
              <a:rPr lang="en-US" smtClean="0"/>
              <a:t>3/24/2015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86708F-4B74-42B9-A8F1-68A14767CEC8}"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70CE7E3-F179-4BE5-A98C-8EA7B4B73816}" type="datetimeFigureOut">
              <a:rPr lang="en-US" smtClean="0"/>
              <a:t>3/24/2015</a:t>
            </a:fld>
            <a:endParaRPr lang="en-US"/>
          </a:p>
        </p:txBody>
      </p:sp>
      <p:sp>
        <p:nvSpPr>
          <p:cNvPr id="7" name="Slide Number Placeholder 6"/>
          <p:cNvSpPr>
            <a:spLocks noGrp="1"/>
          </p:cNvSpPr>
          <p:nvPr>
            <p:ph type="sldNum" sz="quarter" idx="11"/>
          </p:nvPr>
        </p:nvSpPr>
        <p:spPr/>
        <p:txBody>
          <a:bodyPr rtlCol="0"/>
          <a:lstStyle/>
          <a:p>
            <a:fld id="{9886708F-4B74-42B9-A8F1-68A14767CEC8}"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0CE7E3-F179-4BE5-A98C-8EA7B4B73816}" type="datetimeFigureOut">
              <a:rPr lang="en-US" smtClean="0"/>
              <a:t>3/24/2015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86708F-4B74-42B9-A8F1-68A14767CEC8}"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70CE7E3-F179-4BE5-A98C-8EA7B4B73816}" type="datetimeFigureOut">
              <a:rPr lang="en-US" smtClean="0"/>
              <a:t>3/24/2015</a:t>
            </a:fld>
            <a:endParaRPr lang="en-US"/>
          </a:p>
        </p:txBody>
      </p:sp>
      <p:sp>
        <p:nvSpPr>
          <p:cNvPr id="22" name="Slide Number Placeholder 21"/>
          <p:cNvSpPr>
            <a:spLocks noGrp="1"/>
          </p:cNvSpPr>
          <p:nvPr>
            <p:ph type="sldNum" sz="quarter" idx="15"/>
          </p:nvPr>
        </p:nvSpPr>
        <p:spPr/>
        <p:txBody>
          <a:bodyPr rtlCol="0"/>
          <a:lstStyle/>
          <a:p>
            <a:fld id="{9886708F-4B74-42B9-A8F1-68A14767CEC8}"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70CE7E3-F179-4BE5-A98C-8EA7B4B73816}" type="datetimeFigureOut">
              <a:rPr lang="en-US" smtClean="0"/>
              <a:t>3/24/2015</a:t>
            </a:fld>
            <a:endParaRPr lang="en-US"/>
          </a:p>
        </p:txBody>
      </p:sp>
      <p:sp>
        <p:nvSpPr>
          <p:cNvPr id="18" name="Slide Number Placeholder 17"/>
          <p:cNvSpPr>
            <a:spLocks noGrp="1"/>
          </p:cNvSpPr>
          <p:nvPr>
            <p:ph type="sldNum" sz="quarter" idx="11"/>
          </p:nvPr>
        </p:nvSpPr>
        <p:spPr/>
        <p:txBody>
          <a:bodyPr rtlCol="0"/>
          <a:lstStyle/>
          <a:p>
            <a:fld id="{9886708F-4B74-42B9-A8F1-68A14767CEC8}"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70CE7E3-F179-4BE5-A98C-8EA7B4B73816}" type="datetimeFigureOut">
              <a:rPr lang="en-US" smtClean="0"/>
              <a:t>3/24/2015</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886708F-4B74-42B9-A8F1-68A14767CEC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nestle.lk/en" TargetMode="External"/><Relationship Id="rId2" Type="http://schemas.openxmlformats.org/officeDocument/2006/relationships/hyperlink" Target="http://stefan.fenz.at/research/information-security-risk-managemen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06410" y="1518602"/>
            <a:ext cx="6172200" cy="2275362"/>
          </a:xfrm>
        </p:spPr>
        <p:txBody>
          <a:bodyPr>
            <a:normAutofit fontScale="90000"/>
          </a:bodyPr>
          <a:lstStyle/>
          <a:p>
            <a:pPr algn="ct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r>
              <a:rPr lang="en-US" sz="2700" dirty="0">
                <a:latin typeface="Times New Roman" pitchFamily="18" charset="0"/>
                <a:cs typeface="Times New Roman" pitchFamily="18" charset="0"/>
              </a:rPr>
              <a:t/>
            </a:r>
            <a:br>
              <a:rPr lang="en-US" sz="2700" dirty="0">
                <a:latin typeface="Times New Roman" pitchFamily="18" charset="0"/>
                <a:cs typeface="Times New Roman" pitchFamily="18" charset="0"/>
              </a:rPr>
            </a:b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r>
              <a:rPr lang="en-US" sz="2700" dirty="0">
                <a:latin typeface="Times New Roman" pitchFamily="18" charset="0"/>
                <a:cs typeface="Times New Roman" pitchFamily="18" charset="0"/>
              </a:rPr>
              <a:t/>
            </a:r>
            <a:br>
              <a:rPr lang="en-US" sz="2700" dirty="0">
                <a:latin typeface="Times New Roman" pitchFamily="18" charset="0"/>
                <a:cs typeface="Times New Roman" pitchFamily="18" charset="0"/>
              </a:rPr>
            </a:b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r>
              <a:rPr lang="en-US" sz="2700" dirty="0">
                <a:latin typeface="Times New Roman" pitchFamily="18" charset="0"/>
                <a:cs typeface="Times New Roman" pitchFamily="18" charset="0"/>
              </a:rPr>
              <a:t/>
            </a:r>
            <a:br>
              <a:rPr lang="en-US" sz="2700" dirty="0">
                <a:latin typeface="Times New Roman" pitchFamily="18" charset="0"/>
                <a:cs typeface="Times New Roman" pitchFamily="18" charset="0"/>
              </a:rPr>
            </a:b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r>
              <a:rPr lang="en-US" sz="2700" dirty="0">
                <a:latin typeface="Times New Roman" pitchFamily="18" charset="0"/>
                <a:cs typeface="Times New Roman" pitchFamily="18" charset="0"/>
              </a:rPr>
              <a:t/>
            </a:r>
            <a:br>
              <a:rPr lang="en-US" sz="2700" dirty="0">
                <a:latin typeface="Times New Roman" pitchFamily="18" charset="0"/>
                <a:cs typeface="Times New Roman" pitchFamily="18" charset="0"/>
              </a:rPr>
            </a:b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r>
              <a:rPr lang="en-US" sz="2700" dirty="0">
                <a:latin typeface="Times New Roman" pitchFamily="18" charset="0"/>
                <a:cs typeface="Times New Roman" pitchFamily="18" charset="0"/>
              </a:rPr>
              <a:t/>
            </a:r>
            <a:br>
              <a:rPr lang="en-US" sz="2700" dirty="0">
                <a:latin typeface="Times New Roman" pitchFamily="18" charset="0"/>
                <a:cs typeface="Times New Roman" pitchFamily="18" charset="0"/>
              </a:rPr>
            </a:b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r>
              <a:rPr lang="en-US" sz="2700" dirty="0">
                <a:latin typeface="Times New Roman" pitchFamily="18" charset="0"/>
                <a:cs typeface="Times New Roman" pitchFamily="18" charset="0"/>
              </a:rPr>
              <a:t/>
            </a:r>
            <a:br>
              <a:rPr lang="en-US" sz="2700" dirty="0">
                <a:latin typeface="Times New Roman" pitchFamily="18" charset="0"/>
                <a:cs typeface="Times New Roman" pitchFamily="18" charset="0"/>
              </a:rPr>
            </a:b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Sri </a:t>
            </a:r>
            <a:r>
              <a:rPr lang="en-US" sz="2700" dirty="0" err="1" smtClean="0">
                <a:latin typeface="Times New Roman" pitchFamily="18" charset="0"/>
                <a:cs typeface="Times New Roman" pitchFamily="18" charset="0"/>
              </a:rPr>
              <a:t>lanka</a:t>
            </a:r>
            <a:r>
              <a:rPr lang="en-US" sz="2700" dirty="0" smtClean="0">
                <a:latin typeface="Times New Roman" pitchFamily="18" charset="0"/>
                <a:cs typeface="Times New Roman" pitchFamily="18" charset="0"/>
              </a:rPr>
              <a:t> </a:t>
            </a:r>
            <a:r>
              <a:rPr lang="en-US" sz="2700" dirty="0">
                <a:latin typeface="Times New Roman" pitchFamily="18" charset="0"/>
                <a:cs typeface="Times New Roman" pitchFamily="18" charset="0"/>
              </a:rPr>
              <a:t> </a:t>
            </a:r>
            <a:r>
              <a:rPr lang="en-US" sz="2700" dirty="0" smtClean="0">
                <a:latin typeface="Times New Roman" pitchFamily="18" charset="0"/>
                <a:cs typeface="Times New Roman" pitchFamily="18" charset="0"/>
              </a:rPr>
              <a:t>institute of information technology</a:t>
            </a:r>
            <a:r>
              <a:rPr lang="en-US" dirty="0" smtClean="0"/>
              <a:t/>
            </a:r>
            <a:br>
              <a:rPr lang="en-US" dirty="0" smtClean="0"/>
            </a:br>
            <a:r>
              <a:rPr lang="en-US" dirty="0"/>
              <a:t/>
            </a:r>
            <a:br>
              <a:rPr lang="en-US" dirty="0"/>
            </a:br>
            <a:r>
              <a:rPr lang="en-US" dirty="0" smtClean="0"/>
              <a:t/>
            </a:r>
            <a:br>
              <a:rPr lang="en-US" dirty="0" smtClean="0"/>
            </a:br>
            <a:endParaRPr lang="en-US" dirty="0"/>
          </a:p>
        </p:txBody>
      </p:sp>
      <p:sp>
        <p:nvSpPr>
          <p:cNvPr id="3" name="Subtitle 2"/>
          <p:cNvSpPr>
            <a:spLocks noGrp="1"/>
          </p:cNvSpPr>
          <p:nvPr>
            <p:ph type="subTitle" idx="1"/>
          </p:nvPr>
        </p:nvSpPr>
        <p:spPr>
          <a:xfrm>
            <a:off x="2120265" y="3429000"/>
            <a:ext cx="6172200" cy="2438400"/>
          </a:xfrm>
        </p:spPr>
        <p:txBody>
          <a:bodyPr>
            <a:normAutofit/>
          </a:bodyPr>
          <a:lstStyle/>
          <a:p>
            <a:pPr algn="ctr"/>
            <a:r>
              <a:rPr lang="en-US" sz="2400" dirty="0" smtClean="0">
                <a:latin typeface="Times New Roman" pitchFamily="18" charset="0"/>
                <a:cs typeface="Times New Roman" pitchFamily="18" charset="0"/>
              </a:rPr>
              <a:t>3</a:t>
            </a:r>
            <a:r>
              <a:rPr lang="en-US" sz="2400" baseline="30000" dirty="0" smtClean="0">
                <a:latin typeface="Times New Roman" pitchFamily="18" charset="0"/>
                <a:cs typeface="Times New Roman" pitchFamily="18" charset="0"/>
              </a:rPr>
              <a:t>rd</a:t>
            </a:r>
            <a:r>
              <a:rPr lang="en-US" sz="2400" dirty="0" smtClean="0">
                <a:latin typeface="Times New Roman" pitchFamily="18" charset="0"/>
                <a:cs typeface="Times New Roman" pitchFamily="18" charset="0"/>
              </a:rPr>
              <a:t> year – 1</a:t>
            </a:r>
            <a:r>
              <a:rPr lang="en-US" sz="2400" baseline="30000" dirty="0" smtClean="0">
                <a:latin typeface="Times New Roman" pitchFamily="18" charset="0"/>
                <a:cs typeface="Times New Roman" pitchFamily="18" charset="0"/>
              </a:rPr>
              <a:t>st</a:t>
            </a:r>
            <a:r>
              <a:rPr lang="en-US" sz="2400" dirty="0" smtClean="0">
                <a:latin typeface="Times New Roman" pitchFamily="18" charset="0"/>
                <a:cs typeface="Times New Roman" pitchFamily="18" charset="0"/>
              </a:rPr>
              <a:t> semester</a:t>
            </a:r>
          </a:p>
          <a:p>
            <a:pPr algn="ctr"/>
            <a:endParaRPr lang="en-US" sz="2400" dirty="0" smtClean="0">
              <a:latin typeface="Times New Roman" pitchFamily="18" charset="0"/>
              <a:cs typeface="Times New Roman" pitchFamily="18" charset="0"/>
            </a:endParaRPr>
          </a:p>
          <a:p>
            <a:pPr algn="ctr"/>
            <a:r>
              <a:rPr lang="en-US" sz="2400" dirty="0" smtClean="0">
                <a:latin typeface="Times New Roman" pitchFamily="18" charset="0"/>
                <a:cs typeface="Times New Roman" pitchFamily="18" charset="0"/>
              </a:rPr>
              <a:t>Software </a:t>
            </a:r>
            <a:r>
              <a:rPr lang="en-US" sz="2400" dirty="0">
                <a:latin typeface="Times New Roman" pitchFamily="18" charset="0"/>
                <a:cs typeface="Times New Roman" pitchFamily="18" charset="0"/>
              </a:rPr>
              <a:t>Engineering – </a:t>
            </a:r>
            <a:r>
              <a:rPr lang="en-US" sz="2400" dirty="0" err="1" smtClean="0">
                <a:latin typeface="Times New Roman" pitchFamily="18" charset="0"/>
                <a:cs typeface="Times New Roman" pitchFamily="18" charset="0"/>
              </a:rPr>
              <a:t>lll</a:t>
            </a:r>
            <a:endParaRPr lang="en-US" sz="2400" dirty="0" smtClean="0">
              <a:latin typeface="Times New Roman" pitchFamily="18" charset="0"/>
              <a:cs typeface="Times New Roman" pitchFamily="18" charset="0"/>
            </a:endParaRPr>
          </a:p>
          <a:p>
            <a:pPr algn="ct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smtClean="0">
                <a:latin typeface="Times New Roman" pitchFamily="18" charset="0"/>
                <a:cs typeface="Times New Roman" pitchFamily="18" charset="0"/>
              </a:rPr>
              <a:t>Information Security Risk Assessment</a:t>
            </a:r>
            <a:endParaRPr lang="en-US" sz="2400" dirty="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38200" y="762000"/>
            <a:ext cx="1282065" cy="1513205"/>
          </a:xfrm>
          <a:prstGeom prst="rect">
            <a:avLst/>
          </a:prstGeom>
          <a:noFill/>
          <a:ln>
            <a:noFill/>
          </a:ln>
        </p:spPr>
      </p:pic>
    </p:spTree>
    <p:extLst>
      <p:ext uri="{BB962C8B-B14F-4D97-AF65-F5344CB8AC3E}">
        <p14:creationId xmlns:p14="http://schemas.microsoft.com/office/powerpoint/2010/main" val="7187341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Marketing</a:t>
            </a:r>
            <a:br>
              <a:rPr lang="en-US" dirty="0"/>
            </a:br>
            <a:endParaRPr lang="en-US" dirty="0"/>
          </a:p>
        </p:txBody>
      </p:sp>
      <p:sp>
        <p:nvSpPr>
          <p:cNvPr id="3" name="Content Placeholder 2"/>
          <p:cNvSpPr>
            <a:spLocks noGrp="1"/>
          </p:cNvSpPr>
          <p:nvPr>
            <p:ph sz="quarter" idx="1"/>
          </p:nvPr>
        </p:nvSpPr>
        <p:spPr/>
        <p:txBody>
          <a:bodyPr/>
          <a:lstStyle/>
          <a:p>
            <a:r>
              <a:rPr lang="en-US" dirty="0"/>
              <a:t>Helping customers to buy the products or services of the firm.</a:t>
            </a:r>
          </a:p>
          <a:p>
            <a:r>
              <a:rPr lang="en-US" dirty="0"/>
              <a:t>All ingredients that contained in the product is all </a:t>
            </a:r>
            <a:r>
              <a:rPr lang="en-US" dirty="0" err="1"/>
              <a:t>labelled</a:t>
            </a:r>
            <a:r>
              <a:rPr lang="en-US" dirty="0"/>
              <a:t> accurately on the container of the food.</a:t>
            </a:r>
          </a:p>
          <a:p>
            <a:r>
              <a:rPr lang="en-US" dirty="0"/>
              <a:t>Running a food based business is not an easy task as many advertising need to be done.</a:t>
            </a:r>
          </a:p>
          <a:p>
            <a:r>
              <a:rPr lang="en-US" dirty="0"/>
              <a:t>However, Nestle is brilliant in attracting their potential customers and also existing customers.</a:t>
            </a:r>
          </a:p>
          <a:p>
            <a:endParaRPr lang="en-US" dirty="0"/>
          </a:p>
        </p:txBody>
      </p:sp>
    </p:spTree>
    <p:extLst>
      <p:ext uri="{BB962C8B-B14F-4D97-AF65-F5344CB8AC3E}">
        <p14:creationId xmlns:p14="http://schemas.microsoft.com/office/powerpoint/2010/main" val="3716553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Service</a:t>
            </a:r>
            <a:br>
              <a:rPr lang="en-US" dirty="0"/>
            </a:br>
            <a:endParaRPr lang="en-US" dirty="0"/>
          </a:p>
        </p:txBody>
      </p:sp>
      <p:sp>
        <p:nvSpPr>
          <p:cNvPr id="3" name="Content Placeholder 2"/>
          <p:cNvSpPr>
            <a:spLocks noGrp="1"/>
          </p:cNvSpPr>
          <p:nvPr>
            <p:ph sz="quarter" idx="1"/>
          </p:nvPr>
        </p:nvSpPr>
        <p:spPr/>
        <p:txBody>
          <a:bodyPr/>
          <a:lstStyle/>
          <a:p>
            <a:r>
              <a:rPr lang="en-US" dirty="0"/>
              <a:t>Post sale support provided to customers such as repairs and maintenance function.</a:t>
            </a:r>
          </a:p>
          <a:p>
            <a:pPr marL="0" indent="0">
              <a:buNone/>
            </a:pPr>
            <a:r>
              <a:rPr lang="en-US" dirty="0"/>
              <a:t> </a:t>
            </a:r>
          </a:p>
          <a:p>
            <a:r>
              <a:rPr lang="en-US" dirty="0"/>
              <a:t>Nestle provides its official website for the consumers to review its products.</a:t>
            </a:r>
          </a:p>
          <a:p>
            <a:pPr marL="0" indent="0">
              <a:buNone/>
            </a:pPr>
            <a:r>
              <a:rPr lang="en-US" dirty="0"/>
              <a:t> </a:t>
            </a:r>
          </a:p>
          <a:p>
            <a:r>
              <a:rPr lang="en-US" dirty="0"/>
              <a:t>It is very helpful as all functions and purposes of product is stated clearly and is a satisfactory.</a:t>
            </a:r>
          </a:p>
          <a:p>
            <a:pPr marL="0" indent="0">
              <a:buNone/>
            </a:pPr>
            <a:r>
              <a:rPr lang="en-US" dirty="0"/>
              <a:t> </a:t>
            </a:r>
          </a:p>
          <a:p>
            <a:r>
              <a:rPr lang="en-US" dirty="0"/>
              <a:t>The website has a very welcoming vision.</a:t>
            </a:r>
          </a:p>
          <a:p>
            <a:endParaRPr lang="en-US" dirty="0"/>
          </a:p>
        </p:txBody>
      </p:sp>
    </p:spTree>
    <p:extLst>
      <p:ext uri="{BB962C8B-B14F-4D97-AF65-F5344CB8AC3E}">
        <p14:creationId xmlns:p14="http://schemas.microsoft.com/office/powerpoint/2010/main" val="42897823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Human Resources</a:t>
            </a:r>
            <a:br>
              <a:rPr lang="en-US" dirty="0"/>
            </a:br>
            <a:endParaRPr lang="en-US" dirty="0"/>
          </a:p>
        </p:txBody>
      </p:sp>
      <p:sp>
        <p:nvSpPr>
          <p:cNvPr id="3" name="Content Placeholder 2"/>
          <p:cNvSpPr>
            <a:spLocks noGrp="1"/>
          </p:cNvSpPr>
          <p:nvPr>
            <p:ph sz="quarter" idx="1"/>
          </p:nvPr>
        </p:nvSpPr>
        <p:spPr/>
        <p:txBody>
          <a:bodyPr>
            <a:normAutofit lnSpcReduction="10000"/>
          </a:bodyPr>
          <a:lstStyle/>
          <a:p>
            <a:r>
              <a:rPr lang="en-US" dirty="0"/>
              <a:t>Recruiting and hiring new employees.</a:t>
            </a:r>
          </a:p>
          <a:p>
            <a:pPr marL="0" indent="0">
              <a:buNone/>
            </a:pPr>
            <a:r>
              <a:rPr lang="en-US" dirty="0"/>
              <a:t> </a:t>
            </a:r>
          </a:p>
          <a:p>
            <a:r>
              <a:rPr lang="en-US" dirty="0"/>
              <a:t>Training, paying salary and employee benefits.</a:t>
            </a:r>
          </a:p>
          <a:p>
            <a:pPr marL="0" indent="0">
              <a:buNone/>
            </a:pPr>
            <a:r>
              <a:rPr lang="en-US" dirty="0"/>
              <a:t> </a:t>
            </a:r>
          </a:p>
          <a:p>
            <a:r>
              <a:rPr lang="en-US" dirty="0"/>
              <a:t>Nestle is not only good in producing nutritional products, they are good in attracting people to join their company.</a:t>
            </a:r>
          </a:p>
          <a:p>
            <a:pPr marL="0" indent="0">
              <a:buNone/>
            </a:pPr>
            <a:r>
              <a:rPr lang="en-US" dirty="0"/>
              <a:t> </a:t>
            </a:r>
          </a:p>
          <a:p>
            <a:r>
              <a:rPr lang="en-US" dirty="0"/>
              <a:t>Nestle have given many job opportunities to the public with many different positions.</a:t>
            </a:r>
          </a:p>
          <a:p>
            <a:pPr marL="0" indent="0">
              <a:buNone/>
            </a:pPr>
            <a:r>
              <a:rPr lang="en-US" dirty="0"/>
              <a:t> </a:t>
            </a:r>
          </a:p>
          <a:p>
            <a:r>
              <a:rPr lang="en-US" dirty="0"/>
              <a:t>Advertising of job in website and newspaper.</a:t>
            </a:r>
          </a:p>
          <a:p>
            <a:endParaRPr lang="en-US" dirty="0"/>
          </a:p>
        </p:txBody>
      </p:sp>
    </p:spTree>
    <p:extLst>
      <p:ext uri="{BB962C8B-B14F-4D97-AF65-F5344CB8AC3E}">
        <p14:creationId xmlns:p14="http://schemas.microsoft.com/office/powerpoint/2010/main" val="344916397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Effect transition="in" filter="fade">
                                      <p:cBhvr>
                                        <p:cTn id="70" dur="1000"/>
                                        <p:tgtEl>
                                          <p:spTgt spid="3">
                                            <p:txEl>
                                              <p:pRg st="8" end="8"/>
                                            </p:txEl>
                                          </p:spTgt>
                                        </p:tgtEl>
                                      </p:cBhvr>
                                    </p:animEffect>
                                    <p:anim calcmode="lin" valueType="num">
                                      <p:cBhvr>
                                        <p:cTn id="7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Technology </a:t>
            </a:r>
            <a:r>
              <a:rPr lang="en-US" dirty="0" smtClean="0"/>
              <a:t>Department</a:t>
            </a:r>
            <a:r>
              <a:rPr lang="en-US" dirty="0"/>
              <a:t/>
            </a:r>
            <a:br>
              <a:rPr lang="en-US" dirty="0"/>
            </a:br>
            <a:endParaRPr lang="en-US" dirty="0"/>
          </a:p>
        </p:txBody>
      </p:sp>
      <p:sp>
        <p:nvSpPr>
          <p:cNvPr id="3" name="Content Placeholder 2"/>
          <p:cNvSpPr>
            <a:spLocks noGrp="1"/>
          </p:cNvSpPr>
          <p:nvPr>
            <p:ph sz="quarter" idx="1"/>
          </p:nvPr>
        </p:nvSpPr>
        <p:spPr/>
        <p:txBody>
          <a:bodyPr/>
          <a:lstStyle/>
          <a:p>
            <a:r>
              <a:rPr lang="en-US" dirty="0"/>
              <a:t>Activity to improve company's product or services.</a:t>
            </a:r>
          </a:p>
          <a:p>
            <a:r>
              <a:rPr lang="en-US" dirty="0"/>
              <a:t>Nestle have a department of 'Research and Development' to make sure that they are always up to requirements of the public.</a:t>
            </a:r>
          </a:p>
          <a:p>
            <a:r>
              <a:rPr lang="en-US" dirty="0"/>
              <a:t>It is a costly thing to do for company but it pays back the cost with double profit.</a:t>
            </a:r>
          </a:p>
          <a:p>
            <a:r>
              <a:rPr lang="en-US" dirty="0"/>
              <a:t>Having the department of 'Research and Development' helps Nestle a lot in healthy competition aspect.</a:t>
            </a:r>
          </a:p>
          <a:p>
            <a:endParaRPr lang="en-US" dirty="0"/>
          </a:p>
        </p:txBody>
      </p:sp>
    </p:spTree>
    <p:extLst>
      <p:ext uri="{BB962C8B-B14F-4D97-AF65-F5344CB8AC3E}">
        <p14:creationId xmlns:p14="http://schemas.microsoft.com/office/powerpoint/2010/main" val="26388702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Firm Infrastructure</a:t>
            </a:r>
            <a:br>
              <a:rPr lang="en-US" dirty="0"/>
            </a:br>
            <a:endParaRPr lang="en-US" dirty="0"/>
          </a:p>
        </p:txBody>
      </p:sp>
      <p:sp>
        <p:nvSpPr>
          <p:cNvPr id="3" name="Content Placeholder 2"/>
          <p:cNvSpPr>
            <a:spLocks noGrp="1"/>
          </p:cNvSpPr>
          <p:nvPr>
            <p:ph sz="quarter" idx="1"/>
          </p:nvPr>
        </p:nvSpPr>
        <p:spPr/>
        <p:txBody>
          <a:bodyPr/>
          <a:lstStyle/>
          <a:p>
            <a:r>
              <a:rPr lang="en-US" dirty="0"/>
              <a:t>Nestle has a very stable infrastructure. It is all planned properly by expertise and high education people who have a lot of experience in the nutrition field. It have its own accountant, lawyers, administrative and other officers to do their significant job that has been assigned. </a:t>
            </a:r>
          </a:p>
          <a:p>
            <a:pPr marL="0" indent="0">
              <a:buNone/>
            </a:pPr>
            <a:endParaRPr lang="en-US" dirty="0"/>
          </a:p>
        </p:txBody>
      </p:sp>
    </p:spTree>
    <p:extLst>
      <p:ext uri="{BB962C8B-B14F-4D97-AF65-F5344CB8AC3E}">
        <p14:creationId xmlns:p14="http://schemas.microsoft.com/office/powerpoint/2010/main" val="310567219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Organizational Assets for Inbound Sales Logistics</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smtClean="0"/>
              <a:t>Laptops/Desktops</a:t>
            </a:r>
          </a:p>
          <a:p>
            <a:r>
              <a:rPr lang="en-US" dirty="0" smtClean="0"/>
              <a:t>Stock database</a:t>
            </a:r>
          </a:p>
          <a:p>
            <a:r>
              <a:rPr lang="en-US" dirty="0">
                <a:latin typeface="Times New Roman" pitchFamily="18" charset="0"/>
                <a:cs typeface="Times New Roman" pitchFamily="18" charset="0"/>
              </a:rPr>
              <a:t>S</a:t>
            </a:r>
            <a:r>
              <a:rPr lang="en-US" dirty="0" smtClean="0">
                <a:latin typeface="Times New Roman" pitchFamily="18" charset="0"/>
                <a:cs typeface="Times New Roman" pitchFamily="18" charset="0"/>
              </a:rPr>
              <a:t>ecurity </a:t>
            </a:r>
            <a:r>
              <a:rPr lang="en-US" dirty="0">
                <a:latin typeface="Times New Roman" pitchFamily="18" charset="0"/>
                <a:cs typeface="Times New Roman" pitchFamily="18" charset="0"/>
              </a:rPr>
              <a:t>devices (CCTV </a:t>
            </a:r>
            <a:r>
              <a:rPr lang="en-NZ" i="1" dirty="0">
                <a:latin typeface="Times New Roman" pitchFamily="18" charset="0"/>
                <a:cs typeface="Times New Roman" pitchFamily="18" charset="0"/>
              </a:rPr>
              <a:t>etc</a:t>
            </a:r>
            <a:r>
              <a:rPr lang="en-NZ" dirty="0">
                <a:latin typeface="Times New Roman" pitchFamily="18" charset="0"/>
                <a:cs typeface="Times New Roman" pitchFamily="18" charset="0"/>
              </a:rPr>
              <a:t>.</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Organizational </a:t>
            </a:r>
            <a:r>
              <a:rPr lang="en-US" b="1" dirty="0">
                <a:latin typeface="Times New Roman" pitchFamily="18" charset="0"/>
                <a:cs typeface="Times New Roman" pitchFamily="18" charset="0"/>
              </a:rPr>
              <a:t>Assets for </a:t>
            </a:r>
            <a:r>
              <a:rPr lang="en-US" b="1" dirty="0" smtClean="0">
                <a:latin typeface="Times New Roman" pitchFamily="18" charset="0"/>
                <a:cs typeface="Times New Roman" pitchFamily="18" charset="0"/>
              </a:rPr>
              <a:t>Outbound </a:t>
            </a:r>
            <a:r>
              <a:rPr lang="en-US" b="1" dirty="0">
                <a:latin typeface="Times New Roman" pitchFamily="18" charset="0"/>
                <a:cs typeface="Times New Roman" pitchFamily="18" charset="0"/>
              </a:rPr>
              <a:t>Sales </a:t>
            </a:r>
            <a:r>
              <a:rPr lang="en-US" b="1" dirty="0" smtClean="0">
                <a:latin typeface="Times New Roman" pitchFamily="18" charset="0"/>
                <a:cs typeface="Times New Roman" pitchFamily="18" charset="0"/>
              </a:rPr>
              <a:t>Logistics</a:t>
            </a:r>
          </a:p>
          <a:p>
            <a:r>
              <a:rPr lang="en-US" dirty="0" smtClean="0"/>
              <a:t>Laptops/Desktops</a:t>
            </a:r>
            <a:endParaRPr lang="en-US" dirty="0"/>
          </a:p>
          <a:p>
            <a:r>
              <a:rPr lang="en-US" dirty="0"/>
              <a:t>Stock database</a:t>
            </a:r>
          </a:p>
          <a:p>
            <a:r>
              <a:rPr lang="en-US" dirty="0">
                <a:latin typeface="Times New Roman" pitchFamily="18" charset="0"/>
                <a:cs typeface="Times New Roman" pitchFamily="18" charset="0"/>
              </a:rPr>
              <a:t>Security devices (CCTV </a:t>
            </a:r>
            <a:r>
              <a:rPr lang="en-NZ" i="1" dirty="0">
                <a:latin typeface="Times New Roman" pitchFamily="18" charset="0"/>
                <a:cs typeface="Times New Roman" pitchFamily="18" charset="0"/>
              </a:rPr>
              <a:t>etc</a:t>
            </a:r>
            <a:r>
              <a:rPr lang="en-NZ" dirty="0">
                <a:latin typeface="Times New Roman" pitchFamily="18" charset="0"/>
                <a:cs typeface="Times New Roman" pitchFamily="18" charset="0"/>
              </a:rPr>
              <a:t>.</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Backup tapes</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750219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Organizational Assets </a:t>
            </a:r>
            <a:r>
              <a:rPr lang="en-US" dirty="0" smtClean="0">
                <a:latin typeface="Times New Roman" pitchFamily="18" charset="0"/>
                <a:cs typeface="Times New Roman" pitchFamily="18" charset="0"/>
              </a:rPr>
              <a:t>for Operations</a:t>
            </a:r>
            <a:endParaRPr lang="en-US" dirty="0"/>
          </a:p>
        </p:txBody>
      </p:sp>
      <p:sp>
        <p:nvSpPr>
          <p:cNvPr id="3" name="Content Placeholder 2"/>
          <p:cNvSpPr>
            <a:spLocks noGrp="1"/>
          </p:cNvSpPr>
          <p:nvPr>
            <p:ph sz="quarter" idx="1"/>
          </p:nvPr>
        </p:nvSpPr>
        <p:spPr>
          <a:xfrm>
            <a:off x="457200" y="1600200"/>
            <a:ext cx="7467600" cy="5105400"/>
          </a:xfrm>
        </p:spPr>
        <p:txBody>
          <a:bodyPr>
            <a:normAutofit/>
          </a:bodyPr>
          <a:lstStyle/>
          <a:p>
            <a:r>
              <a:rPr lang="en-US" dirty="0" smtClean="0"/>
              <a:t>Database</a:t>
            </a:r>
            <a:endParaRPr lang="en-US" dirty="0"/>
          </a:p>
          <a:p>
            <a:r>
              <a:rPr lang="en-US" dirty="0">
                <a:latin typeface="Times New Roman" pitchFamily="18" charset="0"/>
                <a:cs typeface="Times New Roman" pitchFamily="18" charset="0"/>
              </a:rPr>
              <a:t>Security devices (CCTV </a:t>
            </a:r>
            <a:r>
              <a:rPr lang="en-NZ" i="1" dirty="0">
                <a:latin typeface="Times New Roman" pitchFamily="18" charset="0"/>
                <a:cs typeface="Times New Roman" pitchFamily="18" charset="0"/>
              </a:rPr>
              <a:t>etc</a:t>
            </a:r>
            <a:r>
              <a:rPr lang="en-NZ" dirty="0">
                <a:latin typeface="Times New Roman" pitchFamily="18" charset="0"/>
                <a:cs typeface="Times New Roman" pitchFamily="18" charset="0"/>
              </a:rPr>
              <a:t>.</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Backup </a:t>
            </a:r>
            <a:r>
              <a:rPr lang="en-US" dirty="0" smtClean="0">
                <a:latin typeface="Times New Roman" pitchFamily="18" charset="0"/>
                <a:cs typeface="Times New Roman" pitchFamily="18" charset="0"/>
              </a:rPr>
              <a:t>tapes</a:t>
            </a:r>
          </a:p>
          <a:p>
            <a:r>
              <a:rPr lang="en-US" dirty="0"/>
              <a:t>A</a:t>
            </a:r>
            <a:r>
              <a:rPr lang="en-US" dirty="0" smtClean="0"/>
              <a:t>ir conditioners/alarms</a:t>
            </a:r>
          </a:p>
          <a:p>
            <a:r>
              <a:rPr lang="en-US" dirty="0" smtClean="0"/>
              <a:t>Servers</a:t>
            </a:r>
          </a:p>
          <a:p>
            <a:pPr marL="0" indent="0">
              <a:buNone/>
            </a:pPr>
            <a:endParaRPr lang="en-US" dirty="0" smtClean="0"/>
          </a:p>
          <a:p>
            <a:pPr marL="0" indent="0">
              <a:buNone/>
            </a:pPr>
            <a:r>
              <a:rPr lang="en-US" b="1" dirty="0" smtClean="0">
                <a:latin typeface="Times New Roman" pitchFamily="18" charset="0"/>
                <a:cs typeface="Times New Roman" pitchFamily="18" charset="0"/>
              </a:rPr>
              <a:t>Organizational </a:t>
            </a:r>
            <a:r>
              <a:rPr lang="en-US" b="1" dirty="0">
                <a:latin typeface="Times New Roman" pitchFamily="18" charset="0"/>
                <a:cs typeface="Times New Roman" pitchFamily="18" charset="0"/>
              </a:rPr>
              <a:t>Assets for </a:t>
            </a:r>
            <a:r>
              <a:rPr lang="en-US" b="1" dirty="0" smtClean="0">
                <a:latin typeface="Times New Roman" pitchFamily="18" charset="0"/>
                <a:cs typeface="Times New Roman" pitchFamily="18" charset="0"/>
              </a:rPr>
              <a:t>Marketing</a:t>
            </a:r>
          </a:p>
          <a:p>
            <a:pPr>
              <a:buFont typeface="Wingdings" pitchFamily="2" charset="2"/>
              <a:buChar char="q"/>
            </a:pPr>
            <a:r>
              <a:rPr lang="en-US" dirty="0" smtClean="0">
                <a:latin typeface="Times New Roman" pitchFamily="18" charset="0"/>
                <a:cs typeface="Times New Roman" pitchFamily="18" charset="0"/>
              </a:rPr>
              <a:t>Email</a:t>
            </a:r>
          </a:p>
          <a:p>
            <a:pPr>
              <a:buFont typeface="Wingdings" pitchFamily="2" charset="2"/>
              <a:buChar char="q"/>
            </a:pPr>
            <a:r>
              <a:rPr lang="en-US" dirty="0"/>
              <a:t>N</a:t>
            </a:r>
            <a:r>
              <a:rPr lang="en-US" dirty="0" smtClean="0"/>
              <a:t>etwork devices</a:t>
            </a:r>
          </a:p>
          <a:p>
            <a:pPr>
              <a:buFont typeface="Wingdings" pitchFamily="2" charset="2"/>
              <a:buChar char="q"/>
            </a:pPr>
            <a:r>
              <a:rPr lang="en-US" dirty="0" smtClean="0"/>
              <a:t>Databases</a:t>
            </a:r>
          </a:p>
          <a:p>
            <a:pPr marL="0" indent="0">
              <a:buNone/>
            </a:pPr>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endParaRPr lang="en-US"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41843142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lstStyle/>
          <a:p>
            <a:r>
              <a:rPr lang="en-US" dirty="0" smtClean="0"/>
              <a:t>E-Business applications</a:t>
            </a:r>
          </a:p>
          <a:p>
            <a:r>
              <a:rPr lang="en-US" dirty="0"/>
              <a:t>P</a:t>
            </a:r>
            <a:r>
              <a:rPr lang="en-US" dirty="0" smtClean="0"/>
              <a:t>ersonnel </a:t>
            </a:r>
            <a:r>
              <a:rPr lang="en-US" dirty="0"/>
              <a:t>identification and authentication/access control devices (turnstiles, card-access systems </a:t>
            </a:r>
            <a:r>
              <a:rPr lang="en-NZ" i="1" dirty="0"/>
              <a:t>etc</a:t>
            </a:r>
            <a:r>
              <a:rPr lang="en-NZ" dirty="0"/>
              <a:t>.</a:t>
            </a:r>
            <a:r>
              <a:rPr lang="en-US" dirty="0" smtClean="0"/>
              <a:t>)</a:t>
            </a:r>
          </a:p>
          <a:p>
            <a:r>
              <a:rPr lang="en-US" dirty="0"/>
              <a:t>security devices (CCTV </a:t>
            </a:r>
            <a:r>
              <a:rPr lang="en-NZ" i="1" dirty="0"/>
              <a:t>etc</a:t>
            </a:r>
            <a:r>
              <a:rPr lang="en-NZ" dirty="0"/>
              <a:t>.</a:t>
            </a:r>
            <a:r>
              <a:rPr lang="en-US" dirty="0" smtClean="0"/>
              <a:t>)</a:t>
            </a:r>
          </a:p>
          <a:p>
            <a:endParaRPr lang="en-US" dirty="0"/>
          </a:p>
          <a:p>
            <a:pPr marL="0" indent="0">
              <a:buNone/>
            </a:pPr>
            <a:r>
              <a:rPr lang="en-US" b="1" dirty="0">
                <a:latin typeface="Times New Roman" pitchFamily="18" charset="0"/>
                <a:cs typeface="Times New Roman" pitchFamily="18" charset="0"/>
              </a:rPr>
              <a:t>Organizational Assets for </a:t>
            </a:r>
            <a:r>
              <a:rPr lang="en-US" b="1" dirty="0" smtClean="0">
                <a:latin typeface="Times New Roman" pitchFamily="18" charset="0"/>
                <a:cs typeface="Times New Roman" pitchFamily="18" charset="0"/>
              </a:rPr>
              <a:t>Service</a:t>
            </a:r>
          </a:p>
          <a:p>
            <a:pPr>
              <a:buFont typeface="Courier New" pitchFamily="49" charset="0"/>
              <a:buChar char="o"/>
            </a:pPr>
            <a:r>
              <a:rPr lang="en-US" dirty="0" smtClean="0"/>
              <a:t>Printers and removable disc drives</a:t>
            </a:r>
          </a:p>
          <a:p>
            <a:pPr>
              <a:buFont typeface="Courier New" pitchFamily="49" charset="0"/>
              <a:buChar char="o"/>
            </a:pPr>
            <a:r>
              <a:rPr lang="en-US" dirty="0" smtClean="0"/>
              <a:t>Security devices</a:t>
            </a:r>
          </a:p>
          <a:p>
            <a:pPr>
              <a:buFont typeface="Courier New" pitchFamily="49" charset="0"/>
              <a:buChar char="o"/>
            </a:pPr>
            <a:r>
              <a:rPr lang="en-US" dirty="0" smtClean="0"/>
              <a:t>ADSL</a:t>
            </a:r>
          </a:p>
          <a:p>
            <a:pPr>
              <a:buFont typeface="Courier New" pitchFamily="49" charset="0"/>
              <a:buChar char="o"/>
            </a:pPr>
            <a:r>
              <a:rPr lang="en-US" dirty="0" smtClean="0"/>
              <a:t>Router</a:t>
            </a:r>
          </a:p>
          <a:p>
            <a:pPr>
              <a:buFont typeface="Courier New" pitchFamily="49" charset="0"/>
              <a:buChar char="o"/>
            </a:pPr>
            <a:r>
              <a:rPr lang="en-US" dirty="0" smtClean="0"/>
              <a:t>Internal </a:t>
            </a:r>
            <a:r>
              <a:rPr lang="en-US" dirty="0"/>
              <a:t>t</a:t>
            </a:r>
            <a:r>
              <a:rPr lang="en-US" dirty="0" smtClean="0"/>
              <a:t>elephone network </a:t>
            </a:r>
          </a:p>
          <a:p>
            <a:pPr>
              <a:buFont typeface="Courier New" pitchFamily="49" charset="0"/>
              <a:buChar char="o"/>
            </a:pPr>
            <a:endParaRPr lang="en-US" dirty="0"/>
          </a:p>
          <a:p>
            <a:pPr>
              <a:buFont typeface="Courier New" pitchFamily="49" charset="0"/>
              <a:buChar char="o"/>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endParaRPr lang="en-US" dirty="0" smtClean="0"/>
          </a:p>
          <a:p>
            <a:endParaRPr lang="en-US" dirty="0"/>
          </a:p>
        </p:txBody>
      </p:sp>
    </p:spTree>
    <p:extLst>
      <p:ext uri="{BB962C8B-B14F-4D97-AF65-F5344CB8AC3E}">
        <p14:creationId xmlns:p14="http://schemas.microsoft.com/office/powerpoint/2010/main" val="22883155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7467600" cy="6245352"/>
          </a:xfrm>
        </p:spPr>
        <p:txBody>
          <a:bodyPr/>
          <a:lstStyle/>
          <a:p>
            <a:pPr marL="0" indent="0">
              <a:buNone/>
            </a:pPr>
            <a:r>
              <a:rPr lang="en-US" b="1" dirty="0" smtClean="0">
                <a:latin typeface="Times New Roman" pitchFamily="18" charset="0"/>
                <a:cs typeface="Times New Roman" pitchFamily="18" charset="0"/>
              </a:rPr>
              <a:t>Organizational </a:t>
            </a:r>
            <a:r>
              <a:rPr lang="en-US" b="1" dirty="0">
                <a:latin typeface="Times New Roman" pitchFamily="18" charset="0"/>
                <a:cs typeface="Times New Roman" pitchFamily="18" charset="0"/>
              </a:rPr>
              <a:t>Assets for </a:t>
            </a:r>
            <a:r>
              <a:rPr lang="en-US" b="1" dirty="0"/>
              <a:t>Human </a:t>
            </a:r>
            <a:r>
              <a:rPr lang="en-US" b="1" dirty="0" smtClean="0"/>
              <a:t>Resources</a:t>
            </a:r>
          </a:p>
          <a:p>
            <a:pPr marL="0" indent="0">
              <a:buNone/>
            </a:pPr>
            <a:endParaRPr lang="en-US" dirty="0"/>
          </a:p>
          <a:p>
            <a:pPr>
              <a:buFont typeface="Courier New" pitchFamily="49" charset="0"/>
              <a:buChar char="o"/>
            </a:pPr>
            <a:r>
              <a:rPr lang="en-US" dirty="0" smtClean="0"/>
              <a:t>Copiers/FAX </a:t>
            </a:r>
            <a:r>
              <a:rPr lang="en-US" dirty="0"/>
              <a:t>machines and multifunction devices</a:t>
            </a:r>
          </a:p>
          <a:p>
            <a:pPr>
              <a:buFont typeface="Courier New" pitchFamily="49" charset="0"/>
              <a:buChar char="o"/>
            </a:pPr>
            <a:r>
              <a:rPr lang="en-US" dirty="0"/>
              <a:t>A</a:t>
            </a:r>
            <a:r>
              <a:rPr lang="en-US" dirty="0" smtClean="0"/>
              <a:t>ir conditioners/chillers/alarms</a:t>
            </a:r>
          </a:p>
          <a:p>
            <a:pPr>
              <a:buFont typeface="Courier New" pitchFamily="49" charset="0"/>
              <a:buChar char="o"/>
            </a:pPr>
            <a:r>
              <a:rPr lang="en-US" dirty="0" smtClean="0"/>
              <a:t>Databases</a:t>
            </a:r>
          </a:p>
          <a:p>
            <a:pPr>
              <a:buFont typeface="Courier New" pitchFamily="49" charset="0"/>
              <a:buChar char="o"/>
            </a:pPr>
            <a:endParaRPr lang="en-US" dirty="0" smtClean="0"/>
          </a:p>
          <a:p>
            <a:pPr>
              <a:buFont typeface="Courier New" pitchFamily="49" charset="0"/>
              <a:buChar char="o"/>
            </a:pPr>
            <a:endParaRPr lang="en-US" dirty="0" smtClean="0"/>
          </a:p>
          <a:p>
            <a:pPr>
              <a:buFont typeface="Courier New" pitchFamily="49" charset="0"/>
              <a:buChar char="o"/>
            </a:pPr>
            <a:endParaRPr lang="en-US" dirty="0"/>
          </a:p>
          <a:p>
            <a:pPr marL="0" indent="0">
              <a:buNone/>
            </a:pPr>
            <a:r>
              <a:rPr lang="en-US" b="1" dirty="0">
                <a:latin typeface="Times New Roman" pitchFamily="18" charset="0"/>
                <a:cs typeface="Times New Roman" pitchFamily="18" charset="0"/>
              </a:rPr>
              <a:t>Organizational Assets for </a:t>
            </a:r>
            <a:r>
              <a:rPr lang="en-US" b="1" dirty="0" smtClean="0">
                <a:latin typeface="Times New Roman" pitchFamily="18" charset="0"/>
                <a:cs typeface="Times New Roman" pitchFamily="18" charset="0"/>
              </a:rPr>
              <a:t>Technology Department</a:t>
            </a:r>
          </a:p>
          <a:p>
            <a:pPr>
              <a:buFont typeface="Courier New" pitchFamily="49" charset="0"/>
              <a:buChar char="o"/>
            </a:pPr>
            <a:r>
              <a:rPr lang="en-US" dirty="0" smtClean="0"/>
              <a:t>E -Business applications</a:t>
            </a:r>
          </a:p>
          <a:p>
            <a:pPr>
              <a:buFont typeface="Courier New" pitchFamily="49" charset="0"/>
              <a:buChar char="o"/>
            </a:pPr>
            <a:r>
              <a:rPr lang="en-US" dirty="0"/>
              <a:t>S</a:t>
            </a:r>
            <a:r>
              <a:rPr lang="en-US" dirty="0" smtClean="0"/>
              <a:t>oftware utilities/tools</a:t>
            </a:r>
          </a:p>
          <a:p>
            <a:pPr>
              <a:buFont typeface="Courier New" pitchFamily="49" charset="0"/>
              <a:buChar char="o"/>
            </a:pPr>
            <a:r>
              <a:rPr lang="en-US" dirty="0"/>
              <a:t>N</a:t>
            </a:r>
            <a:r>
              <a:rPr lang="en-US" dirty="0" smtClean="0"/>
              <a:t>etwork devices</a:t>
            </a:r>
          </a:p>
          <a:p>
            <a:pPr>
              <a:buFont typeface="Courier New" pitchFamily="49" charset="0"/>
              <a:buChar char="o"/>
            </a:pPr>
            <a:r>
              <a:rPr lang="en-US" dirty="0"/>
              <a:t>S</a:t>
            </a:r>
            <a:r>
              <a:rPr lang="en-US" dirty="0" smtClean="0"/>
              <a:t>erver/computer rooms</a:t>
            </a:r>
          </a:p>
          <a:p>
            <a:pPr>
              <a:buFont typeface="Courier New" pitchFamily="49" charset="0"/>
              <a:buChar char="o"/>
            </a:pPr>
            <a:r>
              <a:rPr lang="en-US" dirty="0" smtClean="0">
                <a:latin typeface="Times New Roman" pitchFamily="18" charset="0"/>
                <a:cs typeface="Times New Roman" pitchFamily="18" charset="0"/>
              </a:rPr>
              <a:t>Hubs</a:t>
            </a:r>
          </a:p>
          <a:p>
            <a:pPr>
              <a:buFont typeface="Courier New" pitchFamily="49" charset="0"/>
              <a:buChar char="o"/>
            </a:pPr>
            <a:endParaRPr lang="en-US" dirty="0" smtClean="0">
              <a:latin typeface="Times New Roman" pitchFamily="18" charset="0"/>
              <a:cs typeface="Times New Roman" pitchFamily="18" charset="0"/>
            </a:endParaRPr>
          </a:p>
          <a:p>
            <a:pPr marL="0" indent="0">
              <a:buNone/>
            </a:pPr>
            <a:endParaRPr lang="en-US" b="1" dirty="0">
              <a:latin typeface="Times New Roman" pitchFamily="18" charset="0"/>
              <a:cs typeface="Times New Roman" pitchFamily="18" charset="0"/>
            </a:endParaRPr>
          </a:p>
          <a:p>
            <a:pPr marL="0" indent="0">
              <a:buNone/>
            </a:pPr>
            <a:endParaRPr lang="en-US" b="1"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endParaRPr lang="en-US" dirty="0" smtClean="0"/>
          </a:p>
          <a:p>
            <a:pPr>
              <a:buFont typeface="Courier New" pitchFamily="49" charset="0"/>
              <a:buChar char="o"/>
            </a:pPr>
            <a:endParaRPr lang="en-US" dirty="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0459104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1000"/>
                                        <p:tgtEl>
                                          <p:spTgt spid="3">
                                            <p:txEl>
                                              <p:pRg st="9" end="9"/>
                                            </p:txEl>
                                          </p:spTgt>
                                        </p:tgtEl>
                                      </p:cBhvr>
                                    </p:animEffect>
                                    <p:anim calcmode="lin" valueType="num">
                                      <p:cBhvr>
                                        <p:cTn id="4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1000"/>
                                        <p:tgtEl>
                                          <p:spTgt spid="3">
                                            <p:txEl>
                                              <p:pRg st="10" end="10"/>
                                            </p:txEl>
                                          </p:spTgt>
                                        </p:tgtEl>
                                      </p:cBhvr>
                                    </p:animEffect>
                                    <p:anim calcmode="lin" valueType="num">
                                      <p:cBhvr>
                                        <p:cTn id="5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1000"/>
                                        <p:tgtEl>
                                          <p:spTgt spid="3">
                                            <p:txEl>
                                              <p:pRg st="11" end="11"/>
                                            </p:txEl>
                                          </p:spTgt>
                                        </p:tgtEl>
                                      </p:cBhvr>
                                    </p:animEffect>
                                    <p:anim calcmode="lin" valueType="num">
                                      <p:cBhvr>
                                        <p:cTn id="5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Effect transition="in" filter="fade">
                                      <p:cBhvr>
                                        <p:cTn id="63" dur="1000"/>
                                        <p:tgtEl>
                                          <p:spTgt spid="3">
                                            <p:txEl>
                                              <p:pRg st="12" end="12"/>
                                            </p:txEl>
                                          </p:spTgt>
                                        </p:tgtEl>
                                      </p:cBhvr>
                                    </p:animEffect>
                                    <p:anim calcmode="lin" valueType="num">
                                      <p:cBhvr>
                                        <p:cTn id="64"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13" end="13"/>
                                            </p:txEl>
                                          </p:spTgt>
                                        </p:tgtEl>
                                        <p:attrNameLst>
                                          <p:attrName>style.visibility</p:attrName>
                                        </p:attrNameLst>
                                      </p:cBhvr>
                                      <p:to>
                                        <p:strVal val="visible"/>
                                      </p:to>
                                    </p:set>
                                    <p:animEffect transition="in" filter="fade">
                                      <p:cBhvr>
                                        <p:cTn id="70" dur="1000"/>
                                        <p:tgtEl>
                                          <p:spTgt spid="3">
                                            <p:txEl>
                                              <p:pRg st="13" end="13"/>
                                            </p:txEl>
                                          </p:spTgt>
                                        </p:tgtEl>
                                      </p:cBhvr>
                                    </p:animEffect>
                                    <p:anim calcmode="lin" valueType="num">
                                      <p:cBhvr>
                                        <p:cTn id="71"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52400"/>
            <a:ext cx="7467600" cy="6321552"/>
          </a:xfrm>
        </p:spPr>
        <p:txBody>
          <a:bodyPr/>
          <a:lstStyle/>
          <a:p>
            <a:r>
              <a:rPr lang="en-US" dirty="0"/>
              <a:t>S</a:t>
            </a:r>
            <a:r>
              <a:rPr lang="en-US" dirty="0" smtClean="0"/>
              <a:t>ecurity </a:t>
            </a:r>
            <a:r>
              <a:rPr lang="en-US" dirty="0"/>
              <a:t>devices (CCTV </a:t>
            </a:r>
            <a:r>
              <a:rPr lang="en-NZ" i="1" dirty="0"/>
              <a:t>etc</a:t>
            </a:r>
            <a:r>
              <a:rPr lang="en-NZ" dirty="0"/>
              <a:t>.</a:t>
            </a:r>
            <a:r>
              <a:rPr lang="en-US" dirty="0" smtClean="0"/>
              <a:t>)</a:t>
            </a:r>
          </a:p>
          <a:p>
            <a:r>
              <a:rPr lang="en-US" dirty="0"/>
              <a:t>A</a:t>
            </a:r>
            <a:r>
              <a:rPr lang="en-US" dirty="0" smtClean="0"/>
              <a:t>ir conditioners/alarms</a:t>
            </a:r>
          </a:p>
          <a:p>
            <a:r>
              <a:rPr lang="en-US" dirty="0"/>
              <a:t>C</a:t>
            </a:r>
            <a:r>
              <a:rPr lang="en-US" dirty="0" smtClean="0"/>
              <a:t>opiers/FAX </a:t>
            </a:r>
            <a:r>
              <a:rPr lang="en-US" dirty="0"/>
              <a:t>machines and multifunction </a:t>
            </a:r>
            <a:r>
              <a:rPr lang="en-US" dirty="0" smtClean="0"/>
              <a:t>devices</a:t>
            </a:r>
          </a:p>
          <a:p>
            <a:r>
              <a:rPr lang="en-US" dirty="0" smtClean="0"/>
              <a:t>Ethernet</a:t>
            </a:r>
          </a:p>
          <a:p>
            <a:r>
              <a:rPr lang="en-US" dirty="0" smtClean="0"/>
              <a:t>Switch</a:t>
            </a:r>
          </a:p>
          <a:p>
            <a:r>
              <a:rPr lang="en-US" dirty="0" smtClean="0"/>
              <a:t>Wi-Fi</a:t>
            </a:r>
          </a:p>
          <a:p>
            <a:endParaRPr lang="en-US" dirty="0"/>
          </a:p>
          <a:p>
            <a:pPr marL="0" indent="0">
              <a:buNone/>
            </a:pPr>
            <a:r>
              <a:rPr lang="en-US" b="1" dirty="0">
                <a:latin typeface="Times New Roman" pitchFamily="18" charset="0"/>
                <a:cs typeface="Times New Roman" pitchFamily="18" charset="0"/>
              </a:rPr>
              <a:t>Organizational Assets for </a:t>
            </a:r>
            <a:r>
              <a:rPr lang="en-US" b="1" dirty="0"/>
              <a:t>Firm </a:t>
            </a:r>
            <a:r>
              <a:rPr lang="en-US" b="1" dirty="0" smtClean="0"/>
              <a:t>Infrastructure</a:t>
            </a:r>
          </a:p>
          <a:p>
            <a:pPr marL="0" indent="0">
              <a:buNone/>
            </a:pPr>
            <a:endParaRPr lang="en-US" b="1" dirty="0"/>
          </a:p>
          <a:p>
            <a:pPr>
              <a:buFont typeface="Courier New" pitchFamily="49" charset="0"/>
              <a:buChar char="o"/>
            </a:pPr>
            <a:r>
              <a:rPr lang="en-US" dirty="0"/>
              <a:t>IT </a:t>
            </a:r>
            <a:r>
              <a:rPr lang="en-US" dirty="0" smtClean="0"/>
              <a:t>buildings</a:t>
            </a:r>
          </a:p>
          <a:p>
            <a:pPr>
              <a:buFont typeface="Courier New" pitchFamily="49" charset="0"/>
              <a:buChar char="o"/>
            </a:pPr>
            <a:r>
              <a:rPr lang="en-US" dirty="0"/>
              <a:t>D</a:t>
            </a:r>
            <a:r>
              <a:rPr lang="en-US" dirty="0" smtClean="0"/>
              <a:t>ata centers</a:t>
            </a:r>
          </a:p>
          <a:p>
            <a:pPr>
              <a:buFont typeface="Courier New" pitchFamily="49" charset="0"/>
              <a:buChar char="o"/>
            </a:pPr>
            <a:r>
              <a:rPr lang="en-US" dirty="0" smtClean="0"/>
              <a:t>Server/computer rooms</a:t>
            </a:r>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dirty="0" smtClean="0"/>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41712884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fade">
                                      <p:cBhvr>
                                        <p:cTn id="63" dur="1000"/>
                                        <p:tgtEl>
                                          <p:spTgt spid="3">
                                            <p:txEl>
                                              <p:pRg st="10" end="10"/>
                                            </p:txEl>
                                          </p:spTgt>
                                        </p:tgtEl>
                                      </p:cBhvr>
                                    </p:animEffect>
                                    <p:anim calcmode="lin" valueType="num">
                                      <p:cBhvr>
                                        <p:cTn id="6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11" end="11"/>
                                            </p:txEl>
                                          </p:spTgt>
                                        </p:tgtEl>
                                        <p:attrNameLst>
                                          <p:attrName>style.visibility</p:attrName>
                                        </p:attrNameLst>
                                      </p:cBhvr>
                                      <p:to>
                                        <p:strVal val="visible"/>
                                      </p:to>
                                    </p:set>
                                    <p:animEffect transition="in" filter="fade">
                                      <p:cBhvr>
                                        <p:cTn id="70" dur="1000"/>
                                        <p:tgtEl>
                                          <p:spTgt spid="3">
                                            <p:txEl>
                                              <p:pRg st="11" end="11"/>
                                            </p:txEl>
                                          </p:spTgt>
                                        </p:tgtEl>
                                      </p:cBhvr>
                                    </p:animEffect>
                                    <p:anim calcmode="lin" valueType="num">
                                      <p:cBhvr>
                                        <p:cTn id="7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Group Members</a:t>
            </a:r>
            <a:endParaRPr lang="en-US" dirty="0"/>
          </a:p>
        </p:txBody>
      </p:sp>
      <p:sp>
        <p:nvSpPr>
          <p:cNvPr id="3" name="Content Placeholder 2"/>
          <p:cNvSpPr>
            <a:spLocks noGrp="1"/>
          </p:cNvSpPr>
          <p:nvPr>
            <p:ph sz="quarter" idx="1"/>
          </p:nvPr>
        </p:nvSpPr>
        <p:spPr>
          <a:xfrm>
            <a:off x="457200" y="2133600"/>
            <a:ext cx="7467600" cy="4873752"/>
          </a:xfrm>
        </p:spPr>
        <p:txBody>
          <a:bodyPr/>
          <a:lstStyle/>
          <a:p>
            <a:r>
              <a:rPr lang="en-US" dirty="0" smtClean="0"/>
              <a:t>IT13405328 – </a:t>
            </a:r>
            <a:r>
              <a:rPr lang="en-US" dirty="0" err="1" smtClean="0"/>
              <a:t>Perera</a:t>
            </a:r>
            <a:r>
              <a:rPr lang="en-US" dirty="0" smtClean="0"/>
              <a:t> K.D.R.S</a:t>
            </a:r>
          </a:p>
          <a:p>
            <a:r>
              <a:rPr lang="en-US" dirty="0" smtClean="0"/>
              <a:t>IT13127374 – </a:t>
            </a:r>
            <a:r>
              <a:rPr lang="en-US" dirty="0" err="1" smtClean="0"/>
              <a:t>Marasinghe</a:t>
            </a:r>
            <a:r>
              <a:rPr lang="en-US" dirty="0" smtClean="0"/>
              <a:t> M.M.K.B</a:t>
            </a:r>
          </a:p>
          <a:p>
            <a:r>
              <a:rPr lang="en-US" dirty="0" smtClean="0"/>
              <a:t>IT13107710 – </a:t>
            </a:r>
            <a:r>
              <a:rPr lang="en-US" dirty="0" err="1" smtClean="0"/>
              <a:t>Dahami</a:t>
            </a:r>
            <a:r>
              <a:rPr lang="en-US" dirty="0" smtClean="0"/>
              <a:t> Y.H.N</a:t>
            </a:r>
          </a:p>
          <a:p>
            <a:r>
              <a:rPr lang="en-US" dirty="0" smtClean="0"/>
              <a:t>IT13031176 – </a:t>
            </a:r>
            <a:r>
              <a:rPr lang="en-US" dirty="0" err="1" smtClean="0"/>
              <a:t>Wimalasiri</a:t>
            </a:r>
            <a:r>
              <a:rPr lang="en-US" dirty="0" smtClean="0"/>
              <a:t> P.M.D.N</a:t>
            </a:r>
            <a:endParaRPr lang="en-US" dirty="0"/>
          </a:p>
        </p:txBody>
      </p:sp>
    </p:spTree>
    <p:extLst>
      <p:ext uri="{BB962C8B-B14F-4D97-AF65-F5344CB8AC3E}">
        <p14:creationId xmlns:p14="http://schemas.microsoft.com/office/powerpoint/2010/main" val="13617004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lstStyle/>
          <a:p>
            <a:pPr marL="0" indent="0">
              <a:buNone/>
            </a:pPr>
            <a:r>
              <a:rPr lang="en-US" dirty="0"/>
              <a:t> </a:t>
            </a:r>
          </a:p>
          <a:p>
            <a:r>
              <a:rPr lang="en-US" dirty="0"/>
              <a:t>Information security risk management - </a:t>
            </a:r>
            <a:r>
              <a:rPr lang="en-US" u="sng" dirty="0">
                <a:hlinkClick r:id="rId2"/>
              </a:rPr>
              <a:t>http://stefan.fenz.at/research/information-security-risk-management/</a:t>
            </a:r>
            <a:endParaRPr lang="en-US" dirty="0"/>
          </a:p>
          <a:p>
            <a:pPr marL="0" indent="0">
              <a:buNone/>
            </a:pPr>
            <a:r>
              <a:rPr lang="en-US" dirty="0"/>
              <a:t> </a:t>
            </a:r>
          </a:p>
          <a:p>
            <a:r>
              <a:rPr lang="en-US" dirty="0"/>
              <a:t>Nestle Company - </a:t>
            </a:r>
            <a:r>
              <a:rPr lang="en-US" u="sng" dirty="0">
                <a:hlinkClick r:id="rId3"/>
              </a:rPr>
              <a:t>http://www.nestle.lk/en</a:t>
            </a:r>
            <a:endParaRPr lang="en-US" dirty="0"/>
          </a:p>
          <a:p>
            <a:endParaRPr lang="en-US" dirty="0"/>
          </a:p>
        </p:txBody>
      </p:sp>
    </p:spTree>
    <p:extLst>
      <p:ext uri="{BB962C8B-B14F-4D97-AF65-F5344CB8AC3E}">
        <p14:creationId xmlns:p14="http://schemas.microsoft.com/office/powerpoint/2010/main" val="328177744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lgn="ctr">
              <a:buNone/>
            </a:pPr>
            <a:r>
              <a:rPr lang="en-US" sz="6000" dirty="0" smtClean="0"/>
              <a:t>Thank You!!!</a:t>
            </a:r>
            <a:endParaRPr lang="en-US" sz="6000" dirty="0"/>
          </a:p>
        </p:txBody>
      </p:sp>
    </p:spTree>
    <p:extLst>
      <p:ext uri="{BB962C8B-B14F-4D97-AF65-F5344CB8AC3E}">
        <p14:creationId xmlns:p14="http://schemas.microsoft.com/office/powerpoint/2010/main" val="16646799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
            </a:r>
            <a:br>
              <a:rPr lang="en-US" dirty="0" smtClean="0"/>
            </a:br>
            <a:r>
              <a:rPr lang="en-US" dirty="0"/>
              <a:t>What is Information Security Risk Management</a:t>
            </a:r>
          </a:p>
        </p:txBody>
      </p:sp>
      <p:sp>
        <p:nvSpPr>
          <p:cNvPr id="3" name="Content Placeholder 2"/>
          <p:cNvSpPr>
            <a:spLocks noGrp="1"/>
          </p:cNvSpPr>
          <p:nvPr>
            <p:ph sz="quarter" idx="1"/>
          </p:nvPr>
        </p:nvSpPr>
        <p:spPr/>
        <p:txBody>
          <a:bodyPr>
            <a:normAutofit fontScale="85000" lnSpcReduction="10000"/>
          </a:bodyPr>
          <a:lstStyle/>
          <a:p>
            <a:r>
              <a:rPr lang="en-US" dirty="0"/>
              <a:t>As companies are increasingly exposed to information security threats, decision makers are permanently forced to pay attention to security issues. Information security risk management provides an approach for measuring the security through risk assessment, risk mitigation, and risk evaluation. Although a variety of approaches have been proposed, decision makers lack well-founded techniques that show them what they are getting for their investment, show them if their investment is efficient, and do not demand in-depth knowledge of the IT security domain. This project defines a methodology for management decision makers that effectively addresses these problems. This work involves the conception, design, and implementation of the methodology into a software solution. The results from two qualitative case studies show the advantages of this methodology in comparison to established methodologies.</a:t>
            </a:r>
          </a:p>
          <a:p>
            <a:endParaRPr lang="en-US" dirty="0"/>
          </a:p>
        </p:txBody>
      </p:sp>
    </p:spTree>
    <p:extLst>
      <p:ext uri="{BB962C8B-B14F-4D97-AF65-F5344CB8AC3E}">
        <p14:creationId xmlns:p14="http://schemas.microsoft.com/office/powerpoint/2010/main" val="10851979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Nestle  Company</a:t>
            </a:r>
            <a:br>
              <a:rPr lang="en-US" dirty="0"/>
            </a:b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a:t>Nestlé established its presence in Sri Lanka more than a century ago, commencing as a trading company in 1906 with condensed milk and infant-food products.</a:t>
            </a:r>
          </a:p>
          <a:p>
            <a:r>
              <a:rPr lang="en-US" dirty="0"/>
              <a:t>They are proud to be one of the leading Food and Beverage companies in Sri Lanka today, providing direct employment to almost 1,200 people and positively impacting the livelihoods of over 23,000 distributors, suppliers, farmers and their families.</a:t>
            </a:r>
          </a:p>
          <a:p>
            <a:r>
              <a:rPr lang="en-US" dirty="0"/>
              <a:t>Their corporate ambition is to be the recognized leader in Nutrition, Health and Wellness – which is captured in the simple phrase 'Good Food, Good Life'. They strive to ensure that all their food and beverage brands, regardless of category or eating occasion, enhance the consumers lives by not only offering the best taste and pleasure but also the best nutritional profile in its category as part of a healthy diet.</a:t>
            </a:r>
          </a:p>
          <a:p>
            <a:endParaRPr lang="en-US" dirty="0"/>
          </a:p>
        </p:txBody>
      </p:sp>
    </p:spTree>
    <p:extLst>
      <p:ext uri="{BB962C8B-B14F-4D97-AF65-F5344CB8AC3E}">
        <p14:creationId xmlns:p14="http://schemas.microsoft.com/office/powerpoint/2010/main" val="12762654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Processes of the Company</a:t>
            </a:r>
            <a:br>
              <a:rPr lang="en-US" dirty="0"/>
            </a:br>
            <a:endParaRPr lang="en-US" dirty="0"/>
          </a:p>
        </p:txBody>
      </p:sp>
      <p:sp>
        <p:nvSpPr>
          <p:cNvPr id="3" name="Content Placeholder 2"/>
          <p:cNvSpPr>
            <a:spLocks noGrp="1"/>
          </p:cNvSpPr>
          <p:nvPr>
            <p:ph sz="quarter" idx="1"/>
          </p:nvPr>
        </p:nvSpPr>
        <p:spPr/>
        <p:txBody>
          <a:bodyPr/>
          <a:lstStyle/>
          <a:p>
            <a:pPr lvl="0"/>
            <a:r>
              <a:rPr lang="en-US" dirty="0"/>
              <a:t>Inbound Sales Logistics</a:t>
            </a:r>
          </a:p>
          <a:p>
            <a:pPr lvl="0"/>
            <a:r>
              <a:rPr lang="en-US" dirty="0"/>
              <a:t>Outbound Sales Logistics</a:t>
            </a:r>
          </a:p>
          <a:p>
            <a:pPr lvl="0"/>
            <a:r>
              <a:rPr lang="en-US" dirty="0"/>
              <a:t>Operations</a:t>
            </a:r>
          </a:p>
          <a:p>
            <a:pPr lvl="0"/>
            <a:r>
              <a:rPr lang="en-US" dirty="0"/>
              <a:t>Marketing</a:t>
            </a:r>
          </a:p>
          <a:p>
            <a:pPr lvl="0"/>
            <a:r>
              <a:rPr lang="en-US" dirty="0" smtClean="0"/>
              <a:t>Service</a:t>
            </a:r>
            <a:endParaRPr lang="en-US" dirty="0"/>
          </a:p>
          <a:p>
            <a:pPr lvl="0"/>
            <a:r>
              <a:rPr lang="en-US" dirty="0"/>
              <a:t>Human Resources</a:t>
            </a:r>
          </a:p>
          <a:p>
            <a:pPr lvl="0"/>
            <a:r>
              <a:rPr lang="en-US" dirty="0"/>
              <a:t>Technology Department</a:t>
            </a:r>
          </a:p>
          <a:p>
            <a:r>
              <a:rPr lang="en-US" dirty="0"/>
              <a:t>Firm Infrastructure</a:t>
            </a:r>
          </a:p>
        </p:txBody>
      </p:sp>
    </p:spTree>
    <p:extLst>
      <p:ext uri="{BB962C8B-B14F-4D97-AF65-F5344CB8AC3E}">
        <p14:creationId xmlns:p14="http://schemas.microsoft.com/office/powerpoint/2010/main" val="15987366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1905001" y="2819400"/>
            <a:ext cx="4495800" cy="2514599"/>
          </a:xfrm>
          <a:prstGeom prst="rect">
            <a:avLst/>
          </a:prstGeom>
        </p:spPr>
      </p:pic>
    </p:spTree>
    <p:extLst>
      <p:ext uri="{BB962C8B-B14F-4D97-AF65-F5344CB8AC3E}">
        <p14:creationId xmlns:p14="http://schemas.microsoft.com/office/powerpoint/2010/main" val="6368494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Inbound Sales Logistics</a:t>
            </a:r>
            <a:br>
              <a:rPr lang="en-US" dirty="0"/>
            </a:br>
            <a:endParaRPr lang="en-US" dirty="0"/>
          </a:p>
        </p:txBody>
      </p:sp>
      <p:sp>
        <p:nvSpPr>
          <p:cNvPr id="3" name="Content Placeholder 2"/>
          <p:cNvSpPr>
            <a:spLocks noGrp="1"/>
          </p:cNvSpPr>
          <p:nvPr>
            <p:ph sz="quarter" idx="1"/>
          </p:nvPr>
        </p:nvSpPr>
        <p:spPr/>
        <p:txBody>
          <a:bodyPr/>
          <a:lstStyle/>
          <a:p>
            <a:r>
              <a:rPr lang="en-US" dirty="0"/>
              <a:t>Receiving, storing and distribution of materials at the warehouse.</a:t>
            </a:r>
          </a:p>
          <a:p>
            <a:pPr marL="0" indent="0">
              <a:buNone/>
            </a:pPr>
            <a:endParaRPr lang="en-US" dirty="0"/>
          </a:p>
          <a:p>
            <a:r>
              <a:rPr lang="en-US" dirty="0"/>
              <a:t>Nestle receives some of the stocks which is not available for production  at its respective factories for storage and later distribution.</a:t>
            </a:r>
          </a:p>
          <a:p>
            <a:endParaRPr lang="en-US" dirty="0"/>
          </a:p>
        </p:txBody>
      </p:sp>
    </p:spTree>
    <p:extLst>
      <p:ext uri="{BB962C8B-B14F-4D97-AF65-F5344CB8AC3E}">
        <p14:creationId xmlns:p14="http://schemas.microsoft.com/office/powerpoint/2010/main" val="30028075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Outbound Sales Logistics</a:t>
            </a:r>
            <a:br>
              <a:rPr lang="en-US" dirty="0"/>
            </a:br>
            <a:endParaRPr lang="en-US" dirty="0"/>
          </a:p>
        </p:txBody>
      </p:sp>
      <p:sp>
        <p:nvSpPr>
          <p:cNvPr id="3" name="Content Placeholder 2"/>
          <p:cNvSpPr>
            <a:spLocks noGrp="1"/>
          </p:cNvSpPr>
          <p:nvPr>
            <p:ph sz="quarter" idx="1"/>
          </p:nvPr>
        </p:nvSpPr>
        <p:spPr/>
        <p:txBody>
          <a:bodyPr/>
          <a:lstStyle/>
          <a:p>
            <a:r>
              <a:rPr lang="en-US" dirty="0"/>
              <a:t>Distributing products and services to customers.</a:t>
            </a:r>
          </a:p>
          <a:p>
            <a:pPr marL="0" indent="0">
              <a:buNone/>
            </a:pPr>
            <a:endParaRPr lang="en-US" dirty="0"/>
          </a:p>
          <a:p>
            <a:r>
              <a:rPr lang="en-US" dirty="0"/>
              <a:t>Nestle prefers distributing their products by servicing in land transportation rather than rail train or short sea shipping because the possibilities of their product to deliver in good shape is higher.</a:t>
            </a:r>
          </a:p>
          <a:p>
            <a:pPr marL="0" indent="0">
              <a:buNone/>
            </a:pPr>
            <a:r>
              <a:rPr lang="en-US" dirty="0"/>
              <a:t> </a:t>
            </a:r>
          </a:p>
          <a:p>
            <a:r>
              <a:rPr lang="en-US" dirty="0"/>
              <a:t>Use big lorries that can load more products to avoid empty runs.</a:t>
            </a:r>
          </a:p>
          <a:p>
            <a:endParaRPr lang="en-US" dirty="0"/>
          </a:p>
        </p:txBody>
      </p:sp>
    </p:spTree>
    <p:extLst>
      <p:ext uri="{BB962C8B-B14F-4D97-AF65-F5344CB8AC3E}">
        <p14:creationId xmlns:p14="http://schemas.microsoft.com/office/powerpoint/2010/main" val="269255638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Operations</a:t>
            </a:r>
            <a:br>
              <a:rPr lang="en-US" dirty="0"/>
            </a:br>
            <a:endParaRPr lang="en-US" dirty="0"/>
          </a:p>
        </p:txBody>
      </p:sp>
      <p:sp>
        <p:nvSpPr>
          <p:cNvPr id="3" name="Content Placeholder 2"/>
          <p:cNvSpPr>
            <a:spLocks noGrp="1"/>
          </p:cNvSpPr>
          <p:nvPr>
            <p:ph sz="quarter" idx="1"/>
          </p:nvPr>
        </p:nvSpPr>
        <p:spPr/>
        <p:txBody>
          <a:bodyPr/>
          <a:lstStyle/>
          <a:p>
            <a:r>
              <a:rPr lang="en-US" dirty="0"/>
              <a:t>Transforming inputs into products or services.</a:t>
            </a:r>
          </a:p>
          <a:p>
            <a:pPr marL="0" indent="0">
              <a:buNone/>
            </a:pPr>
            <a:r>
              <a:rPr lang="en-US" dirty="0"/>
              <a:t> </a:t>
            </a:r>
          </a:p>
          <a:p>
            <a:r>
              <a:rPr lang="en-US" dirty="0"/>
              <a:t>Nestle have a lot of types of food which includes junior foods, milk, breakfast cereals, hot cereals, creamer, beverages, coffee, culinary products, chilled dairy, ice cream, confectionery &amp; chocolate and many more.</a:t>
            </a:r>
          </a:p>
          <a:p>
            <a:pPr marL="0" indent="0">
              <a:buNone/>
            </a:pPr>
            <a:r>
              <a:rPr lang="en-US" dirty="0"/>
              <a:t> </a:t>
            </a:r>
          </a:p>
          <a:p>
            <a:r>
              <a:rPr lang="en-US" dirty="0"/>
              <a:t>For each product that they have, it will have its own ingredients and raw materials that they need. For instance, manufacturing of chocolate.</a:t>
            </a:r>
          </a:p>
          <a:p>
            <a:endParaRPr lang="en-US" dirty="0"/>
          </a:p>
        </p:txBody>
      </p:sp>
    </p:spTree>
    <p:extLst>
      <p:ext uri="{BB962C8B-B14F-4D97-AF65-F5344CB8AC3E}">
        <p14:creationId xmlns:p14="http://schemas.microsoft.com/office/powerpoint/2010/main" val="407906964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799</TotalTime>
  <Words>790</Words>
  <Application>Microsoft Office PowerPoint</Application>
  <PresentationFormat>On-screen Show (4:3)</PresentationFormat>
  <Paragraphs>164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Oriel</vt:lpstr>
      <vt:lpstr>              Sri lanka  institute of information technology   </vt:lpstr>
      <vt:lpstr>Group Members</vt:lpstr>
      <vt:lpstr> What is Information Security Risk Management</vt:lpstr>
      <vt:lpstr>About Nestle  Company </vt:lpstr>
      <vt:lpstr>Business Processes of the Company </vt:lpstr>
      <vt:lpstr>PowerPoint Presentation</vt:lpstr>
      <vt:lpstr>Inbound Sales Logistics </vt:lpstr>
      <vt:lpstr>Outbound Sales Logistics </vt:lpstr>
      <vt:lpstr>Operations </vt:lpstr>
      <vt:lpstr>Marketing </vt:lpstr>
      <vt:lpstr>Service </vt:lpstr>
      <vt:lpstr>Human Resources </vt:lpstr>
      <vt:lpstr>Technology Department </vt:lpstr>
      <vt:lpstr>Firm Infrastructure </vt:lpstr>
      <vt:lpstr>Organizational Assets for Inbound Sales Logistics</vt:lpstr>
      <vt:lpstr>Organizational Assets for Operations</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 lanka  institute of information technology   </dc:title>
  <dc:creator>User</dc:creator>
  <cp:lastModifiedBy>User</cp:lastModifiedBy>
  <cp:revision>82</cp:revision>
  <dcterms:created xsi:type="dcterms:W3CDTF">2015-02-26T04:45:26Z</dcterms:created>
  <dcterms:modified xsi:type="dcterms:W3CDTF">2015-03-24T13:24:55Z</dcterms:modified>
</cp:coreProperties>
</file>