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5" r:id="rId17"/>
    <p:sldId id="284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5FA8E-853A-4BCA-BF09-28289F0AAABF}" v="206" dt="2023-05-06T10:19:53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0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8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7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089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44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3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5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46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3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6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7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2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5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4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5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0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8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0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Instructor: Kaumarjya Banerjee</a:t>
            </a:r>
          </a:p>
        </p:txBody>
      </p:sp>
    </p:spTree>
    <p:extLst>
      <p:ext uri="{BB962C8B-B14F-4D97-AF65-F5344CB8AC3E}">
        <p14:creationId xmlns:p14="http://schemas.microsoft.com/office/powerpoint/2010/main" val="321749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IF-Else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9D756-8A9C-7426-D690-D38F2980285D}"/>
              </a:ext>
            </a:extLst>
          </p:cNvPr>
          <p:cNvSpPr txBox="1"/>
          <p:nvPr/>
        </p:nvSpPr>
        <p:spPr>
          <a:xfrm>
            <a:off x="503959" y="719433"/>
            <a:ext cx="986616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Conditional Statements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Very often when you write code, you want to perform different actions for different decisions.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You can use conditional statements in your code to do this.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In JavaScript we have the following conditional statements: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Use if to specify a block of code to be executed, if a specified condition is true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Use else to specify a block of code to be executed, if the same condition is false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Use else if to specify a new condition to test, if the first condition is false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Use switch to specify many alternative blocks of code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74564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For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9D756-8A9C-7426-D690-D38F2980285D}"/>
              </a:ext>
            </a:extLst>
          </p:cNvPr>
          <p:cNvSpPr txBox="1"/>
          <p:nvPr/>
        </p:nvSpPr>
        <p:spPr>
          <a:xfrm>
            <a:off x="503959" y="719433"/>
            <a:ext cx="9866167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latin typeface="Verdana" panose="020B0604030504040204" pitchFamily="34" charset="0"/>
                <a:ea typeface="Verdana" panose="020B0604030504040204" pitchFamily="34" charset="0"/>
              </a:rPr>
              <a:t>Different Kinds of Loops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JavaScript supports different kinds of loops: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for - loops through a block of code a number of times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for/in - loops through the properties of an object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for/of - loops through the values of an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iterable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object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while - loops through a block of code while a specified condition is true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do/while - also loops through a block of code while a specified condition is true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for (let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= 0;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&lt; 5;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++) {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 text += "The number is " +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+ "&lt;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br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&gt;";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const person = {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fname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:"John",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lname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:"Doe", age:25};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let text = "";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for (let x in person) {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 text += person[x];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const numbers = [45, 4, 9, 16, 25];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let txt = "";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for (let x in numbers) {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 txt += numbers[x];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24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For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9D756-8A9C-7426-D690-D38F2980285D}"/>
              </a:ext>
            </a:extLst>
          </p:cNvPr>
          <p:cNvSpPr txBox="1"/>
          <p:nvPr/>
        </p:nvSpPr>
        <p:spPr>
          <a:xfrm>
            <a:off x="503959" y="719433"/>
            <a:ext cx="986616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const cars = ["BMW", "Volvo", "Mini"];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let text = "";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for (let x of cars) {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 text += x;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} 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b="1" dirty="0">
                <a:latin typeface="Verdana" panose="020B0604030504040204" pitchFamily="34" charset="0"/>
                <a:ea typeface="Verdana" panose="020B0604030504040204" pitchFamily="34" charset="0"/>
              </a:rPr>
              <a:t>The While Loop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The while loop loops through a block of code as long as a specified condition is true.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while (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&lt; 10) {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 text += "The number is " +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++;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uses a do while loop. The loop will always be executed at least once, even if the condition is false, because the code block is executed before the condition is tested: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do {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 text += "The number is " +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++;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while (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&lt; 10);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2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9D756-8A9C-7426-D690-D38F2980285D}"/>
              </a:ext>
            </a:extLst>
          </p:cNvPr>
          <p:cNvSpPr txBox="1"/>
          <p:nvPr/>
        </p:nvSpPr>
        <p:spPr>
          <a:xfrm>
            <a:off x="503959" y="719433"/>
            <a:ext cx="98661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ECMAScript 2015, also known as ES6, introduced JavaScript Classes.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JavaScript Classes are templates for JavaScript Objects.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JavaScript Class Syntax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Use the keyword class to create a class.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Always add a method named constructor():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class Car {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 constructor(name, year) {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   this.name = name;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</a:rPr>
              <a:t>this.year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= year;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} 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const myCar1 = new Car("Ford", 2014);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const myCar2 = new Car("Audi", 2019);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A JavaScript class is not an object.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It is a template for JavaScript objects.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5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9D756-8A9C-7426-D690-D38F2980285D}"/>
              </a:ext>
            </a:extLst>
          </p:cNvPr>
          <p:cNvSpPr txBox="1"/>
          <p:nvPr/>
        </p:nvSpPr>
        <p:spPr>
          <a:xfrm>
            <a:off x="503959" y="719433"/>
            <a:ext cx="9866167" cy="687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Modules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JavaScript modules allow you to break up your code into separate files.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This makes it easier to maintain a code-base.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Modules are imported from external files with the import statement.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Modules also rely on type="module" in the &lt;script&gt; tag.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&lt;script type="module"&gt;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import message from "./message.js";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&lt;/script&gt;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You can import modules into a file in two ways, based on if they are named exports or default exports.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Named exports are constructed using curly braces. Default exports are not.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&lt;!DOCTYPE html&gt;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&lt;html&gt;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&lt;body&gt;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&lt;h1&gt;JavaScript Modules&lt;/h1&gt;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&lt;p id="demo"&gt;&lt;/p&gt;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&lt;script type="module"&gt;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import { name, age } from "./person.js";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let text = "My name is " + name + ", I am " + age + ".";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("demo").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innerHTML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text;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&lt;/script&gt;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&lt;/body&gt;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&lt;/html&gt;</a:t>
            </a: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2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</a:t>
            </a:r>
            <a:r>
              <a:rPr lang="en-US" b="1" i="0" dirty="0" err="1">
                <a:effectLst/>
                <a:latin typeface="Segoe UI" panose="020B0502040204020203" pitchFamily="34" charset="0"/>
              </a:rPr>
              <a:t>CallBack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A81E7-41AD-F2C2-6251-92601829A9D9}"/>
              </a:ext>
            </a:extLst>
          </p:cNvPr>
          <p:cNvSpPr txBox="1"/>
          <p:nvPr/>
        </p:nvSpPr>
        <p:spPr>
          <a:xfrm>
            <a:off x="533399" y="697629"/>
            <a:ext cx="1002525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JavaScript, you can also pass a function as an argument to a function. This function that is passed as an argument inside of another function is called a callback function.</a:t>
            </a:r>
          </a:p>
          <a:p>
            <a:endParaRPr lang="en-US" dirty="0"/>
          </a:p>
          <a:p>
            <a:r>
              <a:rPr lang="en-US" dirty="0"/>
              <a:t>// function</a:t>
            </a:r>
          </a:p>
          <a:p>
            <a:r>
              <a:rPr lang="en-US" dirty="0"/>
              <a:t>function greet(name, callback) {</a:t>
            </a:r>
          </a:p>
          <a:p>
            <a:r>
              <a:rPr lang="en-US" dirty="0"/>
              <a:t>    console.log('Hi' + ' ' + name);</a:t>
            </a:r>
          </a:p>
          <a:p>
            <a:r>
              <a:rPr lang="en-US" dirty="0"/>
              <a:t>    callback();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callback function</a:t>
            </a:r>
          </a:p>
          <a:p>
            <a:r>
              <a:rPr lang="en-US" dirty="0"/>
              <a:t>function </a:t>
            </a:r>
            <a:r>
              <a:rPr lang="en-US" dirty="0" err="1"/>
              <a:t>callMe</a:t>
            </a:r>
            <a:r>
              <a:rPr lang="en-US" dirty="0"/>
              <a:t>() {</a:t>
            </a:r>
          </a:p>
          <a:p>
            <a:r>
              <a:rPr lang="en-US" dirty="0"/>
              <a:t>    console.log('I am callback function');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passing function as an argument</a:t>
            </a:r>
          </a:p>
          <a:p>
            <a:r>
              <a:rPr lang="en-US" dirty="0"/>
              <a:t>greet('Peter', </a:t>
            </a:r>
            <a:r>
              <a:rPr lang="en-US" dirty="0" err="1"/>
              <a:t>callMe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00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effectLst/>
                <a:latin typeface="Segoe UI" panose="020B0502040204020203" pitchFamily="34" charset="0"/>
              </a:rPr>
              <a:t>Destructuring</a:t>
            </a:r>
            <a:endParaRPr lang="en-US" b="1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A81E7-41AD-F2C2-6251-92601829A9D9}"/>
              </a:ext>
            </a:extLst>
          </p:cNvPr>
          <p:cNvSpPr txBox="1"/>
          <p:nvPr/>
        </p:nvSpPr>
        <p:spPr>
          <a:xfrm>
            <a:off x="533399" y="697629"/>
            <a:ext cx="100252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Destructuring</a:t>
            </a:r>
            <a:r>
              <a:rPr lang="en-US" dirty="0"/>
              <a:t> makes it easy to extract only what is needed. into another array or object.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ES6 Spread Operator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A81E7-41AD-F2C2-6251-92601829A9D9}"/>
              </a:ext>
            </a:extLst>
          </p:cNvPr>
          <p:cNvSpPr txBox="1"/>
          <p:nvPr/>
        </p:nvSpPr>
        <p:spPr>
          <a:xfrm>
            <a:off x="533399" y="697629"/>
            <a:ext cx="100252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JavaScript spread operator (...) allows us to quickly copy all or part of an existing array or object into another array or object.</a:t>
            </a:r>
          </a:p>
        </p:txBody>
      </p:sp>
    </p:spTree>
    <p:extLst>
      <p:ext uri="{BB962C8B-B14F-4D97-AF65-F5344CB8AC3E}">
        <p14:creationId xmlns:p14="http://schemas.microsoft.com/office/powerpoint/2010/main" val="348150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Promise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A81E7-41AD-F2C2-6251-92601829A9D9}"/>
              </a:ext>
            </a:extLst>
          </p:cNvPr>
          <p:cNvSpPr txBox="1"/>
          <p:nvPr/>
        </p:nvSpPr>
        <p:spPr>
          <a:xfrm>
            <a:off x="533399" y="697629"/>
            <a:ext cx="100252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promise is simply a placeholder for an asynchronous task which is yet to be completed. When you define a promise object in your script, instead of returning a value immediately, it returns a promise. 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myPromise</a:t>
            </a:r>
            <a:r>
              <a:rPr lang="en-US" dirty="0"/>
              <a:t> = new Promise((resolve, reject) =&gt; {</a:t>
            </a:r>
          </a:p>
          <a:p>
            <a:r>
              <a:rPr lang="en-US" dirty="0"/>
              <a:t>  </a:t>
            </a: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r>
              <a:rPr lang="en-US" dirty="0"/>
              <a:t>    resolve('this is the eventual value the promise will return');</a:t>
            </a:r>
          </a:p>
          <a:p>
            <a:r>
              <a:rPr lang="en-US" dirty="0"/>
              <a:t>  }, 300);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myPromise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When the promise finally returns a value, you will typically want to do something with that return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5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Async/await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A81E7-41AD-F2C2-6251-92601829A9D9}"/>
              </a:ext>
            </a:extLst>
          </p:cNvPr>
          <p:cNvSpPr txBox="1"/>
          <p:nvPr/>
        </p:nvSpPr>
        <p:spPr>
          <a:xfrm>
            <a:off x="533399" y="697629"/>
            <a:ext cx="1002525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"async and await make promises easier to write"</a:t>
            </a:r>
          </a:p>
          <a:p>
            <a:endParaRPr lang="en-US" sz="1400" dirty="0"/>
          </a:p>
          <a:p>
            <a:r>
              <a:rPr lang="en-US" sz="1400" dirty="0"/>
              <a:t>async makes a function return a Promise</a:t>
            </a:r>
          </a:p>
          <a:p>
            <a:endParaRPr lang="en-US" sz="1400" dirty="0"/>
          </a:p>
          <a:p>
            <a:r>
              <a:rPr lang="en-US" sz="1400" dirty="0"/>
              <a:t>await makes a function wait for a Promise</a:t>
            </a:r>
          </a:p>
          <a:p>
            <a:endParaRPr lang="en-US" sz="1400" dirty="0"/>
          </a:p>
          <a:p>
            <a:r>
              <a:rPr lang="en-US" sz="1400" dirty="0"/>
              <a:t>There’s a special syntax to work with promises in a more comfortable fashion, called “async/await”. It’s surprisingly easy to understand and use.	</a:t>
            </a:r>
          </a:p>
          <a:p>
            <a:r>
              <a:rPr lang="en-US" sz="1400" dirty="0"/>
              <a:t>async function f() {</a:t>
            </a:r>
          </a:p>
          <a:p>
            <a:endParaRPr lang="en-US" sz="1400" dirty="0"/>
          </a:p>
          <a:p>
            <a:r>
              <a:rPr lang="en-US" sz="1400" dirty="0"/>
              <a:t>  let promise = new Promise((resolve, reject) =&gt;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setTimeout</a:t>
            </a:r>
            <a:r>
              <a:rPr lang="en-US" sz="1400" dirty="0"/>
              <a:t>(() =&gt; resolve("done!"), 1000)</a:t>
            </a:r>
          </a:p>
          <a:p>
            <a:r>
              <a:rPr lang="en-US" sz="1400" dirty="0"/>
              <a:t>  });</a:t>
            </a:r>
          </a:p>
          <a:p>
            <a:endParaRPr lang="en-US" sz="1400" dirty="0"/>
          </a:p>
          <a:p>
            <a:r>
              <a:rPr lang="en-US" sz="1400" dirty="0"/>
              <a:t>  let result = await promise; // wait until the promise resolves (*)</a:t>
            </a:r>
          </a:p>
          <a:p>
            <a:endParaRPr lang="en-US" sz="1400" dirty="0"/>
          </a:p>
          <a:p>
            <a:r>
              <a:rPr lang="en-US" sz="1400" dirty="0"/>
              <a:t>  alert(result); // "done!"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f();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65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AA034CA-2B12-D9E7-A4CE-9B48C3EE8F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1" y="281909"/>
            <a:ext cx="3322608" cy="4698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117603-7216-64D5-62DB-B930E6503B3F}"/>
              </a:ext>
            </a:extLst>
          </p:cNvPr>
          <p:cNvSpPr txBox="1"/>
          <p:nvPr/>
        </p:nvSpPr>
        <p:spPr>
          <a:xfrm>
            <a:off x="4661088" y="639484"/>
            <a:ext cx="60968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JavaScript is the world's most popular programming language.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JavaScript is the programming language of the Web.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JavaScript is easy to learn.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This tutorial will teach you JavaScript from basic to advanced.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9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3033A4-E5A2-B519-ACA6-A8BA8F56542E}"/>
              </a:ext>
            </a:extLst>
          </p:cNvPr>
          <p:cNvSpPr txBox="1"/>
          <p:nvPr/>
        </p:nvSpPr>
        <p:spPr>
          <a:xfrm>
            <a:off x="699308" y="293315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JavaScript Statements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64869-A61E-D4DE-7212-99853242B024}"/>
              </a:ext>
            </a:extLst>
          </p:cNvPr>
          <p:cNvSpPr txBox="1"/>
          <p:nvPr/>
        </p:nvSpPr>
        <p:spPr>
          <a:xfrm>
            <a:off x="582931" y="1940681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Values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The JavaScript syntax defines two types of values: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Fixed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Variable values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Fixed values are called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Literals</a:t>
            </a:r>
            <a:r>
              <a:rPr lang="en-US" b="0" i="0" dirty="0"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Variable values are called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Variables</a:t>
            </a:r>
            <a:r>
              <a:rPr lang="en-US" b="0" i="0" dirty="0">
                <a:effectLst/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AEA28-2858-BB45-74CE-DA3A17C1F471}"/>
              </a:ext>
            </a:extLst>
          </p:cNvPr>
          <p:cNvSpPr txBox="1"/>
          <p:nvPr/>
        </p:nvSpPr>
        <p:spPr>
          <a:xfrm>
            <a:off x="649432" y="568496"/>
            <a:ext cx="6095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let x, y, z;    // Statement 1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x = 5;          // Statement 2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y = 6;          // Statement 3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z = x + y;      // Statement 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C6ED2-1455-BA73-5C0E-84179AF992B8}"/>
              </a:ext>
            </a:extLst>
          </p:cNvPr>
          <p:cNvSpPr txBox="1"/>
          <p:nvPr/>
        </p:nvSpPr>
        <p:spPr>
          <a:xfrm>
            <a:off x="582931" y="3792973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Let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71DD50C-FF0F-827F-EF0C-43E3C2E0E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59" y="4065852"/>
            <a:ext cx="569937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keyword was introduced 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ES6 (2015)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Variables defined with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can not be redeclared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Variables defined with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must be declared before 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Variables defined with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have block 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 Const</a:t>
            </a:r>
          </a:p>
          <a:p>
            <a:pPr algn="l"/>
            <a:endParaRPr lang="en-US" b="1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246E23-D25E-31AA-D444-0F38B8AF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6629"/>
            <a:ext cx="51559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keyword was introduced in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ES6 (2015)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Variables defined with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cannot be Redeclared.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Variables defined with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cannot be Reassigned.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Variables defined with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have Block Scope.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4D53BE7-0CBA-DB2E-7B82-4F902A157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34" y="1792371"/>
            <a:ext cx="8906934" cy="221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566" rIns="0" bIns="2856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When to use JavaScript const?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Always declare a variable with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when you know that the value should not be changed.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Use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when you declare: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A new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A new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A 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RegExp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A new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5111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Assignment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246E23-D25E-31AA-D444-0F38B8AF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8938"/>
            <a:ext cx="402417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200" b="0" i="0" dirty="0">
                <a:effectLst/>
                <a:latin typeface="Segoe UI" panose="020B0502040204020203" pitchFamily="34" charset="0"/>
              </a:rPr>
              <a:t>Types of JavaScript Operators</a:t>
            </a:r>
          </a:p>
          <a:p>
            <a:pPr algn="l"/>
            <a:r>
              <a:rPr lang="en-US" sz="1200" b="0" i="0" dirty="0">
                <a:effectLst/>
                <a:latin typeface="Verdana" panose="020B0604030504040204" pitchFamily="34" charset="0"/>
              </a:rPr>
              <a:t>There are different types of JavaScript operators: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Verdana" panose="020B0604030504040204" pitchFamily="34" charset="0"/>
              </a:rPr>
              <a:t>Arithmetic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Verdana" panose="020B0604030504040204" pitchFamily="34" charset="0"/>
              </a:rPr>
              <a:t>Assignment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Verdana" panose="020B0604030504040204" pitchFamily="34" charset="0"/>
              </a:rPr>
              <a:t>Comparison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Verdana" panose="020B0604030504040204" pitchFamily="34" charset="0"/>
              </a:rPr>
              <a:t>String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Verdana" panose="020B0604030504040204" pitchFamily="34" charset="0"/>
              </a:rPr>
              <a:t>Logical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Verdana" panose="020B0604030504040204" pitchFamily="34" charset="0"/>
              </a:rPr>
              <a:t>Bitwise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Verdana" panose="020B0604030504040204" pitchFamily="34" charset="0"/>
              </a:rPr>
              <a:t>Ternary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Verdana" panose="020B0604030504040204" pitchFamily="34" charset="0"/>
              </a:rPr>
              <a:t>Type Operators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ECF56F4-85B0-9E72-F77F-27E0CB6C2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87565"/>
              </p:ext>
            </p:extLst>
          </p:nvPr>
        </p:nvGraphicFramePr>
        <p:xfrm>
          <a:off x="2335414" y="191254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962672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25770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7020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0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0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5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9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X/=y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9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X=x-1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47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89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Comparison Operators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ECF56F4-85B0-9E72-F77F-27E0CB6C2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56498"/>
              </p:ext>
            </p:extLst>
          </p:nvPr>
        </p:nvGraphicFramePr>
        <p:xfrm>
          <a:off x="606367" y="798515"/>
          <a:ext cx="8127999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962672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25770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7020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0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equal value and equal type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0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5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not equal value or not equal type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9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9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4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05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Ternary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10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67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Data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D7F63-21C8-3099-F66E-94587F6418C4}"/>
              </a:ext>
            </a:extLst>
          </p:cNvPr>
          <p:cNvSpPr txBox="1"/>
          <p:nvPr/>
        </p:nvSpPr>
        <p:spPr>
          <a:xfrm>
            <a:off x="591244" y="637506"/>
            <a:ext cx="60953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Segoe UI" panose="020B0502040204020203" pitchFamily="34" charset="0"/>
              </a:rPr>
              <a:t>JavaScript has 8 Datatypes</a:t>
            </a:r>
          </a:p>
          <a:p>
            <a:pPr algn="l"/>
            <a:r>
              <a:rPr lang="en-US" sz="1600" b="0" i="0" dirty="0">
                <a:effectLst/>
                <a:latin typeface="Verdana" panose="020B0604030504040204" pitchFamily="34" charset="0"/>
              </a:rPr>
              <a:t>1. String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2. Number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3. </a:t>
            </a:r>
            <a:r>
              <a:rPr lang="en-US" sz="1600" b="0" i="0" dirty="0" err="1">
                <a:effectLst/>
                <a:latin typeface="Verdana" panose="020B0604030504040204" pitchFamily="34" charset="0"/>
              </a:rPr>
              <a:t>Bigint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4. Boolean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5. Undefined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6. Null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7. Symbol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8. Object</a:t>
            </a:r>
          </a:p>
          <a:p>
            <a:pPr algn="l"/>
            <a:r>
              <a:rPr lang="en-US" sz="1600" b="0" i="0" dirty="0">
                <a:effectLst/>
                <a:latin typeface="Segoe UI" panose="020B0502040204020203" pitchFamily="34" charset="0"/>
              </a:rPr>
              <a:t>The Object Datatype</a:t>
            </a:r>
          </a:p>
          <a:p>
            <a:pPr algn="l"/>
            <a:r>
              <a:rPr lang="en-US" sz="1600" b="0" i="0" dirty="0">
                <a:effectLst/>
                <a:latin typeface="Verdana" panose="020B0604030504040204" pitchFamily="34" charset="0"/>
              </a:rPr>
              <a:t>The object data type can contain:</a:t>
            </a:r>
          </a:p>
          <a:p>
            <a:pPr algn="l"/>
            <a:r>
              <a:rPr lang="en-US" sz="1600" b="0" i="0" dirty="0">
                <a:effectLst/>
                <a:latin typeface="Verdana" panose="020B0604030504040204" pitchFamily="34" charset="0"/>
              </a:rPr>
              <a:t>1. An object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2. An array</a:t>
            </a:r>
            <a:br>
              <a:rPr lang="en-US" sz="1600" b="0" i="0" dirty="0">
                <a:effectLst/>
                <a:latin typeface="Verdana" panose="020B0604030504040204" pitchFamily="34" charset="0"/>
              </a:rPr>
            </a:br>
            <a:r>
              <a:rPr lang="en-US" sz="1600" b="0" i="0" dirty="0">
                <a:effectLst/>
                <a:latin typeface="Verdana" panose="020B0604030504040204" pitchFamily="34" charset="0"/>
              </a:rPr>
              <a:t>3. A date</a:t>
            </a:r>
          </a:p>
        </p:txBody>
      </p:sp>
    </p:spTree>
    <p:extLst>
      <p:ext uri="{BB962C8B-B14F-4D97-AF65-F5344CB8AC3E}">
        <p14:creationId xmlns:p14="http://schemas.microsoft.com/office/powerpoint/2010/main" val="220606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String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3AC3F1-59A1-351C-E538-2D90AAF71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31127"/>
              </p:ext>
            </p:extLst>
          </p:nvPr>
        </p:nvGraphicFramePr>
        <p:xfrm>
          <a:off x="533400" y="641162"/>
          <a:ext cx="3999966" cy="3627120"/>
        </p:xfrm>
        <a:graphic>
          <a:graphicData uri="http://schemas.openxmlformats.org/drawingml/2006/table">
            <a:tbl>
              <a:tblPr/>
              <a:tblGrid>
                <a:gridCol w="1999983">
                  <a:extLst>
                    <a:ext uri="{9D8B030D-6E8A-4147-A177-3AD203B41FA5}">
                      <a16:colId xmlns:a16="http://schemas.microsoft.com/office/drawing/2014/main" val="2847060022"/>
                    </a:ext>
                  </a:extLst>
                </a:gridCol>
                <a:gridCol w="1999983">
                  <a:extLst>
                    <a:ext uri="{9D8B030D-6E8A-4147-A177-3AD203B41FA5}">
                      <a16:colId xmlns:a16="http://schemas.microsoft.com/office/drawing/2014/main" val="219153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length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slice()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substring()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substr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replace()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replaceAll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toUpperCase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toLowerCase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concat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30480" marT="30480" marB="30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trim()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trimStart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trimEnd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padStart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padEnd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charAt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charCodeAt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b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String split()</a:t>
                      </a:r>
                    </a:p>
                  </a:txBody>
                  <a:tcPr marL="30480" marR="30480" marT="30480" marB="30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011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DDC31C-4987-0F34-EEE9-9A135FC19D73}"/>
              </a:ext>
            </a:extLst>
          </p:cNvPr>
          <p:cNvSpPr txBox="1"/>
          <p:nvPr/>
        </p:nvSpPr>
        <p:spPr>
          <a:xfrm>
            <a:off x="387582" y="4354082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String Search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118D1-4003-980C-0EC7-BFDFEBBF29BE}"/>
              </a:ext>
            </a:extLst>
          </p:cNvPr>
          <p:cNvSpPr txBox="1"/>
          <p:nvPr/>
        </p:nvSpPr>
        <p:spPr>
          <a:xfrm>
            <a:off x="3234690" y="4313126"/>
            <a:ext cx="26964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 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indexOf</a:t>
            </a:r>
            <a:r>
              <a:rPr lang="en-US" b="0" i="0" dirty="0">
                <a:effectLst/>
                <a:latin typeface="Verdana" panose="020B060403050404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 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lastIndexOf</a:t>
            </a:r>
            <a:r>
              <a:rPr lang="en-US" b="0" i="0" dirty="0">
                <a:effectLst/>
                <a:latin typeface="Verdana" panose="020B060403050404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 search()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 match()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 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matchAll</a:t>
            </a:r>
            <a:r>
              <a:rPr lang="en-US" b="0" i="0" dirty="0">
                <a:effectLst/>
                <a:latin typeface="Verdana" panose="020B060403050404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 includes()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 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startsWith</a:t>
            </a:r>
            <a:r>
              <a:rPr lang="en-US" b="0" i="0" dirty="0">
                <a:effectLst/>
                <a:latin typeface="Verdana" panose="020B060403050404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String 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endsWith</a:t>
            </a:r>
            <a:r>
              <a:rPr lang="en-US" b="0" i="0" dirty="0">
                <a:effectLst/>
                <a:latin typeface="Verdana" panose="020B060403050404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320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56463-5A0C-3D94-8BC4-FFA3F35E7D24}"/>
              </a:ext>
            </a:extLst>
          </p:cNvPr>
          <p:cNvSpPr txBox="1"/>
          <p:nvPr/>
        </p:nvSpPr>
        <p:spPr>
          <a:xfrm>
            <a:off x="533400" y="23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JavaScript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FC916-7E30-DFF7-266C-1D3B2963BDCB}"/>
              </a:ext>
            </a:extLst>
          </p:cNvPr>
          <p:cNvSpPr txBox="1"/>
          <p:nvPr/>
        </p:nvSpPr>
        <p:spPr>
          <a:xfrm>
            <a:off x="533400" y="605882"/>
            <a:ext cx="609530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i="0" dirty="0">
                <a:effectLst/>
                <a:latin typeface="Verdana" panose="020B0604030504040204" pitchFamily="34" charset="0"/>
              </a:rPr>
              <a:t>An array is a special variable, which can hold more than one value</a:t>
            </a:r>
            <a:r>
              <a:rPr lang="en-US" sz="1500" dirty="0">
                <a:latin typeface="Verdana" panose="020B0604030504040204" pitchFamily="34" charset="0"/>
              </a:rPr>
              <a:t>.</a:t>
            </a:r>
          </a:p>
          <a:p>
            <a:endParaRPr lang="en-US" sz="1500" b="0" i="0" dirty="0">
              <a:effectLst/>
              <a:latin typeface="Verdana" panose="020B0604030504040204" pitchFamily="34" charset="0"/>
            </a:endParaRPr>
          </a:p>
          <a:p>
            <a:r>
              <a:rPr lang="en-US" sz="1500" dirty="0">
                <a:latin typeface="Verdana" panose="020B0604030504040204" pitchFamily="34" charset="0"/>
              </a:rPr>
              <a:t>Array methods</a:t>
            </a:r>
          </a:p>
          <a:p>
            <a:endParaRPr lang="en-US" sz="1500" dirty="0"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b="0" i="0" dirty="0">
                <a:effectLst/>
                <a:latin typeface="Verdana" panose="020B0604030504040204" pitchFamily="34" charset="0"/>
              </a:rPr>
              <a:t>Pop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Verdana" panose="020B0604030504040204" pitchFamily="34" charset="0"/>
              </a:rPr>
              <a:t>Push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Verdana" panose="020B0604030504040204" pitchFamily="34" charset="0"/>
              </a:rPr>
              <a:t>Shift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Verdana" panose="020B0604030504040204" pitchFamily="34" charset="0"/>
              </a:rPr>
              <a:t>unshift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0" i="0" dirty="0">
                <a:effectLst/>
                <a:latin typeface="Verdana" panose="020B0604030504040204" pitchFamily="34" charset="0"/>
              </a:rPr>
              <a:t>Slice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Verdana" panose="020B0604030504040204" pitchFamily="34" charset="0"/>
              </a:rPr>
              <a:t>Splice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0" i="0" dirty="0">
                <a:effectLst/>
                <a:latin typeface="Verdana" panose="020B0604030504040204" pitchFamily="34" charset="0"/>
              </a:rPr>
              <a:t>Delete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err="1">
                <a:latin typeface="Verdana" panose="020B0604030504040204" pitchFamily="34" charset="0"/>
              </a:rPr>
              <a:t>concat</a:t>
            </a:r>
            <a:endParaRPr lang="en-US" sz="1500" b="0" i="0" dirty="0"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500" b="0" i="0" dirty="0">
              <a:effectLst/>
              <a:latin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98D5F-64D8-DB89-2158-1FA9D638A09A}"/>
              </a:ext>
            </a:extLst>
          </p:cNvPr>
          <p:cNvSpPr txBox="1"/>
          <p:nvPr/>
        </p:nvSpPr>
        <p:spPr>
          <a:xfrm>
            <a:off x="346017" y="3929869"/>
            <a:ext cx="60953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Splicing and Slicing Arrays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splice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() method adds new items to an array.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slice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() method slices out a piece of an array.</a:t>
            </a:r>
          </a:p>
        </p:txBody>
      </p:sp>
    </p:spTree>
    <p:extLst>
      <p:ext uri="{BB962C8B-B14F-4D97-AF65-F5344CB8AC3E}">
        <p14:creationId xmlns:p14="http://schemas.microsoft.com/office/powerpoint/2010/main" val="2148508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1605</Words>
  <Application>Microsoft Office PowerPoint</Application>
  <PresentationFormat>Widescreen</PresentationFormat>
  <Paragraphs>285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Consolas</vt:lpstr>
      <vt:lpstr>Segoe UI</vt:lpstr>
      <vt:lpstr>Verdana</vt:lpstr>
      <vt:lpstr>Wingdings 3</vt:lpstr>
      <vt:lpstr>Ion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/>
  <cp:lastModifiedBy>Banerjee, Kaumarjya</cp:lastModifiedBy>
  <cp:revision>132</cp:revision>
  <dcterms:created xsi:type="dcterms:W3CDTF">2023-05-06T08:07:39Z</dcterms:created>
  <dcterms:modified xsi:type="dcterms:W3CDTF">2023-05-23T16:38:27Z</dcterms:modified>
</cp:coreProperties>
</file>