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5FA8E-853A-4BCA-BF09-28289F0AAABF}" v="206" dt="2023-05-06T10:19:53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8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7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08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44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3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5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46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6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5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0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Basic HTML &amp; CSS3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2CCA56-634E-03D6-5A4D-C1B8AE994470}"/>
              </a:ext>
            </a:extLst>
          </p:cNvPr>
          <p:cNvSpPr txBox="1"/>
          <p:nvPr/>
        </p:nvSpPr>
        <p:spPr>
          <a:xfrm>
            <a:off x="306931" y="365547"/>
            <a:ext cx="94306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Verdana"/>
                <a:ea typeface="Verdana"/>
              </a:rPr>
              <a:t>HTML is the standard markup language for creating Web pages.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FDCD5-B44E-4E9E-3C5E-0505A2958B64}"/>
              </a:ext>
            </a:extLst>
          </p:cNvPr>
          <p:cNvSpPr txBox="1"/>
          <p:nvPr/>
        </p:nvSpPr>
        <p:spPr>
          <a:xfrm>
            <a:off x="306931" y="1228792"/>
            <a:ext cx="1083212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egoe UI"/>
                <a:cs typeface="Segoe UI"/>
              </a:rPr>
              <a:t>What is HTML?</a:t>
            </a:r>
          </a:p>
          <a:p>
            <a:pPr>
              <a:buChar char="•"/>
            </a:pPr>
            <a:r>
              <a:rPr lang="en-US" dirty="0">
                <a:latin typeface="Verdana"/>
                <a:ea typeface="Verdana"/>
              </a:rPr>
              <a:t>HTML stands for Hyper Text Markup Language</a:t>
            </a:r>
          </a:p>
          <a:p>
            <a:pPr>
              <a:buChar char="•"/>
            </a:pPr>
            <a:r>
              <a:rPr lang="en-US" dirty="0">
                <a:latin typeface="Verdana"/>
                <a:ea typeface="Verdana"/>
              </a:rPr>
              <a:t>HTML is the standard markup language for creating Web pages</a:t>
            </a:r>
          </a:p>
          <a:p>
            <a:pPr>
              <a:buChar char="•"/>
            </a:pPr>
            <a:r>
              <a:rPr lang="en-US" dirty="0">
                <a:latin typeface="Verdana"/>
                <a:ea typeface="Verdana"/>
              </a:rPr>
              <a:t>HTML describes the structure of a Web page</a:t>
            </a:r>
          </a:p>
          <a:p>
            <a:pPr>
              <a:buChar char="•"/>
            </a:pPr>
            <a:r>
              <a:rPr lang="en-US" dirty="0">
                <a:latin typeface="Verdana"/>
                <a:ea typeface="Verdana"/>
              </a:rPr>
              <a:t>HTML consists of a series of elements</a:t>
            </a:r>
          </a:p>
          <a:p>
            <a:pPr>
              <a:buChar char="•"/>
            </a:pPr>
            <a:r>
              <a:rPr lang="en-US" dirty="0">
                <a:latin typeface="Verdana"/>
                <a:ea typeface="Verdana"/>
              </a:rPr>
              <a:t>HTML elements tell the browser how to display the content</a:t>
            </a:r>
          </a:p>
          <a:p>
            <a:pPr>
              <a:buChar char="•"/>
            </a:pPr>
            <a:r>
              <a:rPr lang="en-US" dirty="0">
                <a:latin typeface="Verdana"/>
                <a:ea typeface="Verdana"/>
              </a:rPr>
              <a:t>HTML elements label pieces of content such as "this is a heading", "this is a paragraph", "this is a link", etc.</a:t>
            </a:r>
          </a:p>
        </p:txBody>
      </p:sp>
    </p:spTree>
    <p:extLst>
      <p:ext uri="{BB962C8B-B14F-4D97-AF65-F5344CB8AC3E}">
        <p14:creationId xmlns:p14="http://schemas.microsoft.com/office/powerpoint/2010/main" val="416410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9FDCD5-B44E-4E9E-3C5E-0505A2958B64}"/>
              </a:ext>
            </a:extLst>
          </p:cNvPr>
          <p:cNvSpPr txBox="1"/>
          <p:nvPr/>
        </p:nvSpPr>
        <p:spPr>
          <a:xfrm>
            <a:off x="306931" y="1228792"/>
            <a:ext cx="10832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Segoe UI"/>
              <a:ea typeface="Verdana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D4D0C-8349-39E7-908F-CA5D2C74CA84}"/>
              </a:ext>
            </a:extLst>
          </p:cNvPr>
          <p:cNvSpPr txBox="1"/>
          <p:nvPr/>
        </p:nvSpPr>
        <p:spPr>
          <a:xfrm>
            <a:off x="354890" y="258973"/>
            <a:ext cx="107255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egoe UI"/>
                <a:cs typeface="Segoe UI"/>
              </a:rPr>
              <a:t>HTML Documents</a:t>
            </a:r>
          </a:p>
          <a:p>
            <a:r>
              <a:rPr lang="en-US">
                <a:latin typeface="Verdana"/>
                <a:ea typeface="Verdana"/>
              </a:rPr>
              <a:t>All HTML documents must start with a document type declaration: &lt;!DOCTYPE html&gt;.</a:t>
            </a:r>
          </a:p>
          <a:p>
            <a:r>
              <a:rPr lang="en-US">
                <a:latin typeface="Verdana"/>
                <a:ea typeface="Verdana"/>
              </a:rPr>
              <a:t>The HTML document itself begins with &lt;html&gt; and ends with &lt;/html&gt;.</a:t>
            </a:r>
          </a:p>
          <a:p>
            <a:r>
              <a:rPr lang="en-US">
                <a:latin typeface="Verdana"/>
                <a:ea typeface="Verdana"/>
              </a:rPr>
              <a:t>The visible part of the HTML document is between &lt;body&gt; and &lt;/body&gt;.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C10FE-9112-D0C6-E7CB-318FD838AA96}"/>
              </a:ext>
            </a:extLst>
          </p:cNvPr>
          <p:cNvSpPr txBox="1"/>
          <p:nvPr/>
        </p:nvSpPr>
        <p:spPr>
          <a:xfrm>
            <a:off x="354890" y="1511211"/>
            <a:ext cx="107788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&lt;h1&gt;This is heading 1&lt;/h1&gt;</a:t>
            </a:r>
          </a:p>
          <a:p>
            <a:r>
              <a:rPr lang="en-US" dirty="0"/>
              <a:t>&lt;h2&gt;This is heading 2&lt;/h2&gt;</a:t>
            </a:r>
          </a:p>
          <a:p>
            <a:r>
              <a:rPr lang="en-US" dirty="0"/>
              <a:t>&lt;h3&gt;This is heading 3&lt;/h3&gt;</a:t>
            </a:r>
          </a:p>
          <a:p>
            <a:r>
              <a:rPr lang="en-US" dirty="0"/>
              <a:t>&lt;h4&gt;This is heading 4&lt;/h4&gt;</a:t>
            </a:r>
          </a:p>
          <a:p>
            <a:r>
              <a:rPr lang="en-US" dirty="0"/>
              <a:t>&lt;h5&gt;This is heading 5&lt;/h5&gt;</a:t>
            </a:r>
          </a:p>
          <a:p>
            <a:r>
              <a:rPr lang="en-US" dirty="0"/>
              <a:t>&lt;h6&gt;This is heading 6&lt;/h6&gt;</a:t>
            </a:r>
          </a:p>
        </p:txBody>
      </p:sp>
    </p:spTree>
    <p:extLst>
      <p:ext uri="{BB962C8B-B14F-4D97-AF65-F5344CB8AC3E}">
        <p14:creationId xmlns:p14="http://schemas.microsoft.com/office/powerpoint/2010/main" val="99643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9FDCD5-B44E-4E9E-3C5E-0505A2958B64}"/>
              </a:ext>
            </a:extLst>
          </p:cNvPr>
          <p:cNvSpPr txBox="1"/>
          <p:nvPr/>
        </p:nvSpPr>
        <p:spPr>
          <a:xfrm>
            <a:off x="306931" y="1228792"/>
            <a:ext cx="10832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Segoe UI"/>
              <a:ea typeface="Verdana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64B97-635C-5478-87AE-CD177CF815AF}"/>
              </a:ext>
            </a:extLst>
          </p:cNvPr>
          <p:cNvSpPr txBox="1"/>
          <p:nvPr/>
        </p:nvSpPr>
        <p:spPr>
          <a:xfrm>
            <a:off x="179043" y="242987"/>
            <a:ext cx="10192682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egoe UI"/>
                <a:cs typeface="Segoe UI"/>
              </a:rPr>
              <a:t>What are Semantic Elements?</a:t>
            </a:r>
          </a:p>
          <a:p>
            <a:r>
              <a:rPr lang="en-US" dirty="0">
                <a:latin typeface="Verdana"/>
                <a:ea typeface="Verdana"/>
              </a:rPr>
              <a:t>A semantic element clearly describes its meaning to both the browser and the developer.</a:t>
            </a:r>
          </a:p>
          <a:p>
            <a:r>
              <a:rPr lang="en-US" dirty="0">
                <a:latin typeface="Verdana"/>
                <a:ea typeface="Verdana"/>
              </a:rPr>
              <a:t>Examples of </a:t>
            </a:r>
            <a:r>
              <a:rPr lang="en-US" b="1" dirty="0">
                <a:latin typeface="Verdana"/>
                <a:ea typeface="Verdana"/>
              </a:rPr>
              <a:t>non-semantic</a:t>
            </a:r>
            <a:r>
              <a:rPr lang="en-US" dirty="0">
                <a:latin typeface="Verdana"/>
                <a:ea typeface="Verdana"/>
              </a:rPr>
              <a:t> elements: &lt;div&gt; and &lt;span&gt; - Tells nothing about its content.</a:t>
            </a:r>
          </a:p>
          <a:p>
            <a:r>
              <a:rPr lang="en-US" dirty="0">
                <a:latin typeface="Verdana"/>
                <a:ea typeface="Verdana"/>
              </a:rPr>
              <a:t>Examples of </a:t>
            </a:r>
            <a:r>
              <a:rPr lang="en-US" b="1" dirty="0">
                <a:latin typeface="Verdana"/>
                <a:ea typeface="Verdana"/>
              </a:rPr>
              <a:t>semantic</a:t>
            </a:r>
            <a:r>
              <a:rPr lang="en-US" dirty="0">
                <a:latin typeface="Verdana"/>
                <a:ea typeface="Verdana"/>
              </a:rPr>
              <a:t> elements: &lt;form&gt;, &lt;table&gt;, and &lt;article&gt; - Clearly defines its content.</a:t>
            </a:r>
          </a:p>
          <a:p>
            <a:endParaRPr lang="en-US" dirty="0">
              <a:latin typeface="Verdana"/>
              <a:ea typeface="Verdana"/>
            </a:endParaRPr>
          </a:p>
          <a:p>
            <a:r>
              <a:rPr lang="en-US" sz="1600" b="1" dirty="0">
                <a:latin typeface="Verdana"/>
                <a:ea typeface="Verdana"/>
                <a:cs typeface="Segoe UI"/>
              </a:rPr>
              <a:t>HTML Formatting Elements</a:t>
            </a:r>
            <a:endParaRPr lang="en-US" sz="1600" b="1" dirty="0">
              <a:latin typeface="Verdana"/>
              <a:ea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&lt;b&gt; - Bold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&lt;strong&gt; - Important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</a:t>
            </a:r>
            <a:r>
              <a:rPr lang="en-US" sz="1600" dirty="0" err="1">
                <a:latin typeface="Verdana"/>
                <a:ea typeface="Verdana"/>
              </a:rPr>
              <a:t>i</a:t>
            </a:r>
            <a:r>
              <a:rPr lang="en-US" sz="1600" dirty="0">
                <a:latin typeface="Verdana"/>
                <a:ea typeface="Verdana"/>
              </a:rPr>
              <a:t>&gt; - Italic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</a:t>
            </a:r>
            <a:r>
              <a:rPr lang="en-US" sz="1600" dirty="0" err="1">
                <a:latin typeface="Verdana"/>
                <a:ea typeface="Verdana"/>
              </a:rPr>
              <a:t>em</a:t>
            </a:r>
            <a:r>
              <a:rPr lang="en-US" sz="1600" dirty="0">
                <a:latin typeface="Verdana"/>
                <a:ea typeface="Verdana"/>
              </a:rPr>
              <a:t>&gt; - Emphasized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&lt;mark&gt; - Marked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&lt;small&gt; - Smaller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&lt;del&gt; - Deleted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&lt;ins&gt; - Inserted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&lt;sub&gt; - Subscript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&lt;sup&gt; - Superscript text</a:t>
            </a:r>
          </a:p>
          <a:p>
            <a:endParaRPr lang="en-US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23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9FDCD5-B44E-4E9E-3C5E-0505A2958B64}"/>
              </a:ext>
            </a:extLst>
          </p:cNvPr>
          <p:cNvSpPr txBox="1"/>
          <p:nvPr/>
        </p:nvSpPr>
        <p:spPr>
          <a:xfrm>
            <a:off x="306931" y="1228792"/>
            <a:ext cx="10832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Segoe UI"/>
              <a:ea typeface="Verdana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64B97-635C-5478-87AE-CD177CF815AF}"/>
              </a:ext>
            </a:extLst>
          </p:cNvPr>
          <p:cNvSpPr txBox="1"/>
          <p:nvPr/>
        </p:nvSpPr>
        <p:spPr>
          <a:xfrm>
            <a:off x="179043" y="242987"/>
            <a:ext cx="10192682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egoe UI"/>
                <a:cs typeface="Segoe UI"/>
              </a:rPr>
              <a:t>What are Semantic Elements?</a:t>
            </a:r>
          </a:p>
          <a:p>
            <a:r>
              <a:rPr lang="en-US" dirty="0">
                <a:latin typeface="Verdana"/>
                <a:ea typeface="Verdana"/>
              </a:rPr>
              <a:t>A semantic element clearly describes its meaning to both the browser and the developer.</a:t>
            </a:r>
          </a:p>
          <a:p>
            <a:r>
              <a:rPr lang="en-US" dirty="0">
                <a:latin typeface="Verdana"/>
                <a:ea typeface="Verdana"/>
              </a:rPr>
              <a:t>Examples of </a:t>
            </a:r>
            <a:r>
              <a:rPr lang="en-US" b="1" dirty="0">
                <a:latin typeface="Verdana"/>
                <a:ea typeface="Verdana"/>
              </a:rPr>
              <a:t>non-semantic</a:t>
            </a:r>
            <a:r>
              <a:rPr lang="en-US" dirty="0">
                <a:latin typeface="Verdana"/>
                <a:ea typeface="Verdana"/>
              </a:rPr>
              <a:t> elements: &lt;div&gt; and &lt;span&gt; - Tells nothing about its content.</a:t>
            </a:r>
          </a:p>
          <a:p>
            <a:r>
              <a:rPr lang="en-US" dirty="0">
                <a:latin typeface="Verdana"/>
                <a:ea typeface="Verdana"/>
              </a:rPr>
              <a:t>Examples of </a:t>
            </a:r>
            <a:r>
              <a:rPr lang="en-US" b="1" dirty="0">
                <a:latin typeface="Verdana"/>
                <a:ea typeface="Verdana"/>
              </a:rPr>
              <a:t>semantic</a:t>
            </a:r>
            <a:r>
              <a:rPr lang="en-US" dirty="0">
                <a:latin typeface="Verdana"/>
                <a:ea typeface="Verdana"/>
              </a:rPr>
              <a:t> elements: &lt;form&gt;, &lt;table&gt;, and &lt;article&gt; - Clearly defines its content.</a:t>
            </a:r>
          </a:p>
          <a:p>
            <a:endParaRPr lang="en-US" dirty="0">
              <a:latin typeface="Verdana"/>
              <a:ea typeface="Verdana"/>
            </a:endParaRPr>
          </a:p>
          <a:p>
            <a:r>
              <a:rPr lang="en-US" sz="1600" b="1" dirty="0">
                <a:latin typeface="Verdana"/>
                <a:ea typeface="Verdana"/>
                <a:cs typeface="Segoe UI"/>
              </a:rPr>
              <a:t>HTML Formatting Elements</a:t>
            </a:r>
            <a:endParaRPr lang="en-US" sz="1600" b="1" dirty="0">
              <a:latin typeface="Verdana"/>
              <a:ea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&lt;b&gt; - Bold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&lt;strong&gt; - Important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</a:t>
            </a:r>
            <a:r>
              <a:rPr lang="en-US" sz="1600" dirty="0" err="1">
                <a:latin typeface="Verdana"/>
                <a:ea typeface="Verdana"/>
              </a:rPr>
              <a:t>i</a:t>
            </a:r>
            <a:r>
              <a:rPr lang="en-US" sz="1600" dirty="0">
                <a:latin typeface="Verdana"/>
                <a:ea typeface="Verdana"/>
              </a:rPr>
              <a:t>&gt; - Italic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</a:t>
            </a:r>
            <a:r>
              <a:rPr lang="en-US" sz="1600" dirty="0" err="1">
                <a:latin typeface="Verdana"/>
                <a:ea typeface="Verdana"/>
              </a:rPr>
              <a:t>em</a:t>
            </a:r>
            <a:r>
              <a:rPr lang="en-US" sz="1600" dirty="0">
                <a:latin typeface="Verdana"/>
                <a:ea typeface="Verdana"/>
              </a:rPr>
              <a:t>&gt; - Emphasized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&lt;mark&gt; - Marked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&lt;small&gt; - Smaller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&lt;del&gt; - Deleted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&lt;ins&gt; - Inserted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&lt;sub&gt; - Subscript 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Verdana"/>
                <a:ea typeface="Verdana"/>
              </a:rPr>
              <a:t>&lt;sup&gt; - Superscript text</a:t>
            </a:r>
          </a:p>
          <a:p>
            <a:endParaRPr lang="en-US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128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9FDCD5-B44E-4E9E-3C5E-0505A2958B64}"/>
              </a:ext>
            </a:extLst>
          </p:cNvPr>
          <p:cNvSpPr txBox="1"/>
          <p:nvPr/>
        </p:nvSpPr>
        <p:spPr>
          <a:xfrm>
            <a:off x="306931" y="1228792"/>
            <a:ext cx="10832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Segoe UI"/>
              <a:ea typeface="Verdana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C66A7-C15F-C193-2887-0EE4769A439C}"/>
              </a:ext>
            </a:extLst>
          </p:cNvPr>
          <p:cNvSpPr txBox="1"/>
          <p:nvPr/>
        </p:nvSpPr>
        <p:spPr>
          <a:xfrm>
            <a:off x="408176" y="296274"/>
            <a:ext cx="406471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egoe UI"/>
                <a:cs typeface="Segoe UI"/>
              </a:rPr>
              <a:t>HTML &lt;meta&gt; Tag</a:t>
            </a:r>
            <a:endParaRPr lang="en-US" dirty="0"/>
          </a:p>
          <a:p>
            <a:endParaRPr lang="en-US" dirty="0">
              <a:latin typeface="Segoe UI"/>
              <a:cs typeface="Segoe UI"/>
            </a:endParaRPr>
          </a:p>
          <a:p>
            <a:r>
              <a:rPr lang="en-US" dirty="0">
                <a:latin typeface="Segoe UI"/>
                <a:cs typeface="Segoe UI"/>
              </a:rPr>
              <a:t>HTML Tables</a:t>
            </a:r>
            <a:endParaRPr lang="en-US" dirty="0"/>
          </a:p>
          <a:p>
            <a:r>
              <a:rPr lang="en-US" dirty="0">
                <a:latin typeface="Source Sans Pro"/>
                <a:ea typeface="Source Sans Pro"/>
              </a:rPr>
              <a:t>HTML Lists</a:t>
            </a:r>
          </a:p>
          <a:p>
            <a:r>
              <a:rPr lang="en-US" dirty="0">
                <a:latin typeface="Source Sans Pro"/>
                <a:ea typeface="Source Sans Pro"/>
              </a:rPr>
              <a:t>HTML </a:t>
            </a:r>
            <a:r>
              <a:rPr lang="en-US" dirty="0" err="1">
                <a:latin typeface="Source Sans Pro"/>
                <a:ea typeface="Source Sans Pro"/>
              </a:rPr>
              <a:t>DataList</a:t>
            </a:r>
            <a:endParaRPr lang="en-US" dirty="0">
              <a:latin typeface="Source Sans Pro"/>
              <a:ea typeface="Source Sans Pro"/>
            </a:endParaRPr>
          </a:p>
          <a:p>
            <a:r>
              <a:rPr lang="en-US" dirty="0">
                <a:latin typeface="Source Sans Pro"/>
                <a:ea typeface="Source Sans Pro"/>
              </a:rPr>
              <a:t>HTML </a:t>
            </a:r>
            <a:r>
              <a:rPr lang="en-US" dirty="0" err="1">
                <a:latin typeface="Source Sans Pro"/>
                <a:ea typeface="Source Sans Pro"/>
              </a:rPr>
              <a:t>OptGroup</a:t>
            </a:r>
            <a:endParaRPr lang="en-US" dirty="0">
              <a:latin typeface="Source Sans Pro"/>
              <a:ea typeface="Source Sans Pro"/>
            </a:endParaRPr>
          </a:p>
          <a:p>
            <a:r>
              <a:rPr lang="en-US" dirty="0">
                <a:latin typeface="Source Sans Pro"/>
                <a:ea typeface="Source Sans Pro"/>
              </a:rPr>
              <a:t>HTML Details tag</a:t>
            </a:r>
          </a:p>
          <a:p>
            <a:r>
              <a:rPr lang="en-US" dirty="0">
                <a:latin typeface="Source Sans Pro"/>
                <a:ea typeface="Source Sans Pro"/>
              </a:rPr>
              <a:t>HTML </a:t>
            </a:r>
            <a:r>
              <a:rPr lang="en-US" dirty="0" err="1">
                <a:latin typeface="Source Sans Pro"/>
                <a:ea typeface="Source Sans Pro"/>
              </a:rPr>
              <a:t>Iframe</a:t>
            </a:r>
            <a:endParaRPr lang="en-US" dirty="0">
              <a:latin typeface="Source Sans Pro"/>
              <a:ea typeface="Source Sans Pro"/>
            </a:endParaRPr>
          </a:p>
          <a:p>
            <a:r>
              <a:rPr lang="en-US" dirty="0">
                <a:latin typeface="Source Sans Pro"/>
                <a:ea typeface="Source Sans Pro"/>
              </a:rPr>
              <a:t>HTML Media</a:t>
            </a:r>
          </a:p>
          <a:p>
            <a:endParaRPr lang="en-US" dirty="0">
              <a:solidFill>
                <a:srgbClr val="FFFFFF"/>
              </a:solidFill>
              <a:latin typeface="Source Sans Pro"/>
              <a:ea typeface="Source Sans Pro"/>
              <a:cs typeface="Segoe UI"/>
            </a:endParaRPr>
          </a:p>
          <a:p>
            <a:endParaRPr lang="en-US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388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CSS3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9FDCD5-B44E-4E9E-3C5E-0505A2958B64}"/>
              </a:ext>
            </a:extLst>
          </p:cNvPr>
          <p:cNvSpPr txBox="1"/>
          <p:nvPr/>
        </p:nvSpPr>
        <p:spPr>
          <a:xfrm>
            <a:off x="306931" y="1228792"/>
            <a:ext cx="10832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Segoe UI"/>
              <a:ea typeface="Verdana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C66A7-C15F-C193-2887-0EE4769A439C}"/>
              </a:ext>
            </a:extLst>
          </p:cNvPr>
          <p:cNvSpPr txBox="1"/>
          <p:nvPr/>
        </p:nvSpPr>
        <p:spPr>
          <a:xfrm>
            <a:off x="408175" y="296275"/>
            <a:ext cx="1002429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CSS is the language we use to style an HTML document.</a:t>
            </a:r>
          </a:p>
          <a:p>
            <a:pPr algn="l"/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CSS describes how HTML elements should be displayed.</a:t>
            </a:r>
          </a:p>
          <a:p>
            <a:pPr algn="l"/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This tutorial will teach you CSS from basic to advanced.</a:t>
            </a:r>
          </a:p>
          <a:p>
            <a:pPr algn="l"/>
            <a:endParaRPr lang="en-US" dirty="0">
              <a:latin typeface="Verdana" panose="020B0604030504040204" pitchFamily="34" charset="0"/>
            </a:endParaRPr>
          </a:p>
          <a:p>
            <a:pPr algn="l"/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What is CSS?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CSS stands for Cascading Style Sheets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CSS describes how HTML elements are to be displayed on screen, paper, or in other media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CSS saves a lot of work. It can control the layout of multiple web pages all at once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External stylesheets are stored in CSS files</a:t>
            </a:r>
          </a:p>
          <a:p>
            <a:br>
              <a:rPr lang="en-US" dirty="0"/>
            </a:br>
            <a:endParaRPr lang="en-US" b="0" i="0" dirty="0">
              <a:effectLst/>
              <a:latin typeface="Verdana" panose="020B0604030504040204" pitchFamily="34" charset="0"/>
            </a:endParaRPr>
          </a:p>
          <a:p>
            <a:endParaRPr lang="en-US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81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9FDCD5-B44E-4E9E-3C5E-0505A2958B64}"/>
              </a:ext>
            </a:extLst>
          </p:cNvPr>
          <p:cNvSpPr txBox="1"/>
          <p:nvPr/>
        </p:nvSpPr>
        <p:spPr>
          <a:xfrm>
            <a:off x="306931" y="1228792"/>
            <a:ext cx="10832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Segoe UI"/>
              <a:ea typeface="Verdana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EC6D4-C57B-C9A6-20D3-508E2AC3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02" y="2507163"/>
            <a:ext cx="9716342" cy="3772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97E3B-0FD0-D922-E6FB-09C51D9C3240}"/>
              </a:ext>
            </a:extLst>
          </p:cNvPr>
          <p:cNvSpPr txBox="1"/>
          <p:nvPr/>
        </p:nvSpPr>
        <p:spPr>
          <a:xfrm>
            <a:off x="1052946" y="374915"/>
            <a:ext cx="93254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The CSS Box Model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In CSS, the term "box model" is used when talking about design and layout.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The CSS box model is essentially a box that wraps around every HTML element. It consists of: margins, borders, padding, and the actual content. The image below illustrates the box model:</a:t>
            </a:r>
          </a:p>
          <a:p>
            <a:br>
              <a:rPr lang="en-US" b="0" i="0" dirty="0"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0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612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Century Gothic</vt:lpstr>
      <vt:lpstr>Lato</vt:lpstr>
      <vt:lpstr>Segoe UI</vt:lpstr>
      <vt:lpstr>Source Sans Pro</vt:lpstr>
      <vt:lpstr>Verdana</vt:lpstr>
      <vt:lpstr>Wingdings 3</vt:lpstr>
      <vt:lpstr>Ion</vt:lpstr>
      <vt:lpstr>Basic HTML &amp; CSS3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/>
  <cp:lastModifiedBy>Banerjee, Kaumarjya</cp:lastModifiedBy>
  <cp:revision>65</cp:revision>
  <dcterms:created xsi:type="dcterms:W3CDTF">2023-05-06T08:07:39Z</dcterms:created>
  <dcterms:modified xsi:type="dcterms:W3CDTF">2023-05-07T06:02:36Z</dcterms:modified>
</cp:coreProperties>
</file>