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3" r:id="rId2"/>
    <p:sldId id="262" r:id="rId3"/>
    <p:sldId id="264" r:id="rId4"/>
    <p:sldId id="265" r:id="rId5"/>
    <p:sldId id="266" r:id="rId6"/>
    <p:sldId id="278" r:id="rId7"/>
    <p:sldId id="267" r:id="rId8"/>
    <p:sldId id="281" r:id="rId9"/>
    <p:sldId id="279" r:id="rId10"/>
    <p:sldId id="282"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85FA8E-853A-4BCA-BF09-28289F0AAABF}" v="206" dt="2023-05-06T10:19:53.7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2" d="100"/>
          <a:sy n="92" d="100"/>
        </p:scale>
        <p:origin x="1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9870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82082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58078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59089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86144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7313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53655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0404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8313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34365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9317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03328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1085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66145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24256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8170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768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46252015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w3schools.com/js/js_es6.asp"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w3schools.com/js/js_es6.asp"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flexiting.com/playground/" TargetMode="External"/><Relationship Id="rId2" Type="http://schemas.openxmlformats.org/officeDocument/2006/relationships/hyperlink" Target="https://flexbox.tech/"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CSS3</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t>Instructor: Kaumarjya Banerjee</a:t>
            </a:r>
          </a:p>
        </p:txBody>
      </p:sp>
    </p:spTree>
    <p:extLst>
      <p:ext uri="{BB962C8B-B14F-4D97-AF65-F5344CB8AC3E}">
        <p14:creationId xmlns:p14="http://schemas.microsoft.com/office/powerpoint/2010/main" val="3592790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9FDCD5-B44E-4E9E-3C5E-0505A2958B64}"/>
              </a:ext>
            </a:extLst>
          </p:cNvPr>
          <p:cNvSpPr txBox="1"/>
          <p:nvPr/>
        </p:nvSpPr>
        <p:spPr>
          <a:xfrm>
            <a:off x="306931" y="1228792"/>
            <a:ext cx="10832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Segoe UI"/>
              <a:ea typeface="Verdana"/>
              <a:cs typeface="Segoe UI"/>
            </a:endParaRPr>
          </a:p>
        </p:txBody>
      </p:sp>
      <p:sp>
        <p:nvSpPr>
          <p:cNvPr id="2" name="TextBox 1">
            <a:extLst>
              <a:ext uri="{FF2B5EF4-FFF2-40B4-BE49-F238E27FC236}">
                <a16:creationId xmlns:a16="http://schemas.microsoft.com/office/drawing/2014/main" id="{59351027-4437-E21D-18F3-40AD1ED46E16}"/>
              </a:ext>
            </a:extLst>
          </p:cNvPr>
          <p:cNvSpPr txBox="1"/>
          <p:nvPr/>
        </p:nvSpPr>
        <p:spPr>
          <a:xfrm>
            <a:off x="1052946" y="374915"/>
            <a:ext cx="9325493" cy="2308324"/>
          </a:xfrm>
          <a:prstGeom prst="rect">
            <a:avLst/>
          </a:prstGeom>
          <a:noFill/>
        </p:spPr>
        <p:txBody>
          <a:bodyPr wrap="square">
            <a:spAutoFit/>
          </a:bodyPr>
          <a:lstStyle/>
          <a:p>
            <a:pPr algn="l"/>
            <a:r>
              <a:rPr lang="en-US" b="1" i="0" dirty="0">
                <a:effectLst/>
                <a:latin typeface="Segoe UI" panose="020B0502040204020203" pitchFamily="34" charset="0"/>
              </a:rPr>
              <a:t>Shadow:</a:t>
            </a:r>
          </a:p>
          <a:p>
            <a:pPr algn="l"/>
            <a:endParaRPr lang="en-US" b="1" dirty="0">
              <a:latin typeface="Segoe UI" panose="020B0502040204020203" pitchFamily="34" charset="0"/>
            </a:endParaRPr>
          </a:p>
          <a:p>
            <a:pPr algn="l"/>
            <a:r>
              <a:rPr lang="en-US" b="0" i="0" dirty="0">
                <a:effectLst/>
                <a:latin typeface="Verdana" panose="020B0604030504040204" pitchFamily="34" charset="0"/>
              </a:rPr>
              <a:t>With CSS you can add shadow to text and to elements.</a:t>
            </a:r>
          </a:p>
          <a:p>
            <a:pPr algn="l"/>
            <a:endParaRPr lang="en-US" b="1" dirty="0">
              <a:latin typeface="Segoe UI" panose="020B0502040204020203" pitchFamily="34" charset="0"/>
            </a:endParaRPr>
          </a:p>
          <a:p>
            <a:pPr algn="l"/>
            <a:r>
              <a:rPr lang="en-US" dirty="0"/>
              <a:t>Text-shadow</a:t>
            </a:r>
          </a:p>
          <a:p>
            <a:pPr algn="l"/>
            <a:r>
              <a:rPr lang="en-US" dirty="0"/>
              <a:t>Box-shadow</a:t>
            </a:r>
          </a:p>
          <a:p>
            <a:pPr algn="l"/>
            <a:endParaRPr lang="en-US" dirty="0"/>
          </a:p>
          <a:p>
            <a:pPr algn="l"/>
            <a:endParaRPr lang="en-US" dirty="0"/>
          </a:p>
        </p:txBody>
      </p:sp>
    </p:spTree>
    <p:extLst>
      <p:ext uri="{BB962C8B-B14F-4D97-AF65-F5344CB8AC3E}">
        <p14:creationId xmlns:p14="http://schemas.microsoft.com/office/powerpoint/2010/main" val="3569079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JAVSCRIPT</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3217496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hape&#10;&#10;Description automatically generated">
            <a:extLst>
              <a:ext uri="{FF2B5EF4-FFF2-40B4-BE49-F238E27FC236}">
                <a16:creationId xmlns:a16="http://schemas.microsoft.com/office/drawing/2014/main" id="{EAA034CA-2B12-D9E7-A4CE-9B48C3EE8F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561" y="281909"/>
            <a:ext cx="3322608" cy="4698137"/>
          </a:xfrm>
          <a:prstGeom prst="rect">
            <a:avLst/>
          </a:prstGeom>
        </p:spPr>
      </p:pic>
      <p:sp>
        <p:nvSpPr>
          <p:cNvPr id="7" name="TextBox 6">
            <a:extLst>
              <a:ext uri="{FF2B5EF4-FFF2-40B4-BE49-F238E27FC236}">
                <a16:creationId xmlns:a16="http://schemas.microsoft.com/office/drawing/2014/main" id="{B7117603-7216-64D5-62DB-B930E6503B3F}"/>
              </a:ext>
            </a:extLst>
          </p:cNvPr>
          <p:cNvSpPr txBox="1"/>
          <p:nvPr/>
        </p:nvSpPr>
        <p:spPr>
          <a:xfrm>
            <a:off x="4661088" y="639484"/>
            <a:ext cx="6096836" cy="2585323"/>
          </a:xfrm>
          <a:prstGeom prst="rect">
            <a:avLst/>
          </a:prstGeom>
          <a:noFill/>
        </p:spPr>
        <p:txBody>
          <a:bodyPr wrap="square">
            <a:spAutoFit/>
          </a:bodyPr>
          <a:lstStyle/>
          <a:p>
            <a:pPr algn="l"/>
            <a:r>
              <a:rPr lang="en-US" b="0" i="0" dirty="0">
                <a:effectLst/>
                <a:latin typeface="Verdana" panose="020B0604030504040204" pitchFamily="34" charset="0"/>
              </a:rPr>
              <a:t>JavaScript is the world's most popular programming language.</a:t>
            </a:r>
          </a:p>
          <a:p>
            <a:pPr algn="l"/>
            <a:r>
              <a:rPr lang="en-US" b="0" i="0" dirty="0">
                <a:effectLst/>
                <a:latin typeface="Verdana" panose="020B0604030504040204" pitchFamily="34" charset="0"/>
              </a:rPr>
              <a:t>JavaScript is the programming language of the Web.</a:t>
            </a:r>
          </a:p>
          <a:p>
            <a:pPr algn="l"/>
            <a:r>
              <a:rPr lang="en-US" b="0" i="0" dirty="0">
                <a:effectLst/>
                <a:latin typeface="Verdana" panose="020B0604030504040204" pitchFamily="34" charset="0"/>
              </a:rPr>
              <a:t>JavaScript is easy to learn.</a:t>
            </a:r>
          </a:p>
          <a:p>
            <a:pPr algn="l"/>
            <a:r>
              <a:rPr lang="en-US" b="0" i="0" dirty="0">
                <a:effectLst/>
                <a:latin typeface="Verdana" panose="020B0604030504040204" pitchFamily="34" charset="0"/>
              </a:rPr>
              <a:t>This tutorial will teach you JavaScript from basic to advanced.</a:t>
            </a:r>
          </a:p>
          <a:p>
            <a:br>
              <a:rPr lang="en-US" dirty="0"/>
            </a:br>
            <a:endParaRPr lang="en-US" dirty="0"/>
          </a:p>
        </p:txBody>
      </p:sp>
    </p:spTree>
    <p:extLst>
      <p:ext uri="{BB962C8B-B14F-4D97-AF65-F5344CB8AC3E}">
        <p14:creationId xmlns:p14="http://schemas.microsoft.com/office/powerpoint/2010/main" val="3043698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033A4-E5A2-B519-ACA6-A8BA8F56542E}"/>
              </a:ext>
            </a:extLst>
          </p:cNvPr>
          <p:cNvSpPr txBox="1"/>
          <p:nvPr/>
        </p:nvSpPr>
        <p:spPr>
          <a:xfrm>
            <a:off x="699308" y="293315"/>
            <a:ext cx="6095306" cy="369332"/>
          </a:xfrm>
          <a:prstGeom prst="rect">
            <a:avLst/>
          </a:prstGeom>
          <a:noFill/>
        </p:spPr>
        <p:txBody>
          <a:bodyPr wrap="square">
            <a:spAutoFit/>
          </a:bodyPr>
          <a:lstStyle/>
          <a:p>
            <a:pPr algn="l"/>
            <a:r>
              <a:rPr lang="en-US" b="0" i="0">
                <a:effectLst/>
                <a:latin typeface="Segoe UI" panose="020B0502040204020203" pitchFamily="34" charset="0"/>
              </a:rPr>
              <a:t>JavaScript Statements</a:t>
            </a:r>
            <a:endParaRPr lang="en-US" b="0" i="0" dirty="0">
              <a:effectLst/>
              <a:latin typeface="Segoe UI" panose="020B0502040204020203" pitchFamily="34" charset="0"/>
            </a:endParaRPr>
          </a:p>
        </p:txBody>
      </p:sp>
      <p:sp>
        <p:nvSpPr>
          <p:cNvPr id="6" name="TextBox 5">
            <a:extLst>
              <a:ext uri="{FF2B5EF4-FFF2-40B4-BE49-F238E27FC236}">
                <a16:creationId xmlns:a16="http://schemas.microsoft.com/office/drawing/2014/main" id="{78864869-A61E-D4DE-7212-99853242B024}"/>
              </a:ext>
            </a:extLst>
          </p:cNvPr>
          <p:cNvSpPr txBox="1"/>
          <p:nvPr/>
        </p:nvSpPr>
        <p:spPr>
          <a:xfrm>
            <a:off x="582931" y="1940681"/>
            <a:ext cx="6095306" cy="1754326"/>
          </a:xfrm>
          <a:prstGeom prst="rect">
            <a:avLst/>
          </a:prstGeom>
          <a:noFill/>
        </p:spPr>
        <p:txBody>
          <a:bodyPr wrap="square">
            <a:spAutoFit/>
          </a:bodyPr>
          <a:lstStyle/>
          <a:p>
            <a:pPr algn="l"/>
            <a:r>
              <a:rPr lang="en-US" b="1" i="0" dirty="0">
                <a:effectLst/>
                <a:latin typeface="Segoe UI" panose="020B0502040204020203" pitchFamily="34" charset="0"/>
              </a:rPr>
              <a:t>JavaScript Values</a:t>
            </a:r>
          </a:p>
          <a:p>
            <a:pPr algn="l"/>
            <a:r>
              <a:rPr lang="en-US" b="0" i="0" dirty="0">
                <a:effectLst/>
                <a:latin typeface="Verdana" panose="020B0604030504040204" pitchFamily="34" charset="0"/>
              </a:rPr>
              <a:t>The JavaScript syntax defines two types of values:</a:t>
            </a:r>
          </a:p>
          <a:p>
            <a:pPr algn="l">
              <a:buFont typeface="Arial" panose="020B0604020202020204" pitchFamily="34" charset="0"/>
              <a:buChar char="•"/>
            </a:pPr>
            <a:r>
              <a:rPr lang="en-US" b="0" i="0" dirty="0">
                <a:effectLst/>
                <a:latin typeface="Verdana" panose="020B0604030504040204" pitchFamily="34" charset="0"/>
              </a:rPr>
              <a:t>Fixed values</a:t>
            </a:r>
          </a:p>
          <a:p>
            <a:pPr algn="l">
              <a:buFont typeface="Arial" panose="020B0604020202020204" pitchFamily="34" charset="0"/>
              <a:buChar char="•"/>
            </a:pPr>
            <a:r>
              <a:rPr lang="en-US" b="0" i="0" dirty="0">
                <a:effectLst/>
                <a:latin typeface="Verdana" panose="020B0604030504040204" pitchFamily="34" charset="0"/>
              </a:rPr>
              <a:t>Variable values</a:t>
            </a:r>
          </a:p>
          <a:p>
            <a:pPr algn="l"/>
            <a:r>
              <a:rPr lang="en-US" b="0" i="0" dirty="0">
                <a:effectLst/>
                <a:latin typeface="Verdana" panose="020B0604030504040204" pitchFamily="34" charset="0"/>
              </a:rPr>
              <a:t>Fixed values are called </a:t>
            </a:r>
            <a:r>
              <a:rPr lang="en-US" b="1" i="0" dirty="0">
                <a:effectLst/>
                <a:latin typeface="Verdana" panose="020B0604030504040204" pitchFamily="34" charset="0"/>
              </a:rPr>
              <a:t>Literals</a:t>
            </a:r>
            <a:r>
              <a:rPr lang="en-US" b="0" i="0" dirty="0">
                <a:effectLst/>
                <a:latin typeface="Verdana" panose="020B0604030504040204" pitchFamily="34" charset="0"/>
              </a:rPr>
              <a:t>.</a:t>
            </a:r>
          </a:p>
          <a:p>
            <a:pPr algn="l"/>
            <a:r>
              <a:rPr lang="en-US" b="0" i="0" dirty="0">
                <a:effectLst/>
                <a:latin typeface="Verdana" panose="020B0604030504040204" pitchFamily="34" charset="0"/>
              </a:rPr>
              <a:t>Variable values are called </a:t>
            </a:r>
            <a:r>
              <a:rPr lang="en-US" b="1" i="0" dirty="0">
                <a:effectLst/>
                <a:latin typeface="Verdana" panose="020B0604030504040204" pitchFamily="34" charset="0"/>
              </a:rPr>
              <a:t>Variables</a:t>
            </a:r>
            <a:r>
              <a:rPr lang="en-US" b="0" i="0" dirty="0">
                <a:effectLst/>
                <a:latin typeface="Verdana" panose="020B0604030504040204" pitchFamily="34" charset="0"/>
              </a:rPr>
              <a:t>.</a:t>
            </a:r>
          </a:p>
        </p:txBody>
      </p:sp>
      <p:sp>
        <p:nvSpPr>
          <p:cNvPr id="8" name="TextBox 7">
            <a:extLst>
              <a:ext uri="{FF2B5EF4-FFF2-40B4-BE49-F238E27FC236}">
                <a16:creationId xmlns:a16="http://schemas.microsoft.com/office/drawing/2014/main" id="{940AEA28-2858-BB45-74CE-DA3A17C1F471}"/>
              </a:ext>
            </a:extLst>
          </p:cNvPr>
          <p:cNvSpPr txBox="1"/>
          <p:nvPr/>
        </p:nvSpPr>
        <p:spPr>
          <a:xfrm>
            <a:off x="649432" y="568496"/>
            <a:ext cx="6095306" cy="1200329"/>
          </a:xfrm>
          <a:prstGeom prst="rect">
            <a:avLst/>
          </a:prstGeom>
          <a:noFill/>
        </p:spPr>
        <p:txBody>
          <a:bodyPr wrap="square">
            <a:spAutoFit/>
          </a:bodyPr>
          <a:lstStyle/>
          <a:p>
            <a:r>
              <a:rPr lang="en-US" b="0" i="0" dirty="0">
                <a:effectLst/>
                <a:latin typeface="Consolas" panose="020B0609020204030204" pitchFamily="49" charset="0"/>
              </a:rPr>
              <a:t>let x, y, z;    // Statement 1</a:t>
            </a:r>
            <a:br>
              <a:rPr lang="en-US" b="0" i="0" dirty="0">
                <a:effectLst/>
                <a:latin typeface="Consolas" panose="020B0609020204030204" pitchFamily="49" charset="0"/>
              </a:rPr>
            </a:br>
            <a:r>
              <a:rPr lang="en-US" b="0" i="0" dirty="0">
                <a:effectLst/>
                <a:latin typeface="Consolas" panose="020B0609020204030204" pitchFamily="49" charset="0"/>
              </a:rPr>
              <a:t>x = 5;          // Statement 2</a:t>
            </a:r>
            <a:br>
              <a:rPr lang="en-US" b="0" i="0" dirty="0">
                <a:effectLst/>
                <a:latin typeface="Consolas" panose="020B0609020204030204" pitchFamily="49" charset="0"/>
              </a:rPr>
            </a:br>
            <a:r>
              <a:rPr lang="en-US" b="0" i="0" dirty="0">
                <a:effectLst/>
                <a:latin typeface="Consolas" panose="020B0609020204030204" pitchFamily="49" charset="0"/>
              </a:rPr>
              <a:t>y = 6;          // Statement 3</a:t>
            </a:r>
            <a:br>
              <a:rPr lang="en-US" b="0" i="0" dirty="0">
                <a:effectLst/>
                <a:latin typeface="Consolas" panose="020B0609020204030204" pitchFamily="49" charset="0"/>
              </a:rPr>
            </a:br>
            <a:r>
              <a:rPr lang="en-US" b="0" i="0" dirty="0">
                <a:effectLst/>
                <a:latin typeface="Consolas" panose="020B0609020204030204" pitchFamily="49" charset="0"/>
              </a:rPr>
              <a:t>z = x + y;      // Statement 4</a:t>
            </a:r>
            <a:endParaRPr lang="en-US" dirty="0"/>
          </a:p>
        </p:txBody>
      </p:sp>
      <p:sp>
        <p:nvSpPr>
          <p:cNvPr id="10" name="TextBox 9">
            <a:extLst>
              <a:ext uri="{FF2B5EF4-FFF2-40B4-BE49-F238E27FC236}">
                <a16:creationId xmlns:a16="http://schemas.microsoft.com/office/drawing/2014/main" id="{B8CC6ED2-1455-BA73-5C0E-84179AF992B8}"/>
              </a:ext>
            </a:extLst>
          </p:cNvPr>
          <p:cNvSpPr txBox="1"/>
          <p:nvPr/>
        </p:nvSpPr>
        <p:spPr>
          <a:xfrm>
            <a:off x="582931" y="3792973"/>
            <a:ext cx="6095306" cy="369332"/>
          </a:xfrm>
          <a:prstGeom prst="rect">
            <a:avLst/>
          </a:prstGeom>
          <a:noFill/>
        </p:spPr>
        <p:txBody>
          <a:bodyPr wrap="square">
            <a:spAutoFit/>
          </a:bodyPr>
          <a:lstStyle/>
          <a:p>
            <a:pPr algn="l"/>
            <a:r>
              <a:rPr lang="en-US" b="1" i="0" dirty="0">
                <a:effectLst/>
                <a:latin typeface="Segoe UI" panose="020B0502040204020203" pitchFamily="34" charset="0"/>
              </a:rPr>
              <a:t>JavaScript Let</a:t>
            </a:r>
          </a:p>
        </p:txBody>
      </p:sp>
      <p:sp>
        <p:nvSpPr>
          <p:cNvPr id="13" name="Rectangle 3">
            <a:extLst>
              <a:ext uri="{FF2B5EF4-FFF2-40B4-BE49-F238E27FC236}">
                <a16:creationId xmlns:a16="http://schemas.microsoft.com/office/drawing/2014/main" id="{871DD50C-FF0F-827F-EF0C-43E3C2E0E4B0}"/>
              </a:ext>
            </a:extLst>
          </p:cNvPr>
          <p:cNvSpPr>
            <a:spLocks noChangeArrowheads="1"/>
          </p:cNvSpPr>
          <p:nvPr/>
        </p:nvSpPr>
        <p:spPr bwMode="auto">
          <a:xfrm>
            <a:off x="527859" y="4158185"/>
            <a:ext cx="569937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Verdana" panose="020B0604030504040204" pitchFamily="34" charset="0"/>
              </a:rPr>
              <a:t>The </a:t>
            </a:r>
            <a:r>
              <a:rPr kumimoji="0" lang="en-US" altLang="en-US" sz="1100" b="0" i="0" u="none" strike="noStrike" cap="none" normalizeH="0" baseline="0" dirty="0">
                <a:ln>
                  <a:noFill/>
                </a:ln>
                <a:effectLst/>
                <a:latin typeface="Consolas" panose="020B0609020204030204" pitchFamily="49" charset="0"/>
              </a:rPr>
              <a:t>let</a:t>
            </a:r>
            <a:r>
              <a:rPr kumimoji="0" lang="en-US" altLang="en-US" sz="1100" b="0" i="0" u="none" strike="noStrike" cap="none" normalizeH="0" baseline="0" dirty="0">
                <a:ln>
                  <a:noFill/>
                </a:ln>
                <a:effectLst/>
                <a:latin typeface="Verdana" panose="020B0604030504040204" pitchFamily="34" charset="0"/>
              </a:rPr>
              <a:t> keyword was introduced in </a:t>
            </a:r>
            <a:r>
              <a:rPr kumimoji="0" lang="en-US" altLang="en-US" sz="1100" b="0" i="0" u="none" strike="noStrike" cap="none" normalizeH="0" baseline="0" dirty="0">
                <a:ln>
                  <a:noFill/>
                </a:ln>
                <a:effectLst/>
                <a:latin typeface="Verdana" panose="020B0604030504040204" pitchFamily="34" charset="0"/>
                <a:hlinkClick r:id="rId2">
                  <a:extLst>
                    <a:ext uri="{A12FA001-AC4F-418D-AE19-62706E023703}">
                      <ahyp:hlinkClr xmlns:ahyp="http://schemas.microsoft.com/office/drawing/2018/hyperlinkcolor" val="tx"/>
                    </a:ext>
                  </a:extLst>
                </a:hlinkClick>
              </a:rPr>
              <a:t>ES6 (2015)</a:t>
            </a:r>
            <a:r>
              <a:rPr kumimoji="0" lang="en-US" altLang="en-US" sz="1100" b="0" i="0" u="none" strike="noStrike" cap="none" normalizeH="0" baseline="0" dirty="0">
                <a:ln>
                  <a:noFill/>
                </a:ln>
                <a:effectLst/>
                <a:latin typeface="Verdana" panose="020B0604030504040204" pitchFamily="34" charset="0"/>
              </a:rPr>
              <a:t>.</a:t>
            </a:r>
            <a:endParaRPr kumimoji="0" lang="en-US" altLang="en-US" sz="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Verdana" panose="020B0604030504040204" pitchFamily="34" charset="0"/>
              </a:rPr>
              <a:t>Variables defined with </a:t>
            </a:r>
            <a:r>
              <a:rPr kumimoji="0" lang="en-US" altLang="en-US" sz="1100" b="0" i="0" u="none" strike="noStrike" cap="none" normalizeH="0" baseline="0" dirty="0">
                <a:ln>
                  <a:noFill/>
                </a:ln>
                <a:effectLst/>
                <a:latin typeface="Consolas" panose="020B0609020204030204" pitchFamily="49" charset="0"/>
              </a:rPr>
              <a:t>let</a:t>
            </a:r>
            <a:r>
              <a:rPr kumimoji="0" lang="en-US" altLang="en-US" sz="1100" b="0" i="0" u="none" strike="noStrike" cap="none" normalizeH="0" baseline="0" dirty="0">
                <a:ln>
                  <a:noFill/>
                </a:ln>
                <a:effectLst/>
                <a:latin typeface="Verdana" panose="020B0604030504040204" pitchFamily="34" charset="0"/>
              </a:rPr>
              <a:t> </a:t>
            </a:r>
            <a:r>
              <a:rPr kumimoji="0" lang="en-US" altLang="en-US" sz="1100" b="1" i="0" u="none" strike="noStrike" cap="none" normalizeH="0" baseline="0" dirty="0">
                <a:ln>
                  <a:noFill/>
                </a:ln>
                <a:effectLst/>
                <a:latin typeface="Verdana" panose="020B0604030504040204" pitchFamily="34" charset="0"/>
              </a:rPr>
              <a:t>can not be redeclared</a:t>
            </a:r>
            <a:r>
              <a:rPr kumimoji="0" lang="en-US" altLang="en-US" sz="1100" b="0" i="0" u="none" strike="noStrike" cap="none" normalizeH="0" baseline="0" dirty="0">
                <a:ln>
                  <a:noFill/>
                </a:ln>
                <a:effectLst/>
                <a:latin typeface="Verdana" panose="020B0604030504040204" pitchFamily="34" charset="0"/>
              </a:rPr>
              <a:t>.</a:t>
            </a:r>
            <a:endParaRPr kumimoji="0" lang="en-US" altLang="en-US" sz="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Verdana" panose="020B0604030504040204" pitchFamily="34" charset="0"/>
              </a:rPr>
              <a:t>Variables defined with </a:t>
            </a:r>
            <a:r>
              <a:rPr kumimoji="0" lang="en-US" altLang="en-US" sz="1100" b="0" i="0" u="none" strike="noStrike" cap="none" normalizeH="0" baseline="0" dirty="0">
                <a:ln>
                  <a:noFill/>
                </a:ln>
                <a:effectLst/>
                <a:latin typeface="Consolas" panose="020B0609020204030204" pitchFamily="49" charset="0"/>
              </a:rPr>
              <a:t>let</a:t>
            </a:r>
            <a:r>
              <a:rPr kumimoji="0" lang="en-US" altLang="en-US" sz="1100" b="0" i="0" u="none" strike="noStrike" cap="none" normalizeH="0" baseline="0" dirty="0">
                <a:ln>
                  <a:noFill/>
                </a:ln>
                <a:effectLst/>
                <a:latin typeface="Verdana" panose="020B0604030504040204" pitchFamily="34" charset="0"/>
              </a:rPr>
              <a:t> </a:t>
            </a:r>
            <a:r>
              <a:rPr kumimoji="0" lang="en-US" altLang="en-US" sz="1100" b="1" i="0" u="none" strike="noStrike" cap="none" normalizeH="0" baseline="0" dirty="0">
                <a:ln>
                  <a:noFill/>
                </a:ln>
                <a:effectLst/>
                <a:latin typeface="Verdana" panose="020B0604030504040204" pitchFamily="34" charset="0"/>
              </a:rPr>
              <a:t>must be declared before use</a:t>
            </a:r>
            <a:r>
              <a:rPr kumimoji="0" lang="en-US" altLang="en-US" sz="1100" b="0" i="0" u="none" strike="noStrike" cap="none" normalizeH="0" baseline="0" dirty="0">
                <a:ln>
                  <a:noFill/>
                </a:ln>
                <a:effectLst/>
                <a:latin typeface="Verdana" panose="020B0604030504040204" pitchFamily="34" charset="0"/>
              </a:rPr>
              <a:t>.</a:t>
            </a:r>
            <a:endParaRPr kumimoji="0" lang="en-US" altLang="en-US" sz="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Verdana" panose="020B0604030504040204" pitchFamily="34" charset="0"/>
              </a:rPr>
              <a:t>Variables defined with </a:t>
            </a:r>
            <a:r>
              <a:rPr kumimoji="0" lang="en-US" altLang="en-US" sz="1100" b="0" i="0" u="none" strike="noStrike" cap="none" normalizeH="0" baseline="0" dirty="0">
                <a:ln>
                  <a:noFill/>
                </a:ln>
                <a:effectLst/>
                <a:latin typeface="Consolas" panose="020B0609020204030204" pitchFamily="49" charset="0"/>
              </a:rPr>
              <a:t>let</a:t>
            </a:r>
            <a:r>
              <a:rPr kumimoji="0" lang="en-US" altLang="en-US" sz="1100" b="0" i="0" u="none" strike="noStrike" cap="none" normalizeH="0" baseline="0" dirty="0">
                <a:ln>
                  <a:noFill/>
                </a:ln>
                <a:effectLst/>
                <a:latin typeface="Verdana" panose="020B0604030504040204" pitchFamily="34" charset="0"/>
              </a:rPr>
              <a:t> </a:t>
            </a:r>
            <a:r>
              <a:rPr kumimoji="0" lang="en-US" altLang="en-US" sz="1100" b="1" i="0" u="none" strike="noStrike" cap="none" normalizeH="0" baseline="0" dirty="0">
                <a:ln>
                  <a:noFill/>
                </a:ln>
                <a:effectLst/>
                <a:latin typeface="Verdana" panose="020B0604030504040204" pitchFamily="34" charset="0"/>
              </a:rPr>
              <a:t>have block scope</a:t>
            </a:r>
            <a:r>
              <a:rPr kumimoji="0" lang="en-US" altLang="en-US" sz="1100" b="0" i="0" u="none" strike="noStrike" cap="none" normalizeH="0" baseline="0" dirty="0">
                <a:ln>
                  <a:noFill/>
                </a:ln>
                <a:effectLst/>
                <a:latin typeface="Verdana" panose="020B0604030504040204" pitchFamily="34" charset="0"/>
              </a:rPr>
              <a:t>.</a:t>
            </a: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600158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156463-5A0C-3D94-8BC4-FFA3F35E7D24}"/>
              </a:ext>
            </a:extLst>
          </p:cNvPr>
          <p:cNvSpPr txBox="1"/>
          <p:nvPr/>
        </p:nvSpPr>
        <p:spPr>
          <a:xfrm>
            <a:off x="533400" y="236550"/>
            <a:ext cx="6096000" cy="646331"/>
          </a:xfrm>
          <a:prstGeom prst="rect">
            <a:avLst/>
          </a:prstGeom>
          <a:noFill/>
        </p:spPr>
        <p:txBody>
          <a:bodyPr wrap="square">
            <a:spAutoFit/>
          </a:bodyPr>
          <a:lstStyle/>
          <a:p>
            <a:pPr algn="l"/>
            <a:r>
              <a:rPr lang="en-US" b="1" i="0" dirty="0">
                <a:effectLst/>
                <a:latin typeface="Segoe UI" panose="020B0502040204020203" pitchFamily="34" charset="0"/>
              </a:rPr>
              <a:t>JavaScript Const</a:t>
            </a:r>
          </a:p>
          <a:p>
            <a:pPr algn="l"/>
            <a:endParaRPr lang="en-US" b="1" i="0" dirty="0">
              <a:effectLst/>
              <a:latin typeface="Segoe UI" panose="020B0502040204020203" pitchFamily="34" charset="0"/>
            </a:endParaRPr>
          </a:p>
        </p:txBody>
      </p:sp>
      <p:sp>
        <p:nvSpPr>
          <p:cNvPr id="7" name="Rectangle 2">
            <a:extLst>
              <a:ext uri="{FF2B5EF4-FFF2-40B4-BE49-F238E27FC236}">
                <a16:creationId xmlns:a16="http://schemas.microsoft.com/office/drawing/2014/main" id="{9F246E23-D25E-31AA-D444-0F38B8AFC2D9}"/>
              </a:ext>
            </a:extLst>
          </p:cNvPr>
          <p:cNvSpPr>
            <a:spLocks noChangeArrowheads="1"/>
          </p:cNvSpPr>
          <p:nvPr/>
        </p:nvSpPr>
        <p:spPr bwMode="auto">
          <a:xfrm>
            <a:off x="533400" y="629740"/>
            <a:ext cx="38411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Verdana" panose="020B0604030504040204" pitchFamily="34" charset="0"/>
              </a:rPr>
              <a:t>The </a:t>
            </a:r>
            <a:r>
              <a:rPr kumimoji="0" lang="en-US" altLang="en-US" sz="1100" b="0" i="0" u="none" strike="noStrike" cap="none" normalizeH="0" baseline="0" dirty="0">
                <a:ln>
                  <a:noFill/>
                </a:ln>
                <a:effectLst/>
                <a:latin typeface="Consolas" panose="020B0609020204030204" pitchFamily="49" charset="0"/>
              </a:rPr>
              <a:t>const</a:t>
            </a:r>
            <a:r>
              <a:rPr kumimoji="0" lang="en-US" altLang="en-US" sz="1100" b="0" i="0" u="none" strike="noStrike" cap="none" normalizeH="0" baseline="0" dirty="0">
                <a:ln>
                  <a:noFill/>
                </a:ln>
                <a:effectLst/>
                <a:latin typeface="Verdana" panose="020B0604030504040204" pitchFamily="34" charset="0"/>
              </a:rPr>
              <a:t> keyword was introduced in </a:t>
            </a:r>
            <a:r>
              <a:rPr kumimoji="0" lang="en-US" altLang="en-US" sz="1100" b="0" i="0" u="none" strike="noStrike" cap="none" normalizeH="0" baseline="0" dirty="0">
                <a:ln>
                  <a:noFill/>
                </a:ln>
                <a:effectLst/>
                <a:latin typeface="Verdana" panose="020B0604030504040204" pitchFamily="34" charset="0"/>
                <a:hlinkClick r:id="rId2">
                  <a:extLst>
                    <a:ext uri="{A12FA001-AC4F-418D-AE19-62706E023703}">
                      <ahyp:hlinkClr xmlns:ahyp="http://schemas.microsoft.com/office/drawing/2018/hyperlinkcolor" val="tx"/>
                    </a:ext>
                  </a:extLst>
                </a:hlinkClick>
              </a:rPr>
              <a:t>ES6 (2015)</a:t>
            </a:r>
            <a:r>
              <a:rPr kumimoji="0" lang="en-US" altLang="en-US" sz="1100" b="0" i="0" u="none" strike="noStrike" cap="none" normalizeH="0" baseline="0" dirty="0">
                <a:ln>
                  <a:noFill/>
                </a:ln>
                <a:effectLst/>
                <a:latin typeface="Verdana" panose="020B0604030504040204" pitchFamily="34" charset="0"/>
              </a:rPr>
              <a:t>.</a:t>
            </a:r>
            <a:endParaRPr kumimoji="0" lang="en-US" altLang="en-US" sz="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Verdana" panose="020B0604030504040204" pitchFamily="34" charset="0"/>
              </a:rPr>
              <a:t>Variables defined with </a:t>
            </a:r>
            <a:r>
              <a:rPr kumimoji="0" lang="en-US" altLang="en-US" sz="1100" b="0" i="0" u="none" strike="noStrike" cap="none" normalizeH="0" baseline="0" dirty="0">
                <a:ln>
                  <a:noFill/>
                </a:ln>
                <a:effectLst/>
                <a:latin typeface="Consolas" panose="020B0609020204030204" pitchFamily="49" charset="0"/>
              </a:rPr>
              <a:t>const</a:t>
            </a:r>
            <a:r>
              <a:rPr kumimoji="0" lang="en-US" altLang="en-US" sz="1100" b="0" i="0" u="none" strike="noStrike" cap="none" normalizeH="0" baseline="0" dirty="0">
                <a:ln>
                  <a:noFill/>
                </a:ln>
                <a:effectLst/>
                <a:latin typeface="Verdana" panose="020B0604030504040204" pitchFamily="34" charset="0"/>
              </a:rPr>
              <a:t> cannot be Redeclared.</a:t>
            </a:r>
            <a:endParaRPr kumimoji="0" lang="en-US" altLang="en-US" sz="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Verdana" panose="020B0604030504040204" pitchFamily="34" charset="0"/>
              </a:rPr>
              <a:t>Variables defined with </a:t>
            </a:r>
            <a:r>
              <a:rPr kumimoji="0" lang="en-US" altLang="en-US" sz="1100" b="0" i="0" u="none" strike="noStrike" cap="none" normalizeH="0" baseline="0" dirty="0">
                <a:ln>
                  <a:noFill/>
                </a:ln>
                <a:effectLst/>
                <a:latin typeface="Consolas" panose="020B0609020204030204" pitchFamily="49" charset="0"/>
              </a:rPr>
              <a:t>const</a:t>
            </a:r>
            <a:r>
              <a:rPr kumimoji="0" lang="en-US" altLang="en-US" sz="1100" b="0" i="0" u="none" strike="noStrike" cap="none" normalizeH="0" baseline="0" dirty="0">
                <a:ln>
                  <a:noFill/>
                </a:ln>
                <a:effectLst/>
                <a:latin typeface="Verdana" panose="020B0604030504040204" pitchFamily="34" charset="0"/>
              </a:rPr>
              <a:t> cannot be Reassigned.</a:t>
            </a:r>
            <a:endParaRPr kumimoji="0" lang="en-US" altLang="en-US" sz="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Verdana" panose="020B0604030504040204" pitchFamily="34" charset="0"/>
              </a:rPr>
              <a:t>Variables defined with </a:t>
            </a:r>
            <a:r>
              <a:rPr kumimoji="0" lang="en-US" altLang="en-US" sz="1100" b="0" i="0" u="none" strike="noStrike" cap="none" normalizeH="0" baseline="0" dirty="0">
                <a:ln>
                  <a:noFill/>
                </a:ln>
                <a:effectLst/>
                <a:latin typeface="Consolas" panose="020B0609020204030204" pitchFamily="49" charset="0"/>
              </a:rPr>
              <a:t>const</a:t>
            </a:r>
            <a:r>
              <a:rPr kumimoji="0" lang="en-US" altLang="en-US" sz="1100" b="0" i="0" u="none" strike="noStrike" cap="none" normalizeH="0" baseline="0" dirty="0">
                <a:ln>
                  <a:noFill/>
                </a:ln>
                <a:effectLst/>
                <a:latin typeface="Verdana" panose="020B0604030504040204" pitchFamily="34" charset="0"/>
              </a:rPr>
              <a:t> have Block Scope.</a:t>
            </a:r>
            <a:endParaRPr kumimoji="0" lang="en-US" altLang="en-US" sz="1800" b="0" i="0" u="none" strike="noStrike" cap="none" normalizeH="0" baseline="0" dirty="0">
              <a:ln>
                <a:noFill/>
              </a:ln>
              <a:effectLst/>
            </a:endParaRPr>
          </a:p>
        </p:txBody>
      </p:sp>
      <p:sp>
        <p:nvSpPr>
          <p:cNvPr id="9" name="Rectangle 3">
            <a:extLst>
              <a:ext uri="{FF2B5EF4-FFF2-40B4-BE49-F238E27FC236}">
                <a16:creationId xmlns:a16="http://schemas.microsoft.com/office/drawing/2014/main" id="{A4D53BE7-0CBA-DB2E-7B82-4F902A15713B}"/>
              </a:ext>
            </a:extLst>
          </p:cNvPr>
          <p:cNvSpPr>
            <a:spLocks noChangeArrowheads="1"/>
          </p:cNvSpPr>
          <p:nvPr/>
        </p:nvSpPr>
        <p:spPr bwMode="auto">
          <a:xfrm>
            <a:off x="613833" y="1331612"/>
            <a:ext cx="8906934" cy="171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566" rIns="0" bIns="2856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Segoe UI" panose="020B0502040204020203" pitchFamily="34" charset="0"/>
                <a:cs typeface="Segoe UI" panose="020B0502040204020203" pitchFamily="34" charset="0"/>
              </a:rPr>
              <a:t>When to use JavaScript const?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effectLst/>
                <a:latin typeface="Verdana" panose="020B0604030504040204" pitchFamily="34" charset="0"/>
              </a:rPr>
              <a:t>Always declare a variable with </a:t>
            </a:r>
            <a:r>
              <a:rPr kumimoji="0" lang="en-US" altLang="en-US" sz="1100" b="1" i="0" u="none" strike="noStrike" cap="none" normalizeH="0" baseline="0" dirty="0">
                <a:ln>
                  <a:noFill/>
                </a:ln>
                <a:effectLst/>
                <a:latin typeface="Consolas" panose="020B0609020204030204" pitchFamily="49" charset="0"/>
              </a:rPr>
              <a:t>const</a:t>
            </a:r>
            <a:r>
              <a:rPr kumimoji="0" lang="en-US" altLang="en-US" sz="1100" b="1" i="0" u="none" strike="noStrike" cap="none" normalizeH="0" baseline="0" dirty="0">
                <a:ln>
                  <a:noFill/>
                </a:ln>
                <a:effectLst/>
                <a:latin typeface="Verdana" panose="020B0604030504040204" pitchFamily="34" charset="0"/>
              </a:rPr>
              <a:t> when you know that the value should not be changed.</a:t>
            </a:r>
            <a:endParaRPr kumimoji="0" lang="en-US" altLang="en-US" sz="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Verdana" panose="020B0604030504040204" pitchFamily="34" charset="0"/>
              </a:rPr>
              <a:t>Use </a:t>
            </a:r>
            <a:r>
              <a:rPr kumimoji="0" lang="en-US" altLang="en-US" sz="1100" b="0" i="0" u="none" strike="noStrike" cap="none" normalizeH="0" baseline="0" dirty="0">
                <a:ln>
                  <a:noFill/>
                </a:ln>
                <a:effectLst/>
                <a:latin typeface="Consolas" panose="020B0609020204030204" pitchFamily="49" charset="0"/>
              </a:rPr>
              <a:t>const</a:t>
            </a:r>
            <a:r>
              <a:rPr kumimoji="0" lang="en-US" altLang="en-US" sz="1100" b="0" i="0" u="none" strike="noStrike" cap="none" normalizeH="0" baseline="0" dirty="0">
                <a:ln>
                  <a:noFill/>
                </a:ln>
                <a:effectLst/>
                <a:latin typeface="Verdana" panose="020B0604030504040204" pitchFamily="34" charset="0"/>
              </a:rPr>
              <a:t> when you declare:</a:t>
            </a:r>
            <a:endParaRPr kumimoji="0" lang="en-US" altLang="en-US" sz="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effectLst/>
                <a:latin typeface="Verdana" panose="020B0604030504040204" pitchFamily="34" charset="0"/>
              </a:rPr>
              <a:t>A new Object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effectLst/>
                <a:latin typeface="Verdana" panose="020B0604030504040204" pitchFamily="34" charset="0"/>
              </a:rPr>
              <a:t>A new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effectLst/>
                <a:latin typeface="Verdana" panose="020B0604030504040204" pitchFamily="34" charset="0"/>
              </a:rPr>
              <a:t>A new </a:t>
            </a:r>
            <a:r>
              <a:rPr kumimoji="0" lang="en-US" altLang="en-US" sz="1100" b="0" i="0" u="none" strike="noStrike" cap="none" normalizeH="0" baseline="0" dirty="0" err="1">
                <a:ln>
                  <a:noFill/>
                </a:ln>
                <a:effectLst/>
                <a:latin typeface="Verdana" panose="020B0604030504040204" pitchFamily="34" charset="0"/>
              </a:rPr>
              <a:t>RegExp</a:t>
            </a:r>
            <a:endParaRPr kumimoji="0" lang="en-US" altLang="en-US" sz="11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effectLst/>
                <a:latin typeface="Verdana" panose="020B0604030504040204" pitchFamily="34" charset="0"/>
              </a:rPr>
              <a:t>A new Array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951110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156463-5A0C-3D94-8BC4-FFA3F35E7D24}"/>
              </a:ext>
            </a:extLst>
          </p:cNvPr>
          <p:cNvSpPr txBox="1"/>
          <p:nvPr/>
        </p:nvSpPr>
        <p:spPr>
          <a:xfrm>
            <a:off x="533400" y="236550"/>
            <a:ext cx="6096000" cy="369332"/>
          </a:xfrm>
          <a:prstGeom prst="rect">
            <a:avLst/>
          </a:prstGeom>
          <a:noFill/>
        </p:spPr>
        <p:txBody>
          <a:bodyPr wrap="square">
            <a:spAutoFit/>
          </a:bodyPr>
          <a:lstStyle/>
          <a:p>
            <a:pPr algn="l"/>
            <a:r>
              <a:rPr lang="en-US" b="1" i="0" dirty="0">
                <a:effectLst/>
                <a:latin typeface="Segoe UI" panose="020B0502040204020203" pitchFamily="34" charset="0"/>
              </a:rPr>
              <a:t>JavaScript Assignment</a:t>
            </a:r>
          </a:p>
        </p:txBody>
      </p:sp>
      <p:sp>
        <p:nvSpPr>
          <p:cNvPr id="7" name="Rectangle 2">
            <a:extLst>
              <a:ext uri="{FF2B5EF4-FFF2-40B4-BE49-F238E27FC236}">
                <a16:creationId xmlns:a16="http://schemas.microsoft.com/office/drawing/2014/main" id="{9F246E23-D25E-31AA-D444-0F38B8AFC2D9}"/>
              </a:ext>
            </a:extLst>
          </p:cNvPr>
          <p:cNvSpPr>
            <a:spLocks noChangeArrowheads="1"/>
          </p:cNvSpPr>
          <p:nvPr/>
        </p:nvSpPr>
        <p:spPr bwMode="auto">
          <a:xfrm>
            <a:off x="533400" y="528938"/>
            <a:ext cx="402417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1200" b="0" i="0" dirty="0">
                <a:effectLst/>
                <a:latin typeface="Segoe UI" panose="020B0502040204020203" pitchFamily="34" charset="0"/>
              </a:rPr>
              <a:t>Types of JavaScript Operators</a:t>
            </a:r>
          </a:p>
          <a:p>
            <a:pPr algn="l"/>
            <a:r>
              <a:rPr lang="en-US" sz="1200" b="0" i="0" dirty="0">
                <a:effectLst/>
                <a:latin typeface="Verdana" panose="020B0604030504040204" pitchFamily="34" charset="0"/>
              </a:rPr>
              <a:t>There are different types of JavaScript operators:</a:t>
            </a:r>
          </a:p>
          <a:p>
            <a:pPr algn="l">
              <a:buFont typeface="Arial" panose="020B0604020202020204" pitchFamily="34" charset="0"/>
              <a:buChar char="•"/>
            </a:pPr>
            <a:r>
              <a:rPr lang="en-US" sz="1200" b="0" i="0" dirty="0">
                <a:effectLst/>
                <a:latin typeface="Verdana" panose="020B0604030504040204" pitchFamily="34" charset="0"/>
              </a:rPr>
              <a:t>Arithmetic Operators</a:t>
            </a:r>
          </a:p>
          <a:p>
            <a:pPr algn="l">
              <a:buFont typeface="Arial" panose="020B0604020202020204" pitchFamily="34" charset="0"/>
              <a:buChar char="•"/>
            </a:pPr>
            <a:r>
              <a:rPr lang="en-US" sz="1200" b="0" i="0" dirty="0">
                <a:effectLst/>
                <a:latin typeface="Verdana" panose="020B0604030504040204" pitchFamily="34" charset="0"/>
              </a:rPr>
              <a:t>Assignment Operators</a:t>
            </a:r>
          </a:p>
          <a:p>
            <a:pPr algn="l">
              <a:buFont typeface="Arial" panose="020B0604020202020204" pitchFamily="34" charset="0"/>
              <a:buChar char="•"/>
            </a:pPr>
            <a:r>
              <a:rPr lang="en-US" sz="1200" b="0" i="0" dirty="0">
                <a:effectLst/>
                <a:latin typeface="Verdana" panose="020B0604030504040204" pitchFamily="34" charset="0"/>
              </a:rPr>
              <a:t>Comparison Operators</a:t>
            </a:r>
          </a:p>
          <a:p>
            <a:pPr algn="l">
              <a:buFont typeface="Arial" panose="020B0604020202020204" pitchFamily="34" charset="0"/>
              <a:buChar char="•"/>
            </a:pPr>
            <a:r>
              <a:rPr lang="en-US" sz="1200" b="0" i="0" dirty="0">
                <a:effectLst/>
                <a:latin typeface="Verdana" panose="020B0604030504040204" pitchFamily="34" charset="0"/>
              </a:rPr>
              <a:t>String Operators</a:t>
            </a:r>
          </a:p>
          <a:p>
            <a:pPr algn="l">
              <a:buFont typeface="Arial" panose="020B0604020202020204" pitchFamily="34" charset="0"/>
              <a:buChar char="•"/>
            </a:pPr>
            <a:r>
              <a:rPr lang="en-US" sz="1200" b="0" i="0" dirty="0">
                <a:effectLst/>
                <a:latin typeface="Verdana" panose="020B0604030504040204" pitchFamily="34" charset="0"/>
              </a:rPr>
              <a:t>Logical Operators</a:t>
            </a:r>
          </a:p>
          <a:p>
            <a:pPr algn="l">
              <a:buFont typeface="Arial" panose="020B0604020202020204" pitchFamily="34" charset="0"/>
              <a:buChar char="•"/>
            </a:pPr>
            <a:r>
              <a:rPr lang="en-US" sz="1200" b="0" i="0" dirty="0">
                <a:effectLst/>
                <a:latin typeface="Verdana" panose="020B0604030504040204" pitchFamily="34" charset="0"/>
              </a:rPr>
              <a:t>Bitwise Operators</a:t>
            </a:r>
          </a:p>
          <a:p>
            <a:pPr algn="l">
              <a:buFont typeface="Arial" panose="020B0604020202020204" pitchFamily="34" charset="0"/>
              <a:buChar char="•"/>
            </a:pPr>
            <a:r>
              <a:rPr lang="en-US" sz="1200" b="0" i="0" dirty="0">
                <a:effectLst/>
                <a:latin typeface="Verdana" panose="020B0604030504040204" pitchFamily="34" charset="0"/>
              </a:rPr>
              <a:t>Ternary Operators</a:t>
            </a:r>
          </a:p>
          <a:p>
            <a:pPr algn="l">
              <a:buFont typeface="Arial" panose="020B0604020202020204" pitchFamily="34" charset="0"/>
              <a:buChar char="•"/>
            </a:pPr>
            <a:r>
              <a:rPr lang="en-US" sz="1200" b="0" i="0" dirty="0">
                <a:effectLst/>
                <a:latin typeface="Verdana" panose="020B0604030504040204" pitchFamily="34" charset="0"/>
              </a:rPr>
              <a:t>Type Operators</a:t>
            </a:r>
          </a:p>
        </p:txBody>
      </p:sp>
      <p:graphicFrame>
        <p:nvGraphicFramePr>
          <p:cNvPr id="2" name="Table 2">
            <a:extLst>
              <a:ext uri="{FF2B5EF4-FFF2-40B4-BE49-F238E27FC236}">
                <a16:creationId xmlns:a16="http://schemas.microsoft.com/office/drawing/2014/main" id="{EECF56F4-85B0-9E72-F77F-27E0CB6C2FDB}"/>
              </a:ext>
            </a:extLst>
          </p:cNvPr>
          <p:cNvGraphicFramePr>
            <a:graphicFrameLocks noGrp="1"/>
          </p:cNvGraphicFramePr>
          <p:nvPr>
            <p:extLst>
              <p:ext uri="{D42A27DB-BD31-4B8C-83A1-F6EECF244321}">
                <p14:modId xmlns:p14="http://schemas.microsoft.com/office/powerpoint/2010/main" val="1031887565"/>
              </p:ext>
            </p:extLst>
          </p:nvPr>
        </p:nvGraphicFramePr>
        <p:xfrm>
          <a:off x="2335414" y="1912543"/>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96267299"/>
                    </a:ext>
                  </a:extLst>
                </a:gridCol>
                <a:gridCol w="2709333">
                  <a:extLst>
                    <a:ext uri="{9D8B030D-6E8A-4147-A177-3AD203B41FA5}">
                      <a16:colId xmlns:a16="http://schemas.microsoft.com/office/drawing/2014/main" val="1852577095"/>
                    </a:ext>
                  </a:extLst>
                </a:gridCol>
                <a:gridCol w="2709333">
                  <a:extLst>
                    <a:ext uri="{9D8B030D-6E8A-4147-A177-3AD203B41FA5}">
                      <a16:colId xmlns:a16="http://schemas.microsoft.com/office/drawing/2014/main" val="277020444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52703745"/>
                  </a:ext>
                </a:extLst>
              </a:tr>
              <a:tr h="370840">
                <a:tc>
                  <a:txBody>
                    <a:bodyPr/>
                    <a:lstStyle/>
                    <a:p>
                      <a:r>
                        <a:rPr lang="en-US" dirty="0"/>
                        <a:t>=</a:t>
                      </a:r>
                    </a:p>
                  </a:txBody>
                  <a:tcPr/>
                </a:tc>
                <a:tc>
                  <a:txBody>
                    <a:bodyPr/>
                    <a:lstStyle/>
                    <a:p>
                      <a:r>
                        <a:rPr lang="en-US" dirty="0"/>
                        <a:t>X=y</a:t>
                      </a:r>
                    </a:p>
                  </a:txBody>
                  <a:tcPr/>
                </a:tc>
                <a:tc>
                  <a:txBody>
                    <a:bodyPr/>
                    <a:lstStyle/>
                    <a:p>
                      <a:endParaRPr lang="en-US"/>
                    </a:p>
                  </a:txBody>
                  <a:tcPr/>
                </a:tc>
                <a:extLst>
                  <a:ext uri="{0D108BD9-81ED-4DB2-BD59-A6C34878D82A}">
                    <a16:rowId xmlns:a16="http://schemas.microsoft.com/office/drawing/2014/main" val="3647672464"/>
                  </a:ext>
                </a:extLst>
              </a:tr>
              <a:tr h="370840">
                <a:tc>
                  <a:txBody>
                    <a:bodyPr/>
                    <a:lstStyle/>
                    <a:p>
                      <a:r>
                        <a:rPr lang="en-US" dirty="0"/>
                        <a:t>+=</a:t>
                      </a:r>
                    </a:p>
                  </a:txBody>
                  <a:tcPr/>
                </a:tc>
                <a:tc>
                  <a:txBody>
                    <a:bodyPr/>
                    <a:lstStyle/>
                    <a:p>
                      <a:r>
                        <a:rPr lang="en-US" dirty="0"/>
                        <a:t>X+=y</a:t>
                      </a:r>
                    </a:p>
                  </a:txBody>
                  <a:tcPr/>
                </a:tc>
                <a:tc>
                  <a:txBody>
                    <a:bodyPr/>
                    <a:lstStyle/>
                    <a:p>
                      <a:endParaRPr lang="en-US"/>
                    </a:p>
                  </a:txBody>
                  <a:tcPr/>
                </a:tc>
                <a:extLst>
                  <a:ext uri="{0D108BD9-81ED-4DB2-BD59-A6C34878D82A}">
                    <a16:rowId xmlns:a16="http://schemas.microsoft.com/office/drawing/2014/main" val="2134101148"/>
                  </a:ext>
                </a:extLst>
              </a:tr>
              <a:tr h="370840">
                <a:tc>
                  <a:txBody>
                    <a:bodyPr/>
                    <a:lstStyle/>
                    <a:p>
                      <a:r>
                        <a:rPr lang="en-US" dirty="0"/>
                        <a:t>-=</a:t>
                      </a:r>
                    </a:p>
                  </a:txBody>
                  <a:tcPr/>
                </a:tc>
                <a:tc>
                  <a:txBody>
                    <a:bodyPr/>
                    <a:lstStyle/>
                    <a:p>
                      <a:r>
                        <a:rPr lang="en-US" dirty="0"/>
                        <a:t>X-=y</a:t>
                      </a:r>
                    </a:p>
                  </a:txBody>
                  <a:tcPr/>
                </a:tc>
                <a:tc>
                  <a:txBody>
                    <a:bodyPr/>
                    <a:lstStyle/>
                    <a:p>
                      <a:endParaRPr lang="en-US"/>
                    </a:p>
                  </a:txBody>
                  <a:tcPr/>
                </a:tc>
                <a:extLst>
                  <a:ext uri="{0D108BD9-81ED-4DB2-BD59-A6C34878D82A}">
                    <a16:rowId xmlns:a16="http://schemas.microsoft.com/office/drawing/2014/main" val="567753744"/>
                  </a:ext>
                </a:extLst>
              </a:tr>
              <a:tr h="370840">
                <a:tc>
                  <a:txBody>
                    <a:bodyPr/>
                    <a:lstStyle/>
                    <a:p>
                      <a:r>
                        <a:rPr lang="en-US" dirty="0"/>
                        <a:t>*=</a:t>
                      </a:r>
                    </a:p>
                  </a:txBody>
                  <a:tcPr/>
                </a:tc>
                <a:tc>
                  <a:txBody>
                    <a:bodyPr/>
                    <a:lstStyle/>
                    <a:p>
                      <a:r>
                        <a:rPr lang="en-US" dirty="0"/>
                        <a:t>X*=y</a:t>
                      </a:r>
                    </a:p>
                  </a:txBody>
                  <a:tcPr/>
                </a:tc>
                <a:tc>
                  <a:txBody>
                    <a:bodyPr/>
                    <a:lstStyle/>
                    <a:p>
                      <a:endParaRPr lang="en-US"/>
                    </a:p>
                  </a:txBody>
                  <a:tcPr/>
                </a:tc>
                <a:extLst>
                  <a:ext uri="{0D108BD9-81ED-4DB2-BD59-A6C34878D82A}">
                    <a16:rowId xmlns:a16="http://schemas.microsoft.com/office/drawing/2014/main" val="4158892178"/>
                  </a:ext>
                </a:extLst>
              </a:tr>
              <a:tr h="370840">
                <a:tc>
                  <a:txBody>
                    <a:bodyPr/>
                    <a:lstStyle/>
                    <a:p>
                      <a:r>
                        <a:rPr lang="en-US" dirty="0"/>
                        <a:t>/+</a:t>
                      </a:r>
                    </a:p>
                  </a:txBody>
                  <a:tcPr/>
                </a:tc>
                <a:tc>
                  <a:txBody>
                    <a:bodyPr/>
                    <a:lstStyle/>
                    <a:p>
                      <a:r>
                        <a:rPr lang="en-US" dirty="0"/>
                        <a:t>X/=y</a:t>
                      </a:r>
                    </a:p>
                  </a:txBody>
                  <a:tcPr/>
                </a:tc>
                <a:tc>
                  <a:txBody>
                    <a:bodyPr/>
                    <a:lstStyle/>
                    <a:p>
                      <a:endParaRPr lang="en-US"/>
                    </a:p>
                  </a:txBody>
                  <a:tcPr/>
                </a:tc>
                <a:extLst>
                  <a:ext uri="{0D108BD9-81ED-4DB2-BD59-A6C34878D82A}">
                    <a16:rowId xmlns:a16="http://schemas.microsoft.com/office/drawing/2014/main" val="2120365486"/>
                  </a:ext>
                </a:extLst>
              </a:tr>
              <a:tr h="370840">
                <a:tc>
                  <a:txBody>
                    <a:bodyPr/>
                    <a:lstStyle/>
                    <a:p>
                      <a:r>
                        <a:rPr lang="en-US" dirty="0"/>
                        <a:t>++</a:t>
                      </a:r>
                    </a:p>
                  </a:txBody>
                  <a:tcPr/>
                </a:tc>
                <a:tc>
                  <a:txBody>
                    <a:bodyPr/>
                    <a:lstStyle/>
                    <a:p>
                      <a:r>
                        <a:rPr lang="en-US" dirty="0"/>
                        <a:t>X=x+1</a:t>
                      </a:r>
                    </a:p>
                  </a:txBody>
                  <a:tcPr/>
                </a:tc>
                <a:tc>
                  <a:txBody>
                    <a:bodyPr/>
                    <a:lstStyle/>
                    <a:p>
                      <a:endParaRPr lang="en-US"/>
                    </a:p>
                  </a:txBody>
                  <a:tcPr/>
                </a:tc>
                <a:extLst>
                  <a:ext uri="{0D108BD9-81ED-4DB2-BD59-A6C34878D82A}">
                    <a16:rowId xmlns:a16="http://schemas.microsoft.com/office/drawing/2014/main" val="4145697546"/>
                  </a:ext>
                </a:extLst>
              </a:tr>
              <a:tr h="370840">
                <a:tc>
                  <a:txBody>
                    <a:bodyPr/>
                    <a:lstStyle/>
                    <a:p>
                      <a:r>
                        <a:rPr lang="en-US" dirty="0"/>
                        <a:t>--</a:t>
                      </a:r>
                    </a:p>
                  </a:txBody>
                  <a:tcPr/>
                </a:tc>
                <a:tc>
                  <a:txBody>
                    <a:bodyPr/>
                    <a:lstStyle/>
                    <a:p>
                      <a:r>
                        <a:rPr lang="en-US" dirty="0"/>
                        <a:t>X=x-1</a:t>
                      </a:r>
                    </a:p>
                  </a:txBody>
                  <a:tcPr/>
                </a:tc>
                <a:tc>
                  <a:txBody>
                    <a:bodyPr/>
                    <a:lstStyle/>
                    <a:p>
                      <a:endParaRPr lang="en-US" dirty="0"/>
                    </a:p>
                  </a:txBody>
                  <a:tcPr/>
                </a:tc>
                <a:extLst>
                  <a:ext uri="{0D108BD9-81ED-4DB2-BD59-A6C34878D82A}">
                    <a16:rowId xmlns:a16="http://schemas.microsoft.com/office/drawing/2014/main" val="578447394"/>
                  </a:ext>
                </a:extLst>
              </a:tr>
            </a:tbl>
          </a:graphicData>
        </a:graphic>
      </p:graphicFrame>
    </p:spTree>
    <p:extLst>
      <p:ext uri="{BB962C8B-B14F-4D97-AF65-F5344CB8AC3E}">
        <p14:creationId xmlns:p14="http://schemas.microsoft.com/office/powerpoint/2010/main" val="2665895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156463-5A0C-3D94-8BC4-FFA3F35E7D24}"/>
              </a:ext>
            </a:extLst>
          </p:cNvPr>
          <p:cNvSpPr txBox="1"/>
          <p:nvPr/>
        </p:nvSpPr>
        <p:spPr>
          <a:xfrm>
            <a:off x="533400" y="236550"/>
            <a:ext cx="6096000" cy="369332"/>
          </a:xfrm>
          <a:prstGeom prst="rect">
            <a:avLst/>
          </a:prstGeom>
          <a:noFill/>
        </p:spPr>
        <p:txBody>
          <a:bodyPr wrap="square">
            <a:spAutoFit/>
          </a:bodyPr>
          <a:lstStyle/>
          <a:p>
            <a:pPr algn="l"/>
            <a:r>
              <a:rPr lang="en-US" b="1" i="0" dirty="0">
                <a:effectLst/>
                <a:latin typeface="Segoe UI" panose="020B0502040204020203" pitchFamily="34" charset="0"/>
              </a:rPr>
              <a:t>JavaScript Comparison Operators</a:t>
            </a:r>
          </a:p>
        </p:txBody>
      </p:sp>
      <p:graphicFrame>
        <p:nvGraphicFramePr>
          <p:cNvPr id="2" name="Table 2">
            <a:extLst>
              <a:ext uri="{FF2B5EF4-FFF2-40B4-BE49-F238E27FC236}">
                <a16:creationId xmlns:a16="http://schemas.microsoft.com/office/drawing/2014/main" id="{EECF56F4-85B0-9E72-F77F-27E0CB6C2FDB}"/>
              </a:ext>
            </a:extLst>
          </p:cNvPr>
          <p:cNvGraphicFramePr>
            <a:graphicFrameLocks noGrp="1"/>
          </p:cNvGraphicFramePr>
          <p:nvPr>
            <p:extLst>
              <p:ext uri="{D42A27DB-BD31-4B8C-83A1-F6EECF244321}">
                <p14:modId xmlns:p14="http://schemas.microsoft.com/office/powerpoint/2010/main" val="3142656498"/>
              </p:ext>
            </p:extLst>
          </p:nvPr>
        </p:nvGraphicFramePr>
        <p:xfrm>
          <a:off x="606367" y="798515"/>
          <a:ext cx="8127999" cy="4455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96267299"/>
                    </a:ext>
                  </a:extLst>
                </a:gridCol>
                <a:gridCol w="2709333">
                  <a:extLst>
                    <a:ext uri="{9D8B030D-6E8A-4147-A177-3AD203B41FA5}">
                      <a16:colId xmlns:a16="http://schemas.microsoft.com/office/drawing/2014/main" val="1852577095"/>
                    </a:ext>
                  </a:extLst>
                </a:gridCol>
                <a:gridCol w="2709333">
                  <a:extLst>
                    <a:ext uri="{9D8B030D-6E8A-4147-A177-3AD203B41FA5}">
                      <a16:colId xmlns:a16="http://schemas.microsoft.com/office/drawing/2014/main" val="2770204443"/>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52703745"/>
                  </a:ext>
                </a:extLst>
              </a:tr>
              <a:tr h="370840">
                <a:tc>
                  <a:txBody>
                    <a:bodyPr/>
                    <a:lstStyle/>
                    <a:p>
                      <a:r>
                        <a:rPr lang="en-US"/>
                        <a:t>==</a:t>
                      </a:r>
                      <a:endParaRPr lang="en-US" dirty="0"/>
                    </a:p>
                  </a:txBody>
                  <a:tcPr/>
                </a:tc>
                <a:tc>
                  <a:txBody>
                    <a:bodyPr/>
                    <a:lstStyle/>
                    <a:p>
                      <a:r>
                        <a:rPr lang="en-US" sz="1800" b="0" i="0" kern="1200" dirty="0">
                          <a:solidFill>
                            <a:schemeClr val="dk1"/>
                          </a:solidFill>
                          <a:effectLst/>
                          <a:latin typeface="+mn-lt"/>
                          <a:ea typeface="+mn-ea"/>
                          <a:cs typeface="+mn-cs"/>
                        </a:rPr>
                        <a:t>equal to</a:t>
                      </a:r>
                      <a:endParaRPr lang="en-US" dirty="0"/>
                    </a:p>
                  </a:txBody>
                  <a:tcPr/>
                </a:tc>
                <a:tc>
                  <a:txBody>
                    <a:bodyPr/>
                    <a:lstStyle/>
                    <a:p>
                      <a:endParaRPr lang="en-US"/>
                    </a:p>
                  </a:txBody>
                  <a:tcPr/>
                </a:tc>
                <a:extLst>
                  <a:ext uri="{0D108BD9-81ED-4DB2-BD59-A6C34878D82A}">
                    <a16:rowId xmlns:a16="http://schemas.microsoft.com/office/drawing/2014/main" val="3647672464"/>
                  </a:ext>
                </a:extLst>
              </a:tr>
              <a:tr h="370840">
                <a:tc>
                  <a:txBody>
                    <a:bodyPr/>
                    <a:lstStyle/>
                    <a:p>
                      <a:r>
                        <a:rPr lang="en-US" sz="1800" b="0" i="0" kern="1200" dirty="0">
                          <a:solidFill>
                            <a:schemeClr val="dk1"/>
                          </a:solidFill>
                          <a:effectLst/>
                          <a:latin typeface="+mn-lt"/>
                          <a:ea typeface="+mn-ea"/>
                          <a:cs typeface="+mn-cs"/>
                        </a:rPr>
                        <a:t>===</a:t>
                      </a:r>
                      <a:endParaRPr lang="en-US" dirty="0"/>
                    </a:p>
                  </a:txBody>
                  <a:tcPr/>
                </a:tc>
                <a:tc>
                  <a:txBody>
                    <a:bodyPr/>
                    <a:lstStyle/>
                    <a:p>
                      <a:pPr algn="l" fontAlgn="t"/>
                      <a:r>
                        <a:rPr lang="en-US" dirty="0">
                          <a:effectLst/>
                        </a:rPr>
                        <a:t>equal value and equal type</a:t>
                      </a:r>
                    </a:p>
                  </a:txBody>
                  <a:tcPr marL="30480" marR="30480" marT="30480" marB="30480"/>
                </a:tc>
                <a:tc>
                  <a:txBody>
                    <a:bodyPr/>
                    <a:lstStyle/>
                    <a:p>
                      <a:endParaRPr lang="en-US"/>
                    </a:p>
                  </a:txBody>
                  <a:tcPr/>
                </a:tc>
                <a:extLst>
                  <a:ext uri="{0D108BD9-81ED-4DB2-BD59-A6C34878D82A}">
                    <a16:rowId xmlns:a16="http://schemas.microsoft.com/office/drawing/2014/main" val="2134101148"/>
                  </a:ext>
                </a:extLst>
              </a:tr>
              <a:tr h="370840">
                <a:tc>
                  <a:txBody>
                    <a:bodyPr/>
                    <a:lstStyle/>
                    <a:p>
                      <a:r>
                        <a:rPr lang="en-US" sz="1800" b="0" i="0" kern="1200" dirty="0">
                          <a:solidFill>
                            <a:schemeClr val="dk1"/>
                          </a:solidFill>
                          <a:effectLst/>
                          <a:latin typeface="+mn-lt"/>
                          <a:ea typeface="+mn-ea"/>
                          <a:cs typeface="+mn-cs"/>
                        </a:rPr>
                        <a:t>!=</a:t>
                      </a:r>
                      <a:endParaRPr lang="en-US" dirty="0"/>
                    </a:p>
                  </a:txBody>
                  <a:tcPr/>
                </a:tc>
                <a:tc>
                  <a:txBody>
                    <a:bodyPr/>
                    <a:lstStyle/>
                    <a:p>
                      <a:r>
                        <a:rPr lang="en-US" dirty="0"/>
                        <a:t>Not equal</a:t>
                      </a:r>
                    </a:p>
                  </a:txBody>
                  <a:tcPr/>
                </a:tc>
                <a:tc>
                  <a:txBody>
                    <a:bodyPr/>
                    <a:lstStyle/>
                    <a:p>
                      <a:endParaRPr lang="en-US"/>
                    </a:p>
                  </a:txBody>
                  <a:tcPr/>
                </a:tc>
                <a:extLst>
                  <a:ext uri="{0D108BD9-81ED-4DB2-BD59-A6C34878D82A}">
                    <a16:rowId xmlns:a16="http://schemas.microsoft.com/office/drawing/2014/main" val="567753744"/>
                  </a:ext>
                </a:extLst>
              </a:tr>
              <a:tr h="370840">
                <a:tc>
                  <a:txBody>
                    <a:bodyPr/>
                    <a:lstStyle/>
                    <a:p>
                      <a:r>
                        <a:rPr lang="en-US" sz="1800" b="0" i="0" kern="1200" dirty="0">
                          <a:solidFill>
                            <a:schemeClr val="dk1"/>
                          </a:solidFill>
                          <a:effectLst/>
                          <a:latin typeface="+mn-lt"/>
                          <a:ea typeface="+mn-ea"/>
                          <a:cs typeface="+mn-cs"/>
                        </a:rPr>
                        <a:t>!==</a:t>
                      </a:r>
                      <a:endParaRPr lang="en-US" dirty="0"/>
                    </a:p>
                  </a:txBody>
                  <a:tcPr/>
                </a:tc>
                <a:tc>
                  <a:txBody>
                    <a:bodyPr/>
                    <a:lstStyle/>
                    <a:p>
                      <a:pPr algn="l" fontAlgn="t"/>
                      <a:r>
                        <a:rPr lang="en-US" dirty="0">
                          <a:effectLst/>
                        </a:rPr>
                        <a:t>not equal value or not equal type</a:t>
                      </a:r>
                    </a:p>
                  </a:txBody>
                  <a:tcPr marL="30480" marR="30480" marT="30480" marB="30480"/>
                </a:tc>
                <a:tc>
                  <a:txBody>
                    <a:bodyPr/>
                    <a:lstStyle/>
                    <a:p>
                      <a:endParaRPr lang="en-US"/>
                    </a:p>
                  </a:txBody>
                  <a:tcPr/>
                </a:tc>
                <a:extLst>
                  <a:ext uri="{0D108BD9-81ED-4DB2-BD59-A6C34878D82A}">
                    <a16:rowId xmlns:a16="http://schemas.microsoft.com/office/drawing/2014/main" val="4158892178"/>
                  </a:ext>
                </a:extLst>
              </a:tr>
              <a:tr h="370840">
                <a:tc>
                  <a:txBody>
                    <a:bodyPr/>
                    <a:lstStyle/>
                    <a:p>
                      <a:r>
                        <a:rPr lang="en-US" dirty="0"/>
                        <a:t>&gt;</a:t>
                      </a:r>
                    </a:p>
                  </a:txBody>
                  <a:tcPr/>
                </a:tc>
                <a:tc>
                  <a:txBody>
                    <a:bodyPr/>
                    <a:lstStyle/>
                    <a:p>
                      <a:r>
                        <a:rPr lang="en-US" dirty="0"/>
                        <a:t>Greater than</a:t>
                      </a:r>
                    </a:p>
                  </a:txBody>
                  <a:tcPr/>
                </a:tc>
                <a:tc>
                  <a:txBody>
                    <a:bodyPr/>
                    <a:lstStyle/>
                    <a:p>
                      <a:endParaRPr lang="en-US"/>
                    </a:p>
                  </a:txBody>
                  <a:tcPr/>
                </a:tc>
                <a:extLst>
                  <a:ext uri="{0D108BD9-81ED-4DB2-BD59-A6C34878D82A}">
                    <a16:rowId xmlns:a16="http://schemas.microsoft.com/office/drawing/2014/main" val="2120365486"/>
                  </a:ext>
                </a:extLst>
              </a:tr>
              <a:tr h="370840">
                <a:tc>
                  <a:txBody>
                    <a:bodyPr/>
                    <a:lstStyle/>
                    <a:p>
                      <a:r>
                        <a:rPr lang="en-US" dirty="0"/>
                        <a:t>&lt;</a:t>
                      </a:r>
                    </a:p>
                  </a:txBody>
                  <a:tcPr/>
                </a:tc>
                <a:tc>
                  <a:txBody>
                    <a:bodyPr/>
                    <a:lstStyle/>
                    <a:p>
                      <a:r>
                        <a:rPr lang="en-US" dirty="0"/>
                        <a:t>Less than</a:t>
                      </a:r>
                    </a:p>
                  </a:txBody>
                  <a:tcPr/>
                </a:tc>
                <a:tc>
                  <a:txBody>
                    <a:bodyPr/>
                    <a:lstStyle/>
                    <a:p>
                      <a:endParaRPr lang="en-US"/>
                    </a:p>
                  </a:txBody>
                  <a:tcPr/>
                </a:tc>
                <a:extLst>
                  <a:ext uri="{0D108BD9-81ED-4DB2-BD59-A6C34878D82A}">
                    <a16:rowId xmlns:a16="http://schemas.microsoft.com/office/drawing/2014/main" val="4145697546"/>
                  </a:ext>
                </a:extLst>
              </a:tr>
              <a:tr h="370840">
                <a:tc>
                  <a:txBody>
                    <a:bodyPr/>
                    <a:lstStyle/>
                    <a:p>
                      <a:r>
                        <a:rPr lang="en-US" dirty="0"/>
                        <a:t>&gt;=</a:t>
                      </a:r>
                    </a:p>
                  </a:txBody>
                  <a:tcPr/>
                </a:tc>
                <a:tc>
                  <a:txBody>
                    <a:bodyPr/>
                    <a:lstStyle/>
                    <a:p>
                      <a:r>
                        <a:rPr lang="en-US" dirty="0"/>
                        <a:t>Greater than or equal to</a:t>
                      </a:r>
                    </a:p>
                  </a:txBody>
                  <a:tcPr/>
                </a:tc>
                <a:tc>
                  <a:txBody>
                    <a:bodyPr/>
                    <a:lstStyle/>
                    <a:p>
                      <a:endParaRPr lang="en-US" dirty="0"/>
                    </a:p>
                  </a:txBody>
                  <a:tcPr/>
                </a:tc>
                <a:extLst>
                  <a:ext uri="{0D108BD9-81ED-4DB2-BD59-A6C34878D82A}">
                    <a16:rowId xmlns:a16="http://schemas.microsoft.com/office/drawing/2014/main" val="578447394"/>
                  </a:ext>
                </a:extLst>
              </a:tr>
              <a:tr h="370840">
                <a:tc>
                  <a:txBody>
                    <a:bodyPr/>
                    <a:lstStyle/>
                    <a:p>
                      <a:r>
                        <a:rPr lang="en-US" dirty="0"/>
                        <a:t>&lt;=</a:t>
                      </a:r>
                    </a:p>
                  </a:txBody>
                  <a:tcPr/>
                </a:tc>
                <a:tc>
                  <a:txBody>
                    <a:bodyPr/>
                    <a:lstStyle/>
                    <a:p>
                      <a:r>
                        <a:rPr lang="en-US" dirty="0"/>
                        <a:t>less than or equal to</a:t>
                      </a:r>
                    </a:p>
                  </a:txBody>
                  <a:tcPr/>
                </a:tc>
                <a:tc>
                  <a:txBody>
                    <a:bodyPr/>
                    <a:lstStyle/>
                    <a:p>
                      <a:endParaRPr lang="en-US" dirty="0"/>
                    </a:p>
                  </a:txBody>
                  <a:tcPr/>
                </a:tc>
                <a:extLst>
                  <a:ext uri="{0D108BD9-81ED-4DB2-BD59-A6C34878D82A}">
                    <a16:rowId xmlns:a16="http://schemas.microsoft.com/office/drawing/2014/main" val="3216054508"/>
                  </a:ext>
                </a:extLst>
              </a:tr>
              <a:tr h="370840">
                <a:tc>
                  <a:txBody>
                    <a:bodyPr/>
                    <a:lstStyle/>
                    <a:p>
                      <a:r>
                        <a:rPr lang="en-US" dirty="0"/>
                        <a:t>?</a:t>
                      </a:r>
                    </a:p>
                  </a:txBody>
                  <a:tcPr/>
                </a:tc>
                <a:tc>
                  <a:txBody>
                    <a:bodyPr/>
                    <a:lstStyle/>
                    <a:p>
                      <a:r>
                        <a:rPr lang="en-US" dirty="0"/>
                        <a:t>Ternary operator</a:t>
                      </a:r>
                    </a:p>
                  </a:txBody>
                  <a:tcPr/>
                </a:tc>
                <a:tc>
                  <a:txBody>
                    <a:bodyPr/>
                    <a:lstStyle/>
                    <a:p>
                      <a:endParaRPr lang="en-US" dirty="0"/>
                    </a:p>
                  </a:txBody>
                  <a:tcPr/>
                </a:tc>
                <a:extLst>
                  <a:ext uri="{0D108BD9-81ED-4DB2-BD59-A6C34878D82A}">
                    <a16:rowId xmlns:a16="http://schemas.microsoft.com/office/drawing/2014/main" val="1884610316"/>
                  </a:ext>
                </a:extLst>
              </a:tr>
            </a:tbl>
          </a:graphicData>
        </a:graphic>
      </p:graphicFrame>
    </p:spTree>
    <p:extLst>
      <p:ext uri="{BB962C8B-B14F-4D97-AF65-F5344CB8AC3E}">
        <p14:creationId xmlns:p14="http://schemas.microsoft.com/office/powerpoint/2010/main" val="2429672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156463-5A0C-3D94-8BC4-FFA3F35E7D24}"/>
              </a:ext>
            </a:extLst>
          </p:cNvPr>
          <p:cNvSpPr txBox="1"/>
          <p:nvPr/>
        </p:nvSpPr>
        <p:spPr>
          <a:xfrm>
            <a:off x="533400" y="236550"/>
            <a:ext cx="6096000" cy="369332"/>
          </a:xfrm>
          <a:prstGeom prst="rect">
            <a:avLst/>
          </a:prstGeom>
          <a:noFill/>
        </p:spPr>
        <p:txBody>
          <a:bodyPr wrap="square">
            <a:spAutoFit/>
          </a:bodyPr>
          <a:lstStyle/>
          <a:p>
            <a:pPr algn="l"/>
            <a:r>
              <a:rPr lang="en-US" b="1" i="0" dirty="0">
                <a:effectLst/>
                <a:latin typeface="Segoe UI" panose="020B0502040204020203" pitchFamily="34" charset="0"/>
              </a:rPr>
              <a:t>JavaScript Data Type</a:t>
            </a:r>
          </a:p>
        </p:txBody>
      </p:sp>
      <p:sp>
        <p:nvSpPr>
          <p:cNvPr id="5" name="TextBox 4">
            <a:extLst>
              <a:ext uri="{FF2B5EF4-FFF2-40B4-BE49-F238E27FC236}">
                <a16:creationId xmlns:a16="http://schemas.microsoft.com/office/drawing/2014/main" id="{D11D7F63-21C8-3099-F66E-94587F6418C4}"/>
              </a:ext>
            </a:extLst>
          </p:cNvPr>
          <p:cNvSpPr txBox="1"/>
          <p:nvPr/>
        </p:nvSpPr>
        <p:spPr>
          <a:xfrm>
            <a:off x="591244" y="637506"/>
            <a:ext cx="6095306" cy="3539430"/>
          </a:xfrm>
          <a:prstGeom prst="rect">
            <a:avLst/>
          </a:prstGeom>
          <a:noFill/>
        </p:spPr>
        <p:txBody>
          <a:bodyPr wrap="square">
            <a:spAutoFit/>
          </a:bodyPr>
          <a:lstStyle/>
          <a:p>
            <a:pPr algn="l"/>
            <a:r>
              <a:rPr lang="en-US" sz="1600" b="0" i="0" dirty="0">
                <a:effectLst/>
                <a:latin typeface="Segoe UI" panose="020B0502040204020203" pitchFamily="34" charset="0"/>
              </a:rPr>
              <a:t>JavaScript has 8 Datatypes</a:t>
            </a:r>
          </a:p>
          <a:p>
            <a:pPr algn="l"/>
            <a:r>
              <a:rPr lang="en-US" sz="1600" b="0" i="0" dirty="0">
                <a:effectLst/>
                <a:latin typeface="Verdana" panose="020B0604030504040204" pitchFamily="34" charset="0"/>
              </a:rPr>
              <a:t>1. String</a:t>
            </a:r>
            <a:br>
              <a:rPr lang="en-US" sz="1600" b="0" i="0" dirty="0">
                <a:effectLst/>
                <a:latin typeface="Verdana" panose="020B0604030504040204" pitchFamily="34" charset="0"/>
              </a:rPr>
            </a:br>
            <a:r>
              <a:rPr lang="en-US" sz="1600" b="0" i="0" dirty="0">
                <a:effectLst/>
                <a:latin typeface="Verdana" panose="020B0604030504040204" pitchFamily="34" charset="0"/>
              </a:rPr>
              <a:t>2. Number</a:t>
            </a:r>
            <a:br>
              <a:rPr lang="en-US" sz="1600" b="0" i="0" dirty="0">
                <a:effectLst/>
                <a:latin typeface="Verdana" panose="020B0604030504040204" pitchFamily="34" charset="0"/>
              </a:rPr>
            </a:br>
            <a:r>
              <a:rPr lang="en-US" sz="1600" b="0" i="0" dirty="0">
                <a:effectLst/>
                <a:latin typeface="Verdana" panose="020B0604030504040204" pitchFamily="34" charset="0"/>
              </a:rPr>
              <a:t>3. </a:t>
            </a:r>
            <a:r>
              <a:rPr lang="en-US" sz="1600" b="0" i="0" dirty="0" err="1">
                <a:effectLst/>
                <a:latin typeface="Verdana" panose="020B0604030504040204" pitchFamily="34" charset="0"/>
              </a:rPr>
              <a:t>Bigint</a:t>
            </a:r>
            <a:br>
              <a:rPr lang="en-US" sz="1600" b="0" i="0" dirty="0">
                <a:effectLst/>
                <a:latin typeface="Verdana" panose="020B0604030504040204" pitchFamily="34" charset="0"/>
              </a:rPr>
            </a:br>
            <a:r>
              <a:rPr lang="en-US" sz="1600" b="0" i="0" dirty="0">
                <a:effectLst/>
                <a:latin typeface="Verdana" panose="020B0604030504040204" pitchFamily="34" charset="0"/>
              </a:rPr>
              <a:t>4. Boolean</a:t>
            </a:r>
            <a:br>
              <a:rPr lang="en-US" sz="1600" b="0" i="0" dirty="0">
                <a:effectLst/>
                <a:latin typeface="Verdana" panose="020B0604030504040204" pitchFamily="34" charset="0"/>
              </a:rPr>
            </a:br>
            <a:r>
              <a:rPr lang="en-US" sz="1600" b="0" i="0" dirty="0">
                <a:effectLst/>
                <a:latin typeface="Verdana" panose="020B0604030504040204" pitchFamily="34" charset="0"/>
              </a:rPr>
              <a:t>5. Undefined</a:t>
            </a:r>
            <a:br>
              <a:rPr lang="en-US" sz="1600" b="0" i="0" dirty="0">
                <a:effectLst/>
                <a:latin typeface="Verdana" panose="020B0604030504040204" pitchFamily="34" charset="0"/>
              </a:rPr>
            </a:br>
            <a:r>
              <a:rPr lang="en-US" sz="1600" b="0" i="0" dirty="0">
                <a:effectLst/>
                <a:latin typeface="Verdana" panose="020B0604030504040204" pitchFamily="34" charset="0"/>
              </a:rPr>
              <a:t>6. Null</a:t>
            </a:r>
            <a:br>
              <a:rPr lang="en-US" sz="1600" b="0" i="0" dirty="0">
                <a:effectLst/>
                <a:latin typeface="Verdana" panose="020B0604030504040204" pitchFamily="34" charset="0"/>
              </a:rPr>
            </a:br>
            <a:r>
              <a:rPr lang="en-US" sz="1600" b="0" i="0" dirty="0">
                <a:effectLst/>
                <a:latin typeface="Verdana" panose="020B0604030504040204" pitchFamily="34" charset="0"/>
              </a:rPr>
              <a:t>7. Symbol</a:t>
            </a:r>
            <a:br>
              <a:rPr lang="en-US" sz="1600" b="0" i="0" dirty="0">
                <a:effectLst/>
                <a:latin typeface="Verdana" panose="020B0604030504040204" pitchFamily="34" charset="0"/>
              </a:rPr>
            </a:br>
            <a:r>
              <a:rPr lang="en-US" sz="1600" b="0" i="0" dirty="0">
                <a:effectLst/>
                <a:latin typeface="Verdana" panose="020B0604030504040204" pitchFamily="34" charset="0"/>
              </a:rPr>
              <a:t>8. Object</a:t>
            </a:r>
          </a:p>
          <a:p>
            <a:pPr algn="l"/>
            <a:r>
              <a:rPr lang="en-US" sz="1600" b="0" i="0" dirty="0">
                <a:effectLst/>
                <a:latin typeface="Segoe UI" panose="020B0502040204020203" pitchFamily="34" charset="0"/>
              </a:rPr>
              <a:t>The Object Datatype</a:t>
            </a:r>
          </a:p>
          <a:p>
            <a:pPr algn="l"/>
            <a:r>
              <a:rPr lang="en-US" sz="1600" b="0" i="0" dirty="0">
                <a:effectLst/>
                <a:latin typeface="Verdana" panose="020B0604030504040204" pitchFamily="34" charset="0"/>
              </a:rPr>
              <a:t>The object data type can contain:</a:t>
            </a:r>
          </a:p>
          <a:p>
            <a:pPr algn="l"/>
            <a:r>
              <a:rPr lang="en-US" sz="1600" b="0" i="0" dirty="0">
                <a:effectLst/>
                <a:latin typeface="Verdana" panose="020B0604030504040204" pitchFamily="34" charset="0"/>
              </a:rPr>
              <a:t>1. An object</a:t>
            </a:r>
            <a:br>
              <a:rPr lang="en-US" sz="1600" b="0" i="0" dirty="0">
                <a:effectLst/>
                <a:latin typeface="Verdana" panose="020B0604030504040204" pitchFamily="34" charset="0"/>
              </a:rPr>
            </a:br>
            <a:r>
              <a:rPr lang="en-US" sz="1600" b="0" i="0" dirty="0">
                <a:effectLst/>
                <a:latin typeface="Verdana" panose="020B0604030504040204" pitchFamily="34" charset="0"/>
              </a:rPr>
              <a:t>2. An array</a:t>
            </a:r>
            <a:br>
              <a:rPr lang="en-US" sz="1600" b="0" i="0" dirty="0">
                <a:effectLst/>
                <a:latin typeface="Verdana" panose="020B0604030504040204" pitchFamily="34" charset="0"/>
              </a:rPr>
            </a:br>
            <a:r>
              <a:rPr lang="en-US" sz="1600" b="0" i="0" dirty="0">
                <a:effectLst/>
                <a:latin typeface="Verdana" panose="020B0604030504040204" pitchFamily="34" charset="0"/>
              </a:rPr>
              <a:t>3. A date</a:t>
            </a:r>
          </a:p>
        </p:txBody>
      </p:sp>
    </p:spTree>
    <p:extLst>
      <p:ext uri="{BB962C8B-B14F-4D97-AF65-F5344CB8AC3E}">
        <p14:creationId xmlns:p14="http://schemas.microsoft.com/office/powerpoint/2010/main" val="2206066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156463-5A0C-3D94-8BC4-FFA3F35E7D24}"/>
              </a:ext>
            </a:extLst>
          </p:cNvPr>
          <p:cNvSpPr txBox="1"/>
          <p:nvPr/>
        </p:nvSpPr>
        <p:spPr>
          <a:xfrm>
            <a:off x="533400" y="236550"/>
            <a:ext cx="6096000" cy="369332"/>
          </a:xfrm>
          <a:prstGeom prst="rect">
            <a:avLst/>
          </a:prstGeom>
          <a:noFill/>
        </p:spPr>
        <p:txBody>
          <a:bodyPr wrap="square">
            <a:spAutoFit/>
          </a:bodyPr>
          <a:lstStyle/>
          <a:p>
            <a:pPr algn="l"/>
            <a:r>
              <a:rPr lang="en-US" b="1" i="0" dirty="0">
                <a:effectLst/>
                <a:latin typeface="Segoe UI" panose="020B0502040204020203" pitchFamily="34" charset="0"/>
              </a:rPr>
              <a:t>JavaScript String Methods</a:t>
            </a:r>
          </a:p>
        </p:txBody>
      </p:sp>
      <p:graphicFrame>
        <p:nvGraphicFramePr>
          <p:cNvPr id="2" name="Table 1">
            <a:extLst>
              <a:ext uri="{FF2B5EF4-FFF2-40B4-BE49-F238E27FC236}">
                <a16:creationId xmlns:a16="http://schemas.microsoft.com/office/drawing/2014/main" id="{283AC3F1-59A1-351C-E538-2D90AAF714E2}"/>
              </a:ext>
            </a:extLst>
          </p:cNvPr>
          <p:cNvGraphicFramePr>
            <a:graphicFrameLocks noGrp="1"/>
          </p:cNvGraphicFramePr>
          <p:nvPr>
            <p:extLst>
              <p:ext uri="{D42A27DB-BD31-4B8C-83A1-F6EECF244321}">
                <p14:modId xmlns:p14="http://schemas.microsoft.com/office/powerpoint/2010/main" val="3103731127"/>
              </p:ext>
            </p:extLst>
          </p:nvPr>
        </p:nvGraphicFramePr>
        <p:xfrm>
          <a:off x="533400" y="641162"/>
          <a:ext cx="3999966" cy="3627120"/>
        </p:xfrm>
        <a:graphic>
          <a:graphicData uri="http://schemas.openxmlformats.org/drawingml/2006/table">
            <a:tbl>
              <a:tblPr/>
              <a:tblGrid>
                <a:gridCol w="1999983">
                  <a:extLst>
                    <a:ext uri="{9D8B030D-6E8A-4147-A177-3AD203B41FA5}">
                      <a16:colId xmlns:a16="http://schemas.microsoft.com/office/drawing/2014/main" val="2847060022"/>
                    </a:ext>
                  </a:extLst>
                </a:gridCol>
                <a:gridCol w="1999983">
                  <a:extLst>
                    <a:ext uri="{9D8B030D-6E8A-4147-A177-3AD203B41FA5}">
                      <a16:colId xmlns:a16="http://schemas.microsoft.com/office/drawing/2014/main" val="219153026"/>
                    </a:ext>
                  </a:extLst>
                </a:gridCol>
              </a:tblGrid>
              <a:tr h="0">
                <a:tc>
                  <a:txBody>
                    <a:bodyPr/>
                    <a:lstStyle/>
                    <a:p>
                      <a:pPr algn="l" fontAlgn="t"/>
                      <a:r>
                        <a:rPr lang="en-US" dirty="0">
                          <a:solidFill>
                            <a:schemeClr val="bg1"/>
                          </a:solidFill>
                          <a:effectLst/>
                        </a:rPr>
                        <a:t>String length</a:t>
                      </a:r>
                      <a:br>
                        <a:rPr lang="en-US" dirty="0">
                          <a:solidFill>
                            <a:schemeClr val="bg1"/>
                          </a:solidFill>
                          <a:effectLst/>
                        </a:rPr>
                      </a:br>
                      <a:r>
                        <a:rPr lang="en-US" dirty="0">
                          <a:solidFill>
                            <a:schemeClr val="bg1"/>
                          </a:solidFill>
                          <a:effectLst/>
                        </a:rPr>
                        <a:t>String slice()</a:t>
                      </a:r>
                      <a:br>
                        <a:rPr lang="en-US" dirty="0">
                          <a:solidFill>
                            <a:schemeClr val="bg1"/>
                          </a:solidFill>
                          <a:effectLst/>
                        </a:rPr>
                      </a:br>
                      <a:r>
                        <a:rPr lang="en-US" dirty="0">
                          <a:solidFill>
                            <a:schemeClr val="bg1"/>
                          </a:solidFill>
                          <a:effectLst/>
                        </a:rPr>
                        <a:t>String substring()</a:t>
                      </a:r>
                      <a:br>
                        <a:rPr lang="en-US" dirty="0">
                          <a:solidFill>
                            <a:schemeClr val="bg1"/>
                          </a:solidFill>
                          <a:effectLst/>
                        </a:rPr>
                      </a:br>
                      <a:r>
                        <a:rPr lang="en-US" dirty="0">
                          <a:solidFill>
                            <a:schemeClr val="bg1"/>
                          </a:solidFill>
                          <a:effectLst/>
                        </a:rPr>
                        <a:t>String </a:t>
                      </a:r>
                      <a:r>
                        <a:rPr lang="en-US" dirty="0" err="1">
                          <a:solidFill>
                            <a:schemeClr val="bg1"/>
                          </a:solidFill>
                          <a:effectLst/>
                        </a:rPr>
                        <a:t>substr</a:t>
                      </a:r>
                      <a:r>
                        <a:rPr lang="en-US" dirty="0">
                          <a:solidFill>
                            <a:schemeClr val="bg1"/>
                          </a:solidFill>
                          <a:effectLst/>
                        </a:rPr>
                        <a:t>()</a:t>
                      </a:r>
                      <a:br>
                        <a:rPr lang="en-US" dirty="0">
                          <a:solidFill>
                            <a:schemeClr val="bg1"/>
                          </a:solidFill>
                          <a:effectLst/>
                        </a:rPr>
                      </a:br>
                      <a:r>
                        <a:rPr lang="en-US" dirty="0">
                          <a:solidFill>
                            <a:schemeClr val="bg1"/>
                          </a:solidFill>
                          <a:effectLst/>
                        </a:rPr>
                        <a:t>String replace()</a:t>
                      </a:r>
                      <a:br>
                        <a:rPr lang="en-US" dirty="0">
                          <a:solidFill>
                            <a:schemeClr val="bg1"/>
                          </a:solidFill>
                          <a:effectLst/>
                        </a:rPr>
                      </a:br>
                      <a:r>
                        <a:rPr lang="en-US" dirty="0">
                          <a:solidFill>
                            <a:schemeClr val="bg1"/>
                          </a:solidFill>
                          <a:effectLst/>
                        </a:rPr>
                        <a:t>String </a:t>
                      </a:r>
                      <a:r>
                        <a:rPr lang="en-US" dirty="0" err="1">
                          <a:solidFill>
                            <a:schemeClr val="bg1"/>
                          </a:solidFill>
                          <a:effectLst/>
                        </a:rPr>
                        <a:t>replaceAll</a:t>
                      </a:r>
                      <a:r>
                        <a:rPr lang="en-US" dirty="0">
                          <a:solidFill>
                            <a:schemeClr val="bg1"/>
                          </a:solidFill>
                          <a:effectLst/>
                        </a:rPr>
                        <a:t>()</a:t>
                      </a:r>
                      <a:br>
                        <a:rPr lang="en-US" dirty="0">
                          <a:solidFill>
                            <a:schemeClr val="bg1"/>
                          </a:solidFill>
                          <a:effectLst/>
                        </a:rPr>
                      </a:br>
                      <a:r>
                        <a:rPr lang="en-US" dirty="0">
                          <a:solidFill>
                            <a:schemeClr val="bg1"/>
                          </a:solidFill>
                          <a:effectLst/>
                        </a:rPr>
                        <a:t>String </a:t>
                      </a:r>
                      <a:r>
                        <a:rPr lang="en-US" dirty="0" err="1">
                          <a:solidFill>
                            <a:schemeClr val="bg1"/>
                          </a:solidFill>
                          <a:effectLst/>
                        </a:rPr>
                        <a:t>toUpperCase</a:t>
                      </a:r>
                      <a:r>
                        <a:rPr lang="en-US" dirty="0">
                          <a:solidFill>
                            <a:schemeClr val="bg1"/>
                          </a:solidFill>
                          <a:effectLst/>
                        </a:rPr>
                        <a:t>()</a:t>
                      </a:r>
                      <a:br>
                        <a:rPr lang="en-US" dirty="0">
                          <a:solidFill>
                            <a:schemeClr val="bg1"/>
                          </a:solidFill>
                          <a:effectLst/>
                        </a:rPr>
                      </a:br>
                      <a:r>
                        <a:rPr lang="en-US" dirty="0">
                          <a:solidFill>
                            <a:schemeClr val="bg1"/>
                          </a:solidFill>
                          <a:effectLst/>
                        </a:rPr>
                        <a:t>String </a:t>
                      </a:r>
                      <a:r>
                        <a:rPr lang="en-US" dirty="0" err="1">
                          <a:solidFill>
                            <a:schemeClr val="bg1"/>
                          </a:solidFill>
                          <a:effectLst/>
                        </a:rPr>
                        <a:t>toLowerCase</a:t>
                      </a:r>
                      <a:r>
                        <a:rPr lang="en-US" dirty="0">
                          <a:solidFill>
                            <a:schemeClr val="bg1"/>
                          </a:solidFill>
                          <a:effectLst/>
                        </a:rPr>
                        <a:t>()</a:t>
                      </a:r>
                      <a:br>
                        <a:rPr lang="en-US" dirty="0">
                          <a:solidFill>
                            <a:schemeClr val="bg1"/>
                          </a:solidFill>
                          <a:effectLst/>
                        </a:rPr>
                      </a:br>
                      <a:r>
                        <a:rPr lang="en-US" dirty="0">
                          <a:solidFill>
                            <a:schemeClr val="bg1"/>
                          </a:solidFill>
                          <a:effectLst/>
                        </a:rPr>
                        <a:t>String </a:t>
                      </a:r>
                      <a:r>
                        <a:rPr lang="en-US" dirty="0" err="1">
                          <a:solidFill>
                            <a:schemeClr val="bg1"/>
                          </a:solidFill>
                          <a:effectLst/>
                        </a:rPr>
                        <a:t>concat</a:t>
                      </a:r>
                      <a:r>
                        <a:rPr lang="en-US" dirty="0">
                          <a:solidFill>
                            <a:schemeClr val="bg1"/>
                          </a:solidFill>
                          <a:effectLst/>
                        </a:rPr>
                        <a:t>()</a:t>
                      </a:r>
                      <a:br>
                        <a:rPr lang="en-US" dirty="0">
                          <a:solidFill>
                            <a:schemeClr val="bg1"/>
                          </a:solidFill>
                          <a:effectLst/>
                        </a:rPr>
                      </a:br>
                      <a:endParaRPr lang="en-US" dirty="0">
                        <a:solidFill>
                          <a:schemeClr val="bg1"/>
                        </a:solidFill>
                        <a:effectLst/>
                      </a:endParaRPr>
                    </a:p>
                  </a:txBody>
                  <a:tcPr marL="60960" marR="30480" marT="30480" marB="30480">
                    <a:lnL>
                      <a:noFill/>
                    </a:lnL>
                    <a:lnR>
                      <a:noFill/>
                    </a:lnR>
                    <a:lnT>
                      <a:noFill/>
                    </a:lnT>
                    <a:lnB>
                      <a:noFill/>
                    </a:lnB>
                    <a:solidFill>
                      <a:srgbClr val="D9EEE1"/>
                    </a:solidFill>
                  </a:tcPr>
                </a:tc>
                <a:tc>
                  <a:txBody>
                    <a:bodyPr/>
                    <a:lstStyle/>
                    <a:p>
                      <a:pPr algn="l" fontAlgn="t"/>
                      <a:r>
                        <a:rPr lang="en-US" dirty="0">
                          <a:solidFill>
                            <a:schemeClr val="bg1"/>
                          </a:solidFill>
                          <a:effectLst/>
                        </a:rPr>
                        <a:t>String trim()</a:t>
                      </a:r>
                      <a:br>
                        <a:rPr lang="en-US" dirty="0">
                          <a:solidFill>
                            <a:schemeClr val="bg1"/>
                          </a:solidFill>
                          <a:effectLst/>
                        </a:rPr>
                      </a:br>
                      <a:r>
                        <a:rPr lang="en-US" dirty="0">
                          <a:solidFill>
                            <a:schemeClr val="bg1"/>
                          </a:solidFill>
                          <a:effectLst/>
                        </a:rPr>
                        <a:t>String </a:t>
                      </a:r>
                      <a:r>
                        <a:rPr lang="en-US" dirty="0" err="1">
                          <a:solidFill>
                            <a:schemeClr val="bg1"/>
                          </a:solidFill>
                          <a:effectLst/>
                        </a:rPr>
                        <a:t>trimStart</a:t>
                      </a:r>
                      <a:r>
                        <a:rPr lang="en-US" dirty="0">
                          <a:solidFill>
                            <a:schemeClr val="bg1"/>
                          </a:solidFill>
                          <a:effectLst/>
                        </a:rPr>
                        <a:t>()</a:t>
                      </a:r>
                      <a:br>
                        <a:rPr lang="en-US" dirty="0">
                          <a:solidFill>
                            <a:schemeClr val="bg1"/>
                          </a:solidFill>
                          <a:effectLst/>
                        </a:rPr>
                      </a:br>
                      <a:r>
                        <a:rPr lang="en-US" dirty="0">
                          <a:solidFill>
                            <a:schemeClr val="bg1"/>
                          </a:solidFill>
                          <a:effectLst/>
                        </a:rPr>
                        <a:t>String </a:t>
                      </a:r>
                      <a:r>
                        <a:rPr lang="en-US" dirty="0" err="1">
                          <a:solidFill>
                            <a:schemeClr val="bg1"/>
                          </a:solidFill>
                          <a:effectLst/>
                        </a:rPr>
                        <a:t>trimEnd</a:t>
                      </a:r>
                      <a:r>
                        <a:rPr lang="en-US" dirty="0">
                          <a:solidFill>
                            <a:schemeClr val="bg1"/>
                          </a:solidFill>
                          <a:effectLst/>
                        </a:rPr>
                        <a:t>()</a:t>
                      </a:r>
                      <a:br>
                        <a:rPr lang="en-US" dirty="0">
                          <a:solidFill>
                            <a:schemeClr val="bg1"/>
                          </a:solidFill>
                          <a:effectLst/>
                        </a:rPr>
                      </a:br>
                      <a:r>
                        <a:rPr lang="en-US" dirty="0">
                          <a:solidFill>
                            <a:schemeClr val="bg1"/>
                          </a:solidFill>
                          <a:effectLst/>
                        </a:rPr>
                        <a:t>String </a:t>
                      </a:r>
                      <a:r>
                        <a:rPr lang="en-US" dirty="0" err="1">
                          <a:solidFill>
                            <a:schemeClr val="bg1"/>
                          </a:solidFill>
                          <a:effectLst/>
                        </a:rPr>
                        <a:t>padStart</a:t>
                      </a:r>
                      <a:r>
                        <a:rPr lang="en-US" dirty="0">
                          <a:solidFill>
                            <a:schemeClr val="bg1"/>
                          </a:solidFill>
                          <a:effectLst/>
                        </a:rPr>
                        <a:t>()</a:t>
                      </a:r>
                      <a:br>
                        <a:rPr lang="en-US" dirty="0">
                          <a:solidFill>
                            <a:schemeClr val="bg1"/>
                          </a:solidFill>
                          <a:effectLst/>
                        </a:rPr>
                      </a:br>
                      <a:r>
                        <a:rPr lang="en-US" dirty="0">
                          <a:solidFill>
                            <a:schemeClr val="bg1"/>
                          </a:solidFill>
                          <a:effectLst/>
                        </a:rPr>
                        <a:t>String </a:t>
                      </a:r>
                      <a:r>
                        <a:rPr lang="en-US" dirty="0" err="1">
                          <a:solidFill>
                            <a:schemeClr val="bg1"/>
                          </a:solidFill>
                          <a:effectLst/>
                        </a:rPr>
                        <a:t>padEnd</a:t>
                      </a:r>
                      <a:r>
                        <a:rPr lang="en-US" dirty="0">
                          <a:solidFill>
                            <a:schemeClr val="bg1"/>
                          </a:solidFill>
                          <a:effectLst/>
                        </a:rPr>
                        <a:t>()</a:t>
                      </a:r>
                      <a:br>
                        <a:rPr lang="en-US" dirty="0">
                          <a:solidFill>
                            <a:schemeClr val="bg1"/>
                          </a:solidFill>
                          <a:effectLst/>
                        </a:rPr>
                      </a:br>
                      <a:r>
                        <a:rPr lang="en-US" dirty="0">
                          <a:solidFill>
                            <a:schemeClr val="bg1"/>
                          </a:solidFill>
                          <a:effectLst/>
                        </a:rPr>
                        <a:t>String </a:t>
                      </a:r>
                      <a:r>
                        <a:rPr lang="en-US" dirty="0" err="1">
                          <a:solidFill>
                            <a:schemeClr val="bg1"/>
                          </a:solidFill>
                          <a:effectLst/>
                        </a:rPr>
                        <a:t>charAt</a:t>
                      </a:r>
                      <a:r>
                        <a:rPr lang="en-US" dirty="0">
                          <a:solidFill>
                            <a:schemeClr val="bg1"/>
                          </a:solidFill>
                          <a:effectLst/>
                        </a:rPr>
                        <a:t>()</a:t>
                      </a:r>
                      <a:br>
                        <a:rPr lang="en-US" dirty="0">
                          <a:solidFill>
                            <a:schemeClr val="bg1"/>
                          </a:solidFill>
                          <a:effectLst/>
                        </a:rPr>
                      </a:br>
                      <a:r>
                        <a:rPr lang="en-US" dirty="0">
                          <a:solidFill>
                            <a:schemeClr val="bg1"/>
                          </a:solidFill>
                          <a:effectLst/>
                        </a:rPr>
                        <a:t>String </a:t>
                      </a:r>
                      <a:r>
                        <a:rPr lang="en-US" dirty="0" err="1">
                          <a:solidFill>
                            <a:schemeClr val="bg1"/>
                          </a:solidFill>
                          <a:effectLst/>
                        </a:rPr>
                        <a:t>charCodeAt</a:t>
                      </a:r>
                      <a:r>
                        <a:rPr lang="en-US" dirty="0">
                          <a:solidFill>
                            <a:schemeClr val="bg1"/>
                          </a:solidFill>
                          <a:effectLst/>
                        </a:rPr>
                        <a:t>()</a:t>
                      </a:r>
                      <a:br>
                        <a:rPr lang="en-US" dirty="0">
                          <a:solidFill>
                            <a:schemeClr val="bg1"/>
                          </a:solidFill>
                          <a:effectLst/>
                        </a:rPr>
                      </a:br>
                      <a:r>
                        <a:rPr lang="en-US" dirty="0">
                          <a:solidFill>
                            <a:schemeClr val="bg1"/>
                          </a:solidFill>
                          <a:effectLst/>
                        </a:rPr>
                        <a:t>String split()</a:t>
                      </a:r>
                    </a:p>
                  </a:txBody>
                  <a:tcPr marL="30480" marR="30480" marT="30480" marB="30480">
                    <a:lnL>
                      <a:noFill/>
                    </a:lnL>
                    <a:lnR>
                      <a:noFill/>
                    </a:lnR>
                    <a:lnT>
                      <a:noFill/>
                    </a:lnT>
                    <a:lnB>
                      <a:noFill/>
                    </a:lnB>
                    <a:solidFill>
                      <a:srgbClr val="D9EEE1"/>
                    </a:solidFill>
                  </a:tcPr>
                </a:tc>
                <a:extLst>
                  <a:ext uri="{0D108BD9-81ED-4DB2-BD59-A6C34878D82A}">
                    <a16:rowId xmlns:a16="http://schemas.microsoft.com/office/drawing/2014/main" val="120701183"/>
                  </a:ext>
                </a:extLst>
              </a:tr>
            </a:tbl>
          </a:graphicData>
        </a:graphic>
      </p:graphicFrame>
      <p:sp>
        <p:nvSpPr>
          <p:cNvPr id="6" name="TextBox 5">
            <a:extLst>
              <a:ext uri="{FF2B5EF4-FFF2-40B4-BE49-F238E27FC236}">
                <a16:creationId xmlns:a16="http://schemas.microsoft.com/office/drawing/2014/main" id="{4DDDC31C-4987-0F34-EEE9-9A135FC19D73}"/>
              </a:ext>
            </a:extLst>
          </p:cNvPr>
          <p:cNvSpPr txBox="1"/>
          <p:nvPr/>
        </p:nvSpPr>
        <p:spPr>
          <a:xfrm>
            <a:off x="387582" y="4354082"/>
            <a:ext cx="6095306" cy="369332"/>
          </a:xfrm>
          <a:prstGeom prst="rect">
            <a:avLst/>
          </a:prstGeom>
          <a:noFill/>
        </p:spPr>
        <p:txBody>
          <a:bodyPr wrap="square">
            <a:spAutoFit/>
          </a:bodyPr>
          <a:lstStyle/>
          <a:p>
            <a:pPr algn="l"/>
            <a:r>
              <a:rPr lang="en-US" b="1" i="0" dirty="0">
                <a:effectLst/>
                <a:latin typeface="Segoe UI" panose="020B0502040204020203" pitchFamily="34" charset="0"/>
              </a:rPr>
              <a:t>String Search Methods</a:t>
            </a:r>
          </a:p>
        </p:txBody>
      </p:sp>
      <p:sp>
        <p:nvSpPr>
          <p:cNvPr id="8" name="TextBox 7">
            <a:extLst>
              <a:ext uri="{FF2B5EF4-FFF2-40B4-BE49-F238E27FC236}">
                <a16:creationId xmlns:a16="http://schemas.microsoft.com/office/drawing/2014/main" id="{6A2118D1-4003-980C-0EC7-BFDFEBBF29BE}"/>
              </a:ext>
            </a:extLst>
          </p:cNvPr>
          <p:cNvSpPr txBox="1"/>
          <p:nvPr/>
        </p:nvSpPr>
        <p:spPr>
          <a:xfrm>
            <a:off x="3234690" y="4313126"/>
            <a:ext cx="2696441" cy="2308324"/>
          </a:xfrm>
          <a:prstGeom prst="rect">
            <a:avLst/>
          </a:prstGeom>
          <a:noFill/>
        </p:spPr>
        <p:txBody>
          <a:bodyPr wrap="square">
            <a:spAutoFit/>
          </a:bodyPr>
          <a:lstStyle/>
          <a:p>
            <a:pPr algn="l">
              <a:buFont typeface="Arial" panose="020B0604020202020204" pitchFamily="34" charset="0"/>
              <a:buChar char="•"/>
            </a:pPr>
            <a:r>
              <a:rPr lang="en-US" b="0" i="0" dirty="0">
                <a:effectLst/>
                <a:latin typeface="Verdana" panose="020B0604030504040204" pitchFamily="34" charset="0"/>
              </a:rPr>
              <a:t>String </a:t>
            </a:r>
            <a:r>
              <a:rPr lang="en-US" b="0" i="0" dirty="0" err="1">
                <a:effectLst/>
                <a:latin typeface="Verdana" panose="020B0604030504040204" pitchFamily="34" charset="0"/>
              </a:rPr>
              <a:t>indexOf</a:t>
            </a:r>
            <a:r>
              <a:rPr lang="en-US" b="0" i="0" dirty="0">
                <a:effectLst/>
                <a:latin typeface="Verdana" panose="020B0604030504040204" pitchFamily="34" charset="0"/>
              </a:rPr>
              <a:t>()</a:t>
            </a:r>
          </a:p>
          <a:p>
            <a:pPr algn="l">
              <a:buFont typeface="Arial" panose="020B0604020202020204" pitchFamily="34" charset="0"/>
              <a:buChar char="•"/>
            </a:pPr>
            <a:r>
              <a:rPr lang="en-US" b="0" i="0" dirty="0">
                <a:effectLst/>
                <a:latin typeface="Verdana" panose="020B0604030504040204" pitchFamily="34" charset="0"/>
              </a:rPr>
              <a:t>String </a:t>
            </a:r>
            <a:r>
              <a:rPr lang="en-US" b="0" i="0" dirty="0" err="1">
                <a:effectLst/>
                <a:latin typeface="Verdana" panose="020B0604030504040204" pitchFamily="34" charset="0"/>
              </a:rPr>
              <a:t>lastIndexOf</a:t>
            </a:r>
            <a:r>
              <a:rPr lang="en-US" b="0" i="0" dirty="0">
                <a:effectLst/>
                <a:latin typeface="Verdana" panose="020B0604030504040204" pitchFamily="34" charset="0"/>
              </a:rPr>
              <a:t>()</a:t>
            </a:r>
          </a:p>
          <a:p>
            <a:pPr algn="l">
              <a:buFont typeface="Arial" panose="020B0604020202020204" pitchFamily="34" charset="0"/>
              <a:buChar char="•"/>
            </a:pPr>
            <a:r>
              <a:rPr lang="en-US" b="0" i="0" dirty="0">
                <a:effectLst/>
                <a:latin typeface="Verdana" panose="020B0604030504040204" pitchFamily="34" charset="0"/>
              </a:rPr>
              <a:t>String search()</a:t>
            </a:r>
          </a:p>
          <a:p>
            <a:pPr algn="l">
              <a:buFont typeface="Arial" panose="020B0604020202020204" pitchFamily="34" charset="0"/>
              <a:buChar char="•"/>
            </a:pPr>
            <a:r>
              <a:rPr lang="en-US" b="0" i="0" dirty="0">
                <a:effectLst/>
                <a:latin typeface="Verdana" panose="020B0604030504040204" pitchFamily="34" charset="0"/>
              </a:rPr>
              <a:t>String match()</a:t>
            </a:r>
          </a:p>
          <a:p>
            <a:pPr algn="l">
              <a:buFont typeface="Arial" panose="020B0604020202020204" pitchFamily="34" charset="0"/>
              <a:buChar char="•"/>
            </a:pPr>
            <a:r>
              <a:rPr lang="en-US" b="0" i="0" dirty="0">
                <a:effectLst/>
                <a:latin typeface="Verdana" panose="020B0604030504040204" pitchFamily="34" charset="0"/>
              </a:rPr>
              <a:t>String </a:t>
            </a:r>
            <a:r>
              <a:rPr lang="en-US" b="0" i="0" dirty="0" err="1">
                <a:effectLst/>
                <a:latin typeface="Verdana" panose="020B0604030504040204" pitchFamily="34" charset="0"/>
              </a:rPr>
              <a:t>matchAll</a:t>
            </a:r>
            <a:r>
              <a:rPr lang="en-US" b="0" i="0" dirty="0">
                <a:effectLst/>
                <a:latin typeface="Verdana" panose="020B0604030504040204" pitchFamily="34" charset="0"/>
              </a:rPr>
              <a:t>()</a:t>
            </a:r>
          </a:p>
          <a:p>
            <a:pPr algn="l">
              <a:buFont typeface="Arial" panose="020B0604020202020204" pitchFamily="34" charset="0"/>
              <a:buChar char="•"/>
            </a:pPr>
            <a:r>
              <a:rPr lang="en-US" b="0" i="0" dirty="0">
                <a:effectLst/>
                <a:latin typeface="Verdana" panose="020B0604030504040204" pitchFamily="34" charset="0"/>
              </a:rPr>
              <a:t>String includes()</a:t>
            </a:r>
          </a:p>
          <a:p>
            <a:pPr algn="l">
              <a:buFont typeface="Arial" panose="020B0604020202020204" pitchFamily="34" charset="0"/>
              <a:buChar char="•"/>
            </a:pPr>
            <a:r>
              <a:rPr lang="en-US" b="0" i="0" dirty="0">
                <a:effectLst/>
                <a:latin typeface="Verdana" panose="020B0604030504040204" pitchFamily="34" charset="0"/>
              </a:rPr>
              <a:t>String </a:t>
            </a:r>
            <a:r>
              <a:rPr lang="en-US" b="0" i="0" dirty="0" err="1">
                <a:effectLst/>
                <a:latin typeface="Verdana" panose="020B0604030504040204" pitchFamily="34" charset="0"/>
              </a:rPr>
              <a:t>startsWith</a:t>
            </a:r>
            <a:r>
              <a:rPr lang="en-US" b="0" i="0" dirty="0">
                <a:effectLst/>
                <a:latin typeface="Verdana" panose="020B0604030504040204" pitchFamily="34" charset="0"/>
              </a:rPr>
              <a:t>()</a:t>
            </a:r>
          </a:p>
          <a:p>
            <a:pPr algn="l">
              <a:buFont typeface="Arial" panose="020B0604020202020204" pitchFamily="34" charset="0"/>
              <a:buChar char="•"/>
            </a:pPr>
            <a:r>
              <a:rPr lang="en-US" b="0" i="0" dirty="0">
                <a:effectLst/>
                <a:latin typeface="Verdana" panose="020B0604030504040204" pitchFamily="34" charset="0"/>
              </a:rPr>
              <a:t>String </a:t>
            </a:r>
            <a:r>
              <a:rPr lang="en-US" b="0" i="0" dirty="0" err="1">
                <a:effectLst/>
                <a:latin typeface="Verdana" panose="020B0604030504040204" pitchFamily="34" charset="0"/>
              </a:rPr>
              <a:t>endsWith</a:t>
            </a:r>
            <a:r>
              <a:rPr lang="en-US" b="0" i="0" dirty="0">
                <a:effectLst/>
                <a:latin typeface="Verdana" panose="020B0604030504040204" pitchFamily="34" charset="0"/>
              </a:rPr>
              <a:t>()</a:t>
            </a:r>
          </a:p>
        </p:txBody>
      </p:sp>
    </p:spTree>
    <p:extLst>
      <p:ext uri="{BB962C8B-B14F-4D97-AF65-F5344CB8AC3E}">
        <p14:creationId xmlns:p14="http://schemas.microsoft.com/office/powerpoint/2010/main" val="1783201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156463-5A0C-3D94-8BC4-FFA3F35E7D24}"/>
              </a:ext>
            </a:extLst>
          </p:cNvPr>
          <p:cNvSpPr txBox="1"/>
          <p:nvPr/>
        </p:nvSpPr>
        <p:spPr>
          <a:xfrm>
            <a:off x="533400" y="236550"/>
            <a:ext cx="6096000" cy="369332"/>
          </a:xfrm>
          <a:prstGeom prst="rect">
            <a:avLst/>
          </a:prstGeom>
          <a:noFill/>
        </p:spPr>
        <p:txBody>
          <a:bodyPr wrap="square">
            <a:spAutoFit/>
          </a:bodyPr>
          <a:lstStyle/>
          <a:p>
            <a:pPr algn="l"/>
            <a:r>
              <a:rPr lang="en-US" b="1" i="0" dirty="0">
                <a:effectLst/>
                <a:latin typeface="Segoe UI" panose="020B0502040204020203" pitchFamily="34" charset="0"/>
              </a:rPr>
              <a:t>JavaScript Array</a:t>
            </a:r>
          </a:p>
        </p:txBody>
      </p:sp>
      <p:sp>
        <p:nvSpPr>
          <p:cNvPr id="5" name="TextBox 4">
            <a:extLst>
              <a:ext uri="{FF2B5EF4-FFF2-40B4-BE49-F238E27FC236}">
                <a16:creationId xmlns:a16="http://schemas.microsoft.com/office/drawing/2014/main" id="{19EFC916-7E30-DFF7-266C-1D3B2963BDCB}"/>
              </a:ext>
            </a:extLst>
          </p:cNvPr>
          <p:cNvSpPr txBox="1"/>
          <p:nvPr/>
        </p:nvSpPr>
        <p:spPr>
          <a:xfrm>
            <a:off x="533400" y="605882"/>
            <a:ext cx="6095306" cy="3323987"/>
          </a:xfrm>
          <a:prstGeom prst="rect">
            <a:avLst/>
          </a:prstGeom>
          <a:noFill/>
        </p:spPr>
        <p:txBody>
          <a:bodyPr wrap="square">
            <a:spAutoFit/>
          </a:bodyPr>
          <a:lstStyle/>
          <a:p>
            <a:r>
              <a:rPr lang="en-US" sz="1500" b="0" i="0" dirty="0">
                <a:effectLst/>
                <a:latin typeface="Verdana" panose="020B0604030504040204" pitchFamily="34" charset="0"/>
              </a:rPr>
              <a:t>An array is a special variable, which can hold more than one value</a:t>
            </a:r>
            <a:r>
              <a:rPr lang="en-US" sz="1500" dirty="0">
                <a:latin typeface="Verdana" panose="020B0604030504040204" pitchFamily="34" charset="0"/>
              </a:rPr>
              <a:t>.</a:t>
            </a:r>
          </a:p>
          <a:p>
            <a:endParaRPr lang="en-US" sz="1500" b="0" i="0" dirty="0">
              <a:effectLst/>
              <a:latin typeface="Verdana" panose="020B0604030504040204" pitchFamily="34" charset="0"/>
            </a:endParaRPr>
          </a:p>
          <a:p>
            <a:r>
              <a:rPr lang="en-US" sz="1500" dirty="0">
                <a:latin typeface="Verdana" panose="020B0604030504040204" pitchFamily="34" charset="0"/>
              </a:rPr>
              <a:t>Array methods</a:t>
            </a:r>
          </a:p>
          <a:p>
            <a:endParaRPr lang="en-US" sz="1500" dirty="0">
              <a:latin typeface="Verdana" panose="020B0604030504040204" pitchFamily="34" charset="0"/>
            </a:endParaRPr>
          </a:p>
          <a:p>
            <a:pPr marL="342900" indent="-342900">
              <a:buFont typeface="+mj-lt"/>
              <a:buAutoNum type="arabicPeriod"/>
            </a:pPr>
            <a:r>
              <a:rPr lang="en-US" sz="1500" b="0" i="0" dirty="0">
                <a:effectLst/>
                <a:latin typeface="Verdana" panose="020B0604030504040204" pitchFamily="34" charset="0"/>
              </a:rPr>
              <a:t>Pop</a:t>
            </a:r>
          </a:p>
          <a:p>
            <a:pPr marL="342900" indent="-342900">
              <a:buFont typeface="+mj-lt"/>
              <a:buAutoNum type="arabicPeriod"/>
            </a:pPr>
            <a:r>
              <a:rPr lang="en-US" sz="1500" dirty="0">
                <a:latin typeface="Verdana" panose="020B0604030504040204" pitchFamily="34" charset="0"/>
              </a:rPr>
              <a:t>Push</a:t>
            </a:r>
          </a:p>
          <a:p>
            <a:pPr marL="342900" indent="-342900">
              <a:buFont typeface="+mj-lt"/>
              <a:buAutoNum type="arabicPeriod"/>
            </a:pPr>
            <a:r>
              <a:rPr lang="en-US" sz="1500" dirty="0">
                <a:latin typeface="Verdana" panose="020B0604030504040204" pitchFamily="34" charset="0"/>
              </a:rPr>
              <a:t>Shift</a:t>
            </a:r>
          </a:p>
          <a:p>
            <a:pPr marL="342900" indent="-342900">
              <a:buFont typeface="+mj-lt"/>
              <a:buAutoNum type="arabicPeriod"/>
            </a:pPr>
            <a:r>
              <a:rPr lang="en-US" sz="1500" dirty="0">
                <a:latin typeface="Verdana" panose="020B0604030504040204" pitchFamily="34" charset="0"/>
              </a:rPr>
              <a:t>unshift</a:t>
            </a:r>
          </a:p>
          <a:p>
            <a:pPr marL="342900" indent="-342900">
              <a:buFont typeface="+mj-lt"/>
              <a:buAutoNum type="arabicPeriod"/>
            </a:pPr>
            <a:r>
              <a:rPr lang="en-US" sz="1500" b="0" i="0" dirty="0">
                <a:effectLst/>
                <a:latin typeface="Verdana" panose="020B0604030504040204" pitchFamily="34" charset="0"/>
              </a:rPr>
              <a:t>Slice</a:t>
            </a:r>
          </a:p>
          <a:p>
            <a:pPr marL="342900" indent="-342900">
              <a:buFont typeface="+mj-lt"/>
              <a:buAutoNum type="arabicPeriod"/>
            </a:pPr>
            <a:r>
              <a:rPr lang="en-US" sz="1500" dirty="0">
                <a:latin typeface="Verdana" panose="020B0604030504040204" pitchFamily="34" charset="0"/>
              </a:rPr>
              <a:t>Splice</a:t>
            </a:r>
          </a:p>
          <a:p>
            <a:pPr marL="342900" indent="-342900">
              <a:buFont typeface="+mj-lt"/>
              <a:buAutoNum type="arabicPeriod"/>
            </a:pPr>
            <a:r>
              <a:rPr lang="en-US" sz="1500" b="0" i="0" dirty="0">
                <a:effectLst/>
                <a:latin typeface="Verdana" panose="020B0604030504040204" pitchFamily="34" charset="0"/>
              </a:rPr>
              <a:t>Delete</a:t>
            </a:r>
          </a:p>
          <a:p>
            <a:pPr marL="342900" indent="-342900">
              <a:buFont typeface="+mj-lt"/>
              <a:buAutoNum type="arabicPeriod"/>
            </a:pPr>
            <a:r>
              <a:rPr lang="en-US" sz="1500" dirty="0" err="1">
                <a:latin typeface="Verdana" panose="020B0604030504040204" pitchFamily="34" charset="0"/>
              </a:rPr>
              <a:t>concat</a:t>
            </a:r>
            <a:endParaRPr lang="en-US" sz="1500" b="0" i="0" dirty="0">
              <a:effectLst/>
              <a:latin typeface="Verdana" panose="020B0604030504040204" pitchFamily="34" charset="0"/>
            </a:endParaRPr>
          </a:p>
          <a:p>
            <a:pPr marL="342900" indent="-342900">
              <a:buFont typeface="+mj-lt"/>
              <a:buAutoNum type="arabicPeriod"/>
            </a:pPr>
            <a:endParaRPr lang="en-US" sz="1500" b="0" i="0" dirty="0">
              <a:effectLst/>
              <a:latin typeface="Verdana" panose="020B0604030504040204" pitchFamily="34" charset="0"/>
            </a:endParaRPr>
          </a:p>
        </p:txBody>
      </p:sp>
      <p:sp>
        <p:nvSpPr>
          <p:cNvPr id="10" name="TextBox 9">
            <a:extLst>
              <a:ext uri="{FF2B5EF4-FFF2-40B4-BE49-F238E27FC236}">
                <a16:creationId xmlns:a16="http://schemas.microsoft.com/office/drawing/2014/main" id="{ACE98D5F-64D8-DB89-2158-1FA9D638A09A}"/>
              </a:ext>
            </a:extLst>
          </p:cNvPr>
          <p:cNvSpPr txBox="1"/>
          <p:nvPr/>
        </p:nvSpPr>
        <p:spPr>
          <a:xfrm>
            <a:off x="346017" y="3929869"/>
            <a:ext cx="6095306" cy="1077218"/>
          </a:xfrm>
          <a:prstGeom prst="rect">
            <a:avLst/>
          </a:prstGeom>
          <a:noFill/>
        </p:spPr>
        <p:txBody>
          <a:bodyPr wrap="square">
            <a:spAutoFit/>
          </a:bodyPr>
          <a:lstStyle/>
          <a:p>
            <a:r>
              <a:rPr lang="en-US" sz="1600" dirty="0">
                <a:latin typeface="Verdana" panose="020B0604030504040204" pitchFamily="34" charset="0"/>
                <a:ea typeface="Verdana" panose="020B0604030504040204" pitchFamily="34" charset="0"/>
              </a:rPr>
              <a:t>Splicing and Slicing Arrays</a:t>
            </a:r>
          </a:p>
          <a:p>
            <a:r>
              <a:rPr lang="en-US" sz="1600" dirty="0">
                <a:latin typeface="Verdana" panose="020B0604030504040204" pitchFamily="34" charset="0"/>
                <a:ea typeface="Verdana" panose="020B0604030504040204" pitchFamily="34" charset="0"/>
              </a:rPr>
              <a:t>The </a:t>
            </a:r>
            <a:r>
              <a:rPr lang="en-US" sz="1600" b="1" dirty="0">
                <a:latin typeface="Verdana" panose="020B0604030504040204" pitchFamily="34" charset="0"/>
                <a:ea typeface="Verdana" panose="020B0604030504040204" pitchFamily="34" charset="0"/>
              </a:rPr>
              <a:t>splice</a:t>
            </a:r>
            <a:r>
              <a:rPr lang="en-US" sz="1600" dirty="0">
                <a:latin typeface="Verdana" panose="020B0604030504040204" pitchFamily="34" charset="0"/>
                <a:ea typeface="Verdana" panose="020B0604030504040204" pitchFamily="34" charset="0"/>
              </a:rPr>
              <a:t>() method adds new items to an array.</a:t>
            </a:r>
          </a:p>
          <a:p>
            <a:endParaRPr lang="en-US"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The </a:t>
            </a:r>
            <a:r>
              <a:rPr lang="en-US" sz="1600" b="1" dirty="0">
                <a:latin typeface="Verdana" panose="020B0604030504040204" pitchFamily="34" charset="0"/>
                <a:ea typeface="Verdana" panose="020B0604030504040204" pitchFamily="34" charset="0"/>
              </a:rPr>
              <a:t>slice</a:t>
            </a:r>
            <a:r>
              <a:rPr lang="en-US" sz="1600" dirty="0">
                <a:latin typeface="Verdana" panose="020B0604030504040204" pitchFamily="34" charset="0"/>
                <a:ea typeface="Verdana" panose="020B0604030504040204" pitchFamily="34" charset="0"/>
              </a:rPr>
              <a:t>() method slices out a piece of an array.</a:t>
            </a:r>
          </a:p>
        </p:txBody>
      </p:sp>
    </p:spTree>
    <p:extLst>
      <p:ext uri="{BB962C8B-B14F-4D97-AF65-F5344CB8AC3E}">
        <p14:creationId xmlns:p14="http://schemas.microsoft.com/office/powerpoint/2010/main" val="214850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9FDCD5-B44E-4E9E-3C5E-0505A2958B64}"/>
              </a:ext>
            </a:extLst>
          </p:cNvPr>
          <p:cNvSpPr txBox="1"/>
          <p:nvPr/>
        </p:nvSpPr>
        <p:spPr>
          <a:xfrm>
            <a:off x="306931" y="1228792"/>
            <a:ext cx="10832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Segoe UI"/>
              <a:ea typeface="Verdana"/>
              <a:cs typeface="Segoe UI"/>
            </a:endParaRPr>
          </a:p>
        </p:txBody>
      </p:sp>
      <p:sp>
        <p:nvSpPr>
          <p:cNvPr id="2" name="TextBox 1">
            <a:extLst>
              <a:ext uri="{FF2B5EF4-FFF2-40B4-BE49-F238E27FC236}">
                <a16:creationId xmlns:a16="http://schemas.microsoft.com/office/drawing/2014/main" id="{5D1C66A7-C15F-C193-2887-0EE4769A439C}"/>
              </a:ext>
            </a:extLst>
          </p:cNvPr>
          <p:cNvSpPr txBox="1"/>
          <p:nvPr/>
        </p:nvSpPr>
        <p:spPr>
          <a:xfrm>
            <a:off x="408175" y="296275"/>
            <a:ext cx="1002429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0" i="0" dirty="0">
                <a:effectLst/>
                <a:latin typeface="Verdana" panose="020B0604030504040204" pitchFamily="34" charset="0"/>
              </a:rPr>
              <a:t>CSS is the language we use to style an HTML document.</a:t>
            </a:r>
          </a:p>
          <a:p>
            <a:pPr algn="l"/>
            <a:endParaRPr lang="en-US" b="0" i="0" dirty="0">
              <a:effectLst/>
              <a:latin typeface="Verdana" panose="020B0604030504040204" pitchFamily="34" charset="0"/>
            </a:endParaRPr>
          </a:p>
          <a:p>
            <a:pPr algn="l"/>
            <a:r>
              <a:rPr lang="en-US" b="0" i="0" dirty="0">
                <a:effectLst/>
                <a:latin typeface="Verdana" panose="020B0604030504040204" pitchFamily="34" charset="0"/>
              </a:rPr>
              <a:t>CSS describes how HTML elements should be displayed.</a:t>
            </a:r>
          </a:p>
          <a:p>
            <a:pPr algn="l"/>
            <a:endParaRPr lang="en-US" b="0" i="0" dirty="0">
              <a:effectLst/>
              <a:latin typeface="Verdana" panose="020B0604030504040204" pitchFamily="34" charset="0"/>
            </a:endParaRPr>
          </a:p>
          <a:p>
            <a:pPr algn="l"/>
            <a:r>
              <a:rPr lang="en-US" b="0" i="0" dirty="0">
                <a:effectLst/>
                <a:latin typeface="Verdana" panose="020B0604030504040204" pitchFamily="34" charset="0"/>
              </a:rPr>
              <a:t>This tutorial will teach you CSS from basic to advanced.</a:t>
            </a:r>
          </a:p>
          <a:p>
            <a:pPr algn="l"/>
            <a:endParaRPr lang="en-US" dirty="0">
              <a:latin typeface="Verdana" panose="020B0604030504040204" pitchFamily="34" charset="0"/>
            </a:endParaRPr>
          </a:p>
          <a:p>
            <a:pPr algn="l"/>
            <a:endParaRPr lang="en-US" b="0" i="0" dirty="0">
              <a:effectLst/>
              <a:latin typeface="Verdana" panose="020B0604030504040204" pitchFamily="34" charset="0"/>
            </a:endParaRPr>
          </a:p>
          <a:p>
            <a:pPr algn="l"/>
            <a:r>
              <a:rPr lang="en-US" b="0" i="0" dirty="0">
                <a:effectLst/>
                <a:latin typeface="Segoe UI" panose="020B0502040204020203" pitchFamily="34" charset="0"/>
              </a:rPr>
              <a:t>What is CSS?</a:t>
            </a:r>
          </a:p>
          <a:p>
            <a:pPr algn="l">
              <a:buFont typeface="Arial" panose="020B0604020202020204" pitchFamily="34" charset="0"/>
              <a:buChar char="•"/>
            </a:pPr>
            <a:r>
              <a:rPr lang="en-US" b="0" i="0" dirty="0">
                <a:effectLst/>
                <a:latin typeface="Verdana" panose="020B0604030504040204" pitchFamily="34" charset="0"/>
              </a:rPr>
              <a:t>CSS stands for Cascading Style Sheets</a:t>
            </a:r>
          </a:p>
          <a:p>
            <a:pPr algn="l">
              <a:buFont typeface="Arial" panose="020B0604020202020204" pitchFamily="34" charset="0"/>
              <a:buChar char="•"/>
            </a:pPr>
            <a:r>
              <a:rPr lang="en-US" b="0" i="0" dirty="0">
                <a:effectLst/>
                <a:latin typeface="Verdana" panose="020B0604030504040204" pitchFamily="34" charset="0"/>
              </a:rPr>
              <a:t>CSS describes how HTML elements are to be displayed on screen, paper, or in other media</a:t>
            </a:r>
          </a:p>
          <a:p>
            <a:pPr algn="l">
              <a:buFont typeface="Arial" panose="020B0604020202020204" pitchFamily="34" charset="0"/>
              <a:buChar char="•"/>
            </a:pPr>
            <a:r>
              <a:rPr lang="en-US" b="0" i="0" dirty="0">
                <a:effectLst/>
                <a:latin typeface="Verdana" panose="020B0604030504040204" pitchFamily="34" charset="0"/>
              </a:rPr>
              <a:t>CSS saves a lot of work. It can control the layout of multiple web pages all at once</a:t>
            </a:r>
          </a:p>
          <a:p>
            <a:pPr algn="l">
              <a:buFont typeface="Arial" panose="020B0604020202020204" pitchFamily="34" charset="0"/>
              <a:buChar char="•"/>
            </a:pPr>
            <a:r>
              <a:rPr lang="en-US" b="0" i="0" dirty="0">
                <a:effectLst/>
                <a:latin typeface="Verdana" panose="020B0604030504040204" pitchFamily="34" charset="0"/>
              </a:rPr>
              <a:t>External stylesheets are stored in CSS files</a:t>
            </a:r>
          </a:p>
          <a:p>
            <a:br>
              <a:rPr lang="en-US" dirty="0"/>
            </a:br>
            <a:endParaRPr lang="en-US" b="0" i="0" dirty="0">
              <a:effectLst/>
              <a:latin typeface="Verdana" panose="020B0604030504040204" pitchFamily="34" charset="0"/>
            </a:endParaRPr>
          </a:p>
          <a:p>
            <a:endParaRPr lang="en-US" dirty="0">
              <a:latin typeface="Source Sans Pro"/>
              <a:ea typeface="Source Sans Pro"/>
            </a:endParaRPr>
          </a:p>
        </p:txBody>
      </p:sp>
    </p:spTree>
    <p:extLst>
      <p:ext uri="{BB962C8B-B14F-4D97-AF65-F5344CB8AC3E}">
        <p14:creationId xmlns:p14="http://schemas.microsoft.com/office/powerpoint/2010/main" val="258144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156463-5A0C-3D94-8BC4-FFA3F35E7D24}"/>
              </a:ext>
            </a:extLst>
          </p:cNvPr>
          <p:cNvSpPr txBox="1"/>
          <p:nvPr/>
        </p:nvSpPr>
        <p:spPr>
          <a:xfrm>
            <a:off x="533400" y="236550"/>
            <a:ext cx="6096000" cy="369332"/>
          </a:xfrm>
          <a:prstGeom prst="rect">
            <a:avLst/>
          </a:prstGeom>
          <a:noFill/>
        </p:spPr>
        <p:txBody>
          <a:bodyPr wrap="square">
            <a:spAutoFit/>
          </a:bodyPr>
          <a:lstStyle/>
          <a:p>
            <a:pPr algn="l"/>
            <a:r>
              <a:rPr lang="en-US" b="1" i="0" dirty="0">
                <a:effectLst/>
                <a:latin typeface="Segoe UI" panose="020B0502040204020203" pitchFamily="34" charset="0"/>
              </a:rPr>
              <a:t>JavaScript IF-Else</a:t>
            </a:r>
          </a:p>
        </p:txBody>
      </p:sp>
      <p:sp>
        <p:nvSpPr>
          <p:cNvPr id="6" name="TextBox 5">
            <a:extLst>
              <a:ext uri="{FF2B5EF4-FFF2-40B4-BE49-F238E27FC236}">
                <a16:creationId xmlns:a16="http://schemas.microsoft.com/office/drawing/2014/main" id="{0B19D756-8A9C-7426-D690-D38F2980285D}"/>
              </a:ext>
            </a:extLst>
          </p:cNvPr>
          <p:cNvSpPr txBox="1"/>
          <p:nvPr/>
        </p:nvSpPr>
        <p:spPr>
          <a:xfrm>
            <a:off x="503959" y="719433"/>
            <a:ext cx="9866167" cy="2631490"/>
          </a:xfrm>
          <a:prstGeom prst="rect">
            <a:avLst/>
          </a:prstGeom>
          <a:noFill/>
        </p:spPr>
        <p:txBody>
          <a:bodyPr wrap="square">
            <a:spAutoFit/>
          </a:bodyPr>
          <a:lstStyle/>
          <a:p>
            <a:r>
              <a:rPr lang="en-US" sz="1500" dirty="0">
                <a:latin typeface="Verdana" panose="020B0604030504040204" pitchFamily="34" charset="0"/>
                <a:ea typeface="Verdana" panose="020B0604030504040204" pitchFamily="34" charset="0"/>
              </a:rPr>
              <a:t>Conditional Statements</a:t>
            </a:r>
          </a:p>
          <a:p>
            <a:r>
              <a:rPr lang="en-US" sz="1500" dirty="0">
                <a:latin typeface="Verdana" panose="020B0604030504040204" pitchFamily="34" charset="0"/>
                <a:ea typeface="Verdana" panose="020B0604030504040204" pitchFamily="34" charset="0"/>
              </a:rPr>
              <a:t>Very often when you write code, you want to perform different actions for different decisions.</a:t>
            </a:r>
          </a:p>
          <a:p>
            <a:endParaRPr lang="en-US" sz="1500" dirty="0">
              <a:latin typeface="Verdana" panose="020B0604030504040204" pitchFamily="34" charset="0"/>
              <a:ea typeface="Verdana" panose="020B0604030504040204" pitchFamily="34" charset="0"/>
            </a:endParaRPr>
          </a:p>
          <a:p>
            <a:r>
              <a:rPr lang="en-US" sz="1500" dirty="0">
                <a:latin typeface="Verdana" panose="020B0604030504040204" pitchFamily="34" charset="0"/>
                <a:ea typeface="Verdana" panose="020B0604030504040204" pitchFamily="34" charset="0"/>
              </a:rPr>
              <a:t>You can use conditional statements in your code to do this.</a:t>
            </a:r>
          </a:p>
          <a:p>
            <a:endParaRPr lang="en-US" sz="1500" dirty="0">
              <a:latin typeface="Verdana" panose="020B0604030504040204" pitchFamily="34" charset="0"/>
              <a:ea typeface="Verdana" panose="020B0604030504040204" pitchFamily="34" charset="0"/>
            </a:endParaRPr>
          </a:p>
          <a:p>
            <a:r>
              <a:rPr lang="en-US" sz="1500" dirty="0">
                <a:latin typeface="Verdana" panose="020B0604030504040204" pitchFamily="34" charset="0"/>
                <a:ea typeface="Verdana" panose="020B0604030504040204" pitchFamily="34" charset="0"/>
              </a:rPr>
              <a:t>In JavaScript we have the following conditional statements:</a:t>
            </a:r>
          </a:p>
          <a:p>
            <a:endParaRPr lang="en-US" sz="1500" dirty="0">
              <a:latin typeface="Verdana" panose="020B0604030504040204" pitchFamily="34" charset="0"/>
              <a:ea typeface="Verdana" panose="020B0604030504040204" pitchFamily="34" charset="0"/>
            </a:endParaRPr>
          </a:p>
          <a:p>
            <a:r>
              <a:rPr lang="en-US" sz="1500" dirty="0">
                <a:latin typeface="Verdana" panose="020B0604030504040204" pitchFamily="34" charset="0"/>
                <a:ea typeface="Verdana" panose="020B0604030504040204" pitchFamily="34" charset="0"/>
              </a:rPr>
              <a:t>Use if to specify a block of code to be executed, if a specified condition is true</a:t>
            </a:r>
          </a:p>
          <a:p>
            <a:r>
              <a:rPr lang="en-US" sz="1500" dirty="0">
                <a:latin typeface="Verdana" panose="020B0604030504040204" pitchFamily="34" charset="0"/>
                <a:ea typeface="Verdana" panose="020B0604030504040204" pitchFamily="34" charset="0"/>
              </a:rPr>
              <a:t>Use else to specify a block of code to be executed, if the same condition is false</a:t>
            </a:r>
          </a:p>
          <a:p>
            <a:r>
              <a:rPr lang="en-US" sz="1500" dirty="0">
                <a:latin typeface="Verdana" panose="020B0604030504040204" pitchFamily="34" charset="0"/>
                <a:ea typeface="Verdana" panose="020B0604030504040204" pitchFamily="34" charset="0"/>
              </a:rPr>
              <a:t>Use else if to specify a new condition to test, if the first condition is false</a:t>
            </a:r>
          </a:p>
          <a:p>
            <a:r>
              <a:rPr lang="en-US" sz="1500" dirty="0">
                <a:latin typeface="Verdana" panose="020B0604030504040204" pitchFamily="34" charset="0"/>
                <a:ea typeface="Verdana" panose="020B0604030504040204" pitchFamily="34" charset="0"/>
              </a:rPr>
              <a:t>Use switch to specify many alternative blocks of code to be executed</a:t>
            </a:r>
          </a:p>
        </p:txBody>
      </p:sp>
    </p:spTree>
    <p:extLst>
      <p:ext uri="{BB962C8B-B14F-4D97-AF65-F5344CB8AC3E}">
        <p14:creationId xmlns:p14="http://schemas.microsoft.com/office/powerpoint/2010/main" val="745647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9FDCD5-B44E-4E9E-3C5E-0505A2958B64}"/>
              </a:ext>
            </a:extLst>
          </p:cNvPr>
          <p:cNvSpPr txBox="1"/>
          <p:nvPr/>
        </p:nvSpPr>
        <p:spPr>
          <a:xfrm>
            <a:off x="306931" y="1228792"/>
            <a:ext cx="10832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Segoe UI"/>
              <a:ea typeface="Verdana"/>
              <a:cs typeface="Segoe UI"/>
            </a:endParaRPr>
          </a:p>
        </p:txBody>
      </p:sp>
      <p:pic>
        <p:nvPicPr>
          <p:cNvPr id="4" name="Picture 3">
            <a:extLst>
              <a:ext uri="{FF2B5EF4-FFF2-40B4-BE49-F238E27FC236}">
                <a16:creationId xmlns:a16="http://schemas.microsoft.com/office/drawing/2014/main" id="{006EC6D4-C57B-C9A6-20D3-508E2AC3C0CA}"/>
              </a:ext>
            </a:extLst>
          </p:cNvPr>
          <p:cNvPicPr>
            <a:picLocks noChangeAspect="1"/>
          </p:cNvPicPr>
          <p:nvPr/>
        </p:nvPicPr>
        <p:blipFill>
          <a:blip r:embed="rId2"/>
          <a:stretch>
            <a:fillRect/>
          </a:stretch>
        </p:blipFill>
        <p:spPr>
          <a:xfrm>
            <a:off x="1154702" y="2507163"/>
            <a:ext cx="9716342" cy="3772227"/>
          </a:xfrm>
          <a:prstGeom prst="rect">
            <a:avLst/>
          </a:prstGeom>
        </p:spPr>
      </p:pic>
      <p:sp>
        <p:nvSpPr>
          <p:cNvPr id="6" name="TextBox 5">
            <a:extLst>
              <a:ext uri="{FF2B5EF4-FFF2-40B4-BE49-F238E27FC236}">
                <a16:creationId xmlns:a16="http://schemas.microsoft.com/office/drawing/2014/main" id="{A3097E3B-0FD0-D922-E6FB-09C51D9C3240}"/>
              </a:ext>
            </a:extLst>
          </p:cNvPr>
          <p:cNvSpPr txBox="1"/>
          <p:nvPr/>
        </p:nvSpPr>
        <p:spPr>
          <a:xfrm>
            <a:off x="1052946" y="374915"/>
            <a:ext cx="9325493" cy="2031325"/>
          </a:xfrm>
          <a:prstGeom prst="rect">
            <a:avLst/>
          </a:prstGeom>
          <a:noFill/>
        </p:spPr>
        <p:txBody>
          <a:bodyPr wrap="square">
            <a:spAutoFit/>
          </a:bodyPr>
          <a:lstStyle/>
          <a:p>
            <a:pPr algn="l"/>
            <a:r>
              <a:rPr lang="en-US" b="1" i="0" dirty="0">
                <a:effectLst/>
                <a:latin typeface="Segoe UI" panose="020B0502040204020203" pitchFamily="34" charset="0"/>
              </a:rPr>
              <a:t>The CSS Box Model</a:t>
            </a:r>
          </a:p>
          <a:p>
            <a:pPr algn="l"/>
            <a:r>
              <a:rPr lang="en-US" b="0" i="0" dirty="0">
                <a:effectLst/>
                <a:latin typeface="Verdana" panose="020B0604030504040204" pitchFamily="34" charset="0"/>
              </a:rPr>
              <a:t>In CSS, the term "box model" is used when talking about design and layout.</a:t>
            </a:r>
          </a:p>
          <a:p>
            <a:pPr algn="l"/>
            <a:r>
              <a:rPr lang="en-US" b="0" i="0" dirty="0">
                <a:effectLst/>
                <a:latin typeface="Verdana" panose="020B0604030504040204" pitchFamily="34" charset="0"/>
              </a:rPr>
              <a:t>The CSS box model is essentially a box that wraps around every HTML element. It consists of: margins, borders, padding, and the actual content. The image below illustrates the box model:</a:t>
            </a:r>
          </a:p>
          <a:p>
            <a:br>
              <a:rPr lang="en-US" b="0" i="0" dirty="0">
                <a:effectLst/>
                <a:latin typeface="Lato" panose="020F0502020204030203" pitchFamily="34" charset="0"/>
              </a:rPr>
            </a:br>
            <a:endParaRPr lang="en-US" dirty="0"/>
          </a:p>
        </p:txBody>
      </p:sp>
    </p:spTree>
    <p:extLst>
      <p:ext uri="{BB962C8B-B14F-4D97-AF65-F5344CB8AC3E}">
        <p14:creationId xmlns:p14="http://schemas.microsoft.com/office/powerpoint/2010/main" val="38555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9FDCD5-B44E-4E9E-3C5E-0505A2958B64}"/>
              </a:ext>
            </a:extLst>
          </p:cNvPr>
          <p:cNvSpPr txBox="1"/>
          <p:nvPr/>
        </p:nvSpPr>
        <p:spPr>
          <a:xfrm>
            <a:off x="306931" y="1228792"/>
            <a:ext cx="10832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Segoe UI"/>
              <a:ea typeface="Verdana"/>
              <a:cs typeface="Segoe UI"/>
            </a:endParaRPr>
          </a:p>
        </p:txBody>
      </p:sp>
      <p:sp>
        <p:nvSpPr>
          <p:cNvPr id="2" name="TextBox 1">
            <a:extLst>
              <a:ext uri="{FF2B5EF4-FFF2-40B4-BE49-F238E27FC236}">
                <a16:creationId xmlns:a16="http://schemas.microsoft.com/office/drawing/2014/main" id="{59351027-4437-E21D-18F3-40AD1ED46E16}"/>
              </a:ext>
            </a:extLst>
          </p:cNvPr>
          <p:cNvSpPr txBox="1"/>
          <p:nvPr/>
        </p:nvSpPr>
        <p:spPr>
          <a:xfrm>
            <a:off x="1052946" y="374915"/>
            <a:ext cx="9325493" cy="1200329"/>
          </a:xfrm>
          <a:prstGeom prst="rect">
            <a:avLst/>
          </a:prstGeom>
          <a:noFill/>
        </p:spPr>
        <p:txBody>
          <a:bodyPr wrap="square">
            <a:spAutoFit/>
          </a:bodyPr>
          <a:lstStyle/>
          <a:p>
            <a:pPr algn="l"/>
            <a:r>
              <a:rPr lang="en-US" b="1" i="0" dirty="0">
                <a:effectLst/>
                <a:latin typeface="Segoe UI" panose="020B0502040204020203" pitchFamily="34" charset="0"/>
              </a:rPr>
              <a:t>CSS units</a:t>
            </a:r>
          </a:p>
          <a:p>
            <a:endParaRPr lang="en-US" b="0" i="0" dirty="0">
              <a:effectLst/>
              <a:latin typeface="Lato" panose="020F0502020204030203" pitchFamily="34" charset="0"/>
            </a:endParaRPr>
          </a:p>
          <a:p>
            <a:br>
              <a:rPr lang="en-US" b="0" i="0" dirty="0">
                <a:effectLst/>
                <a:latin typeface="Lato" panose="020F0502020204030203" pitchFamily="34" charset="0"/>
              </a:rPr>
            </a:br>
            <a:endParaRPr lang="en-US" dirty="0"/>
          </a:p>
        </p:txBody>
      </p:sp>
      <p:graphicFrame>
        <p:nvGraphicFramePr>
          <p:cNvPr id="3" name="Table 4">
            <a:extLst>
              <a:ext uri="{FF2B5EF4-FFF2-40B4-BE49-F238E27FC236}">
                <a16:creationId xmlns:a16="http://schemas.microsoft.com/office/drawing/2014/main" id="{8F2C2AC1-3C54-5737-617C-44111FCF1BF1}"/>
              </a:ext>
            </a:extLst>
          </p:cNvPr>
          <p:cNvGraphicFramePr>
            <a:graphicFrameLocks noGrp="1"/>
          </p:cNvGraphicFramePr>
          <p:nvPr>
            <p:extLst>
              <p:ext uri="{D42A27DB-BD31-4B8C-83A1-F6EECF244321}">
                <p14:modId xmlns:p14="http://schemas.microsoft.com/office/powerpoint/2010/main" val="3278933442"/>
              </p:ext>
            </p:extLst>
          </p:nvPr>
        </p:nvGraphicFramePr>
        <p:xfrm>
          <a:off x="1179944" y="848512"/>
          <a:ext cx="8176030" cy="3871210"/>
        </p:xfrm>
        <a:graphic>
          <a:graphicData uri="http://schemas.openxmlformats.org/drawingml/2006/table">
            <a:tbl>
              <a:tblPr firstRow="1" bandRow="1">
                <a:tableStyleId>{5C22544A-7EE6-4342-B048-85BDC9FD1C3A}</a:tableStyleId>
              </a:tblPr>
              <a:tblGrid>
                <a:gridCol w="4088015">
                  <a:extLst>
                    <a:ext uri="{9D8B030D-6E8A-4147-A177-3AD203B41FA5}">
                      <a16:colId xmlns:a16="http://schemas.microsoft.com/office/drawing/2014/main" val="2187049472"/>
                    </a:ext>
                  </a:extLst>
                </a:gridCol>
                <a:gridCol w="4088015">
                  <a:extLst>
                    <a:ext uri="{9D8B030D-6E8A-4147-A177-3AD203B41FA5}">
                      <a16:colId xmlns:a16="http://schemas.microsoft.com/office/drawing/2014/main" val="3149581758"/>
                    </a:ext>
                  </a:extLst>
                </a:gridCol>
              </a:tblGrid>
              <a:tr h="380249">
                <a:tc>
                  <a:txBody>
                    <a:bodyPr/>
                    <a:lstStyle/>
                    <a:p>
                      <a:r>
                        <a:rPr lang="en-US" dirty="0"/>
                        <a:t>Unit</a:t>
                      </a:r>
                    </a:p>
                  </a:txBody>
                  <a:tcPr/>
                </a:tc>
                <a:tc>
                  <a:txBody>
                    <a:bodyPr/>
                    <a:lstStyle/>
                    <a:p>
                      <a:r>
                        <a:rPr lang="en-US" dirty="0"/>
                        <a:t>Description</a:t>
                      </a:r>
                    </a:p>
                  </a:txBody>
                  <a:tcPr/>
                </a:tc>
                <a:extLst>
                  <a:ext uri="{0D108BD9-81ED-4DB2-BD59-A6C34878D82A}">
                    <a16:rowId xmlns:a16="http://schemas.microsoft.com/office/drawing/2014/main" val="3364331152"/>
                  </a:ext>
                </a:extLst>
              </a:tr>
              <a:tr h="656321">
                <a:tc>
                  <a:txBody>
                    <a:bodyPr/>
                    <a:lstStyle/>
                    <a:p>
                      <a:r>
                        <a:rPr lang="en-US" sz="1800" b="0" i="0" kern="1200" dirty="0" err="1">
                          <a:solidFill>
                            <a:schemeClr val="dk1"/>
                          </a:solidFill>
                          <a:effectLst/>
                          <a:latin typeface="+mn-lt"/>
                          <a:ea typeface="+mn-ea"/>
                          <a:cs typeface="+mn-cs"/>
                        </a:rPr>
                        <a:t>px</a:t>
                      </a:r>
                      <a:endParaRPr lang="en-US" dirty="0"/>
                    </a:p>
                  </a:txBody>
                  <a:tcPr/>
                </a:tc>
                <a:tc>
                  <a:txBody>
                    <a:bodyPr/>
                    <a:lstStyle/>
                    <a:p>
                      <a:r>
                        <a:rPr lang="en-US" sz="1800" b="0" i="0" kern="1200" dirty="0">
                          <a:solidFill>
                            <a:schemeClr val="dk1"/>
                          </a:solidFill>
                          <a:effectLst/>
                          <a:latin typeface="+mn-lt"/>
                          <a:ea typeface="+mn-ea"/>
                          <a:cs typeface="+mn-cs"/>
                        </a:rPr>
                        <a:t>pixels (1px = 1/96th of 1in)</a:t>
                      </a:r>
                      <a:endParaRPr lang="en-US" dirty="0"/>
                    </a:p>
                  </a:txBody>
                  <a:tcPr/>
                </a:tc>
                <a:extLst>
                  <a:ext uri="{0D108BD9-81ED-4DB2-BD59-A6C34878D82A}">
                    <a16:rowId xmlns:a16="http://schemas.microsoft.com/office/drawing/2014/main" val="3965842316"/>
                  </a:ext>
                </a:extLst>
              </a:tr>
              <a:tr h="380249">
                <a:tc>
                  <a:txBody>
                    <a:bodyPr/>
                    <a:lstStyle/>
                    <a:p>
                      <a:r>
                        <a:rPr lang="en-US" sz="1800" b="0" i="0" kern="1200" dirty="0">
                          <a:solidFill>
                            <a:schemeClr val="dk1"/>
                          </a:solidFill>
                          <a:effectLst/>
                          <a:latin typeface="+mn-lt"/>
                          <a:ea typeface="+mn-ea"/>
                          <a:cs typeface="+mn-cs"/>
                        </a:rPr>
                        <a:t>Rem = 1rem = 16px</a:t>
                      </a:r>
                      <a:endParaRPr lang="en-US" dirty="0"/>
                    </a:p>
                  </a:txBody>
                  <a:tcPr/>
                </a:tc>
                <a:tc>
                  <a:txBody>
                    <a:bodyPr/>
                    <a:lstStyle/>
                    <a:p>
                      <a:r>
                        <a:rPr lang="en-US" sz="1800" b="0" i="0" kern="1200" dirty="0">
                          <a:solidFill>
                            <a:schemeClr val="dk1"/>
                          </a:solidFill>
                          <a:effectLst/>
                          <a:latin typeface="+mn-lt"/>
                          <a:ea typeface="+mn-ea"/>
                          <a:cs typeface="+mn-cs"/>
                        </a:rPr>
                        <a:t>Relative to font-size of the root element</a:t>
                      </a:r>
                      <a:endParaRPr lang="en-US" dirty="0"/>
                    </a:p>
                  </a:txBody>
                  <a:tcPr/>
                </a:tc>
                <a:extLst>
                  <a:ext uri="{0D108BD9-81ED-4DB2-BD59-A6C34878D82A}">
                    <a16:rowId xmlns:a16="http://schemas.microsoft.com/office/drawing/2014/main" val="2991613060"/>
                  </a:ext>
                </a:extLst>
              </a:tr>
              <a:tr h="380249">
                <a:tc>
                  <a:txBody>
                    <a:bodyPr/>
                    <a:lstStyle/>
                    <a:p>
                      <a:r>
                        <a:rPr lang="en-US" sz="1800" b="0" i="0" kern="1200" dirty="0" err="1">
                          <a:solidFill>
                            <a:schemeClr val="dk1"/>
                          </a:solidFill>
                          <a:effectLst/>
                          <a:latin typeface="+mn-lt"/>
                          <a:ea typeface="+mn-ea"/>
                          <a:cs typeface="+mn-cs"/>
                        </a:rPr>
                        <a:t>em</a:t>
                      </a:r>
                      <a:r>
                        <a:rPr lang="en-US" sz="1800" b="0" i="0" kern="1200" dirty="0">
                          <a:solidFill>
                            <a:schemeClr val="dk1"/>
                          </a:solidFill>
                          <a:effectLst/>
                          <a:latin typeface="+mn-lt"/>
                          <a:ea typeface="+mn-ea"/>
                          <a:cs typeface="+mn-cs"/>
                        </a:rPr>
                        <a:t>= 1em = 16px</a:t>
                      </a:r>
                      <a:endParaRPr lang="en-US" dirty="0"/>
                    </a:p>
                  </a:txBody>
                  <a:tcPr/>
                </a:tc>
                <a:tc>
                  <a:txBody>
                    <a:bodyPr/>
                    <a:lstStyle/>
                    <a:p>
                      <a:r>
                        <a:rPr lang="en-US" sz="1800" b="0" i="0" kern="1200" dirty="0">
                          <a:solidFill>
                            <a:schemeClr val="dk1"/>
                          </a:solidFill>
                          <a:effectLst/>
                          <a:latin typeface="+mn-lt"/>
                          <a:ea typeface="+mn-ea"/>
                          <a:cs typeface="+mn-cs"/>
                        </a:rPr>
                        <a:t>Relative to the font-size of the element (2em means 2 times the size of the current font)</a:t>
                      </a:r>
                      <a:endParaRPr lang="en-US" dirty="0"/>
                    </a:p>
                  </a:txBody>
                  <a:tcPr/>
                </a:tc>
                <a:extLst>
                  <a:ext uri="{0D108BD9-81ED-4DB2-BD59-A6C34878D82A}">
                    <a16:rowId xmlns:a16="http://schemas.microsoft.com/office/drawing/2014/main" val="837794122"/>
                  </a:ext>
                </a:extLst>
              </a:tr>
              <a:tr h="380249">
                <a:tc>
                  <a:txBody>
                    <a:bodyPr/>
                    <a:lstStyle/>
                    <a:p>
                      <a:r>
                        <a:rPr lang="en-US" sz="1800" b="0" i="0" kern="1200" dirty="0" err="1">
                          <a:solidFill>
                            <a:schemeClr val="dk1"/>
                          </a:solidFill>
                          <a:effectLst/>
                          <a:latin typeface="+mn-lt"/>
                          <a:ea typeface="+mn-ea"/>
                          <a:cs typeface="+mn-cs"/>
                        </a:rPr>
                        <a:t>vw</a:t>
                      </a:r>
                      <a:endParaRPr lang="en-US" dirty="0"/>
                    </a:p>
                  </a:txBody>
                  <a:tcPr/>
                </a:tc>
                <a:tc>
                  <a:txBody>
                    <a:bodyPr/>
                    <a:lstStyle/>
                    <a:p>
                      <a:r>
                        <a:rPr lang="en-US" sz="1800" b="0" i="0" kern="1200" dirty="0">
                          <a:solidFill>
                            <a:schemeClr val="dk1"/>
                          </a:solidFill>
                          <a:effectLst/>
                          <a:latin typeface="+mn-lt"/>
                          <a:ea typeface="+mn-ea"/>
                          <a:cs typeface="+mn-cs"/>
                        </a:rPr>
                        <a:t>Relative to 1% of the width of the viewport*</a:t>
                      </a:r>
                      <a:endParaRPr lang="en-US" dirty="0"/>
                    </a:p>
                  </a:txBody>
                  <a:tcPr/>
                </a:tc>
                <a:extLst>
                  <a:ext uri="{0D108BD9-81ED-4DB2-BD59-A6C34878D82A}">
                    <a16:rowId xmlns:a16="http://schemas.microsoft.com/office/drawing/2014/main" val="3395833013"/>
                  </a:ext>
                </a:extLst>
              </a:tr>
              <a:tr h="380249">
                <a:tc>
                  <a:txBody>
                    <a:bodyPr/>
                    <a:lstStyle/>
                    <a:p>
                      <a:r>
                        <a:rPr lang="en-US" sz="1800" b="0" i="0" kern="1200" dirty="0" err="1">
                          <a:solidFill>
                            <a:schemeClr val="dk1"/>
                          </a:solidFill>
                          <a:effectLst/>
                          <a:latin typeface="+mn-lt"/>
                          <a:ea typeface="+mn-ea"/>
                          <a:cs typeface="+mn-cs"/>
                        </a:rPr>
                        <a:t>vh</a:t>
                      </a:r>
                      <a:endParaRPr lang="en-US" dirty="0"/>
                    </a:p>
                  </a:txBody>
                  <a:tcPr/>
                </a:tc>
                <a:tc>
                  <a:txBody>
                    <a:bodyPr/>
                    <a:lstStyle/>
                    <a:p>
                      <a:r>
                        <a:rPr lang="en-US" sz="1800" b="0" i="0" kern="1200" dirty="0">
                          <a:solidFill>
                            <a:schemeClr val="dk1"/>
                          </a:solidFill>
                          <a:effectLst/>
                          <a:latin typeface="+mn-lt"/>
                          <a:ea typeface="+mn-ea"/>
                          <a:cs typeface="+mn-cs"/>
                        </a:rPr>
                        <a:t>Relative to 1% of the height of the viewport*</a:t>
                      </a:r>
                      <a:endParaRPr lang="en-US" dirty="0"/>
                    </a:p>
                  </a:txBody>
                  <a:tcPr/>
                </a:tc>
                <a:extLst>
                  <a:ext uri="{0D108BD9-81ED-4DB2-BD59-A6C34878D82A}">
                    <a16:rowId xmlns:a16="http://schemas.microsoft.com/office/drawing/2014/main" val="3004100989"/>
                  </a:ext>
                </a:extLst>
              </a:tr>
            </a:tbl>
          </a:graphicData>
        </a:graphic>
      </p:graphicFrame>
    </p:spTree>
    <p:extLst>
      <p:ext uri="{BB962C8B-B14F-4D97-AF65-F5344CB8AC3E}">
        <p14:creationId xmlns:p14="http://schemas.microsoft.com/office/powerpoint/2010/main" val="424243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9FDCD5-B44E-4E9E-3C5E-0505A2958B64}"/>
              </a:ext>
            </a:extLst>
          </p:cNvPr>
          <p:cNvSpPr txBox="1"/>
          <p:nvPr/>
        </p:nvSpPr>
        <p:spPr>
          <a:xfrm>
            <a:off x="306931" y="1228792"/>
            <a:ext cx="10832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Segoe UI"/>
              <a:ea typeface="Verdana"/>
              <a:cs typeface="Segoe UI"/>
            </a:endParaRPr>
          </a:p>
        </p:txBody>
      </p:sp>
      <p:sp>
        <p:nvSpPr>
          <p:cNvPr id="2" name="TextBox 1">
            <a:extLst>
              <a:ext uri="{FF2B5EF4-FFF2-40B4-BE49-F238E27FC236}">
                <a16:creationId xmlns:a16="http://schemas.microsoft.com/office/drawing/2014/main" id="{59351027-4437-E21D-18F3-40AD1ED46E16}"/>
              </a:ext>
            </a:extLst>
          </p:cNvPr>
          <p:cNvSpPr txBox="1"/>
          <p:nvPr/>
        </p:nvSpPr>
        <p:spPr>
          <a:xfrm>
            <a:off x="1052946" y="374915"/>
            <a:ext cx="9325493" cy="1200329"/>
          </a:xfrm>
          <a:prstGeom prst="rect">
            <a:avLst/>
          </a:prstGeom>
          <a:noFill/>
        </p:spPr>
        <p:txBody>
          <a:bodyPr wrap="square">
            <a:spAutoFit/>
          </a:bodyPr>
          <a:lstStyle/>
          <a:p>
            <a:pPr algn="l"/>
            <a:r>
              <a:rPr lang="en-US" b="1" i="0" dirty="0">
                <a:effectLst/>
                <a:latin typeface="Segoe UI" panose="020B0502040204020203" pitchFamily="34" charset="0"/>
              </a:rPr>
              <a:t>CSS functions</a:t>
            </a:r>
          </a:p>
          <a:p>
            <a:endParaRPr lang="en-US" b="0" i="0" dirty="0">
              <a:effectLst/>
              <a:latin typeface="Lato" panose="020F0502020204030203" pitchFamily="34" charset="0"/>
            </a:endParaRPr>
          </a:p>
          <a:p>
            <a:br>
              <a:rPr lang="en-US" b="0" i="0" dirty="0">
                <a:effectLst/>
                <a:latin typeface="Lato" panose="020F0502020204030203" pitchFamily="34" charset="0"/>
              </a:rPr>
            </a:br>
            <a:endParaRPr lang="en-US" dirty="0"/>
          </a:p>
        </p:txBody>
      </p:sp>
      <p:graphicFrame>
        <p:nvGraphicFramePr>
          <p:cNvPr id="3" name="Table 4">
            <a:extLst>
              <a:ext uri="{FF2B5EF4-FFF2-40B4-BE49-F238E27FC236}">
                <a16:creationId xmlns:a16="http://schemas.microsoft.com/office/drawing/2014/main" id="{8F2C2AC1-3C54-5737-617C-44111FCF1BF1}"/>
              </a:ext>
            </a:extLst>
          </p:cNvPr>
          <p:cNvGraphicFramePr>
            <a:graphicFrameLocks noGrp="1"/>
          </p:cNvGraphicFramePr>
          <p:nvPr>
            <p:extLst>
              <p:ext uri="{D42A27DB-BD31-4B8C-83A1-F6EECF244321}">
                <p14:modId xmlns:p14="http://schemas.microsoft.com/office/powerpoint/2010/main" val="1438227369"/>
              </p:ext>
            </p:extLst>
          </p:nvPr>
        </p:nvGraphicFramePr>
        <p:xfrm>
          <a:off x="1179944" y="848512"/>
          <a:ext cx="8176030" cy="4525779"/>
        </p:xfrm>
        <a:graphic>
          <a:graphicData uri="http://schemas.openxmlformats.org/drawingml/2006/table">
            <a:tbl>
              <a:tblPr firstRow="1" bandRow="1">
                <a:tableStyleId>{5C22544A-7EE6-4342-B048-85BDC9FD1C3A}</a:tableStyleId>
              </a:tblPr>
              <a:tblGrid>
                <a:gridCol w="4088015">
                  <a:extLst>
                    <a:ext uri="{9D8B030D-6E8A-4147-A177-3AD203B41FA5}">
                      <a16:colId xmlns:a16="http://schemas.microsoft.com/office/drawing/2014/main" val="2187049472"/>
                    </a:ext>
                  </a:extLst>
                </a:gridCol>
                <a:gridCol w="4088015">
                  <a:extLst>
                    <a:ext uri="{9D8B030D-6E8A-4147-A177-3AD203B41FA5}">
                      <a16:colId xmlns:a16="http://schemas.microsoft.com/office/drawing/2014/main" val="3149581758"/>
                    </a:ext>
                  </a:extLst>
                </a:gridCol>
              </a:tblGrid>
              <a:tr h="380249">
                <a:tc>
                  <a:txBody>
                    <a:bodyPr/>
                    <a:lstStyle/>
                    <a:p>
                      <a:r>
                        <a:rPr lang="en-US" dirty="0"/>
                        <a:t>Functions</a:t>
                      </a:r>
                    </a:p>
                  </a:txBody>
                  <a:tcPr/>
                </a:tc>
                <a:tc>
                  <a:txBody>
                    <a:bodyPr/>
                    <a:lstStyle/>
                    <a:p>
                      <a:r>
                        <a:rPr lang="en-US" dirty="0"/>
                        <a:t>Description</a:t>
                      </a:r>
                    </a:p>
                  </a:txBody>
                  <a:tcPr/>
                </a:tc>
                <a:extLst>
                  <a:ext uri="{0D108BD9-81ED-4DB2-BD59-A6C34878D82A}">
                    <a16:rowId xmlns:a16="http://schemas.microsoft.com/office/drawing/2014/main" val="3364331152"/>
                  </a:ext>
                </a:extLst>
              </a:tr>
              <a:tr h="656321">
                <a:tc>
                  <a:txBody>
                    <a:bodyPr/>
                    <a:lstStyle/>
                    <a:p>
                      <a:r>
                        <a:rPr lang="en-US" sz="1800" b="0" i="0" kern="1200" dirty="0">
                          <a:solidFill>
                            <a:schemeClr val="dk1"/>
                          </a:solidFill>
                          <a:effectLst/>
                          <a:latin typeface="+mn-lt"/>
                          <a:ea typeface="+mn-ea"/>
                          <a:cs typeface="+mn-cs"/>
                        </a:rPr>
                        <a:t>Calc()</a:t>
                      </a:r>
                      <a:endParaRPr lang="en-US" dirty="0"/>
                    </a:p>
                  </a:txBody>
                  <a:tcPr/>
                </a:tc>
                <a:tc>
                  <a:txBody>
                    <a:bodyPr/>
                    <a:lstStyle/>
                    <a:p>
                      <a:r>
                        <a:rPr lang="en-US" sz="1800" b="0" i="0" kern="1200" dirty="0">
                          <a:solidFill>
                            <a:schemeClr val="dk1"/>
                          </a:solidFill>
                          <a:effectLst/>
                          <a:latin typeface="+mn-lt"/>
                          <a:ea typeface="+mn-ea"/>
                          <a:cs typeface="+mn-cs"/>
                        </a:rPr>
                        <a:t>Allows you to perform calculations to determine CSS property values</a:t>
                      </a:r>
                      <a:endParaRPr lang="en-US" dirty="0"/>
                    </a:p>
                  </a:txBody>
                  <a:tcPr/>
                </a:tc>
                <a:extLst>
                  <a:ext uri="{0D108BD9-81ED-4DB2-BD59-A6C34878D82A}">
                    <a16:rowId xmlns:a16="http://schemas.microsoft.com/office/drawing/2014/main" val="3965842316"/>
                  </a:ext>
                </a:extLst>
              </a:tr>
              <a:tr h="380249">
                <a:tc>
                  <a:txBody>
                    <a:bodyPr/>
                    <a:lstStyle/>
                    <a:p>
                      <a:r>
                        <a:rPr lang="en-US" sz="1800" b="0" i="0" kern="1200" dirty="0">
                          <a:solidFill>
                            <a:schemeClr val="dk1"/>
                          </a:solidFill>
                          <a:effectLst/>
                          <a:latin typeface="+mn-lt"/>
                          <a:ea typeface="+mn-ea"/>
                          <a:cs typeface="+mn-cs"/>
                        </a:rPr>
                        <a:t>linear-gradient()</a:t>
                      </a:r>
                      <a:endParaRPr lang="en-US" dirty="0"/>
                    </a:p>
                  </a:txBody>
                  <a:tcPr/>
                </a:tc>
                <a:tc>
                  <a:txBody>
                    <a:bodyPr/>
                    <a:lstStyle/>
                    <a:p>
                      <a:r>
                        <a:rPr lang="en-US" sz="1800" b="0" i="0" kern="1200" dirty="0">
                          <a:solidFill>
                            <a:schemeClr val="dk1"/>
                          </a:solidFill>
                          <a:effectLst/>
                          <a:latin typeface="+mn-lt"/>
                          <a:ea typeface="+mn-ea"/>
                          <a:cs typeface="+mn-cs"/>
                        </a:rPr>
                        <a:t>Creates a linear gradient</a:t>
                      </a:r>
                      <a:endParaRPr lang="en-US" dirty="0"/>
                    </a:p>
                  </a:txBody>
                  <a:tcPr/>
                </a:tc>
                <a:extLst>
                  <a:ext uri="{0D108BD9-81ED-4DB2-BD59-A6C34878D82A}">
                    <a16:rowId xmlns:a16="http://schemas.microsoft.com/office/drawing/2014/main" val="2991613060"/>
                  </a:ext>
                </a:extLst>
              </a:tr>
              <a:tr h="380249">
                <a:tc>
                  <a:txBody>
                    <a:bodyPr/>
                    <a:lstStyle/>
                    <a:p>
                      <a:r>
                        <a:rPr lang="en-US" sz="1800" b="0" i="0" kern="1200" dirty="0">
                          <a:solidFill>
                            <a:schemeClr val="dk1"/>
                          </a:solidFill>
                          <a:effectLst/>
                          <a:latin typeface="+mn-lt"/>
                          <a:ea typeface="+mn-ea"/>
                          <a:cs typeface="+mn-cs"/>
                        </a:rPr>
                        <a:t>Max()</a:t>
                      </a:r>
                      <a:endParaRPr lang="en-US" dirty="0"/>
                    </a:p>
                  </a:txBody>
                  <a:tcPr/>
                </a:tc>
                <a:tc>
                  <a:txBody>
                    <a:bodyPr/>
                    <a:lstStyle/>
                    <a:p>
                      <a:r>
                        <a:rPr lang="en-US" sz="1800" b="0" i="0" kern="1200" dirty="0">
                          <a:solidFill>
                            <a:schemeClr val="dk1"/>
                          </a:solidFill>
                          <a:effectLst/>
                          <a:latin typeface="+mn-lt"/>
                          <a:ea typeface="+mn-ea"/>
                          <a:cs typeface="+mn-cs"/>
                        </a:rPr>
                        <a:t>Uses the largest value, from a comma-separated list of values, as the property value</a:t>
                      </a:r>
                      <a:endParaRPr lang="en-US" dirty="0"/>
                    </a:p>
                  </a:txBody>
                  <a:tcPr/>
                </a:tc>
                <a:extLst>
                  <a:ext uri="{0D108BD9-81ED-4DB2-BD59-A6C34878D82A}">
                    <a16:rowId xmlns:a16="http://schemas.microsoft.com/office/drawing/2014/main" val="837794122"/>
                  </a:ext>
                </a:extLst>
              </a:tr>
              <a:tr h="380249">
                <a:tc>
                  <a:txBody>
                    <a:bodyPr/>
                    <a:lstStyle/>
                    <a:p>
                      <a:r>
                        <a:rPr lang="en-US" sz="1800" b="0" i="0" kern="1200" dirty="0">
                          <a:solidFill>
                            <a:schemeClr val="dk1"/>
                          </a:solidFill>
                          <a:effectLst/>
                          <a:latin typeface="+mn-lt"/>
                          <a:ea typeface="+mn-ea"/>
                          <a:cs typeface="+mn-cs"/>
                        </a:rPr>
                        <a:t>Min()</a:t>
                      </a:r>
                      <a:endParaRPr lang="en-US" dirty="0"/>
                    </a:p>
                  </a:txBody>
                  <a:tcPr/>
                </a:tc>
                <a:tc>
                  <a:txBody>
                    <a:bodyPr/>
                    <a:lstStyle/>
                    <a:p>
                      <a:r>
                        <a:rPr lang="en-US" sz="1800" b="0" i="0" kern="1200" dirty="0">
                          <a:solidFill>
                            <a:schemeClr val="dk1"/>
                          </a:solidFill>
                          <a:effectLst/>
                          <a:latin typeface="+mn-lt"/>
                          <a:ea typeface="+mn-ea"/>
                          <a:cs typeface="+mn-cs"/>
                        </a:rPr>
                        <a:t>Uses the smallest value, from a comma-separated list of values, as the property value</a:t>
                      </a:r>
                      <a:endParaRPr lang="en-US" dirty="0"/>
                    </a:p>
                  </a:txBody>
                  <a:tcPr/>
                </a:tc>
                <a:extLst>
                  <a:ext uri="{0D108BD9-81ED-4DB2-BD59-A6C34878D82A}">
                    <a16:rowId xmlns:a16="http://schemas.microsoft.com/office/drawing/2014/main" val="3395833013"/>
                  </a:ext>
                </a:extLst>
              </a:tr>
              <a:tr h="380249">
                <a:tc>
                  <a:txBody>
                    <a:bodyPr/>
                    <a:lstStyle/>
                    <a:p>
                      <a:r>
                        <a:rPr lang="en-US" sz="1800" b="0" i="0" kern="1200" dirty="0" err="1">
                          <a:solidFill>
                            <a:schemeClr val="dk1"/>
                          </a:solidFill>
                          <a:effectLst/>
                          <a:latin typeface="+mn-lt"/>
                          <a:ea typeface="+mn-ea"/>
                          <a:cs typeface="+mn-cs"/>
                        </a:rPr>
                        <a:t>Rgba</a:t>
                      </a:r>
                      <a:r>
                        <a:rPr lang="en-US" sz="1800" b="0" i="0" kern="1200" dirty="0">
                          <a:solidFill>
                            <a:schemeClr val="dk1"/>
                          </a:solidFill>
                          <a:effectLst/>
                          <a:latin typeface="+mn-lt"/>
                          <a:ea typeface="+mn-ea"/>
                          <a:cs typeface="+mn-cs"/>
                        </a:rPr>
                        <a:t>()</a:t>
                      </a:r>
                      <a:endParaRPr lang="en-US" dirty="0"/>
                    </a:p>
                  </a:txBody>
                  <a:tcPr/>
                </a:tc>
                <a:tc>
                  <a:txBody>
                    <a:bodyPr/>
                    <a:lstStyle/>
                    <a:p>
                      <a:r>
                        <a:rPr lang="en-US" sz="1800" b="0" i="0" kern="1200" dirty="0">
                          <a:solidFill>
                            <a:schemeClr val="dk1"/>
                          </a:solidFill>
                          <a:effectLst/>
                          <a:latin typeface="+mn-lt"/>
                          <a:ea typeface="+mn-ea"/>
                          <a:cs typeface="+mn-cs"/>
                        </a:rPr>
                        <a:t>Defines colors using the Red-Green-Blue-Alpha model (RGBA)</a:t>
                      </a:r>
                      <a:endParaRPr lang="en-US" dirty="0"/>
                    </a:p>
                  </a:txBody>
                  <a:tcPr/>
                </a:tc>
                <a:extLst>
                  <a:ext uri="{0D108BD9-81ED-4DB2-BD59-A6C34878D82A}">
                    <a16:rowId xmlns:a16="http://schemas.microsoft.com/office/drawing/2014/main" val="3004100989"/>
                  </a:ext>
                </a:extLst>
              </a:tr>
              <a:tr h="380249">
                <a:tc>
                  <a:txBody>
                    <a:bodyPr/>
                    <a:lstStyle/>
                    <a:p>
                      <a:r>
                        <a:rPr lang="en-US" dirty="0"/>
                        <a:t>Var()</a:t>
                      </a:r>
                    </a:p>
                  </a:txBody>
                  <a:tcPr/>
                </a:tc>
                <a:tc>
                  <a:txBody>
                    <a:bodyPr/>
                    <a:lstStyle/>
                    <a:p>
                      <a:r>
                        <a:rPr lang="en-US" dirty="0"/>
                        <a:t>I</a:t>
                      </a:r>
                      <a:r>
                        <a:rPr lang="en-US" sz="1800" b="0" i="0" kern="1200" dirty="0">
                          <a:solidFill>
                            <a:schemeClr val="dk1"/>
                          </a:solidFill>
                          <a:effectLst/>
                          <a:latin typeface="+mn-lt"/>
                          <a:ea typeface="+mn-ea"/>
                          <a:cs typeface="+mn-cs"/>
                        </a:rPr>
                        <a:t>nserts the value of a custom property</a:t>
                      </a:r>
                      <a:endParaRPr lang="en-US" dirty="0"/>
                    </a:p>
                  </a:txBody>
                  <a:tcPr/>
                </a:tc>
                <a:extLst>
                  <a:ext uri="{0D108BD9-81ED-4DB2-BD59-A6C34878D82A}">
                    <a16:rowId xmlns:a16="http://schemas.microsoft.com/office/drawing/2014/main" val="628280380"/>
                  </a:ext>
                </a:extLst>
              </a:tr>
            </a:tbl>
          </a:graphicData>
        </a:graphic>
      </p:graphicFrame>
    </p:spTree>
    <p:extLst>
      <p:ext uri="{BB962C8B-B14F-4D97-AF65-F5344CB8AC3E}">
        <p14:creationId xmlns:p14="http://schemas.microsoft.com/office/powerpoint/2010/main" val="309470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9FDCD5-B44E-4E9E-3C5E-0505A2958B64}"/>
              </a:ext>
            </a:extLst>
          </p:cNvPr>
          <p:cNvSpPr txBox="1"/>
          <p:nvPr/>
        </p:nvSpPr>
        <p:spPr>
          <a:xfrm>
            <a:off x="306931" y="1228792"/>
            <a:ext cx="10832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Segoe UI"/>
              <a:ea typeface="Verdana"/>
              <a:cs typeface="Segoe UI"/>
            </a:endParaRPr>
          </a:p>
        </p:txBody>
      </p:sp>
      <p:sp>
        <p:nvSpPr>
          <p:cNvPr id="2" name="TextBox 1">
            <a:extLst>
              <a:ext uri="{FF2B5EF4-FFF2-40B4-BE49-F238E27FC236}">
                <a16:creationId xmlns:a16="http://schemas.microsoft.com/office/drawing/2014/main" id="{59351027-4437-E21D-18F3-40AD1ED46E16}"/>
              </a:ext>
            </a:extLst>
          </p:cNvPr>
          <p:cNvSpPr txBox="1"/>
          <p:nvPr/>
        </p:nvSpPr>
        <p:spPr>
          <a:xfrm>
            <a:off x="1052946" y="374915"/>
            <a:ext cx="9325493" cy="7294305"/>
          </a:xfrm>
          <a:prstGeom prst="rect">
            <a:avLst/>
          </a:prstGeom>
          <a:noFill/>
        </p:spPr>
        <p:txBody>
          <a:bodyPr wrap="square">
            <a:spAutoFit/>
          </a:bodyPr>
          <a:lstStyle/>
          <a:p>
            <a:pPr algn="l"/>
            <a:r>
              <a:rPr lang="en-US" b="1" i="0" dirty="0">
                <a:effectLst/>
                <a:latin typeface="Segoe UI" panose="020B0502040204020203" pitchFamily="34" charset="0"/>
              </a:rPr>
              <a:t>Flexbox</a:t>
            </a:r>
          </a:p>
          <a:p>
            <a:pPr algn="l"/>
            <a:endParaRPr lang="en-US" b="1" i="0" dirty="0">
              <a:effectLst/>
              <a:latin typeface="Segoe UI" panose="020B0502040204020203" pitchFamily="34" charset="0"/>
            </a:endParaRPr>
          </a:p>
          <a:p>
            <a:pPr algn="l"/>
            <a:r>
              <a:rPr lang="en-US" dirty="0"/>
              <a:t>The flex container properties are:</a:t>
            </a:r>
          </a:p>
          <a:p>
            <a:pPr algn="l"/>
            <a:endParaRPr lang="en-US" dirty="0"/>
          </a:p>
          <a:p>
            <a:pPr algn="l"/>
            <a:r>
              <a:rPr lang="en-US" dirty="0"/>
              <a:t>flex-direction</a:t>
            </a:r>
          </a:p>
          <a:p>
            <a:pPr algn="l"/>
            <a:r>
              <a:rPr lang="en-US" dirty="0"/>
              <a:t>flex-wrap</a:t>
            </a:r>
          </a:p>
          <a:p>
            <a:pPr algn="l"/>
            <a:r>
              <a:rPr lang="en-US" dirty="0"/>
              <a:t>flex-flow</a:t>
            </a:r>
          </a:p>
          <a:p>
            <a:pPr algn="l"/>
            <a:r>
              <a:rPr lang="en-US" dirty="0"/>
              <a:t>justify-content</a:t>
            </a:r>
          </a:p>
          <a:p>
            <a:pPr algn="l"/>
            <a:r>
              <a:rPr lang="en-US" dirty="0"/>
              <a:t>align-items</a:t>
            </a:r>
          </a:p>
          <a:p>
            <a:pPr algn="l"/>
            <a:r>
              <a:rPr lang="en-US" dirty="0"/>
              <a:t>align-content</a:t>
            </a:r>
          </a:p>
          <a:p>
            <a:pPr algn="l"/>
            <a:endParaRPr lang="en-US" dirty="0"/>
          </a:p>
          <a:p>
            <a:pPr algn="l"/>
            <a:r>
              <a:rPr lang="en-US" dirty="0"/>
              <a:t>The flex item properties are:</a:t>
            </a:r>
          </a:p>
          <a:p>
            <a:pPr algn="l"/>
            <a:endParaRPr lang="en-US" dirty="0"/>
          </a:p>
          <a:p>
            <a:pPr algn="l"/>
            <a:r>
              <a:rPr lang="en-US" dirty="0"/>
              <a:t>order</a:t>
            </a:r>
          </a:p>
          <a:p>
            <a:pPr algn="l"/>
            <a:r>
              <a:rPr lang="en-US" dirty="0"/>
              <a:t>flex-grow</a:t>
            </a:r>
          </a:p>
          <a:p>
            <a:pPr algn="l"/>
            <a:r>
              <a:rPr lang="en-US" dirty="0"/>
              <a:t>flex-shrink</a:t>
            </a:r>
          </a:p>
          <a:p>
            <a:pPr algn="l"/>
            <a:r>
              <a:rPr lang="en-US" dirty="0"/>
              <a:t>flex-basis</a:t>
            </a:r>
          </a:p>
          <a:p>
            <a:pPr algn="l"/>
            <a:r>
              <a:rPr lang="en-US" dirty="0"/>
              <a:t>flex</a:t>
            </a:r>
          </a:p>
          <a:p>
            <a:pPr algn="l"/>
            <a:r>
              <a:rPr lang="en-US" dirty="0"/>
              <a:t>align-self</a:t>
            </a:r>
          </a:p>
          <a:p>
            <a:pPr algn="l"/>
            <a:endParaRPr lang="en-US" dirty="0"/>
          </a:p>
          <a:p>
            <a:pPr algn="l"/>
            <a:r>
              <a:rPr lang="en-US" dirty="0"/>
              <a:t>Links: </a:t>
            </a:r>
          </a:p>
          <a:p>
            <a:pPr algn="l"/>
            <a:r>
              <a:rPr lang="en-US" dirty="0">
                <a:hlinkClick r:id="rId2"/>
              </a:rPr>
              <a:t>https://flexbox.tech/</a:t>
            </a:r>
            <a:endParaRPr lang="en-US" dirty="0"/>
          </a:p>
          <a:p>
            <a:pPr algn="l"/>
            <a:r>
              <a:rPr lang="en-US" dirty="0">
                <a:hlinkClick r:id="rId3"/>
              </a:rPr>
              <a:t>https://flexiting.com/playground/</a:t>
            </a:r>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243807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9FDCD5-B44E-4E9E-3C5E-0505A2958B64}"/>
              </a:ext>
            </a:extLst>
          </p:cNvPr>
          <p:cNvSpPr txBox="1"/>
          <p:nvPr/>
        </p:nvSpPr>
        <p:spPr>
          <a:xfrm>
            <a:off x="306931" y="1228792"/>
            <a:ext cx="10832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Segoe UI"/>
              <a:ea typeface="Verdana"/>
              <a:cs typeface="Segoe UI"/>
            </a:endParaRPr>
          </a:p>
        </p:txBody>
      </p:sp>
      <p:sp>
        <p:nvSpPr>
          <p:cNvPr id="2" name="TextBox 1">
            <a:extLst>
              <a:ext uri="{FF2B5EF4-FFF2-40B4-BE49-F238E27FC236}">
                <a16:creationId xmlns:a16="http://schemas.microsoft.com/office/drawing/2014/main" id="{59351027-4437-E21D-18F3-40AD1ED46E16}"/>
              </a:ext>
            </a:extLst>
          </p:cNvPr>
          <p:cNvSpPr txBox="1"/>
          <p:nvPr/>
        </p:nvSpPr>
        <p:spPr>
          <a:xfrm>
            <a:off x="1052946" y="374915"/>
            <a:ext cx="9325493" cy="5355312"/>
          </a:xfrm>
          <a:prstGeom prst="rect">
            <a:avLst/>
          </a:prstGeom>
          <a:noFill/>
        </p:spPr>
        <p:txBody>
          <a:bodyPr wrap="square">
            <a:spAutoFit/>
          </a:bodyPr>
          <a:lstStyle/>
          <a:p>
            <a:pPr algn="l"/>
            <a:r>
              <a:rPr lang="en-US" b="1" i="0" dirty="0">
                <a:effectLst/>
                <a:latin typeface="Segoe UI" panose="020B0502040204020203" pitchFamily="34" charset="0"/>
              </a:rPr>
              <a:t>Position-</a:t>
            </a:r>
          </a:p>
          <a:p>
            <a:pPr algn="l"/>
            <a:endParaRPr lang="en-US" b="1" dirty="0">
              <a:latin typeface="Segoe UI" panose="020B0502040204020203" pitchFamily="34" charset="0"/>
            </a:endParaRPr>
          </a:p>
          <a:p>
            <a:pPr algn="l"/>
            <a:r>
              <a:rPr lang="en-US" dirty="0"/>
              <a:t>The position property specifies the type of positioning method used for an element (static, relative, fixed, absolute or sticky).</a:t>
            </a:r>
          </a:p>
          <a:p>
            <a:pPr algn="l"/>
            <a:r>
              <a:rPr lang="en-US" b="1" dirty="0"/>
              <a:t>The position Property</a:t>
            </a:r>
          </a:p>
          <a:p>
            <a:pPr algn="l"/>
            <a:r>
              <a:rPr lang="en-US" dirty="0"/>
              <a:t>The position property specifies the type of positioning method used for an element.</a:t>
            </a:r>
          </a:p>
          <a:p>
            <a:pPr algn="l"/>
            <a:endParaRPr lang="en-US" dirty="0"/>
          </a:p>
          <a:p>
            <a:pPr algn="l"/>
            <a:r>
              <a:rPr lang="en-US" dirty="0"/>
              <a:t>There are five different position values:</a:t>
            </a:r>
          </a:p>
          <a:p>
            <a:pPr algn="l"/>
            <a:endParaRPr lang="en-US" dirty="0"/>
          </a:p>
          <a:p>
            <a:pPr algn="l"/>
            <a:r>
              <a:rPr lang="en-US" dirty="0"/>
              <a:t>static</a:t>
            </a:r>
          </a:p>
          <a:p>
            <a:pPr algn="l"/>
            <a:r>
              <a:rPr lang="en-US" dirty="0"/>
              <a:t>relative</a:t>
            </a:r>
          </a:p>
          <a:p>
            <a:pPr algn="l"/>
            <a:r>
              <a:rPr lang="en-US" dirty="0"/>
              <a:t>fixed</a:t>
            </a:r>
          </a:p>
          <a:p>
            <a:pPr algn="l"/>
            <a:r>
              <a:rPr lang="en-US" dirty="0"/>
              <a:t>absolute</a:t>
            </a:r>
          </a:p>
          <a:p>
            <a:pPr algn="l"/>
            <a:r>
              <a:rPr lang="en-US"/>
              <a:t>Sticky</a:t>
            </a:r>
          </a:p>
          <a:p>
            <a:pPr algn="l"/>
            <a:endParaRPr lang="en-US" dirty="0"/>
          </a:p>
          <a:p>
            <a:pPr algn="l"/>
            <a:r>
              <a:rPr lang="en-US" dirty="0"/>
              <a:t>Elements are then positioned using the top, bottom, left, and right properties. However, these properties will not work unless the position property is set first. They also work differently depending on the position value.</a:t>
            </a:r>
          </a:p>
        </p:txBody>
      </p:sp>
    </p:spTree>
    <p:extLst>
      <p:ext uri="{BB962C8B-B14F-4D97-AF65-F5344CB8AC3E}">
        <p14:creationId xmlns:p14="http://schemas.microsoft.com/office/powerpoint/2010/main" val="1064176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9FDCD5-B44E-4E9E-3C5E-0505A2958B64}"/>
              </a:ext>
            </a:extLst>
          </p:cNvPr>
          <p:cNvSpPr txBox="1"/>
          <p:nvPr/>
        </p:nvSpPr>
        <p:spPr>
          <a:xfrm>
            <a:off x="306931" y="1228792"/>
            <a:ext cx="10832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Segoe UI"/>
              <a:ea typeface="Verdana"/>
              <a:cs typeface="Segoe UI"/>
            </a:endParaRPr>
          </a:p>
        </p:txBody>
      </p:sp>
      <p:sp>
        <p:nvSpPr>
          <p:cNvPr id="2" name="TextBox 1">
            <a:extLst>
              <a:ext uri="{FF2B5EF4-FFF2-40B4-BE49-F238E27FC236}">
                <a16:creationId xmlns:a16="http://schemas.microsoft.com/office/drawing/2014/main" id="{59351027-4437-E21D-18F3-40AD1ED46E16}"/>
              </a:ext>
            </a:extLst>
          </p:cNvPr>
          <p:cNvSpPr txBox="1"/>
          <p:nvPr/>
        </p:nvSpPr>
        <p:spPr>
          <a:xfrm>
            <a:off x="1052946" y="374915"/>
            <a:ext cx="9325493" cy="3631763"/>
          </a:xfrm>
          <a:prstGeom prst="rect">
            <a:avLst/>
          </a:prstGeom>
          <a:noFill/>
        </p:spPr>
        <p:txBody>
          <a:bodyPr wrap="square">
            <a:spAutoFit/>
          </a:bodyPr>
          <a:lstStyle/>
          <a:p>
            <a:pPr algn="l"/>
            <a:r>
              <a:rPr lang="en-US" b="1" i="0" dirty="0">
                <a:effectLst/>
                <a:latin typeface="Segoe UI" panose="020B0502040204020203" pitchFamily="34" charset="0"/>
              </a:rPr>
              <a:t>Position-</a:t>
            </a:r>
          </a:p>
          <a:p>
            <a:pPr algn="l"/>
            <a:endParaRPr lang="en-US" b="1" dirty="0">
              <a:latin typeface="Segoe UI" panose="020B0502040204020203" pitchFamily="34" charset="0"/>
            </a:endParaRPr>
          </a:p>
          <a:p>
            <a:pPr algn="l"/>
            <a:r>
              <a:rPr lang="en-US" sz="1600" b="1" dirty="0">
                <a:latin typeface="Segoe UI" panose="020B0502040204020203" pitchFamily="34" charset="0"/>
              </a:rPr>
              <a:t>Static</a:t>
            </a:r>
            <a:r>
              <a:rPr lang="en-US" b="1" dirty="0">
                <a:latin typeface="Segoe UI" panose="020B0502040204020203" pitchFamily="34" charset="0"/>
              </a:rPr>
              <a:t>: </a:t>
            </a:r>
            <a:r>
              <a:rPr lang="en-US" sz="1600" dirty="0">
                <a:latin typeface="Segoe UI" panose="020B0502040204020203" pitchFamily="34" charset="0"/>
              </a:rPr>
              <a:t>Default value. Elements render in order, as they appear in the document flow.</a:t>
            </a:r>
          </a:p>
          <a:p>
            <a:pPr algn="l"/>
            <a:endParaRPr lang="en-US" sz="1600" dirty="0">
              <a:latin typeface="Segoe UI" panose="020B0502040204020203" pitchFamily="34" charset="0"/>
            </a:endParaRPr>
          </a:p>
          <a:p>
            <a:pPr algn="l"/>
            <a:r>
              <a:rPr lang="en-US" sz="1600" b="1" dirty="0" err="1">
                <a:latin typeface="Segoe UI" panose="020B0502040204020203" pitchFamily="34" charset="0"/>
              </a:rPr>
              <a:t>absolute</a:t>
            </a:r>
            <a:r>
              <a:rPr lang="en-US" sz="1600" dirty="0" err="1">
                <a:latin typeface="Segoe UI" panose="020B0502040204020203" pitchFamily="34" charset="0"/>
              </a:rPr>
              <a:t>:The</a:t>
            </a:r>
            <a:r>
              <a:rPr lang="en-US" sz="1600" dirty="0">
                <a:latin typeface="Segoe UI" panose="020B0502040204020203" pitchFamily="34" charset="0"/>
              </a:rPr>
              <a:t> element is positioned relative to its first positioned (not static) ancestor element</a:t>
            </a:r>
          </a:p>
          <a:p>
            <a:pPr algn="l"/>
            <a:endParaRPr lang="en-US" sz="1600" dirty="0">
              <a:latin typeface="Segoe UI" panose="020B0502040204020203" pitchFamily="34" charset="0"/>
            </a:endParaRPr>
          </a:p>
          <a:p>
            <a:pPr algn="l"/>
            <a:r>
              <a:rPr lang="en-US" sz="1600" b="1" dirty="0" err="1">
                <a:latin typeface="Segoe UI" panose="020B0502040204020203" pitchFamily="34" charset="0"/>
              </a:rPr>
              <a:t>fixed</a:t>
            </a:r>
            <a:r>
              <a:rPr lang="en-US" sz="1600" dirty="0" err="1">
                <a:latin typeface="Segoe UI" panose="020B0502040204020203" pitchFamily="34" charset="0"/>
              </a:rPr>
              <a:t>:The</a:t>
            </a:r>
            <a:r>
              <a:rPr lang="en-US" sz="1600" dirty="0">
                <a:latin typeface="Segoe UI" panose="020B0502040204020203" pitchFamily="34" charset="0"/>
              </a:rPr>
              <a:t> element is positioned relative to the browser window</a:t>
            </a:r>
          </a:p>
          <a:p>
            <a:pPr algn="l"/>
            <a:endParaRPr lang="en-US" sz="1600" dirty="0">
              <a:latin typeface="Segoe UI" panose="020B0502040204020203" pitchFamily="34" charset="0"/>
            </a:endParaRPr>
          </a:p>
          <a:p>
            <a:pPr algn="l"/>
            <a:r>
              <a:rPr lang="en-US" sz="1600" b="1" dirty="0" err="1">
                <a:latin typeface="Segoe UI" panose="020B0502040204020203" pitchFamily="34" charset="0"/>
              </a:rPr>
              <a:t>relative</a:t>
            </a:r>
            <a:r>
              <a:rPr lang="en-US" sz="1600" dirty="0" err="1">
                <a:latin typeface="Segoe UI" panose="020B0502040204020203" pitchFamily="34" charset="0"/>
              </a:rPr>
              <a:t>:The</a:t>
            </a:r>
            <a:r>
              <a:rPr lang="en-US" sz="1600" dirty="0">
                <a:latin typeface="Segoe UI" panose="020B0502040204020203" pitchFamily="34" charset="0"/>
              </a:rPr>
              <a:t> element is positioned relative to its normal position, so "left:20px" adds 20 pixels to the element's LEFT position</a:t>
            </a:r>
          </a:p>
          <a:p>
            <a:pPr algn="l"/>
            <a:endParaRPr lang="en-US" sz="1600" dirty="0">
              <a:latin typeface="Segoe UI" panose="020B0502040204020203" pitchFamily="34" charset="0"/>
            </a:endParaRPr>
          </a:p>
          <a:p>
            <a:pPr algn="l"/>
            <a:r>
              <a:rPr lang="en-US" sz="1600" b="1" dirty="0" err="1">
                <a:latin typeface="Segoe UI" panose="020B0502040204020203" pitchFamily="34" charset="0"/>
              </a:rPr>
              <a:t>sticky</a:t>
            </a:r>
            <a:r>
              <a:rPr lang="en-US" sz="1600" dirty="0" err="1">
                <a:latin typeface="Segoe UI" panose="020B0502040204020203" pitchFamily="34" charset="0"/>
              </a:rPr>
              <a:t>:The</a:t>
            </a:r>
            <a:r>
              <a:rPr lang="en-US" sz="1600" dirty="0">
                <a:latin typeface="Segoe UI" panose="020B0502040204020203" pitchFamily="34" charset="0"/>
              </a:rPr>
              <a:t> element is positioned based on the user's scroll position</a:t>
            </a:r>
          </a:p>
          <a:p>
            <a:pPr algn="l"/>
            <a:r>
              <a:rPr lang="en-US" sz="1600" dirty="0">
                <a:latin typeface="Segoe UI" panose="020B0502040204020203" pitchFamily="34" charset="0"/>
              </a:rPr>
              <a:t>A sticky element toggles between relative and fixed, depending on the scroll position. It is positioned relative until a given offset position is met in the viewport - then it "sticks" in place (like </a:t>
            </a:r>
            <a:r>
              <a:rPr lang="en-US" sz="1600" dirty="0" err="1">
                <a:latin typeface="Segoe UI" panose="020B0502040204020203" pitchFamily="34" charset="0"/>
              </a:rPr>
              <a:t>position:fixed</a:t>
            </a:r>
            <a:r>
              <a:rPr lang="en-US" sz="1600" dirty="0">
                <a:latin typeface="Segoe UI" panose="020B0502040204020203" pitchFamily="34" charset="0"/>
              </a:rPr>
              <a:t>).</a:t>
            </a:r>
          </a:p>
        </p:txBody>
      </p:sp>
    </p:spTree>
    <p:extLst>
      <p:ext uri="{BB962C8B-B14F-4D97-AF65-F5344CB8AC3E}">
        <p14:creationId xmlns:p14="http://schemas.microsoft.com/office/powerpoint/2010/main" val="4100582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9FDCD5-B44E-4E9E-3C5E-0505A2958B64}"/>
              </a:ext>
            </a:extLst>
          </p:cNvPr>
          <p:cNvSpPr txBox="1"/>
          <p:nvPr/>
        </p:nvSpPr>
        <p:spPr>
          <a:xfrm>
            <a:off x="306931" y="1228792"/>
            <a:ext cx="10832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Segoe UI"/>
              <a:ea typeface="Verdana"/>
              <a:cs typeface="Segoe UI"/>
            </a:endParaRPr>
          </a:p>
        </p:txBody>
      </p:sp>
      <p:sp>
        <p:nvSpPr>
          <p:cNvPr id="2" name="TextBox 1">
            <a:extLst>
              <a:ext uri="{FF2B5EF4-FFF2-40B4-BE49-F238E27FC236}">
                <a16:creationId xmlns:a16="http://schemas.microsoft.com/office/drawing/2014/main" id="{59351027-4437-E21D-18F3-40AD1ED46E16}"/>
              </a:ext>
            </a:extLst>
          </p:cNvPr>
          <p:cNvSpPr txBox="1"/>
          <p:nvPr/>
        </p:nvSpPr>
        <p:spPr>
          <a:xfrm>
            <a:off x="1052946" y="374915"/>
            <a:ext cx="9325493" cy="5909310"/>
          </a:xfrm>
          <a:prstGeom prst="rect">
            <a:avLst/>
          </a:prstGeom>
          <a:noFill/>
        </p:spPr>
        <p:txBody>
          <a:bodyPr wrap="square">
            <a:spAutoFit/>
          </a:bodyPr>
          <a:lstStyle/>
          <a:p>
            <a:pPr algn="l"/>
            <a:r>
              <a:rPr lang="en-US" b="1" i="0" dirty="0">
                <a:effectLst/>
                <a:latin typeface="Segoe UI" panose="020B0502040204020203" pitchFamily="34" charset="0"/>
              </a:rPr>
              <a:t>Animation:</a:t>
            </a:r>
          </a:p>
          <a:p>
            <a:pPr algn="l"/>
            <a:endParaRPr lang="en-US" b="1" dirty="0">
              <a:latin typeface="Segoe UI" panose="020B0502040204020203" pitchFamily="34" charset="0"/>
            </a:endParaRPr>
          </a:p>
          <a:p>
            <a:pPr algn="l"/>
            <a:r>
              <a:rPr lang="en-US" dirty="0"/>
              <a:t>CSS Animations</a:t>
            </a:r>
          </a:p>
          <a:p>
            <a:pPr algn="l"/>
            <a:r>
              <a:rPr lang="en-US" dirty="0"/>
              <a:t>CSS allows animation of HTML elements without using JavaScript or Flash!</a:t>
            </a:r>
          </a:p>
          <a:p>
            <a:pPr algn="l"/>
            <a:endParaRPr lang="en-US" dirty="0"/>
          </a:p>
          <a:p>
            <a:pPr algn="l"/>
            <a:r>
              <a:rPr lang="en-US" dirty="0"/>
              <a:t>following properties:</a:t>
            </a:r>
          </a:p>
          <a:p>
            <a:pPr algn="l"/>
            <a:endParaRPr lang="en-US" dirty="0"/>
          </a:p>
          <a:p>
            <a:pPr algn="l"/>
            <a:r>
              <a:rPr lang="en-US" dirty="0"/>
              <a:t>@keyframes</a:t>
            </a:r>
          </a:p>
          <a:p>
            <a:pPr algn="l"/>
            <a:r>
              <a:rPr lang="en-US" dirty="0"/>
              <a:t>animation-name</a:t>
            </a:r>
          </a:p>
          <a:p>
            <a:pPr algn="l"/>
            <a:r>
              <a:rPr lang="en-US" dirty="0"/>
              <a:t>animation-duration</a:t>
            </a:r>
          </a:p>
          <a:p>
            <a:pPr algn="l"/>
            <a:r>
              <a:rPr lang="en-US" dirty="0"/>
              <a:t>animation-delay</a:t>
            </a:r>
          </a:p>
          <a:p>
            <a:pPr algn="l"/>
            <a:r>
              <a:rPr lang="en-US" dirty="0"/>
              <a:t>animation-iteration-count</a:t>
            </a:r>
          </a:p>
          <a:p>
            <a:pPr algn="l"/>
            <a:r>
              <a:rPr lang="en-US" dirty="0"/>
              <a:t>animation-direction</a:t>
            </a:r>
          </a:p>
          <a:p>
            <a:pPr algn="l"/>
            <a:r>
              <a:rPr lang="en-US" dirty="0"/>
              <a:t>animation-timing-function</a:t>
            </a:r>
          </a:p>
          <a:p>
            <a:pPr algn="l"/>
            <a:r>
              <a:rPr lang="en-US" dirty="0"/>
              <a:t>animation-fill-mode</a:t>
            </a:r>
          </a:p>
          <a:p>
            <a:pPr algn="l"/>
            <a:r>
              <a:rPr lang="en-US" dirty="0"/>
              <a:t>animation</a:t>
            </a:r>
          </a:p>
          <a:p>
            <a:pPr algn="l"/>
            <a:endParaRPr lang="en-US" dirty="0"/>
          </a:p>
          <a:p>
            <a:pPr algn="l"/>
            <a:r>
              <a:rPr lang="en-US" b="1" dirty="0"/>
              <a:t>The @keyframes Rule</a:t>
            </a:r>
          </a:p>
          <a:p>
            <a:pPr algn="l"/>
            <a:r>
              <a:rPr lang="en-US" dirty="0"/>
              <a:t>When you specify CSS styles inside the @keyframes rule, the animation will gradually change from the current style to the new style at certain times.</a:t>
            </a:r>
          </a:p>
          <a:p>
            <a:pPr algn="l"/>
            <a:endParaRPr lang="en-US" dirty="0"/>
          </a:p>
        </p:txBody>
      </p:sp>
    </p:spTree>
    <p:extLst>
      <p:ext uri="{BB962C8B-B14F-4D97-AF65-F5344CB8AC3E}">
        <p14:creationId xmlns:p14="http://schemas.microsoft.com/office/powerpoint/2010/main" val="2845003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380</TotalTime>
  <Words>1288</Words>
  <Application>Microsoft Office PowerPoint</Application>
  <PresentationFormat>Widescreen</PresentationFormat>
  <Paragraphs>249</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Century Gothic</vt:lpstr>
      <vt:lpstr>Consolas</vt:lpstr>
      <vt:lpstr>Lato</vt:lpstr>
      <vt:lpstr>Segoe UI</vt:lpstr>
      <vt:lpstr>Source Sans Pro</vt:lpstr>
      <vt:lpstr>Verdana</vt:lpstr>
      <vt:lpstr>Wingdings 3</vt:lpstr>
      <vt:lpstr>Ion</vt:lpstr>
      <vt:lpstr>CSS3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c:title>
  <dc:creator/>
  <cp:lastModifiedBy>Banerjee, Kaumarjya</cp:lastModifiedBy>
  <cp:revision>99</cp:revision>
  <dcterms:created xsi:type="dcterms:W3CDTF">2023-05-06T08:07:39Z</dcterms:created>
  <dcterms:modified xsi:type="dcterms:W3CDTF">2023-05-14T06:45:09Z</dcterms:modified>
</cp:coreProperties>
</file>