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19"/>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5588" autoAdjust="0"/>
    <p:restoredTop sz="93002" autoAdjust="0"/>
  </p:normalViewPr>
  <p:slideViewPr>
    <p:cSldViewPr snapToGrid="0" snapToObjects="1">
      <p:cViewPr varScale="1">
        <p:scale>
          <a:sx n="67" d="100"/>
          <a:sy n="67" d="100"/>
        </p:scale>
        <p:origin x="834" y="78"/>
      </p:cViewPr>
      <p:guideLst/>
    </p:cSldViewPr>
  </p:slideViewPr>
  <p:outlineViewPr>
    <p:cViewPr>
      <p:scale>
        <a:sx n="33" d="100"/>
        <a:sy n="33" d="100"/>
      </p:scale>
      <p:origin x="0" y="-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20.07.2019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16</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94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989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DA879A6-0FD0-4734-A311-86BFCA472E6E}" type="datetimeFigureOut">
              <a:rPr lang="en-US" smtClean="0"/>
              <a:t>7/20/2019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1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29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34E6425-0181-43F2-84FC-787E803FD2F8}" type="datetimeFigureOut">
              <a:rPr lang="en-US" smtClean="0"/>
              <a:t>7/20/2019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5987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9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19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0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03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38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142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BE451C3-0FF4-47C4-B829-773ADF60F88C}" type="datetimeFigureOut">
              <a:rPr lang="en-US" smtClean="0"/>
              <a:t>7/20/2019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938058"/>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Best location to open an </a:t>
            </a:r>
            <a:r>
              <a:rPr lang="en-IN" dirty="0"/>
              <a:t>Indian Restaurant in</a:t>
            </a:r>
            <a:r>
              <a:rPr lang="tr-TR" dirty="0"/>
              <a:t>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918342" y="1381672"/>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4" name="Picture 3">
            <a:extLst>
              <a:ext uri="{FF2B5EF4-FFF2-40B4-BE49-F238E27FC236}">
                <a16:creationId xmlns:a16="http://schemas.microsoft.com/office/drawing/2014/main" id="{9DE1A0D9-4DD0-41AD-907D-64EB9CED1C5F}"/>
              </a:ext>
            </a:extLst>
          </p:cNvPr>
          <p:cNvPicPr>
            <a:picLocks noChangeAspect="1"/>
          </p:cNvPicPr>
          <p:nvPr/>
        </p:nvPicPr>
        <p:blipFill>
          <a:blip r:embed="rId2"/>
          <a:stretch>
            <a:fillRect/>
          </a:stretch>
        </p:blipFill>
        <p:spPr>
          <a:xfrm>
            <a:off x="1024758" y="2222939"/>
            <a:ext cx="10363200" cy="457200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202919" y="1793961"/>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5" name="Picture 4">
            <a:extLst>
              <a:ext uri="{FF2B5EF4-FFF2-40B4-BE49-F238E27FC236}">
                <a16:creationId xmlns:a16="http://schemas.microsoft.com/office/drawing/2014/main" id="{B21F4C14-5BDB-4DB7-82DF-FC0F7768A3C6}"/>
              </a:ext>
            </a:extLst>
          </p:cNvPr>
          <p:cNvPicPr>
            <a:picLocks noChangeAspect="1"/>
          </p:cNvPicPr>
          <p:nvPr/>
        </p:nvPicPr>
        <p:blipFill>
          <a:blip r:embed="rId2"/>
          <a:stretch>
            <a:fillRect/>
          </a:stretch>
        </p:blipFill>
        <p:spPr>
          <a:xfrm>
            <a:off x="1154955" y="2123049"/>
            <a:ext cx="10239375" cy="4410075"/>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1792936"/>
            <a:ext cx="8761412" cy="450166"/>
          </a:xfrm>
        </p:spPr>
        <p:txBody>
          <a:bodyPr>
            <a:normAutofit/>
          </a:bodyPr>
          <a:lstStyle/>
          <a:p>
            <a:r>
              <a:rPr lang="en-US" b="1" dirty="0"/>
              <a:t>Cluster </a:t>
            </a:r>
            <a:r>
              <a:rPr lang="tr-TR" b="1" dirty="0"/>
              <a:t>2</a:t>
            </a:r>
          </a:p>
          <a:p>
            <a:endParaRPr lang="en-US" dirty="0"/>
          </a:p>
          <a:p>
            <a:endParaRPr lang="tr-TR" dirty="0"/>
          </a:p>
        </p:txBody>
      </p:sp>
      <p:pic>
        <p:nvPicPr>
          <p:cNvPr id="4" name="Picture 3">
            <a:extLst>
              <a:ext uri="{FF2B5EF4-FFF2-40B4-BE49-F238E27FC236}">
                <a16:creationId xmlns:a16="http://schemas.microsoft.com/office/drawing/2014/main" id="{9907E236-A3B3-49E5-9624-838933077188}"/>
              </a:ext>
            </a:extLst>
          </p:cNvPr>
          <p:cNvPicPr>
            <a:picLocks noChangeAspect="1"/>
          </p:cNvPicPr>
          <p:nvPr/>
        </p:nvPicPr>
        <p:blipFill>
          <a:blip r:embed="rId2"/>
          <a:stretch>
            <a:fillRect/>
          </a:stretch>
        </p:blipFill>
        <p:spPr>
          <a:xfrm>
            <a:off x="1154955" y="2271713"/>
            <a:ext cx="10287000" cy="4429114"/>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202919" y="1883608"/>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4" name="Picture 3">
            <a:extLst>
              <a:ext uri="{FF2B5EF4-FFF2-40B4-BE49-F238E27FC236}">
                <a16:creationId xmlns:a16="http://schemas.microsoft.com/office/drawing/2014/main" id="{4F83907C-835F-45C7-86F5-90CE1C4ABCDA}"/>
              </a:ext>
            </a:extLst>
          </p:cNvPr>
          <p:cNvPicPr>
            <a:picLocks noChangeAspect="1"/>
          </p:cNvPicPr>
          <p:nvPr/>
        </p:nvPicPr>
        <p:blipFill>
          <a:blip r:embed="rId2"/>
          <a:stretch>
            <a:fillRect/>
          </a:stretch>
        </p:blipFill>
        <p:spPr>
          <a:xfrm>
            <a:off x="1154955" y="2486025"/>
            <a:ext cx="10191750" cy="1885950"/>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03312" y="1945371"/>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5" name="Picture 4">
            <a:extLst>
              <a:ext uri="{FF2B5EF4-FFF2-40B4-BE49-F238E27FC236}">
                <a16:creationId xmlns:a16="http://schemas.microsoft.com/office/drawing/2014/main" id="{465E74C6-FDB0-4C77-B0C0-8943AB97A5DC}"/>
              </a:ext>
            </a:extLst>
          </p:cNvPr>
          <p:cNvPicPr>
            <a:picLocks noChangeAspect="1"/>
          </p:cNvPicPr>
          <p:nvPr/>
        </p:nvPicPr>
        <p:blipFill>
          <a:blip r:embed="rId2"/>
          <a:stretch>
            <a:fillRect/>
          </a:stretch>
        </p:blipFill>
        <p:spPr>
          <a:xfrm>
            <a:off x="1103312" y="2586038"/>
            <a:ext cx="10401300" cy="4314824"/>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3" name="Picture 2">
            <a:extLst>
              <a:ext uri="{FF2B5EF4-FFF2-40B4-BE49-F238E27FC236}">
                <a16:creationId xmlns:a16="http://schemas.microsoft.com/office/drawing/2014/main" id="{CFE38CFF-69EF-4E3E-A3FD-AAB1DAF00D4F}"/>
              </a:ext>
            </a:extLst>
          </p:cNvPr>
          <p:cNvPicPr>
            <a:picLocks noChangeAspect="1"/>
          </p:cNvPicPr>
          <p:nvPr/>
        </p:nvPicPr>
        <p:blipFill>
          <a:blip r:embed="rId2"/>
          <a:stretch>
            <a:fillRect/>
          </a:stretch>
        </p:blipFill>
        <p:spPr>
          <a:xfrm>
            <a:off x="1071562" y="1643062"/>
            <a:ext cx="10277475" cy="4171950"/>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a:bodyPr>
          <a:lstStyle/>
          <a:p>
            <a:pPr lvl="0"/>
            <a:r>
              <a:rPr lang="en-US" dirty="0"/>
              <a:t>There is high competition in Midtown and Soho so it is very risky to open business in these areas.</a:t>
            </a:r>
            <a:endParaRPr lang="tr-TR" dirty="0"/>
          </a:p>
          <a:p>
            <a:pPr lvl="0"/>
            <a:r>
              <a:rPr lang="en-US" b="1" dirty="0"/>
              <a:t>Central Harlem has potential which is close to </a:t>
            </a:r>
            <a:r>
              <a:rPr lang="tr-TR" b="1" dirty="0" err="1"/>
              <a:t>Morningside</a:t>
            </a:r>
            <a:r>
              <a:rPr lang="tr-TR" b="1" dirty="0"/>
              <a:t> </a:t>
            </a:r>
            <a:r>
              <a:rPr lang="tr-TR" b="1" dirty="0" err="1"/>
              <a:t>Heights</a:t>
            </a:r>
            <a:r>
              <a:rPr lang="tr-TR" b="1" dirty="0"/>
              <a:t> </a:t>
            </a:r>
            <a:r>
              <a:rPr lang="en-US" b="1" dirty="0"/>
              <a:t>area.</a:t>
            </a:r>
            <a:endParaRPr lang="tr-TR" b="1"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used as supporting document to open a new India Restaurant </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pPr marL="0" indent="0">
              <a:lnSpc>
                <a:spcPts val="18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Business Problem</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The City of New York is famous for its excellent cuisine. It's food culture includes an array of international cuisines influenced by the city's immigrant history.</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Indian restaurants have become so popular in the United States now it seems that there is one on every corner, not only in major cities but also in smaller cities. Starting a Indian restaurant can be a great business opportunity, but you need to distinguish yourself from others to enjoy long-term success</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marL="0" indent="0">
              <a:buNone/>
            </a:pPr>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My client wants to open his business in Manhattan area, so I focus on that borough during my analysis. </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If you plan a real restaurant that can demand higher prices for Indian Restaurants, focus on neighbourhoods and outlets that already attract a sophisticated Indian client. If you plan a cheap buffet restaurant, points to the masses looking for affordable high-traffic locations with large shopping centres and other local points of interest. </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So it is evident that to survive in such competitive market it is very important to strategically plan. Various factors need to be studied in order to decide on the Location</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marL="0" indent="0" algn="just">
              <a:buNone/>
            </a:pPr>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normAutofit/>
          </a:bodyPr>
          <a:lstStyle/>
          <a:p>
            <a:r>
              <a:rPr lang="en-US" dirty="0"/>
              <a:t>To identify the characteristics of our competitors' venues in </a:t>
            </a:r>
            <a:r>
              <a:rPr lang="tr-TR" dirty="0"/>
              <a:t>Manhattan</a:t>
            </a:r>
            <a:r>
              <a:rPr lang="en-US" dirty="0"/>
              <a:t>, we would first need to find out the number of </a:t>
            </a:r>
            <a:r>
              <a:rPr lang="en-IN" dirty="0"/>
              <a:t>Indian Restaurants </a:t>
            </a:r>
            <a:r>
              <a:rPr lang="tr-TR" dirty="0"/>
              <a:t>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Manhattan, there is 1</a:t>
            </a:r>
            <a:r>
              <a:rPr lang="en-IN" dirty="0"/>
              <a:t>090 </a:t>
            </a:r>
            <a:r>
              <a:rPr lang="tr-TR" dirty="0"/>
              <a:t> </a:t>
            </a:r>
            <a:r>
              <a:rPr lang="en-IN" dirty="0"/>
              <a:t>Indian</a:t>
            </a:r>
            <a:r>
              <a:rPr lang="tr-TR" dirty="0"/>
              <a:t> </a:t>
            </a:r>
            <a:r>
              <a:rPr lang="en-IN" dirty="0"/>
              <a:t>Restaurants</a:t>
            </a:r>
            <a:r>
              <a:rPr lang="tr-TR" dirty="0"/>
              <a:t> are currently operating. </a:t>
            </a:r>
          </a:p>
          <a:p>
            <a:pPr marL="0" indent="0">
              <a:buNone/>
            </a:pPr>
            <a:endParaRPr lang="tr-TR" dirty="0"/>
          </a:p>
          <a:p>
            <a:pPr marL="0" indent="0">
              <a:buNone/>
            </a:pPr>
            <a:endParaRPr lang="en-US" dirty="0"/>
          </a:p>
        </p:txBody>
      </p:sp>
      <p:pic>
        <p:nvPicPr>
          <p:cNvPr id="4" name="Picture 3">
            <a:extLst>
              <a:ext uri="{FF2B5EF4-FFF2-40B4-BE49-F238E27FC236}">
                <a16:creationId xmlns:a16="http://schemas.microsoft.com/office/drawing/2014/main" id="{4FA6EF48-6EFC-49FA-A623-B73F80C2900D}"/>
              </a:ext>
            </a:extLst>
          </p:cNvPr>
          <p:cNvPicPr>
            <a:picLocks noChangeAspect="1"/>
          </p:cNvPicPr>
          <p:nvPr/>
        </p:nvPicPr>
        <p:blipFill>
          <a:blip r:embed="rId3"/>
          <a:stretch>
            <a:fillRect/>
          </a:stretch>
        </p:blipFill>
        <p:spPr>
          <a:xfrm>
            <a:off x="1730692" y="4605991"/>
            <a:ext cx="4524375" cy="704850"/>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lnSpcReduction="10000"/>
          </a:bodyPr>
          <a:lstStyle/>
          <a:p>
            <a:r>
              <a:rPr lang="en-US" dirty="0"/>
              <a:t>Next, we also used Google Map API to find their geographic coordinates of the 5 locations shortlisted for our </a:t>
            </a:r>
            <a:r>
              <a:rPr lang="en-IN" dirty="0"/>
              <a:t>Indian</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4" name="Picture 3">
            <a:extLst>
              <a:ext uri="{FF2B5EF4-FFF2-40B4-BE49-F238E27FC236}">
                <a16:creationId xmlns:a16="http://schemas.microsoft.com/office/drawing/2014/main" id="{B8CA7079-EAF2-410B-A9A4-1A695CDB8831}"/>
              </a:ext>
            </a:extLst>
          </p:cNvPr>
          <p:cNvPicPr>
            <a:picLocks noChangeAspect="1"/>
          </p:cNvPicPr>
          <p:nvPr/>
        </p:nvPicPr>
        <p:blipFill>
          <a:blip r:embed="rId3"/>
          <a:stretch>
            <a:fillRect/>
          </a:stretch>
        </p:blipFill>
        <p:spPr>
          <a:xfrm>
            <a:off x="1154954" y="3548438"/>
            <a:ext cx="10258425" cy="1933575"/>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Indian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5" name="Picture 4">
            <a:extLst>
              <a:ext uri="{FF2B5EF4-FFF2-40B4-BE49-F238E27FC236}">
                <a16:creationId xmlns:a16="http://schemas.microsoft.com/office/drawing/2014/main" id="{1C9565C7-1B40-4527-BE90-267E21AA9273}"/>
              </a:ext>
            </a:extLst>
          </p:cNvPr>
          <p:cNvPicPr>
            <a:picLocks noChangeAspect="1"/>
          </p:cNvPicPr>
          <p:nvPr/>
        </p:nvPicPr>
        <p:blipFill>
          <a:blip r:embed="rId3"/>
          <a:stretch>
            <a:fillRect/>
          </a:stretch>
        </p:blipFill>
        <p:spPr>
          <a:xfrm>
            <a:off x="1238449" y="2524672"/>
            <a:ext cx="10334625" cy="2295525"/>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6" name="Rectangle 5"/>
          <p:cNvSpPr/>
          <p:nvPr/>
        </p:nvSpPr>
        <p:spPr>
          <a:xfrm>
            <a:off x="8904848" y="2841674"/>
            <a:ext cx="3080825" cy="646331"/>
          </a:xfrm>
          <a:prstGeom prst="rect">
            <a:avLst/>
          </a:prstGeom>
        </p:spPr>
        <p:txBody>
          <a:bodyPr wrap="square">
            <a:spAutoFit/>
          </a:bodyPr>
          <a:lstStyle/>
          <a:p>
            <a:r>
              <a:rPr lang="en-IN" dirty="0"/>
              <a:t>Indian Restaurants</a:t>
            </a:r>
            <a:r>
              <a:rPr lang="tr-TR" dirty="0"/>
              <a:t> in Manhattan</a:t>
            </a:r>
          </a:p>
        </p:txBody>
      </p:sp>
      <p:pic>
        <p:nvPicPr>
          <p:cNvPr id="3" name="Picture 2">
            <a:extLst>
              <a:ext uri="{FF2B5EF4-FFF2-40B4-BE49-F238E27FC236}">
                <a16:creationId xmlns:a16="http://schemas.microsoft.com/office/drawing/2014/main" id="{7B5EEABF-5E43-48BB-BC29-ACF2FEC4FE39}"/>
              </a:ext>
            </a:extLst>
          </p:cNvPr>
          <p:cNvPicPr>
            <a:picLocks noChangeAspect="1"/>
          </p:cNvPicPr>
          <p:nvPr/>
        </p:nvPicPr>
        <p:blipFill>
          <a:blip r:embed="rId2"/>
          <a:stretch>
            <a:fillRect/>
          </a:stretch>
        </p:blipFill>
        <p:spPr>
          <a:xfrm>
            <a:off x="1208648" y="2033587"/>
            <a:ext cx="7696200" cy="3762375"/>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5" name="Picture 4">
            <a:extLst>
              <a:ext uri="{FF2B5EF4-FFF2-40B4-BE49-F238E27FC236}">
                <a16:creationId xmlns:a16="http://schemas.microsoft.com/office/drawing/2014/main" id="{93138797-65E2-4D65-9723-953F631FF7CC}"/>
              </a:ext>
            </a:extLst>
          </p:cNvPr>
          <p:cNvPicPr>
            <a:picLocks noChangeAspect="1"/>
          </p:cNvPicPr>
          <p:nvPr/>
        </p:nvPicPr>
        <p:blipFill>
          <a:blip r:embed="rId3"/>
          <a:stretch>
            <a:fillRect/>
          </a:stretch>
        </p:blipFill>
        <p:spPr>
          <a:xfrm>
            <a:off x="1029256" y="3495894"/>
            <a:ext cx="10543818" cy="296205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294</TotalTime>
  <Words>551</Words>
  <Application>Microsoft Office PowerPoint</Application>
  <PresentationFormat>Widescreen</PresentationFormat>
  <Paragraphs>53</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Corbel</vt:lpstr>
      <vt:lpstr>Segoe UI</vt:lpstr>
      <vt:lpstr>Wingdings</vt:lpstr>
      <vt:lpstr>Banded</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Mishra Kaumod</dc:creator>
  <cp:keywords>GENEL</cp:keywords>
  <cp:lastModifiedBy>Kaumod Mishra</cp:lastModifiedBy>
  <cp:revision>45</cp:revision>
  <dcterms:created xsi:type="dcterms:W3CDTF">2019-01-13T13:58:47Z</dcterms:created>
  <dcterms:modified xsi:type="dcterms:W3CDTF">2019-07-20T10:19:25Z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