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2" r:id="rId5"/>
    <p:sldId id="266" r:id="rId6"/>
    <p:sldId id="286" r:id="rId7"/>
    <p:sldId id="287" r:id="rId8"/>
    <p:sldId id="282" r:id="rId9"/>
    <p:sldId id="285" r:id="rId10"/>
    <p:sldId id="283" r:id="rId11"/>
    <p:sldId id="268" r:id="rId12"/>
    <p:sldId id="264" r:id="rId13"/>
    <p:sldId id="274" r:id="rId14"/>
    <p:sldId id="271" r:id="rId15"/>
    <p:sldId id="276"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993" y="1580286"/>
            <a:ext cx="8009979" cy="1646302"/>
          </a:xfrm>
        </p:spPr>
        <p:txBody>
          <a:bodyPr/>
          <a:lstStyle/>
          <a:p>
            <a:pPr algn="ctr"/>
            <a:r>
              <a:rPr lang="en-IN" sz="4000" dirty="0"/>
              <a:t>A</a:t>
            </a:r>
            <a:r>
              <a:rPr lang="en-IN" sz="4000" dirty="0" smtClean="0"/>
              <a:t>nomaly </a:t>
            </a:r>
            <a:r>
              <a:rPr lang="en-IN" sz="4000" dirty="0"/>
              <a:t>and M</a:t>
            </a:r>
            <a:r>
              <a:rPr lang="en-IN" sz="4000" dirty="0" smtClean="0"/>
              <a:t>isuse </a:t>
            </a:r>
            <a:r>
              <a:rPr lang="en-IN" sz="4000" dirty="0"/>
              <a:t>based </a:t>
            </a:r>
            <a:r>
              <a:rPr lang="en-IN" sz="4000" dirty="0" smtClean="0"/>
              <a:t>Network Intrusion </a:t>
            </a:r>
            <a:r>
              <a:rPr lang="en-IN" sz="4000" dirty="0"/>
              <a:t>D</a:t>
            </a:r>
            <a:r>
              <a:rPr lang="en-IN" sz="4000" dirty="0" smtClean="0"/>
              <a:t>etection </a:t>
            </a:r>
            <a:r>
              <a:rPr lang="en-IN" sz="4000" dirty="0"/>
              <a:t>S</a:t>
            </a:r>
            <a:r>
              <a:rPr lang="en-IN" sz="4000" dirty="0" smtClean="0"/>
              <a:t>ystem</a:t>
            </a:r>
            <a:endParaRPr lang="en-IN" sz="4000" dirty="0"/>
          </a:p>
        </p:txBody>
      </p:sp>
      <p:sp>
        <p:nvSpPr>
          <p:cNvPr id="3" name="Subtitle 2"/>
          <p:cNvSpPr>
            <a:spLocks noGrp="1"/>
          </p:cNvSpPr>
          <p:nvPr>
            <p:ph type="subTitle" idx="1"/>
          </p:nvPr>
        </p:nvSpPr>
        <p:spPr/>
        <p:txBody>
          <a:bodyPr>
            <a:noAutofit/>
          </a:bodyPr>
          <a:lstStyle/>
          <a:p>
            <a:r>
              <a:rPr lang="en-IN" dirty="0" smtClean="0"/>
              <a:t>-Sumedha Khurana (RA1411003010478)</a:t>
            </a:r>
          </a:p>
          <a:p>
            <a:r>
              <a:rPr lang="en-IN" dirty="0" smtClean="0"/>
              <a:t>-</a:t>
            </a:r>
            <a:r>
              <a:rPr lang="en-IN" dirty="0" err="1" smtClean="0"/>
              <a:t>Kaumudi</a:t>
            </a:r>
            <a:r>
              <a:rPr lang="en-IN" dirty="0" smtClean="0"/>
              <a:t> Gupta (RA1411003010474) </a:t>
            </a:r>
          </a:p>
          <a:p>
            <a:endParaRPr lang="en-IN" dirty="0" smtClean="0"/>
          </a:p>
          <a:p>
            <a:r>
              <a:rPr lang="en-IN" dirty="0" smtClean="0"/>
              <a:t>Guided by: Mr. G. Manoj Kumar</a:t>
            </a:r>
          </a:p>
          <a:p>
            <a:r>
              <a:rPr lang="en-IN" dirty="0" smtClean="0"/>
              <a:t>Assistant Professor(O.G)  </a:t>
            </a:r>
            <a:endParaRPr lang="en-IN" dirty="0"/>
          </a:p>
        </p:txBody>
      </p:sp>
    </p:spTree>
    <p:extLst>
      <p:ext uri="{BB962C8B-B14F-4D97-AF65-F5344CB8AC3E}">
        <p14:creationId xmlns:p14="http://schemas.microsoft.com/office/powerpoint/2010/main" val="1571046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Packages Used</a:t>
            </a:r>
            <a:endParaRPr lang="en-IN" dirty="0"/>
          </a:p>
        </p:txBody>
      </p:sp>
      <p:sp>
        <p:nvSpPr>
          <p:cNvPr id="3" name="Content Placeholder 2"/>
          <p:cNvSpPr>
            <a:spLocks noGrp="1"/>
          </p:cNvSpPr>
          <p:nvPr>
            <p:ph idx="1"/>
          </p:nvPr>
        </p:nvSpPr>
        <p:spPr>
          <a:xfrm>
            <a:off x="590623" y="1577265"/>
            <a:ext cx="8596668" cy="3880773"/>
          </a:xfrm>
        </p:spPr>
        <p:txBody>
          <a:bodyPr/>
          <a:lstStyle/>
          <a:p>
            <a:pPr marL="0" indent="0">
              <a:buNone/>
            </a:pPr>
            <a:r>
              <a:rPr lang="en-IN" dirty="0" smtClean="0"/>
              <a:t>       </a:t>
            </a:r>
            <a:r>
              <a:rPr lang="en-IN" u="sng" dirty="0" smtClean="0"/>
              <a:t>Caret </a:t>
            </a:r>
          </a:p>
          <a:p>
            <a:r>
              <a:rPr lang="en-IN" dirty="0" smtClean="0"/>
              <a:t> </a:t>
            </a:r>
            <a:r>
              <a:rPr lang="en-US" dirty="0"/>
              <a:t>It is a package in </a:t>
            </a:r>
            <a:r>
              <a:rPr lang="en-US" dirty="0" smtClean="0"/>
              <a:t>R</a:t>
            </a:r>
          </a:p>
          <a:p>
            <a:r>
              <a:rPr lang="en-US" dirty="0" smtClean="0"/>
              <a:t>Its function </a:t>
            </a:r>
            <a:r>
              <a:rPr lang="en-US" dirty="0"/>
              <a:t>is to streamline the model training process for complex regression and classification problems</a:t>
            </a:r>
            <a:r>
              <a:rPr lang="en-US" dirty="0" smtClean="0"/>
              <a:t>.</a:t>
            </a:r>
          </a:p>
          <a:p>
            <a:pPr marL="0" indent="0">
              <a:buNone/>
            </a:pPr>
            <a:endParaRPr lang="en-IN" dirty="0" smtClean="0"/>
          </a:p>
          <a:p>
            <a:pPr marL="0" indent="0">
              <a:buNone/>
            </a:pPr>
            <a:r>
              <a:rPr lang="en-IN" dirty="0" smtClean="0"/>
              <a:t>      </a:t>
            </a:r>
            <a:r>
              <a:rPr lang="en-IN" u="sng" dirty="0" err="1" smtClean="0"/>
              <a:t>Kernlab</a:t>
            </a:r>
            <a:endParaRPr lang="en-US" u="sng" dirty="0" smtClean="0"/>
          </a:p>
          <a:p>
            <a:r>
              <a:rPr lang="en-US" dirty="0" smtClean="0"/>
              <a:t>It </a:t>
            </a:r>
            <a:r>
              <a:rPr lang="en-US" dirty="0"/>
              <a:t>provides basic </a:t>
            </a:r>
            <a:r>
              <a:rPr lang="en-US" dirty="0" err="1"/>
              <a:t>kernal</a:t>
            </a:r>
            <a:r>
              <a:rPr lang="en-US" dirty="0"/>
              <a:t> functionality like computing a kernel matrix using a particular kernel and modern kernel-based algorithms</a:t>
            </a:r>
            <a:r>
              <a:rPr lang="en-US" dirty="0" smtClean="0"/>
              <a:t>.</a:t>
            </a:r>
          </a:p>
          <a:p>
            <a:r>
              <a:rPr lang="en-US" dirty="0"/>
              <a:t>a R package available from CRAN under the GPL license.</a:t>
            </a:r>
            <a:endParaRPr lang="en-IN" dirty="0"/>
          </a:p>
        </p:txBody>
      </p:sp>
    </p:spTree>
    <p:extLst>
      <p:ext uri="{BB962C8B-B14F-4D97-AF65-F5344CB8AC3E}">
        <p14:creationId xmlns:p14="http://schemas.microsoft.com/office/powerpoint/2010/main" val="23044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a:xfrm>
            <a:off x="677334" y="1930401"/>
            <a:ext cx="8596668" cy="4110962"/>
          </a:xfrm>
        </p:spPr>
        <p:txBody>
          <a:bodyPr>
            <a:normAutofit/>
          </a:bodyPr>
          <a:lstStyle/>
          <a:p>
            <a:pPr>
              <a:lnSpc>
                <a:spcPct val="150000"/>
              </a:lnSpc>
            </a:pPr>
            <a:r>
              <a:rPr lang="en-IN" sz="2000" dirty="0" smtClean="0"/>
              <a:t>Implementing and learning how our IDS will perform when intrusion is detected in the system </a:t>
            </a:r>
          </a:p>
          <a:p>
            <a:pPr>
              <a:lnSpc>
                <a:spcPct val="150000"/>
              </a:lnSpc>
            </a:pPr>
            <a:r>
              <a:rPr lang="en-IN" sz="2000" dirty="0" smtClean="0"/>
              <a:t>Testing how SVM will differentiate different kinds of attacks from normal behaviour</a:t>
            </a:r>
          </a:p>
          <a:p>
            <a:pPr>
              <a:lnSpc>
                <a:spcPct val="150000"/>
              </a:lnSpc>
            </a:pPr>
            <a:r>
              <a:rPr lang="en-IN" sz="2000" dirty="0" smtClean="0"/>
              <a:t>Design and implementation of misuse detection system that can identify between different types of attacks.</a:t>
            </a:r>
          </a:p>
          <a:p>
            <a:pPr>
              <a:lnSpc>
                <a:spcPct val="150000"/>
              </a:lnSpc>
            </a:pPr>
            <a:r>
              <a:rPr lang="en-IN" sz="2000" dirty="0" smtClean="0"/>
              <a:t>We will test our system of training data</a:t>
            </a:r>
          </a:p>
          <a:p>
            <a:pPr>
              <a:lnSpc>
                <a:spcPct val="150000"/>
              </a:lnSpc>
            </a:pPr>
            <a:endParaRPr lang="en-IN" sz="2000" dirty="0"/>
          </a:p>
        </p:txBody>
      </p:sp>
    </p:spTree>
    <p:extLst>
      <p:ext uri="{BB962C8B-B14F-4D97-AF65-F5344CB8AC3E}">
        <p14:creationId xmlns:p14="http://schemas.microsoft.com/office/powerpoint/2010/main" val="2436882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a:t>
            </a:r>
            <a:br>
              <a:rPr lang="en-IN" dirty="0" smtClean="0"/>
            </a:br>
            <a:endParaRPr lang="en-IN" dirty="0"/>
          </a:p>
        </p:txBody>
      </p:sp>
      <p:sp>
        <p:nvSpPr>
          <p:cNvPr id="4" name="Content Placeholder 3"/>
          <p:cNvSpPr>
            <a:spLocks noGrp="1"/>
          </p:cNvSpPr>
          <p:nvPr>
            <p:ph idx="1"/>
          </p:nvPr>
        </p:nvSpPr>
        <p:spPr/>
        <p:txBody>
          <a:bodyPr/>
          <a:lstStyle/>
          <a:p>
            <a:pPr>
              <a:lnSpc>
                <a:spcPct val="150000"/>
              </a:lnSpc>
            </a:pPr>
            <a:r>
              <a:rPr lang="en-IN" dirty="0"/>
              <a:t>Preparing Datasets for anomaly </a:t>
            </a:r>
            <a:r>
              <a:rPr lang="en-IN" dirty="0" smtClean="0"/>
              <a:t>detection</a:t>
            </a:r>
          </a:p>
          <a:p>
            <a:pPr>
              <a:lnSpc>
                <a:spcPct val="150000"/>
              </a:lnSpc>
            </a:pPr>
            <a:r>
              <a:rPr lang="en-IN" dirty="0" smtClean="0"/>
              <a:t>Using </a:t>
            </a:r>
            <a:r>
              <a:rPr lang="en-IN" dirty="0" err="1"/>
              <a:t>weka</a:t>
            </a:r>
            <a:r>
              <a:rPr lang="en-IN" dirty="0"/>
              <a:t> to remove useless attributes</a:t>
            </a:r>
          </a:p>
          <a:p>
            <a:pPr>
              <a:lnSpc>
                <a:spcPct val="150000"/>
              </a:lnSpc>
            </a:pPr>
            <a:r>
              <a:rPr lang="en-IN" dirty="0" smtClean="0"/>
              <a:t>Writing code to remove attributes</a:t>
            </a:r>
          </a:p>
          <a:p>
            <a:pPr>
              <a:lnSpc>
                <a:spcPct val="150000"/>
              </a:lnSpc>
            </a:pPr>
            <a:r>
              <a:rPr lang="en-IN" dirty="0" smtClean="0"/>
              <a:t> Preparing datasets for Misuse detection</a:t>
            </a:r>
          </a:p>
          <a:p>
            <a:pPr>
              <a:lnSpc>
                <a:spcPct val="150000"/>
              </a:lnSpc>
            </a:pPr>
            <a:r>
              <a:rPr lang="en-IN" dirty="0" smtClean="0"/>
              <a:t>Using R for applying SVM and training the system</a:t>
            </a:r>
          </a:p>
          <a:p>
            <a:pPr>
              <a:lnSpc>
                <a:spcPct val="150000"/>
              </a:lnSpc>
            </a:pPr>
            <a:r>
              <a:rPr lang="en-IN" dirty="0" smtClean="0"/>
              <a:t>Dataset for distinguishing between attack and not an attack</a:t>
            </a:r>
            <a:endParaRPr lang="en-IN" dirty="0"/>
          </a:p>
          <a:p>
            <a:pPr>
              <a:lnSpc>
                <a:spcPct val="150000"/>
              </a:lnSpc>
            </a:pPr>
            <a:endParaRPr lang="en-IN" dirty="0"/>
          </a:p>
        </p:txBody>
      </p:sp>
    </p:spTree>
    <p:extLst>
      <p:ext uri="{BB962C8B-B14F-4D97-AF65-F5344CB8AC3E}">
        <p14:creationId xmlns:p14="http://schemas.microsoft.com/office/powerpoint/2010/main" val="3387688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Proposed System</a:t>
            </a:r>
            <a:endParaRPr lang="en-IN" dirty="0"/>
          </a:p>
        </p:txBody>
      </p:sp>
      <p:sp>
        <p:nvSpPr>
          <p:cNvPr id="3" name="Content Placeholder 2"/>
          <p:cNvSpPr>
            <a:spLocks noGrp="1"/>
          </p:cNvSpPr>
          <p:nvPr>
            <p:ph idx="1"/>
          </p:nvPr>
        </p:nvSpPr>
        <p:spPr/>
        <p:txBody>
          <a:bodyPr/>
          <a:lstStyle/>
          <a:p>
            <a:pPr>
              <a:lnSpc>
                <a:spcPct val="150000"/>
              </a:lnSpc>
            </a:pPr>
            <a:r>
              <a:rPr lang="en-IN" dirty="0" smtClean="0"/>
              <a:t>It detects various types of attacks. </a:t>
            </a:r>
          </a:p>
          <a:p>
            <a:pPr>
              <a:lnSpc>
                <a:spcPct val="150000"/>
              </a:lnSpc>
            </a:pPr>
            <a:r>
              <a:rPr lang="en-IN" dirty="0" smtClean="0"/>
              <a:t>We aim at achieving high accuracy.</a:t>
            </a:r>
          </a:p>
          <a:p>
            <a:pPr>
              <a:lnSpc>
                <a:spcPct val="150000"/>
              </a:lnSpc>
            </a:pPr>
            <a:r>
              <a:rPr lang="en-IN" dirty="0" smtClean="0"/>
              <a:t>The system is trained to detect any new type of attack which is not known. </a:t>
            </a:r>
          </a:p>
          <a:p>
            <a:pPr>
              <a:lnSpc>
                <a:spcPct val="150000"/>
              </a:lnSpc>
            </a:pPr>
            <a:r>
              <a:rPr lang="en-IN" dirty="0" smtClean="0"/>
              <a:t>It is independent of the performance of the operating system</a:t>
            </a:r>
          </a:p>
          <a:p>
            <a:pPr>
              <a:lnSpc>
                <a:spcPct val="150000"/>
              </a:lnSpc>
            </a:pPr>
            <a:endParaRPr lang="en-IN" dirty="0" smtClean="0"/>
          </a:p>
        </p:txBody>
      </p:sp>
    </p:spTree>
    <p:extLst>
      <p:ext uri="{BB962C8B-B14F-4D97-AF65-F5344CB8AC3E}">
        <p14:creationId xmlns:p14="http://schemas.microsoft.com/office/powerpoint/2010/main" val="153794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a:xfrm>
            <a:off x="522513" y="1810139"/>
            <a:ext cx="9311951" cy="3741575"/>
          </a:xfrm>
        </p:spPr>
        <p:txBody>
          <a:bodyPr/>
          <a:lstStyle/>
          <a:p>
            <a:pPr marL="0" indent="0" algn="just">
              <a:lnSpc>
                <a:spcPct val="150000"/>
              </a:lnSpc>
              <a:buNone/>
            </a:pPr>
            <a:r>
              <a:rPr lang="en-IN" dirty="0" smtClean="0"/>
              <a:t>Our system shows accuracy of 98.59% and 98.79% for Misuse and Anomaly based Intrusion detection system respectively which is commendable. </a:t>
            </a:r>
            <a:r>
              <a:rPr lang="en-US" dirty="0" smtClean="0"/>
              <a:t>As </a:t>
            </a:r>
            <a:r>
              <a:rPr lang="en-US" dirty="0"/>
              <a:t>future </a:t>
            </a:r>
            <a:r>
              <a:rPr lang="en-US" dirty="0" smtClean="0"/>
              <a:t>work, </a:t>
            </a:r>
            <a:r>
              <a:rPr lang="en-US" dirty="0"/>
              <a:t>it is suggested to carry out the detection of other types of threats, such as arbitrary code execution in Internet pages (cross-site scripting) and poisoning the DNS memory (obfuscation of DNS). We also suggest to apply multiple algorithms with SVM to improve the </a:t>
            </a:r>
            <a:r>
              <a:rPr lang="en-US" dirty="0" smtClean="0"/>
              <a:t>time complexity. </a:t>
            </a:r>
            <a:endParaRPr lang="en-IN" dirty="0"/>
          </a:p>
        </p:txBody>
      </p:sp>
    </p:spTree>
    <p:extLst>
      <p:ext uri="{BB962C8B-B14F-4D97-AF65-F5344CB8AC3E}">
        <p14:creationId xmlns:p14="http://schemas.microsoft.com/office/powerpoint/2010/main" val="4074986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634"/>
            <a:ext cx="8596668" cy="1320800"/>
          </a:xfrm>
        </p:spPr>
        <p:txBody>
          <a:bodyPr/>
          <a:lstStyle/>
          <a:p>
            <a:r>
              <a:rPr lang="en-IN" dirty="0" smtClean="0"/>
              <a:t>References</a:t>
            </a:r>
            <a:br>
              <a:rPr lang="en-IN" dirty="0" smtClean="0"/>
            </a:br>
            <a:endParaRPr lang="en-IN" dirty="0"/>
          </a:p>
        </p:txBody>
      </p:sp>
      <p:sp>
        <p:nvSpPr>
          <p:cNvPr id="3" name="Content Placeholder 2"/>
          <p:cNvSpPr>
            <a:spLocks noGrp="1"/>
          </p:cNvSpPr>
          <p:nvPr>
            <p:ph idx="1"/>
          </p:nvPr>
        </p:nvSpPr>
        <p:spPr>
          <a:xfrm>
            <a:off x="415089" y="1269333"/>
            <a:ext cx="8858913" cy="4772030"/>
          </a:xfrm>
        </p:spPr>
        <p:txBody>
          <a:bodyPr>
            <a:normAutofit/>
          </a:bodyPr>
          <a:lstStyle/>
          <a:p>
            <a:pPr>
              <a:buFont typeface="+mj-lt"/>
              <a:buAutoNum type="arabicPeriod"/>
            </a:pPr>
            <a:r>
              <a:rPr lang="en-IN" dirty="0" smtClean="0"/>
              <a:t>E. </a:t>
            </a:r>
            <a:r>
              <a:rPr lang="en-IN" dirty="0"/>
              <a:t>M. </a:t>
            </a:r>
            <a:r>
              <a:rPr lang="en-IN" dirty="0" err="1"/>
              <a:t>Kakihata</a:t>
            </a:r>
            <a:r>
              <a:rPr lang="en-IN" dirty="0"/>
              <a:t>, H. M. </a:t>
            </a:r>
            <a:r>
              <a:rPr lang="en-IN" dirty="0" err="1"/>
              <a:t>Sapia</a:t>
            </a:r>
            <a:r>
              <a:rPr lang="en-IN" dirty="0"/>
              <a:t>, R. T. Oikawa, D. R. Pereira, J. P. </a:t>
            </a:r>
            <a:r>
              <a:rPr lang="en-IN" dirty="0" err="1"/>
              <a:t>Papa,V</a:t>
            </a:r>
            <a:r>
              <a:rPr lang="en-IN" dirty="0"/>
              <a:t>. H. C. </a:t>
            </a:r>
            <a:r>
              <a:rPr lang="en-IN" dirty="0" err="1" smtClean="0"/>
              <a:t>Alburquerque</a:t>
            </a:r>
            <a:r>
              <a:rPr lang="en-IN" dirty="0" smtClean="0"/>
              <a:t> </a:t>
            </a:r>
            <a:r>
              <a:rPr lang="en-IN" dirty="0"/>
              <a:t>and F. A. Silva :’Intrusion Detection System Based on Flows using </a:t>
            </a:r>
            <a:r>
              <a:rPr lang="en-IN" dirty="0" smtClean="0"/>
              <a:t>Machine Learning </a:t>
            </a:r>
            <a:r>
              <a:rPr lang="en-IN" dirty="0" err="1"/>
              <a:t>Algorithms</a:t>
            </a:r>
            <a:r>
              <a:rPr lang="en-IN" dirty="0" err="1" smtClean="0"/>
              <a:t>’,IEEE</a:t>
            </a:r>
            <a:r>
              <a:rPr lang="en-IN" dirty="0" smtClean="0"/>
              <a:t> TRANSACTIONS, </a:t>
            </a:r>
            <a:r>
              <a:rPr lang="en-IN" dirty="0"/>
              <a:t>VOL. </a:t>
            </a:r>
            <a:r>
              <a:rPr lang="en-IN" dirty="0" smtClean="0"/>
              <a:t>15,NO.10, </a:t>
            </a:r>
            <a:r>
              <a:rPr lang="en-IN" dirty="0"/>
              <a:t>OCTOBER </a:t>
            </a:r>
            <a:r>
              <a:rPr lang="en-IN" dirty="0" smtClean="0"/>
              <a:t>2017</a:t>
            </a:r>
          </a:p>
          <a:p>
            <a:pPr>
              <a:buFont typeface="+mj-lt"/>
              <a:buAutoNum type="arabicPeriod"/>
            </a:pPr>
            <a:r>
              <a:rPr lang="en-IN" dirty="0" err="1" smtClean="0"/>
              <a:t>Heba</a:t>
            </a:r>
            <a:r>
              <a:rPr lang="en-IN" dirty="0" smtClean="0"/>
              <a:t> </a:t>
            </a:r>
            <a:r>
              <a:rPr lang="en-IN" dirty="0"/>
              <a:t>F. Eid, Ashraf </a:t>
            </a:r>
            <a:r>
              <a:rPr lang="en-IN" dirty="0" err="1"/>
              <a:t>Darwish</a:t>
            </a:r>
            <a:r>
              <a:rPr lang="en-IN" dirty="0"/>
              <a:t>, </a:t>
            </a:r>
            <a:r>
              <a:rPr lang="en-IN" dirty="0" err="1"/>
              <a:t>Aboul</a:t>
            </a:r>
            <a:r>
              <a:rPr lang="en-IN" dirty="0"/>
              <a:t> Ella </a:t>
            </a:r>
            <a:r>
              <a:rPr lang="en-IN" dirty="0" err="1"/>
              <a:t>Hassanien</a:t>
            </a:r>
            <a:r>
              <a:rPr lang="en-IN" dirty="0"/>
              <a:t>, </a:t>
            </a:r>
            <a:r>
              <a:rPr lang="en-IN" dirty="0" err="1"/>
              <a:t>andAjith</a:t>
            </a:r>
            <a:r>
              <a:rPr lang="en-IN" dirty="0"/>
              <a:t> Abraham,(</a:t>
            </a:r>
            <a:r>
              <a:rPr lang="en-IN" dirty="0" smtClean="0"/>
              <a:t>2010) Principle </a:t>
            </a:r>
            <a:r>
              <a:rPr lang="en-IN" dirty="0"/>
              <a:t>Components Analysis and Support Vector Machine based </a:t>
            </a:r>
            <a:r>
              <a:rPr lang="en-IN" dirty="0" smtClean="0"/>
              <a:t>Intrusion Detection </a:t>
            </a:r>
            <a:r>
              <a:rPr lang="en-IN" dirty="0" err="1" smtClean="0"/>
              <a:t>System,IEEE</a:t>
            </a:r>
            <a:r>
              <a:rPr lang="en-IN" dirty="0" smtClean="0"/>
              <a:t>.</a:t>
            </a:r>
          </a:p>
          <a:p>
            <a:pPr>
              <a:buFont typeface="+mj-lt"/>
              <a:buAutoNum type="arabicPeriod"/>
            </a:pPr>
            <a:r>
              <a:rPr lang="en-IN" dirty="0" smtClean="0"/>
              <a:t>J.F </a:t>
            </a:r>
            <a:r>
              <a:rPr lang="en-IN" dirty="0" err="1"/>
              <a:t>Joseph,A</a:t>
            </a:r>
            <a:r>
              <a:rPr lang="en-IN" dirty="0"/>
              <a:t>. </a:t>
            </a:r>
            <a:r>
              <a:rPr lang="en-IN" dirty="0" err="1"/>
              <a:t>Das,B.C</a:t>
            </a:r>
            <a:r>
              <a:rPr lang="en-IN" dirty="0"/>
              <a:t>. </a:t>
            </a:r>
            <a:r>
              <a:rPr lang="en-IN" dirty="0" err="1"/>
              <a:t>Seet</a:t>
            </a:r>
            <a:r>
              <a:rPr lang="en-IN" dirty="0"/>
              <a:t>, (2011) Cross-Layer Detection of Sinking </a:t>
            </a:r>
            <a:r>
              <a:rPr lang="en-IN" dirty="0" err="1"/>
              <a:t>Behavior</a:t>
            </a:r>
            <a:r>
              <a:rPr lang="en-IN" dirty="0"/>
              <a:t> </a:t>
            </a:r>
            <a:r>
              <a:rPr lang="en-IN" dirty="0" smtClean="0"/>
              <a:t>in Wireless </a:t>
            </a:r>
            <a:r>
              <a:rPr lang="en-IN" dirty="0"/>
              <a:t>Ad Hoc Networks Using SVM and FDA. IEEE Transaction on </a:t>
            </a:r>
            <a:r>
              <a:rPr lang="en-IN" dirty="0" smtClean="0"/>
              <a:t>dependable and secure computing</a:t>
            </a:r>
            <a:r>
              <a:rPr lang="en-IN" dirty="0"/>
              <a:t>, Vol. 8, No. 2, April </a:t>
            </a:r>
            <a:r>
              <a:rPr lang="en-IN" dirty="0" smtClean="0"/>
              <a:t>2011.</a:t>
            </a:r>
          </a:p>
          <a:p>
            <a:pPr>
              <a:buFont typeface="+mj-lt"/>
              <a:buAutoNum type="arabicPeriod"/>
            </a:pPr>
            <a:r>
              <a:rPr lang="en-IN" dirty="0" err="1" smtClean="0"/>
              <a:t>Abhaya,Kaushal</a:t>
            </a:r>
            <a:r>
              <a:rPr lang="en-IN" dirty="0" smtClean="0"/>
              <a:t> </a:t>
            </a:r>
            <a:r>
              <a:rPr lang="en-IN" dirty="0"/>
              <a:t>Kumar : An efficient network intrusion detection system based </a:t>
            </a:r>
            <a:r>
              <a:rPr lang="en-IN" dirty="0" smtClean="0"/>
              <a:t>on fuzzy </a:t>
            </a:r>
            <a:r>
              <a:rPr lang="en-IN" dirty="0"/>
              <a:t>C-means and support vector </a:t>
            </a:r>
            <a:r>
              <a:rPr lang="en-IN" dirty="0" err="1"/>
              <a:t>machine,IEEE</a:t>
            </a:r>
            <a:r>
              <a:rPr lang="en-IN" dirty="0"/>
              <a:t> </a:t>
            </a:r>
            <a:r>
              <a:rPr lang="en-IN" dirty="0" smtClean="0"/>
              <a:t>2017</a:t>
            </a:r>
          </a:p>
          <a:p>
            <a:pPr>
              <a:buFont typeface="+mj-lt"/>
              <a:buAutoNum type="arabicPeriod"/>
            </a:pPr>
            <a:r>
              <a:rPr lang="en-IN" dirty="0" smtClean="0"/>
              <a:t>S</a:t>
            </a:r>
            <a:r>
              <a:rPr lang="en-IN" dirty="0"/>
              <a:t>. </a:t>
            </a:r>
            <a:r>
              <a:rPr lang="en-IN" dirty="0" err="1"/>
              <a:t>Latha</a:t>
            </a:r>
            <a:r>
              <a:rPr lang="en-IN" dirty="0"/>
              <a:t>, </a:t>
            </a:r>
            <a:r>
              <a:rPr lang="en-IN" dirty="0" err="1"/>
              <a:t>Sinthu</a:t>
            </a:r>
            <a:r>
              <a:rPr lang="en-IN" dirty="0"/>
              <a:t> </a:t>
            </a:r>
            <a:r>
              <a:rPr lang="en-IN" dirty="0" err="1" smtClean="0"/>
              <a:t>Janita</a:t>
            </a:r>
            <a:r>
              <a:rPr lang="en-IN" dirty="0" smtClean="0"/>
              <a:t> </a:t>
            </a:r>
            <a:r>
              <a:rPr lang="en-IN" dirty="0"/>
              <a:t>Prakash :A Survey on Network Attacks and </a:t>
            </a:r>
            <a:r>
              <a:rPr lang="en-IN" dirty="0" smtClean="0"/>
              <a:t>Intrusion Detection </a:t>
            </a:r>
            <a:r>
              <a:rPr lang="en-IN" dirty="0"/>
              <a:t>Systems ,2017 International Conference on Advanced Computing </a:t>
            </a:r>
            <a:r>
              <a:rPr lang="en-IN" dirty="0" smtClean="0"/>
              <a:t>and Communication </a:t>
            </a:r>
            <a:r>
              <a:rPr lang="en-IN" dirty="0"/>
              <a:t>Systems (ICACCS -</a:t>
            </a:r>
            <a:r>
              <a:rPr lang="en-IN" dirty="0" smtClean="0"/>
              <a:t>2017)</a:t>
            </a:r>
          </a:p>
          <a:p>
            <a:pPr marL="0" indent="0">
              <a:buNone/>
            </a:pPr>
            <a:endParaRPr lang="en-IN" dirty="0"/>
          </a:p>
          <a:p>
            <a:pPr>
              <a:buFont typeface="+mj-lt"/>
              <a:buAutoNum type="arabicPeriod"/>
            </a:pPr>
            <a:endParaRPr lang="en-IN" dirty="0"/>
          </a:p>
          <a:p>
            <a:pPr>
              <a:lnSpc>
                <a:spcPct val="150000"/>
              </a:lnSpc>
            </a:pPr>
            <a:endParaRPr lang="en-IN" dirty="0" smtClean="0"/>
          </a:p>
        </p:txBody>
      </p:sp>
      <p:sp>
        <p:nvSpPr>
          <p:cNvPr id="8" name="Rectangle 5"/>
          <p:cNvSpPr>
            <a:spLocks noChangeArrowheads="1"/>
          </p:cNvSpPr>
          <p:nvPr/>
        </p:nvSpPr>
        <p:spPr bwMode="auto">
          <a:xfrm>
            <a:off x="642938" y="57829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BATISTA, Maira Lambort. Analysis of Security Events in Networks</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884238" y="57953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of Computers Using Novelty Detection. Dissertation of</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884238" y="58069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Master of Science in Computer Science, Paulista State University</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884238" y="58194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"Júlio de Mesquita Filho", São José do Rio Preto, São José do Rio Preto</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884238" y="58319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SP, 2012.</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642938" y="58445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[2] CERQUEIRA, Pedro H. Ramos. A Study on the Recognition of</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84238" y="58569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Standards: A Supervised Learning with Bayesian Classifier.</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84238" y="58686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Master's Dissertation in Sciences, University of São Paulo Escola</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84238" y="58810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Superior of Agriculture "Luiz de Queiroz", Piracicaba - SP, 2010.</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642938" y="58935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[3] CORRÊA, Jorge Luiz. A Network Event Detection Model</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84238" y="59061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Based on Flow Tracking. Master's Dissertation in Science</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84238" y="59186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of Computer Science, Paulista State University "Júlio de Mesquita</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84238" y="59302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Son ", São José do Rio Preto - SP, 2009.</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642938" y="5942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[4] DUDA, RO et. al. Patters Classification - 2nd edition, Wiley-</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84238" y="59551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Interscience Publication, 2000.</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642938" y="59677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[5] HALL, Peter et al. Choice of neighbor in nearest neighbor</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884238" y="59802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classification. The Annals of Statistics, 2008</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795338" y="57981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BATISTA, Maira Lambort. Analysis of Security Events in Networks</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1036638" y="5810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of Computers Using Novelty Detection. Dissertation of</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1036638" y="582215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Master of Science in Computer Science, Paulista State University</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1036638" y="58346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"Júlio de Mesquita Filho", São José do Rio Preto, São José do Rio Preto</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1036638" y="58472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SP, 2012</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188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350" y="782052"/>
            <a:ext cx="8596668" cy="5626273"/>
          </a:xfrm>
        </p:spPr>
        <p:txBody>
          <a:bodyPr/>
          <a:lstStyle/>
          <a:p>
            <a:pPr>
              <a:buFont typeface="+mj-lt"/>
              <a:buAutoNum type="arabicPeriod" startAt="6"/>
            </a:pPr>
            <a:r>
              <a:rPr lang="en-IN" dirty="0" smtClean="0"/>
              <a:t>Jayshree </a:t>
            </a:r>
            <a:r>
              <a:rPr lang="en-IN" dirty="0" err="1"/>
              <a:t>Jha</a:t>
            </a:r>
            <a:r>
              <a:rPr lang="en-IN" dirty="0"/>
              <a:t>, </a:t>
            </a:r>
            <a:r>
              <a:rPr lang="en-IN" dirty="0" err="1"/>
              <a:t>Leena</a:t>
            </a:r>
            <a:r>
              <a:rPr lang="en-IN" dirty="0"/>
              <a:t> </a:t>
            </a:r>
            <a:r>
              <a:rPr lang="en-IN" dirty="0" err="1"/>
              <a:t>Ragha</a:t>
            </a:r>
            <a:r>
              <a:rPr lang="en-IN" dirty="0"/>
              <a:t> : Intrusion Detection System using Support Vector Machine, International Journal of Applied Information Systems (IJAIS)  ISSN : 2249-0868, Foundation of Computer Science FCS, New York, USA , International Conference and workshop on Advanced Computing </a:t>
            </a:r>
            <a:r>
              <a:rPr lang="en-IN" dirty="0" smtClean="0"/>
              <a:t>2013</a:t>
            </a:r>
          </a:p>
          <a:p>
            <a:pPr>
              <a:buFont typeface="+mj-lt"/>
              <a:buAutoNum type="arabicPeriod" startAt="6"/>
            </a:pPr>
            <a:r>
              <a:rPr lang="en-IN" dirty="0" err="1"/>
              <a:t>Preeti</a:t>
            </a:r>
            <a:r>
              <a:rPr lang="en-IN" dirty="0"/>
              <a:t> Aggarwal, </a:t>
            </a:r>
            <a:r>
              <a:rPr lang="en-IN" dirty="0" err="1"/>
              <a:t>Sudhir</a:t>
            </a:r>
            <a:r>
              <a:rPr lang="en-IN" dirty="0"/>
              <a:t> Kumar Sharma, "Analysis of KDD </a:t>
            </a:r>
            <a:r>
              <a:rPr lang="en-IN" dirty="0" err="1"/>
              <a:t>DatasetAttributes</a:t>
            </a:r>
            <a:r>
              <a:rPr lang="en-IN" dirty="0"/>
              <a:t> : Class wise For Intrusion Detection", 3rd International Conference on Recent Trends in Computing 2015 (ICRTC-2015</a:t>
            </a:r>
            <a:r>
              <a:rPr lang="en-IN" dirty="0" smtClean="0"/>
              <a:t>)</a:t>
            </a:r>
          </a:p>
          <a:p>
            <a:pPr>
              <a:buFont typeface="+mj-lt"/>
              <a:buAutoNum type="arabicPeriod" startAt="6"/>
            </a:pPr>
            <a:r>
              <a:rPr lang="en-IN" dirty="0"/>
              <a:t> R. </a:t>
            </a:r>
            <a:r>
              <a:rPr lang="en-IN" dirty="0" err="1"/>
              <a:t>Vijayanand</a:t>
            </a:r>
            <a:r>
              <a:rPr lang="en-IN" dirty="0"/>
              <a:t>, D. </a:t>
            </a:r>
            <a:r>
              <a:rPr lang="en-IN" dirty="0" err="1"/>
              <a:t>Devaraj</a:t>
            </a:r>
            <a:r>
              <a:rPr lang="en-IN" dirty="0"/>
              <a:t>, B. </a:t>
            </a:r>
            <a:r>
              <a:rPr lang="en-IN" dirty="0" err="1"/>
              <a:t>Kannapiran</a:t>
            </a:r>
            <a:r>
              <a:rPr lang="en-IN" dirty="0"/>
              <a:t> : Support Vector Machine Based Intrusion Detection System with Reduced Input Features for Advanced Metering Infrastructure of Smart Grid,2017,International Conference on Advanced Computing and Communication Systems (ICACCS -2017</a:t>
            </a:r>
            <a:r>
              <a:rPr lang="en-IN" dirty="0" smtClean="0"/>
              <a:t>)</a:t>
            </a:r>
          </a:p>
          <a:p>
            <a:pPr>
              <a:buFont typeface="+mj-lt"/>
              <a:buAutoNum type="arabicPeriod" startAt="6"/>
            </a:pPr>
            <a:r>
              <a:rPr lang="en-IN" dirty="0" err="1"/>
              <a:t>Dr.M.Amutha</a:t>
            </a:r>
            <a:r>
              <a:rPr lang="en-IN" dirty="0"/>
              <a:t> </a:t>
            </a:r>
            <a:r>
              <a:rPr lang="en-IN" dirty="0" err="1"/>
              <a:t>Prabakar,M.Karthikeyan</a:t>
            </a:r>
            <a:r>
              <a:rPr lang="en-IN" dirty="0"/>
              <a:t> :“An efficient technique for preventing SQL injection attack using pattern matching algorithm", 2013 IEEE International Conference on Emerging Trends in Computing, Communication and Nanotechnology (ICECCN 2013)</a:t>
            </a:r>
          </a:p>
          <a:p>
            <a:endParaRPr lang="en-IN" dirty="0"/>
          </a:p>
        </p:txBody>
      </p:sp>
    </p:spTree>
    <p:extLst>
      <p:ext uri="{BB962C8B-B14F-4D97-AF65-F5344CB8AC3E}">
        <p14:creationId xmlns:p14="http://schemas.microsoft.com/office/powerpoint/2010/main" val="75386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ABSTRACT</a:t>
            </a:r>
            <a:endParaRPr lang="en-IN" dirty="0"/>
          </a:p>
        </p:txBody>
      </p:sp>
      <p:sp>
        <p:nvSpPr>
          <p:cNvPr id="3" name="Content Placeholder 2"/>
          <p:cNvSpPr>
            <a:spLocks noGrp="1"/>
          </p:cNvSpPr>
          <p:nvPr>
            <p:ph idx="1"/>
          </p:nvPr>
        </p:nvSpPr>
        <p:spPr>
          <a:xfrm>
            <a:off x="677334" y="1532587"/>
            <a:ext cx="8596668" cy="4508776"/>
          </a:xfrm>
        </p:spPr>
        <p:txBody>
          <a:bodyPr>
            <a:normAutofit fontScale="92500" lnSpcReduction="10000"/>
          </a:bodyPr>
          <a:lstStyle/>
          <a:p>
            <a:pPr marL="0" indent="0" algn="just">
              <a:lnSpc>
                <a:spcPct val="150000"/>
              </a:lnSpc>
              <a:buNone/>
            </a:pPr>
            <a:r>
              <a:rPr lang="en-US" dirty="0" smtClean="0"/>
              <a:t>The </a:t>
            </a:r>
            <a:r>
              <a:rPr lang="en-US" dirty="0"/>
              <a:t>use of information and technology by different types of devices generates a large quantity of data packets that contains confidential and personal information. The packets are used to send data over an network. Hackers try to manipulate our data or gain illegal access to the files. Due to this reason, it is necessary to use computer security tools, such as Intrusion Detection Systems (IDS). This work presents an IDS that can perform the packet-based analysis. The flows are organized to be processed by machine learning methods. We design a network intrusion detection system that alarms the admin in case of any kind of intrusion or misuse of data. We are implementing this system using Support vector machine(SVM) algorithm, Weka and Java in various stages to overcome the challenges. Various shortcomings like Misuse of data, port scanning, denial of services will be dealt with in this system. Training data will be used to train the network and perform the testing of the system.</a:t>
            </a:r>
            <a:endParaRPr lang="en-IN" dirty="0"/>
          </a:p>
          <a:p>
            <a:pPr>
              <a:lnSpc>
                <a:spcPct val="150000"/>
              </a:lnSpc>
            </a:pPr>
            <a:endParaRPr lang="en-IN" dirty="0"/>
          </a:p>
        </p:txBody>
      </p:sp>
    </p:spTree>
    <p:extLst>
      <p:ext uri="{BB962C8B-B14F-4D97-AF65-F5344CB8AC3E}">
        <p14:creationId xmlns:p14="http://schemas.microsoft.com/office/powerpoint/2010/main" val="873610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smtClean="0"/>
              <a:t>Intrusion: Attempting to break into or misuse of system.</a:t>
            </a:r>
          </a:p>
          <a:p>
            <a:r>
              <a:rPr lang="en-IN" dirty="0" smtClean="0"/>
              <a:t>Intruders maybe from outside or within the network.</a:t>
            </a:r>
          </a:p>
          <a:p>
            <a:r>
              <a:rPr lang="en-IN" dirty="0" smtClean="0"/>
              <a:t>Cyber attacks are 	actions aimed at compromise the pillars of information security such as integrity, confidentiality and availability of a resource </a:t>
            </a:r>
          </a:p>
          <a:p>
            <a:r>
              <a:rPr lang="en-IN" dirty="0" smtClean="0"/>
              <a:t>Different ways of classifying IDS</a:t>
            </a:r>
          </a:p>
          <a:p>
            <a:pPr marL="0" indent="0">
              <a:buNone/>
            </a:pPr>
            <a:r>
              <a:rPr lang="en-IN" dirty="0"/>
              <a:t> </a:t>
            </a:r>
            <a:r>
              <a:rPr lang="en-IN" dirty="0" smtClean="0"/>
              <a:t>       - anomaly detection</a:t>
            </a:r>
          </a:p>
          <a:p>
            <a:pPr marL="0" indent="0">
              <a:buNone/>
            </a:pPr>
            <a:r>
              <a:rPr lang="en-IN" dirty="0"/>
              <a:t> </a:t>
            </a:r>
            <a:r>
              <a:rPr lang="en-IN" dirty="0" smtClean="0"/>
              <a:t>       - signature based misuse</a:t>
            </a:r>
          </a:p>
          <a:p>
            <a:pPr marL="0" indent="0">
              <a:buNone/>
            </a:pPr>
            <a:r>
              <a:rPr lang="en-IN" dirty="0"/>
              <a:t> </a:t>
            </a:r>
            <a:r>
              <a:rPr lang="en-IN" dirty="0" smtClean="0"/>
              <a:t>       - host based</a:t>
            </a:r>
          </a:p>
          <a:p>
            <a:pPr marL="0" indent="0">
              <a:buNone/>
            </a:pPr>
            <a:r>
              <a:rPr lang="en-IN" dirty="0" smtClean="0"/>
              <a:t>        - network based</a:t>
            </a:r>
          </a:p>
          <a:p>
            <a:pPr marL="0" indent="0">
              <a:buNone/>
            </a:pPr>
            <a:r>
              <a:rPr lang="en-IN" dirty="0"/>
              <a:t> </a:t>
            </a:r>
            <a:r>
              <a:rPr lang="en-IN" dirty="0" smtClean="0"/>
              <a:t>       </a:t>
            </a:r>
          </a:p>
          <a:p>
            <a:pPr marL="0" indent="0">
              <a:buNone/>
            </a:pPr>
            <a:endParaRPr lang="en-IN" dirty="0" smtClean="0"/>
          </a:p>
        </p:txBody>
      </p:sp>
    </p:spTree>
    <p:extLst>
      <p:ext uri="{BB962C8B-B14F-4D97-AF65-F5344CB8AC3E}">
        <p14:creationId xmlns:p14="http://schemas.microsoft.com/office/powerpoint/2010/main" val="921068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about IDS</a:t>
            </a:r>
            <a:endParaRPr lang="en-IN" dirty="0"/>
          </a:p>
        </p:txBody>
      </p:sp>
      <p:sp>
        <p:nvSpPr>
          <p:cNvPr id="3" name="Content Placeholder 2"/>
          <p:cNvSpPr>
            <a:spLocks noGrp="1"/>
          </p:cNvSpPr>
          <p:nvPr>
            <p:ph idx="1"/>
          </p:nvPr>
        </p:nvSpPr>
        <p:spPr/>
        <p:txBody>
          <a:bodyPr/>
          <a:lstStyle/>
          <a:p>
            <a:pPr>
              <a:lnSpc>
                <a:spcPct val="150000"/>
              </a:lnSpc>
            </a:pPr>
            <a:r>
              <a:rPr lang="en-IN" dirty="0" smtClean="0"/>
              <a:t>This IDS possess an attacked </a:t>
            </a:r>
          </a:p>
          <a:p>
            <a:pPr>
              <a:lnSpc>
                <a:spcPct val="150000"/>
              </a:lnSpc>
            </a:pPr>
            <a:r>
              <a:rPr lang="en-IN" dirty="0" smtClean="0"/>
              <a:t>description that can be matched to sensed attack manifestations.</a:t>
            </a:r>
          </a:p>
          <a:p>
            <a:pPr>
              <a:lnSpc>
                <a:spcPct val="150000"/>
              </a:lnSpc>
            </a:pPr>
            <a:r>
              <a:rPr lang="en-IN" dirty="0" smtClean="0"/>
              <a:t>Near real-time detection and response to malicious attack.</a:t>
            </a:r>
          </a:p>
          <a:p>
            <a:pPr>
              <a:lnSpc>
                <a:spcPct val="150000"/>
              </a:lnSpc>
            </a:pPr>
            <a:r>
              <a:rPr lang="en-IN" dirty="0" smtClean="0"/>
              <a:t>Security of confidential data</a:t>
            </a:r>
          </a:p>
          <a:p>
            <a:pPr>
              <a:lnSpc>
                <a:spcPct val="150000"/>
              </a:lnSpc>
            </a:pPr>
            <a:r>
              <a:rPr lang="en-IN" dirty="0" smtClean="0"/>
              <a:t>Attack verification</a:t>
            </a:r>
          </a:p>
          <a:p>
            <a:pPr>
              <a:lnSpc>
                <a:spcPct val="150000"/>
              </a:lnSpc>
            </a:pPr>
            <a:r>
              <a:rPr lang="en-IN" dirty="0" smtClean="0"/>
              <a:t>Plays the role of informant rather than police officer</a:t>
            </a:r>
            <a:endParaRPr lang="en-IN" dirty="0"/>
          </a:p>
        </p:txBody>
      </p:sp>
    </p:spTree>
    <p:extLst>
      <p:ext uri="{BB962C8B-B14F-4D97-AF65-F5344CB8AC3E}">
        <p14:creationId xmlns:p14="http://schemas.microsoft.com/office/powerpoint/2010/main" val="185862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Challenges </a:t>
            </a:r>
            <a:endParaRPr lang="en-IN" dirty="0"/>
          </a:p>
        </p:txBody>
      </p:sp>
      <p:sp>
        <p:nvSpPr>
          <p:cNvPr id="3" name="Content Placeholder 2"/>
          <p:cNvSpPr>
            <a:spLocks noGrp="1"/>
          </p:cNvSpPr>
          <p:nvPr>
            <p:ph idx="1"/>
          </p:nvPr>
        </p:nvSpPr>
        <p:spPr/>
        <p:txBody>
          <a:bodyPr>
            <a:normAutofit/>
          </a:bodyPr>
          <a:lstStyle/>
          <a:p>
            <a:pPr lvl="2" algn="just">
              <a:lnSpc>
                <a:spcPct val="150000"/>
              </a:lnSpc>
            </a:pPr>
            <a:r>
              <a:rPr lang="en-IN" sz="1800" dirty="0" smtClean="0"/>
              <a:t>Malicious </a:t>
            </a:r>
            <a:r>
              <a:rPr lang="en-IN" sz="1800" dirty="0" err="1" smtClean="0"/>
              <a:t>Activites</a:t>
            </a:r>
            <a:r>
              <a:rPr lang="en-IN" sz="1800" dirty="0" smtClean="0"/>
              <a:t> (</a:t>
            </a:r>
            <a:r>
              <a:rPr lang="en-IN" sz="1800" dirty="0" err="1" smtClean="0"/>
              <a:t>smurf</a:t>
            </a:r>
            <a:r>
              <a:rPr lang="en-IN" sz="1800" dirty="0" smtClean="0"/>
              <a:t>, </a:t>
            </a:r>
            <a:r>
              <a:rPr lang="en-IN" sz="1800" dirty="0" err="1" smtClean="0"/>
              <a:t>satan</a:t>
            </a:r>
            <a:r>
              <a:rPr lang="en-IN" sz="1800" dirty="0" smtClean="0"/>
              <a:t>, buffer overflow ,rootkit, </a:t>
            </a:r>
            <a:r>
              <a:rPr lang="en-IN" sz="1800" dirty="0" err="1" smtClean="0"/>
              <a:t>nmap</a:t>
            </a:r>
            <a:r>
              <a:rPr lang="en-IN" sz="1800" dirty="0" smtClean="0"/>
              <a:t> </a:t>
            </a:r>
            <a:r>
              <a:rPr lang="en-IN" sz="1800" dirty="0" err="1" smtClean="0"/>
              <a:t>etc</a:t>
            </a:r>
            <a:r>
              <a:rPr lang="en-IN" sz="1800" dirty="0" smtClean="0"/>
              <a:t>)</a:t>
            </a:r>
          </a:p>
          <a:p>
            <a:pPr lvl="2">
              <a:lnSpc>
                <a:spcPct val="150000"/>
              </a:lnSpc>
            </a:pPr>
            <a:r>
              <a:rPr lang="en-IN" sz="1800" dirty="0" smtClean="0"/>
              <a:t>Best algorithm for detection and classification </a:t>
            </a:r>
          </a:p>
          <a:p>
            <a:pPr lvl="2">
              <a:lnSpc>
                <a:spcPct val="150000"/>
              </a:lnSpc>
            </a:pPr>
            <a:r>
              <a:rPr lang="en-IN" sz="1800" dirty="0" smtClean="0"/>
              <a:t>Complexity</a:t>
            </a:r>
          </a:p>
          <a:p>
            <a:pPr lvl="2">
              <a:lnSpc>
                <a:spcPct val="150000"/>
              </a:lnSpc>
            </a:pPr>
            <a:r>
              <a:rPr lang="en-IN" sz="1800" dirty="0" smtClean="0"/>
              <a:t>Accuracy</a:t>
            </a:r>
            <a:endParaRPr lang="en-IN" sz="1800" dirty="0"/>
          </a:p>
        </p:txBody>
      </p:sp>
    </p:spTree>
    <p:extLst>
      <p:ext uri="{BB962C8B-B14F-4D97-AF65-F5344CB8AC3E}">
        <p14:creationId xmlns:p14="http://schemas.microsoft.com/office/powerpoint/2010/main" val="1541775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48" y="1861727"/>
            <a:ext cx="9784204" cy="3695098"/>
          </a:xfrm>
          <a:prstGeom prst="rect">
            <a:avLst/>
          </a:prstGeom>
        </p:spPr>
      </p:pic>
      <p:sp>
        <p:nvSpPr>
          <p:cNvPr id="7" name="Title 1"/>
          <p:cNvSpPr>
            <a:spLocks noGrp="1"/>
          </p:cNvSpPr>
          <p:nvPr>
            <p:ph type="title"/>
          </p:nvPr>
        </p:nvSpPr>
        <p:spPr>
          <a:xfrm>
            <a:off x="677334" y="609600"/>
            <a:ext cx="8596668" cy="1320800"/>
          </a:xfrm>
        </p:spPr>
        <p:txBody>
          <a:bodyPr/>
          <a:lstStyle/>
          <a:p>
            <a:pPr algn="ctr"/>
            <a:r>
              <a:rPr lang="en-IN" dirty="0" smtClean="0"/>
              <a:t>     Proposed Architecture</a:t>
            </a:r>
            <a:endParaRPr lang="en-IN" dirty="0"/>
          </a:p>
        </p:txBody>
      </p:sp>
      <p:sp>
        <p:nvSpPr>
          <p:cNvPr id="3" name="TextBox 2"/>
          <p:cNvSpPr txBox="1"/>
          <p:nvPr/>
        </p:nvSpPr>
        <p:spPr>
          <a:xfrm>
            <a:off x="457201" y="3806890"/>
            <a:ext cx="737118" cy="338554"/>
          </a:xfrm>
          <a:prstGeom prst="rect">
            <a:avLst/>
          </a:prstGeom>
          <a:noFill/>
        </p:spPr>
        <p:txBody>
          <a:bodyPr wrap="square" rtlCol="0">
            <a:spAutoFit/>
          </a:bodyPr>
          <a:lstStyle/>
          <a:p>
            <a:r>
              <a:rPr lang="en-IN" sz="800" dirty="0" smtClean="0"/>
              <a:t>(Represents Network)</a:t>
            </a:r>
            <a:endParaRPr lang="en-IN" sz="800" dirty="0"/>
          </a:p>
        </p:txBody>
      </p:sp>
      <p:sp>
        <p:nvSpPr>
          <p:cNvPr id="14" name="Rectangle 13"/>
          <p:cNvSpPr/>
          <p:nvPr/>
        </p:nvSpPr>
        <p:spPr>
          <a:xfrm>
            <a:off x="8671727" y="4622241"/>
            <a:ext cx="1085222" cy="7234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Elbow Connector 15"/>
          <p:cNvCxnSpPr/>
          <p:nvPr/>
        </p:nvCxnSpPr>
        <p:spPr>
          <a:xfrm>
            <a:off x="7807569" y="4145444"/>
            <a:ext cx="864158" cy="848587"/>
          </a:xfrm>
          <a:prstGeom prst="bentConnector3">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flipH="1">
            <a:off x="8671727" y="4622242"/>
            <a:ext cx="1014884" cy="253916"/>
          </a:xfrm>
          <a:prstGeom prst="rect">
            <a:avLst/>
          </a:prstGeom>
          <a:noFill/>
        </p:spPr>
        <p:txBody>
          <a:bodyPr wrap="square" rtlCol="0">
            <a:spAutoFit/>
          </a:bodyPr>
          <a:lstStyle/>
          <a:p>
            <a:r>
              <a:rPr lang="en-IN" sz="1050" dirty="0" smtClean="0"/>
              <a:t>Testing Data</a:t>
            </a:r>
            <a:endParaRPr lang="en-IN" sz="1050" dirty="0"/>
          </a:p>
        </p:txBody>
      </p:sp>
    </p:spTree>
    <p:extLst>
      <p:ext uri="{BB962C8B-B14F-4D97-AF65-F5344CB8AC3E}">
        <p14:creationId xmlns:p14="http://schemas.microsoft.com/office/powerpoint/2010/main" val="312078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t>
            </a:r>
            <a:endParaRPr lang="en-IN" dirty="0"/>
          </a:p>
        </p:txBody>
      </p:sp>
      <p:sp>
        <p:nvSpPr>
          <p:cNvPr id="3" name="Content Placeholder 2"/>
          <p:cNvSpPr>
            <a:spLocks noGrp="1"/>
          </p:cNvSpPr>
          <p:nvPr>
            <p:ph idx="1"/>
          </p:nvPr>
        </p:nvSpPr>
        <p:spPr/>
        <p:txBody>
          <a:bodyPr/>
          <a:lstStyle/>
          <a:p>
            <a:pPr lvl="0" fontAlgn="base"/>
            <a:r>
              <a:rPr lang="en-US" dirty="0"/>
              <a:t>We are using NSL-KDD dataset divided into two parts, one for training and other for testing.</a:t>
            </a:r>
            <a:endParaRPr lang="en-IN" dirty="0"/>
          </a:p>
          <a:p>
            <a:pPr lvl="0" fontAlgn="base"/>
            <a:r>
              <a:rPr lang="en-US" dirty="0"/>
              <a:t> </a:t>
            </a:r>
            <a:r>
              <a:rPr lang="en-IN" dirty="0"/>
              <a:t>There are total 42 features in the dataset including </a:t>
            </a:r>
            <a:r>
              <a:rPr lang="en-IN" dirty="0" err="1"/>
              <a:t>Protocol_type</a:t>
            </a:r>
            <a:r>
              <a:rPr lang="en-IN" dirty="0"/>
              <a:t>, Service, Flag, Source bytes, Destination </a:t>
            </a:r>
            <a:r>
              <a:rPr lang="en-IN" dirty="0" smtClean="0"/>
              <a:t>bytes </a:t>
            </a:r>
            <a:r>
              <a:rPr lang="en-IN" dirty="0"/>
              <a:t>etc. </a:t>
            </a:r>
          </a:p>
          <a:p>
            <a:pPr lvl="0" fontAlgn="base"/>
            <a:r>
              <a:rPr lang="en-US" dirty="0"/>
              <a:t> The last column contains the output denoting a normal activity or an attack.</a:t>
            </a:r>
            <a:endParaRPr lang="en-IN" dirty="0"/>
          </a:p>
          <a:p>
            <a:pPr lvl="0" fontAlgn="base"/>
            <a:r>
              <a:rPr lang="en-US" dirty="0"/>
              <a:t> </a:t>
            </a:r>
            <a:r>
              <a:rPr lang="en-IN" dirty="0"/>
              <a:t>Different types of attacks are included </a:t>
            </a:r>
            <a:r>
              <a:rPr lang="en-IN" dirty="0" smtClean="0"/>
              <a:t>like </a:t>
            </a:r>
            <a:r>
              <a:rPr lang="en-IN" dirty="0" err="1" smtClean="0"/>
              <a:t>satan</a:t>
            </a:r>
            <a:r>
              <a:rPr lang="en-IN" dirty="0" smtClean="0"/>
              <a:t>, rootkit, </a:t>
            </a:r>
            <a:r>
              <a:rPr lang="en-IN" dirty="0" err="1" smtClean="0"/>
              <a:t>portsweep</a:t>
            </a:r>
            <a:r>
              <a:rPr lang="en-IN" dirty="0" smtClean="0"/>
              <a:t> , buffer overflow.  </a:t>
            </a:r>
            <a:endParaRPr lang="en-IN" dirty="0"/>
          </a:p>
        </p:txBody>
      </p:sp>
    </p:spTree>
    <p:extLst>
      <p:ext uri="{BB962C8B-B14F-4D97-AF65-F5344CB8AC3E}">
        <p14:creationId xmlns:p14="http://schemas.microsoft.com/office/powerpoint/2010/main" val="416615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Support Vector Machine</a:t>
            </a:r>
            <a:endParaRPr lang="en-IN" dirty="0"/>
          </a:p>
        </p:txBody>
      </p:sp>
      <p:sp>
        <p:nvSpPr>
          <p:cNvPr id="5" name="TextBox 4"/>
          <p:cNvSpPr txBox="1"/>
          <p:nvPr/>
        </p:nvSpPr>
        <p:spPr>
          <a:xfrm>
            <a:off x="1004341" y="1930400"/>
            <a:ext cx="8094689" cy="4455410"/>
          </a:xfrm>
          <a:prstGeom prst="rect">
            <a:avLst/>
          </a:prstGeom>
          <a:noFill/>
        </p:spPr>
        <p:txBody>
          <a:bodyPr wrap="square" rtlCol="0">
            <a:spAutoFit/>
          </a:bodyPr>
          <a:lstStyle/>
          <a:p>
            <a:endParaRPr lang="en-IN" dirty="0"/>
          </a:p>
        </p:txBody>
      </p:sp>
      <p:sp>
        <p:nvSpPr>
          <p:cNvPr id="6" name="Content Placeholder 2"/>
          <p:cNvSpPr>
            <a:spLocks noGrp="1"/>
          </p:cNvSpPr>
          <p:nvPr>
            <p:ph idx="1"/>
          </p:nvPr>
        </p:nvSpPr>
        <p:spPr>
          <a:xfrm>
            <a:off x="677334" y="2160589"/>
            <a:ext cx="8596668" cy="3880773"/>
          </a:xfrm>
        </p:spPr>
        <p:txBody>
          <a:bodyPr>
            <a:normAutofit/>
          </a:bodyPr>
          <a:lstStyle/>
          <a:p>
            <a:r>
              <a:rPr lang="en-US" dirty="0" smtClean="0"/>
              <a:t>Support </a:t>
            </a:r>
            <a:r>
              <a:rPr lang="en-US" dirty="0"/>
              <a:t>Vector </a:t>
            </a:r>
            <a:r>
              <a:rPr lang="en-US" dirty="0" smtClean="0"/>
              <a:t>Machine</a:t>
            </a:r>
            <a:r>
              <a:rPr lang="en-US" dirty="0"/>
              <a:t> </a:t>
            </a:r>
            <a:r>
              <a:rPr lang="en-US" dirty="0" smtClean="0"/>
              <a:t>(SVM</a:t>
            </a:r>
            <a:r>
              <a:rPr lang="en-US" dirty="0"/>
              <a:t>) is a supervised machine learning algorithm </a:t>
            </a:r>
            <a:endParaRPr lang="en-US" dirty="0" smtClean="0"/>
          </a:p>
          <a:p>
            <a:r>
              <a:rPr lang="en-US" dirty="0"/>
              <a:t>used for both classification or regression challenges. </a:t>
            </a:r>
            <a:endParaRPr lang="en-US" dirty="0" smtClean="0"/>
          </a:p>
          <a:p>
            <a:r>
              <a:rPr lang="en-US" dirty="0" smtClean="0"/>
              <a:t>Best known algorithm for classification </a:t>
            </a:r>
          </a:p>
          <a:p>
            <a:pPr marL="0" indent="0">
              <a:buNone/>
            </a:pPr>
            <a:endParaRPr lang="en-US" dirty="0" smtClean="0"/>
          </a:p>
          <a:p>
            <a:endParaRPr lang="en-IN" dirty="0" smtClean="0"/>
          </a:p>
          <a:p>
            <a:pPr marL="0" indent="0">
              <a:buNone/>
            </a:pPr>
            <a:r>
              <a:rPr lang="en-IN" dirty="0"/>
              <a:t> </a:t>
            </a:r>
            <a:r>
              <a:rPr lang="en-IN" dirty="0" smtClean="0"/>
              <a:t>       </a:t>
            </a:r>
          </a:p>
          <a:p>
            <a:pPr marL="0" indent="0">
              <a:buNone/>
            </a:pPr>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722" y="3400490"/>
            <a:ext cx="3743596" cy="2921769"/>
          </a:xfrm>
          <a:prstGeom prst="rect">
            <a:avLst/>
          </a:prstGeom>
        </p:spPr>
      </p:pic>
    </p:spTree>
    <p:extLst>
      <p:ext uri="{BB962C8B-B14F-4D97-AF65-F5344CB8AC3E}">
        <p14:creationId xmlns:p14="http://schemas.microsoft.com/office/powerpoint/2010/main" val="2398927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KSVM</a:t>
            </a:r>
            <a:endParaRPr lang="en-IN" dirty="0"/>
          </a:p>
        </p:txBody>
      </p:sp>
      <p:sp>
        <p:nvSpPr>
          <p:cNvPr id="3" name="Content Placeholder 2"/>
          <p:cNvSpPr>
            <a:spLocks noGrp="1"/>
          </p:cNvSpPr>
          <p:nvPr>
            <p:ph idx="1"/>
          </p:nvPr>
        </p:nvSpPr>
        <p:spPr>
          <a:xfrm>
            <a:off x="363894" y="1362269"/>
            <a:ext cx="8676843" cy="4679093"/>
          </a:xfrm>
        </p:spPr>
        <p:txBody>
          <a:bodyPr/>
          <a:lstStyle/>
          <a:p>
            <a:r>
              <a:rPr lang="en-US" dirty="0"/>
              <a:t>Most of the datasets available have non linear decision boundary. So the </a:t>
            </a:r>
            <a:r>
              <a:rPr lang="en-US" dirty="0" err="1"/>
              <a:t>kernal</a:t>
            </a:r>
            <a:r>
              <a:rPr lang="en-US" dirty="0"/>
              <a:t> function is used for converting the feature </a:t>
            </a:r>
            <a:r>
              <a:rPr lang="en-US" dirty="0" smtClean="0"/>
              <a:t>space.</a:t>
            </a:r>
          </a:p>
          <a:p>
            <a:r>
              <a:rPr lang="en-US" dirty="0"/>
              <a:t>The </a:t>
            </a:r>
            <a:r>
              <a:rPr lang="en-US" dirty="0" err="1"/>
              <a:t>kernal</a:t>
            </a:r>
            <a:r>
              <a:rPr lang="en-US" dirty="0"/>
              <a:t> function is chosen in such a way that dataset becomes linearly separable in new feature space. </a:t>
            </a:r>
            <a:endParaRPr lang="en-US" dirty="0" smtClean="0"/>
          </a:p>
          <a:p>
            <a:r>
              <a:rPr lang="en-US" dirty="0" smtClean="0"/>
              <a:t>The </a:t>
            </a:r>
            <a:r>
              <a:rPr lang="en-US" dirty="0"/>
              <a:t>most commonly used </a:t>
            </a:r>
            <a:r>
              <a:rPr lang="en-US" dirty="0" err="1"/>
              <a:t>kernal</a:t>
            </a:r>
            <a:r>
              <a:rPr lang="en-US" dirty="0"/>
              <a:t> functions are polynomial and radial basis function</a:t>
            </a:r>
            <a:r>
              <a:rPr lang="en-US" dirty="0" smtClean="0"/>
              <a:t>.</a:t>
            </a:r>
          </a:p>
          <a:p>
            <a:r>
              <a:rPr lang="en-US" dirty="0" smtClean="0"/>
              <a:t> </a:t>
            </a:r>
            <a:r>
              <a:rPr lang="en-US" dirty="0" err="1" smtClean="0"/>
              <a:t>Kernal</a:t>
            </a:r>
            <a:r>
              <a:rPr lang="en-US" dirty="0" smtClean="0"/>
              <a:t> Trick which </a:t>
            </a:r>
            <a:r>
              <a:rPr lang="en-US" dirty="0"/>
              <a:t>means the kernel function transform the data into a higher dimensional feature space to make it possible to perform the linear separation.  </a:t>
            </a:r>
            <a:endParaRPr lang="en-IN" dirty="0"/>
          </a:p>
        </p:txBody>
      </p:sp>
      <p:pic>
        <p:nvPicPr>
          <p:cNvPr id="1026" name="Picture 2" descr="ex8a_nofill.png"/>
          <p:cNvPicPr>
            <a:picLocks noChangeAspect="1" noChangeArrowheads="1"/>
          </p:cNvPicPr>
          <p:nvPr/>
        </p:nvPicPr>
        <p:blipFill rotWithShape="1">
          <a:blip r:embed="rId2">
            <a:extLst>
              <a:ext uri="{28A0092B-C50C-407E-A947-70E740481C1C}">
                <a14:useLocalDpi xmlns:a14="http://schemas.microsoft.com/office/drawing/2010/main" val="0"/>
              </a:ext>
            </a:extLst>
          </a:blip>
          <a:srcRect l="12901" t="6096" r="5234" b="9858"/>
          <a:stretch/>
        </p:blipFill>
        <p:spPr bwMode="auto">
          <a:xfrm>
            <a:off x="3948475" y="4280867"/>
            <a:ext cx="2836505" cy="218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03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14732</TotalTime>
  <Words>1247</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Anomaly and Misuse based Network Intrusion Detection System</vt:lpstr>
      <vt:lpstr>      ABSTRACT</vt:lpstr>
      <vt:lpstr>Introduction</vt:lpstr>
      <vt:lpstr>More about IDS</vt:lpstr>
      <vt:lpstr>      Challenges </vt:lpstr>
      <vt:lpstr>     Proposed Architecture</vt:lpstr>
      <vt:lpstr>Dataset </vt:lpstr>
      <vt:lpstr>Algorithm :- Support Vector Machine</vt:lpstr>
      <vt:lpstr>KSVM</vt:lpstr>
      <vt:lpstr>Packages Used</vt:lpstr>
      <vt:lpstr>Proposed System</vt:lpstr>
      <vt:lpstr>Steps Involved </vt:lpstr>
      <vt:lpstr>Advantages of Proposed System</vt:lpstr>
      <vt:lpstr>Conclusion   </vt:lpstr>
      <vt:lpstr>References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Matching</dc:title>
  <dc:creator>Sumedha Khurana</dc:creator>
  <cp:lastModifiedBy>Kaumudi Gupta</cp:lastModifiedBy>
  <cp:revision>61</cp:revision>
  <dcterms:created xsi:type="dcterms:W3CDTF">2017-10-16T17:58:21Z</dcterms:created>
  <dcterms:modified xsi:type="dcterms:W3CDTF">2018-03-15T09:01:39Z</dcterms:modified>
</cp:coreProperties>
</file>