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0" r:id="rId4"/>
    <p:sldId id="276" r:id="rId5"/>
    <p:sldId id="277" r:id="rId6"/>
    <p:sldId id="278" r:id="rId7"/>
    <p:sldId id="300" r:id="rId8"/>
    <p:sldId id="303" r:id="rId9"/>
    <p:sldId id="267" r:id="rId10"/>
    <p:sldId id="274" r:id="rId11"/>
    <p:sldId id="284" r:id="rId12"/>
    <p:sldId id="285" r:id="rId13"/>
    <p:sldId id="287" r:id="rId14"/>
    <p:sldId id="299" r:id="rId15"/>
    <p:sldId id="304" r:id="rId16"/>
    <p:sldId id="286" r:id="rId17"/>
    <p:sldId id="289" r:id="rId18"/>
    <p:sldId id="288" r:id="rId19"/>
    <p:sldId id="305" r:id="rId20"/>
    <p:sldId id="306" r:id="rId21"/>
    <p:sldId id="294" r:id="rId22"/>
    <p:sldId id="297" r:id="rId23"/>
    <p:sldId id="273" r:id="rId24"/>
    <p:sldId id="302" r:id="rId25"/>
    <p:sldId id="290" r:id="rId26"/>
    <p:sldId id="30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89" userDrawn="1">
          <p15:clr>
            <a:srgbClr val="A4A3A4"/>
          </p15:clr>
        </p15:guide>
        <p15:guide id="4" pos="7514" userDrawn="1">
          <p15:clr>
            <a:srgbClr val="A4A3A4"/>
          </p15:clr>
        </p15:guide>
        <p15:guide id="5" orient="horz" pos="216" userDrawn="1">
          <p15:clr>
            <a:srgbClr val="A4A3A4"/>
          </p15:clr>
        </p15:guide>
        <p15:guide id="6" orient="horz" pos="4032" userDrawn="1">
          <p15:clr>
            <a:srgbClr val="A4A3A4"/>
          </p15:clr>
        </p15:guide>
        <p15:guide id="7" orient="horz" pos="6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CE295E"/>
    <a:srgbClr val="7F7F7F"/>
    <a:srgbClr val="A6A6A6"/>
    <a:srgbClr val="F2F2F2"/>
    <a:srgbClr val="BFBFBF"/>
    <a:srgbClr val="E37777"/>
    <a:srgbClr val="64A4CA"/>
    <a:srgbClr val="66C5F3"/>
    <a:srgbClr val="F2C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A81694-C43F-467A-8C8B-FFD1E100B065}" v="194" dt="2020-04-28T19:09:02.373"/>
    <p1510:client id="{69AB7422-3F45-1921-8056-EB224F1E3190}" v="8" dt="2020-04-28T19:09:19.711"/>
    <p1510:client id="{B7FCD74E-34DF-49DC-8E90-EB04AC34BC2F}" v="3802" dt="2020-04-28T19:08:28.415"/>
    <p1510:client id="{C6AA292C-5604-4167-8ECF-4DE1FE4391AF}" v="1077" dt="2020-04-28T18:52:16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8" y="62"/>
      </p:cViewPr>
      <p:guideLst>
        <p:guide orient="horz" pos="2409"/>
        <p:guide pos="3840"/>
        <p:guide pos="189"/>
        <p:guide pos="7514"/>
        <p:guide orient="horz" pos="216"/>
        <p:guide orient="horz" pos="4032"/>
        <p:guide orient="horz" pos="6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023A0-2B54-4E79-AA20-143385AB9A6C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8DEA9-6F4F-4540-9E5D-C6F39079A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5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14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ratio of pedestrians are comparable to the motorists involved in Manhattan  whereas the cases involving pedestrians in small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84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Analysis over 1 million data shows an constant trend in collision over the years in New York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07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Analysis over 1 million data shows an constant trend in collision over the years in New York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35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Analysis over 1 million data shows an constant trend in collision over the years in New York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60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Program started by mayor, reduce by 2024…but the forecast does not reflect that, even though there has been a reduce but not so much that it gets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79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88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93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45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Crash by months less in April coz in the start of spring </a:t>
            </a:r>
            <a:r>
              <a:rPr lang="en-IN"/>
              <a:t>NYPD</a:t>
            </a:r>
            <a:r>
              <a:rPr lang="en-IN" dirty="0"/>
              <a:t> increases police force on the streets.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02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Analysis over 1 million data shows an constant trend in collision over the years in New York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29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Analysis over 1 million data shows an constant trend in collision over the years in New York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22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Analysis over 1 million data shows an constant trend in collision over the years in New York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99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FCD-CC86-4465-AD95-85D2B9349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07509-85B2-495C-82A8-989CA9862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B0AA9-8E90-484A-ADD9-31AA1A53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8E9EE-6889-428D-B6A1-8BAC3E3F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1D2A5-6CD9-436C-958A-CC73AA34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6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58F3-6311-4BBF-9C0A-1ADA7A27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818"/>
            <a:ext cx="10515600" cy="498598"/>
          </a:xfrm>
        </p:spPr>
        <p:txBody>
          <a:bodyPr lIns="0" tIns="0" rIns="0" bIns="0" anchor="t">
            <a:spAutoFit/>
          </a:bodyPr>
          <a:lstStyle>
            <a:lvl1pPr algn="ctr">
              <a:defRPr sz="36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6F3C5-5D77-43F9-92A6-DE0777BB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Logo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4FB46-0511-4A20-A9DA-85B06B5DF611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83AD1-0683-4B68-832E-79E5AC88DF1C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B2F141-1AB9-4751-90A0-65BD481D8563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4255E-A54B-4118-B827-E0382D3A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589475"/>
            <a:ext cx="4191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0FD50806-BABF-4915-9689-3B9956D1C7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3619BB-9A09-40D9-A9F1-A026ABABCFBF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06B9428-3B49-42EA-ACD3-FF049EF21512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069E56F-ACCE-4A35-B24D-58EA37E4CEA1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465AED1-A4C5-416C-90F3-39CC10CEEAF1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11431DD-99C5-48BB-92EB-730E9F76D556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382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7129C65-954E-43EB-9F6A-C97D1F58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Logo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C9F7F1-EEC7-46BD-A1BF-A84E2080AB06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697E84-B24C-45E1-B5E2-2055DC460E2B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86CD30-C1F7-4F1C-A2BE-296375984BEE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CBA262D7-A96F-4408-8F02-4886014B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589475"/>
            <a:ext cx="4191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0FD50806-BABF-4915-9689-3B9956D1C7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309FA6-F672-455E-955D-B63C2E15B767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4FEBCF0-94B1-404B-8C9F-2DCA574C8B2D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76D0EC6-9588-45EE-90D4-6E4C69D39683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87DA7BA-10C8-4993-9A03-3A5333A3916C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9BB0092-77B4-406B-A737-5C223E99A5A5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381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78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B1366-174D-45EC-BD88-F980D865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D19A8-AEB8-482D-8F13-BD953F276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14B90-F6E9-4D26-BF69-ADB349AE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2500-2DCA-4720-8360-6E74C26DD0EA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A9DAD-013C-4027-AC7F-A2AAAA2B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D2A19-F4FC-464C-A55F-C1F1EC14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2E3D-61E0-450A-AD62-EE98E4860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6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59117-0F16-48ED-9718-C5D09846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745ED-7A57-4683-810C-5E5003926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5B1BF-AD50-4239-805D-33B3AEE52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79871-3CD6-4A1B-A275-2552C7EBC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Logo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1636-41B2-41A0-9EEE-E0104F888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0806-BABF-4915-9689-3B9956D1C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3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archana.mahapatra#!/vizhome/VehicleCollisionsStatistics/Dashboard3" TargetMode="External"/><Relationship Id="rId2" Type="http://schemas.openxmlformats.org/officeDocument/2006/relationships/hyperlink" Target="https://public.tableau.com/profile/kaumudi.kulkarni#!/vizhome/Book3-KAUMUDI/Dashboard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profile/archana.mahapatra#!/vizhome/Madhvika_BI_DashboardNew/StreetIntersectionandFactor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ndalaw.com/2019/06/05/are-car-accidents-common-in-new-york-city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ny.gov/Public-Safety/Motor-Vehicle-Collisions-Crashes/h9gi-nx9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ny.gov/Public-Safety/Motor-Vehicle-Collisions-Crashes/h9gi-nx9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9681D9-380A-4EAF-91DB-E07432FF9C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8" b="5877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564789-A474-46BE-A2F2-4F27C6E39F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70207C-E81D-4E79-9654-07E51237BC3C}"/>
              </a:ext>
            </a:extLst>
          </p:cNvPr>
          <p:cNvSpPr/>
          <p:nvPr/>
        </p:nvSpPr>
        <p:spPr>
          <a:xfrm rot="18900000">
            <a:off x="9918212" y="303531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C300DA-4EC9-46EA-916D-25BEDAE0F239}"/>
              </a:ext>
            </a:extLst>
          </p:cNvPr>
          <p:cNvSpPr/>
          <p:nvPr/>
        </p:nvSpPr>
        <p:spPr>
          <a:xfrm>
            <a:off x="1684242" y="4155505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cs typeface="Segoe UI Light"/>
              </a:rPr>
              <a:t>Group 5</a:t>
            </a:r>
            <a:endParaRPr lang="en-US" sz="2000" b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A111C5-A78D-479B-8C31-7C75D54750E4}"/>
              </a:ext>
            </a:extLst>
          </p:cNvPr>
          <p:cNvSpPr/>
          <p:nvPr/>
        </p:nvSpPr>
        <p:spPr>
          <a:xfrm>
            <a:off x="360470" y="297509"/>
            <a:ext cx="11471060" cy="6262983"/>
          </a:xfrm>
          <a:prstGeom prst="rect">
            <a:avLst/>
          </a:prstGeom>
          <a:noFill/>
          <a:ln>
            <a:solidFill>
              <a:srgbClr val="CE2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07CD1A-2477-48CA-8693-2133EA1C329A}"/>
              </a:ext>
            </a:extLst>
          </p:cNvPr>
          <p:cNvGrpSpPr/>
          <p:nvPr/>
        </p:nvGrpSpPr>
        <p:grpSpPr>
          <a:xfrm>
            <a:off x="4167698" y="1224091"/>
            <a:ext cx="3856603" cy="4409819"/>
            <a:chOff x="4167698" y="1500698"/>
            <a:chExt cx="3856603" cy="440981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85D1319-7BD4-47DE-B3DF-55B655BB34C4}"/>
                </a:ext>
              </a:extLst>
            </p:cNvPr>
            <p:cNvSpPr/>
            <p:nvPr/>
          </p:nvSpPr>
          <p:spPr>
            <a:xfrm rot="18900000">
              <a:off x="4167698" y="1500698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A6B26EE-CB0C-4C1C-981C-B7972827533E}"/>
                </a:ext>
              </a:extLst>
            </p:cNvPr>
            <p:cNvSpPr/>
            <p:nvPr/>
          </p:nvSpPr>
          <p:spPr>
            <a:xfrm rot="18900000">
              <a:off x="4167699" y="2053915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D3AC05-2DFE-4FEA-BD0F-67495472A283}"/>
              </a:ext>
            </a:extLst>
          </p:cNvPr>
          <p:cNvSpPr txBox="1"/>
          <p:nvPr/>
        </p:nvSpPr>
        <p:spPr>
          <a:xfrm>
            <a:off x="4091421" y="2566397"/>
            <a:ext cx="40091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+mj-lt"/>
              </a:rPr>
              <a:t>NYC</a:t>
            </a:r>
          </a:p>
          <a:p>
            <a:pPr algn="ctr"/>
            <a:r>
              <a:rPr lang="en-US" sz="3600">
                <a:solidFill>
                  <a:schemeClr val="bg1"/>
                </a:solidFill>
                <a:latin typeface="+mj-lt"/>
              </a:rPr>
              <a:t>Vehicle Collisions Data Insights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Freeform 29">
            <a:extLst>
              <a:ext uri="{FF2B5EF4-FFF2-40B4-BE49-F238E27FC236}">
                <a16:creationId xmlns:a16="http://schemas.microsoft.com/office/drawing/2014/main" id="{67C7320D-C0D5-4F16-AE9B-39B0CB6441BC}"/>
              </a:ext>
            </a:extLst>
          </p:cNvPr>
          <p:cNvSpPr>
            <a:spLocks noEditPoints="1"/>
          </p:cNvSpPr>
          <p:nvPr/>
        </p:nvSpPr>
        <p:spPr bwMode="auto">
          <a:xfrm>
            <a:off x="5809749" y="2044288"/>
            <a:ext cx="552450" cy="394256"/>
          </a:xfrm>
          <a:custGeom>
            <a:avLst/>
            <a:gdLst>
              <a:gd name="T0" fmla="*/ 0 w 96"/>
              <a:gd name="T1" fmla="*/ 48 h 68"/>
              <a:gd name="T2" fmla="*/ 2 w 96"/>
              <a:gd name="T3" fmla="*/ 68 h 68"/>
              <a:gd name="T4" fmla="*/ 96 w 96"/>
              <a:gd name="T5" fmla="*/ 66 h 68"/>
              <a:gd name="T6" fmla="*/ 48 w 96"/>
              <a:gd name="T7" fmla="*/ 0 h 68"/>
              <a:gd name="T8" fmla="*/ 61 w 96"/>
              <a:gd name="T9" fmla="*/ 12 h 68"/>
              <a:gd name="T10" fmla="*/ 64 w 96"/>
              <a:gd name="T11" fmla="*/ 14 h 68"/>
              <a:gd name="T12" fmla="*/ 59 w 96"/>
              <a:gd name="T13" fmla="*/ 22 h 68"/>
              <a:gd name="T14" fmla="*/ 58 w 96"/>
              <a:gd name="T15" fmla="*/ 19 h 68"/>
              <a:gd name="T16" fmla="*/ 48 w 96"/>
              <a:gd name="T17" fmla="*/ 8 h 68"/>
              <a:gd name="T18" fmla="*/ 50 w 96"/>
              <a:gd name="T19" fmla="*/ 18 h 68"/>
              <a:gd name="T20" fmla="*/ 46 w 96"/>
              <a:gd name="T21" fmla="*/ 18 h 68"/>
              <a:gd name="T22" fmla="*/ 18 w 96"/>
              <a:gd name="T23" fmla="*/ 52 h 68"/>
              <a:gd name="T24" fmla="*/ 8 w 96"/>
              <a:gd name="T25" fmla="*/ 50 h 68"/>
              <a:gd name="T26" fmla="*/ 18 w 96"/>
              <a:gd name="T27" fmla="*/ 48 h 68"/>
              <a:gd name="T28" fmla="*/ 18 w 96"/>
              <a:gd name="T29" fmla="*/ 52 h 68"/>
              <a:gd name="T30" fmla="*/ 20 w 96"/>
              <a:gd name="T31" fmla="*/ 38 h 68"/>
              <a:gd name="T32" fmla="*/ 12 w 96"/>
              <a:gd name="T33" fmla="*/ 35 h 68"/>
              <a:gd name="T34" fmla="*/ 14 w 96"/>
              <a:gd name="T35" fmla="*/ 31 h 68"/>
              <a:gd name="T36" fmla="*/ 22 w 96"/>
              <a:gd name="T37" fmla="*/ 37 h 68"/>
              <a:gd name="T38" fmla="*/ 27 w 96"/>
              <a:gd name="T39" fmla="*/ 29 h 68"/>
              <a:gd name="T40" fmla="*/ 20 w 96"/>
              <a:gd name="T41" fmla="*/ 22 h 68"/>
              <a:gd name="T42" fmla="*/ 23 w 96"/>
              <a:gd name="T43" fmla="*/ 20 h 68"/>
              <a:gd name="T44" fmla="*/ 28 w 96"/>
              <a:gd name="T45" fmla="*/ 28 h 68"/>
              <a:gd name="T46" fmla="*/ 37 w 96"/>
              <a:gd name="T47" fmla="*/ 22 h 68"/>
              <a:gd name="T48" fmla="*/ 32 w 96"/>
              <a:gd name="T49" fmla="*/ 14 h 68"/>
              <a:gd name="T50" fmla="*/ 35 w 96"/>
              <a:gd name="T51" fmla="*/ 12 h 68"/>
              <a:gd name="T52" fmla="*/ 37 w 96"/>
              <a:gd name="T53" fmla="*/ 22 h 68"/>
              <a:gd name="T54" fmla="*/ 48 w 96"/>
              <a:gd name="T55" fmla="*/ 56 h 68"/>
              <a:gd name="T56" fmla="*/ 48 w 96"/>
              <a:gd name="T57" fmla="*/ 40 h 68"/>
              <a:gd name="T58" fmla="*/ 71 w 96"/>
              <a:gd name="T59" fmla="*/ 22 h 68"/>
              <a:gd name="T60" fmla="*/ 73 w 96"/>
              <a:gd name="T61" fmla="*/ 25 h 68"/>
              <a:gd name="T62" fmla="*/ 56 w 96"/>
              <a:gd name="T63" fmla="*/ 48 h 68"/>
              <a:gd name="T64" fmla="*/ 75 w 96"/>
              <a:gd name="T65" fmla="*/ 35 h 68"/>
              <a:gd name="T66" fmla="*/ 85 w 96"/>
              <a:gd name="T67" fmla="*/ 33 h 68"/>
              <a:gd name="T68" fmla="*/ 76 w 96"/>
              <a:gd name="T69" fmla="*/ 38 h 68"/>
              <a:gd name="T70" fmla="*/ 74 w 96"/>
              <a:gd name="T71" fmla="*/ 37 h 68"/>
              <a:gd name="T72" fmla="*/ 86 w 96"/>
              <a:gd name="T73" fmla="*/ 52 h 68"/>
              <a:gd name="T74" fmla="*/ 76 w 96"/>
              <a:gd name="T75" fmla="*/ 50 h 68"/>
              <a:gd name="T76" fmla="*/ 78 w 96"/>
              <a:gd name="T77" fmla="*/ 48 h 68"/>
              <a:gd name="T78" fmla="*/ 88 w 96"/>
              <a:gd name="T79" fmla="*/ 5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6" h="68">
                <a:moveTo>
                  <a:pt x="48" y="0"/>
                </a:moveTo>
                <a:cubicBezTo>
                  <a:pt x="22" y="0"/>
                  <a:pt x="0" y="21"/>
                  <a:pt x="0" y="48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7"/>
                  <a:pt x="1" y="68"/>
                  <a:pt x="2" y="68"/>
                </a:cubicBezTo>
                <a:cubicBezTo>
                  <a:pt x="94" y="68"/>
                  <a:pt x="94" y="68"/>
                  <a:pt x="94" y="68"/>
                </a:cubicBezTo>
                <a:cubicBezTo>
                  <a:pt x="95" y="68"/>
                  <a:pt x="96" y="67"/>
                  <a:pt x="96" y="66"/>
                </a:cubicBezTo>
                <a:cubicBezTo>
                  <a:pt x="96" y="48"/>
                  <a:pt x="96" y="48"/>
                  <a:pt x="96" y="48"/>
                </a:cubicBezTo>
                <a:cubicBezTo>
                  <a:pt x="96" y="21"/>
                  <a:pt x="74" y="0"/>
                  <a:pt x="48" y="0"/>
                </a:cubicBezTo>
                <a:close/>
                <a:moveTo>
                  <a:pt x="58" y="19"/>
                </a:moveTo>
                <a:cubicBezTo>
                  <a:pt x="61" y="12"/>
                  <a:pt x="61" y="12"/>
                  <a:pt x="61" y="12"/>
                </a:cubicBezTo>
                <a:cubicBezTo>
                  <a:pt x="61" y="11"/>
                  <a:pt x="62" y="10"/>
                  <a:pt x="63" y="11"/>
                </a:cubicBezTo>
                <a:cubicBezTo>
                  <a:pt x="64" y="11"/>
                  <a:pt x="65" y="12"/>
                  <a:pt x="64" y="14"/>
                </a:cubicBezTo>
                <a:cubicBezTo>
                  <a:pt x="61" y="21"/>
                  <a:pt x="61" y="21"/>
                  <a:pt x="61" y="21"/>
                </a:cubicBezTo>
                <a:cubicBezTo>
                  <a:pt x="61" y="22"/>
                  <a:pt x="60" y="22"/>
                  <a:pt x="59" y="22"/>
                </a:cubicBezTo>
                <a:cubicBezTo>
                  <a:pt x="59" y="22"/>
                  <a:pt x="59" y="22"/>
                  <a:pt x="59" y="22"/>
                </a:cubicBezTo>
                <a:cubicBezTo>
                  <a:pt x="58" y="22"/>
                  <a:pt x="57" y="20"/>
                  <a:pt x="58" y="19"/>
                </a:cubicBezTo>
                <a:close/>
                <a:moveTo>
                  <a:pt x="46" y="10"/>
                </a:moveTo>
                <a:cubicBezTo>
                  <a:pt x="46" y="9"/>
                  <a:pt x="47" y="8"/>
                  <a:pt x="48" y="8"/>
                </a:cubicBezTo>
                <a:cubicBezTo>
                  <a:pt x="49" y="8"/>
                  <a:pt x="50" y="9"/>
                  <a:pt x="50" y="10"/>
                </a:cubicBezTo>
                <a:cubicBezTo>
                  <a:pt x="50" y="18"/>
                  <a:pt x="50" y="18"/>
                  <a:pt x="50" y="18"/>
                </a:cubicBezTo>
                <a:cubicBezTo>
                  <a:pt x="50" y="19"/>
                  <a:pt x="49" y="20"/>
                  <a:pt x="48" y="20"/>
                </a:cubicBezTo>
                <a:cubicBezTo>
                  <a:pt x="47" y="20"/>
                  <a:pt x="46" y="19"/>
                  <a:pt x="46" y="18"/>
                </a:cubicBezTo>
                <a:lnTo>
                  <a:pt x="46" y="10"/>
                </a:lnTo>
                <a:close/>
                <a:moveTo>
                  <a:pt x="18" y="52"/>
                </a:move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8" y="51"/>
                  <a:pt x="8" y="50"/>
                </a:cubicBezTo>
                <a:cubicBezTo>
                  <a:pt x="8" y="49"/>
                  <a:pt x="9" y="48"/>
                  <a:pt x="10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9" y="48"/>
                  <a:pt x="20" y="49"/>
                  <a:pt x="20" y="50"/>
                </a:cubicBezTo>
                <a:cubicBezTo>
                  <a:pt x="20" y="51"/>
                  <a:pt x="19" y="52"/>
                  <a:pt x="18" y="52"/>
                </a:cubicBezTo>
                <a:close/>
                <a:moveTo>
                  <a:pt x="22" y="37"/>
                </a:moveTo>
                <a:cubicBezTo>
                  <a:pt x="22" y="38"/>
                  <a:pt x="21" y="38"/>
                  <a:pt x="20" y="38"/>
                </a:cubicBezTo>
                <a:cubicBezTo>
                  <a:pt x="20" y="38"/>
                  <a:pt x="20" y="38"/>
                  <a:pt x="20" y="38"/>
                </a:cubicBezTo>
                <a:cubicBezTo>
                  <a:pt x="12" y="35"/>
                  <a:pt x="12" y="35"/>
                  <a:pt x="12" y="35"/>
                </a:cubicBezTo>
                <a:cubicBezTo>
                  <a:pt x="11" y="35"/>
                  <a:pt x="11" y="34"/>
                  <a:pt x="11" y="33"/>
                </a:cubicBezTo>
                <a:cubicBezTo>
                  <a:pt x="11" y="32"/>
                  <a:pt x="13" y="31"/>
                  <a:pt x="14" y="31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3" y="36"/>
                  <a:pt x="22" y="37"/>
                </a:cubicBezTo>
                <a:close/>
                <a:moveTo>
                  <a:pt x="28" y="28"/>
                </a:moveTo>
                <a:cubicBezTo>
                  <a:pt x="28" y="28"/>
                  <a:pt x="27" y="29"/>
                  <a:pt x="27" y="29"/>
                </a:cubicBezTo>
                <a:cubicBezTo>
                  <a:pt x="26" y="29"/>
                  <a:pt x="26" y="28"/>
                  <a:pt x="25" y="28"/>
                </a:cubicBezTo>
                <a:cubicBezTo>
                  <a:pt x="20" y="22"/>
                  <a:pt x="20" y="22"/>
                  <a:pt x="20" y="22"/>
                </a:cubicBezTo>
                <a:cubicBezTo>
                  <a:pt x="19" y="22"/>
                  <a:pt x="19" y="20"/>
                  <a:pt x="20" y="20"/>
                </a:cubicBezTo>
                <a:cubicBezTo>
                  <a:pt x="21" y="19"/>
                  <a:pt x="22" y="19"/>
                  <a:pt x="23" y="20"/>
                </a:cubicBezTo>
                <a:cubicBezTo>
                  <a:pt x="28" y="25"/>
                  <a:pt x="28" y="25"/>
                  <a:pt x="28" y="25"/>
                </a:cubicBezTo>
                <a:cubicBezTo>
                  <a:pt x="29" y="26"/>
                  <a:pt x="29" y="27"/>
                  <a:pt x="28" y="28"/>
                </a:cubicBezTo>
                <a:close/>
                <a:moveTo>
                  <a:pt x="37" y="22"/>
                </a:moveTo>
                <a:cubicBezTo>
                  <a:pt x="37" y="22"/>
                  <a:pt x="37" y="22"/>
                  <a:pt x="37" y="22"/>
                </a:cubicBezTo>
                <a:cubicBezTo>
                  <a:pt x="36" y="22"/>
                  <a:pt x="35" y="22"/>
                  <a:pt x="35" y="21"/>
                </a:cubicBezTo>
                <a:cubicBezTo>
                  <a:pt x="32" y="14"/>
                  <a:pt x="32" y="14"/>
                  <a:pt x="32" y="14"/>
                </a:cubicBezTo>
                <a:cubicBezTo>
                  <a:pt x="31" y="12"/>
                  <a:pt x="32" y="11"/>
                  <a:pt x="33" y="11"/>
                </a:cubicBezTo>
                <a:cubicBezTo>
                  <a:pt x="34" y="10"/>
                  <a:pt x="35" y="11"/>
                  <a:pt x="35" y="12"/>
                </a:cubicBezTo>
                <a:cubicBezTo>
                  <a:pt x="38" y="19"/>
                  <a:pt x="38" y="19"/>
                  <a:pt x="38" y="19"/>
                </a:cubicBezTo>
                <a:cubicBezTo>
                  <a:pt x="39" y="20"/>
                  <a:pt x="38" y="22"/>
                  <a:pt x="37" y="22"/>
                </a:cubicBezTo>
                <a:close/>
                <a:moveTo>
                  <a:pt x="56" y="48"/>
                </a:moveTo>
                <a:cubicBezTo>
                  <a:pt x="56" y="52"/>
                  <a:pt x="52" y="56"/>
                  <a:pt x="48" y="56"/>
                </a:cubicBezTo>
                <a:cubicBezTo>
                  <a:pt x="44" y="56"/>
                  <a:pt x="40" y="52"/>
                  <a:pt x="40" y="48"/>
                </a:cubicBezTo>
                <a:cubicBezTo>
                  <a:pt x="40" y="43"/>
                  <a:pt x="44" y="40"/>
                  <a:pt x="48" y="40"/>
                </a:cubicBezTo>
                <a:cubicBezTo>
                  <a:pt x="49" y="40"/>
                  <a:pt x="51" y="40"/>
                  <a:pt x="52" y="41"/>
                </a:cubicBezTo>
                <a:cubicBezTo>
                  <a:pt x="71" y="22"/>
                  <a:pt x="71" y="22"/>
                  <a:pt x="71" y="22"/>
                </a:cubicBezTo>
                <a:cubicBezTo>
                  <a:pt x="71" y="22"/>
                  <a:pt x="73" y="22"/>
                  <a:pt x="73" y="22"/>
                </a:cubicBezTo>
                <a:cubicBezTo>
                  <a:pt x="74" y="23"/>
                  <a:pt x="74" y="24"/>
                  <a:pt x="73" y="25"/>
                </a:cubicBezTo>
                <a:cubicBezTo>
                  <a:pt x="55" y="44"/>
                  <a:pt x="55" y="44"/>
                  <a:pt x="55" y="44"/>
                </a:cubicBezTo>
                <a:cubicBezTo>
                  <a:pt x="56" y="45"/>
                  <a:pt x="56" y="46"/>
                  <a:pt x="56" y="48"/>
                </a:cubicBezTo>
                <a:close/>
                <a:moveTo>
                  <a:pt x="74" y="37"/>
                </a:moveTo>
                <a:cubicBezTo>
                  <a:pt x="73" y="36"/>
                  <a:pt x="74" y="35"/>
                  <a:pt x="75" y="35"/>
                </a:cubicBezTo>
                <a:cubicBezTo>
                  <a:pt x="82" y="31"/>
                  <a:pt x="82" y="31"/>
                  <a:pt x="82" y="31"/>
                </a:cubicBezTo>
                <a:cubicBezTo>
                  <a:pt x="83" y="31"/>
                  <a:pt x="85" y="32"/>
                  <a:pt x="85" y="33"/>
                </a:cubicBezTo>
                <a:cubicBezTo>
                  <a:pt x="85" y="34"/>
                  <a:pt x="85" y="35"/>
                  <a:pt x="84" y="35"/>
                </a:cubicBezTo>
                <a:cubicBezTo>
                  <a:pt x="76" y="38"/>
                  <a:pt x="76" y="38"/>
                  <a:pt x="76" y="38"/>
                </a:cubicBezTo>
                <a:cubicBezTo>
                  <a:pt x="76" y="38"/>
                  <a:pt x="76" y="38"/>
                  <a:pt x="76" y="38"/>
                </a:cubicBezTo>
                <a:cubicBezTo>
                  <a:pt x="75" y="38"/>
                  <a:pt x="74" y="38"/>
                  <a:pt x="74" y="37"/>
                </a:cubicBezTo>
                <a:close/>
                <a:moveTo>
                  <a:pt x="86" y="52"/>
                </a:moveTo>
                <a:cubicBezTo>
                  <a:pt x="86" y="52"/>
                  <a:pt x="86" y="52"/>
                  <a:pt x="86" y="52"/>
                </a:cubicBezTo>
                <a:cubicBezTo>
                  <a:pt x="78" y="52"/>
                  <a:pt x="78" y="52"/>
                  <a:pt x="78" y="52"/>
                </a:cubicBezTo>
                <a:cubicBezTo>
                  <a:pt x="77" y="52"/>
                  <a:pt x="76" y="51"/>
                  <a:pt x="76" y="50"/>
                </a:cubicBezTo>
                <a:cubicBezTo>
                  <a:pt x="76" y="49"/>
                  <a:pt x="77" y="48"/>
                  <a:pt x="78" y="48"/>
                </a:cubicBezTo>
                <a:cubicBezTo>
                  <a:pt x="78" y="48"/>
                  <a:pt x="78" y="48"/>
                  <a:pt x="7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7" y="48"/>
                  <a:pt x="88" y="49"/>
                  <a:pt x="88" y="50"/>
                </a:cubicBezTo>
                <a:cubicBezTo>
                  <a:pt x="88" y="51"/>
                  <a:pt x="87" y="52"/>
                  <a:pt x="86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CC445D-99BF-4BD6-A87A-9AB46C82F7C1}"/>
              </a:ext>
            </a:extLst>
          </p:cNvPr>
          <p:cNvSpPr txBox="1"/>
          <p:nvPr/>
        </p:nvSpPr>
        <p:spPr>
          <a:xfrm>
            <a:off x="3524250" y="3679109"/>
            <a:ext cx="51435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sz="1600">
              <a:solidFill>
                <a:schemeClr val="bg1"/>
              </a:solidFill>
              <a:cs typeface="Segoe UI Ligh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FF3AA5-65B8-4250-9FA5-E730BA5D93C8}"/>
              </a:ext>
            </a:extLst>
          </p:cNvPr>
          <p:cNvSpPr/>
          <p:nvPr/>
        </p:nvSpPr>
        <p:spPr>
          <a:xfrm>
            <a:off x="9593942" y="5808574"/>
            <a:ext cx="2293258" cy="1049426"/>
          </a:xfrm>
          <a:custGeom>
            <a:avLst/>
            <a:gdLst>
              <a:gd name="connsiteX0" fmla="*/ 1146629 w 2293258"/>
              <a:gd name="connsiteY0" fmla="*/ 0 h 1049426"/>
              <a:gd name="connsiteX1" fmla="*/ 1312564 w 2293258"/>
              <a:gd name="connsiteY1" fmla="*/ 68733 h 1049426"/>
              <a:gd name="connsiteX2" fmla="*/ 2293258 w 2293258"/>
              <a:gd name="connsiteY2" fmla="*/ 1049426 h 1049426"/>
              <a:gd name="connsiteX3" fmla="*/ 0 w 2293258"/>
              <a:gd name="connsiteY3" fmla="*/ 1049426 h 1049426"/>
              <a:gd name="connsiteX4" fmla="*/ 980694 w 2293258"/>
              <a:gd name="connsiteY4" fmla="*/ 68733 h 1049426"/>
              <a:gd name="connsiteX5" fmla="*/ 1146629 w 2293258"/>
              <a:gd name="connsiteY5" fmla="*/ 0 h 104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3258" h="1049426">
                <a:moveTo>
                  <a:pt x="1146629" y="0"/>
                </a:moveTo>
                <a:cubicBezTo>
                  <a:pt x="1206686" y="0"/>
                  <a:pt x="1266742" y="22911"/>
                  <a:pt x="1312564" y="68733"/>
                </a:cubicBezTo>
                <a:lnTo>
                  <a:pt x="2293258" y="1049426"/>
                </a:lnTo>
                <a:lnTo>
                  <a:pt x="0" y="1049426"/>
                </a:lnTo>
                <a:lnTo>
                  <a:pt x="980694" y="68733"/>
                </a:lnTo>
                <a:cubicBezTo>
                  <a:pt x="1026516" y="22911"/>
                  <a:pt x="1086572" y="0"/>
                  <a:pt x="114662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CCD400-5AC0-46BA-AF0D-532EA062DDFE}"/>
              </a:ext>
            </a:extLst>
          </p:cNvPr>
          <p:cNvSpPr/>
          <p:nvPr/>
        </p:nvSpPr>
        <p:spPr>
          <a:xfrm>
            <a:off x="0" y="0"/>
            <a:ext cx="2739184" cy="2840643"/>
          </a:xfrm>
          <a:custGeom>
            <a:avLst/>
            <a:gdLst>
              <a:gd name="connsiteX0" fmla="*/ 0 w 2739184"/>
              <a:gd name="connsiteY0" fmla="*/ 0 h 2840643"/>
              <a:gd name="connsiteX1" fmla="*/ 2501897 w 2739184"/>
              <a:gd name="connsiteY1" fmla="*/ 0 h 2840643"/>
              <a:gd name="connsiteX2" fmla="*/ 2619703 w 2739184"/>
              <a:gd name="connsiteY2" fmla="*/ 117806 h 2840643"/>
              <a:gd name="connsiteX3" fmla="*/ 2619703 w 2739184"/>
              <a:gd name="connsiteY3" fmla="*/ 694710 h 2840643"/>
              <a:gd name="connsiteX4" fmla="*/ 593251 w 2739184"/>
              <a:gd name="connsiteY4" fmla="*/ 2721162 h 2840643"/>
              <a:gd name="connsiteX5" fmla="*/ 16347 w 2739184"/>
              <a:gd name="connsiteY5" fmla="*/ 2721162 h 2840643"/>
              <a:gd name="connsiteX6" fmla="*/ 0 w 2739184"/>
              <a:gd name="connsiteY6" fmla="*/ 2704815 h 2840643"/>
              <a:gd name="connsiteX7" fmla="*/ 0 w 2739184"/>
              <a:gd name="connsiteY7" fmla="*/ 0 h 284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9184" h="2840643">
                <a:moveTo>
                  <a:pt x="0" y="0"/>
                </a:moveTo>
                <a:lnTo>
                  <a:pt x="2501897" y="0"/>
                </a:lnTo>
                <a:lnTo>
                  <a:pt x="2619703" y="117806"/>
                </a:lnTo>
                <a:cubicBezTo>
                  <a:pt x="2779011" y="277113"/>
                  <a:pt x="2779011" y="535403"/>
                  <a:pt x="2619703" y="694710"/>
                </a:cubicBezTo>
                <a:lnTo>
                  <a:pt x="593251" y="2721162"/>
                </a:lnTo>
                <a:cubicBezTo>
                  <a:pt x="433944" y="2880470"/>
                  <a:pt x="175654" y="2880470"/>
                  <a:pt x="16347" y="2721162"/>
                </a:cubicBezTo>
                <a:lnTo>
                  <a:pt x="0" y="27048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CE3D4DD-15B2-4CAC-80A6-184DBCC698D8}"/>
              </a:ext>
            </a:extLst>
          </p:cNvPr>
          <p:cNvSpPr/>
          <p:nvPr/>
        </p:nvSpPr>
        <p:spPr>
          <a:xfrm rot="60000">
            <a:off x="8872603" y="4157350"/>
            <a:ext cx="2439361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cs typeface="Segoe UI Light"/>
              </a:rPr>
              <a:t>Archana Mahapatra</a:t>
            </a:r>
          </a:p>
          <a:p>
            <a:r>
              <a:rPr lang="en-US" b="1" dirty="0">
                <a:cs typeface="Segoe UI Light"/>
              </a:rPr>
              <a:t>Kaumudi Kulkarni</a:t>
            </a:r>
          </a:p>
          <a:p>
            <a:r>
              <a:rPr lang="en-US" b="1" dirty="0" err="1">
                <a:cs typeface="Segoe UI Light"/>
              </a:rPr>
              <a:t>Madhvika</a:t>
            </a:r>
            <a:r>
              <a:rPr lang="en-US" b="1" dirty="0">
                <a:cs typeface="Segoe UI Light"/>
              </a:rPr>
              <a:t> Sehgal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C275D41-6FCB-46C7-B326-429472553096}"/>
              </a:ext>
            </a:extLst>
          </p:cNvPr>
          <p:cNvSpPr/>
          <p:nvPr/>
        </p:nvSpPr>
        <p:spPr>
          <a:xfrm>
            <a:off x="3961633" y="377122"/>
            <a:ext cx="4082428" cy="649698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cs typeface="Segoe UI Light"/>
              </a:rPr>
              <a:t>MIS 587</a:t>
            </a:r>
          </a:p>
        </p:txBody>
      </p:sp>
    </p:spTree>
    <p:extLst>
      <p:ext uri="{BB962C8B-B14F-4D97-AF65-F5344CB8AC3E}">
        <p14:creationId xmlns:p14="http://schemas.microsoft.com/office/powerpoint/2010/main" val="3105940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C579B-C661-4BC0-BF3F-8DCD9C31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94110F-0051-4E16-B213-E854DEFA1969}"/>
              </a:ext>
            </a:extLst>
          </p:cNvPr>
          <p:cNvSpPr/>
          <p:nvPr/>
        </p:nvSpPr>
        <p:spPr>
          <a:xfrm>
            <a:off x="834886" y="342733"/>
            <a:ext cx="10515600" cy="762000"/>
          </a:xfrm>
          <a:prstGeom prst="roundRect">
            <a:avLst/>
          </a:prstGeom>
          <a:solidFill>
            <a:schemeClr val="bg2">
              <a:lumMod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itle 127">
            <a:extLst>
              <a:ext uri="{FF2B5EF4-FFF2-40B4-BE49-F238E27FC236}">
                <a16:creationId xmlns:a16="http://schemas.microsoft.com/office/drawing/2014/main" id="{DAEEB268-3B30-4D0F-968C-3D5285DA9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4" y="474434"/>
            <a:ext cx="10515600" cy="49859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Collisions by day of the week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648A5A-5724-4267-83EC-1E89EACDAD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350" b="89772"/>
          <a:stretch/>
        </p:blipFill>
        <p:spPr>
          <a:xfrm>
            <a:off x="9875106" y="1528136"/>
            <a:ext cx="1580368" cy="6316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F2EBB2-C0D6-4374-9811-A294A242E2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4" t="4291" r="14429"/>
          <a:stretch/>
        </p:blipFill>
        <p:spPr>
          <a:xfrm>
            <a:off x="720102" y="1173724"/>
            <a:ext cx="8832298" cy="52962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D903AA7-CEBB-4BA8-AC01-B695C7BA8E9E}"/>
              </a:ext>
            </a:extLst>
          </p:cNvPr>
          <p:cNvSpPr/>
          <p:nvPr/>
        </p:nvSpPr>
        <p:spPr>
          <a:xfrm>
            <a:off x="9734792" y="2733367"/>
            <a:ext cx="2113935" cy="2596497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E8CD75-62E3-4E7C-9CC3-DAAEC7D8CF18}"/>
              </a:ext>
            </a:extLst>
          </p:cNvPr>
          <p:cNvSpPr txBox="1"/>
          <p:nvPr/>
        </p:nvSpPr>
        <p:spPr>
          <a:xfrm>
            <a:off x="9983840" y="2933909"/>
            <a:ext cx="16158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+mj-lt"/>
                <a:cs typeface="Calibri"/>
              </a:rPr>
              <a:t>Collisions on weekdays more than collisions on weekends</a:t>
            </a:r>
          </a:p>
        </p:txBody>
      </p:sp>
    </p:spTree>
    <p:extLst>
      <p:ext uri="{BB962C8B-B14F-4D97-AF65-F5344CB8AC3E}">
        <p14:creationId xmlns:p14="http://schemas.microsoft.com/office/powerpoint/2010/main" val="1037754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C579B-C661-4BC0-BF3F-8DCD9C31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94110F-0051-4E16-B213-E854DEFA1969}"/>
              </a:ext>
            </a:extLst>
          </p:cNvPr>
          <p:cNvSpPr/>
          <p:nvPr/>
        </p:nvSpPr>
        <p:spPr>
          <a:xfrm>
            <a:off x="834886" y="342733"/>
            <a:ext cx="10515600" cy="762000"/>
          </a:xfrm>
          <a:prstGeom prst="roundRect">
            <a:avLst/>
          </a:prstGeom>
          <a:solidFill>
            <a:schemeClr val="bg2">
              <a:lumMod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itle 127">
            <a:extLst>
              <a:ext uri="{FF2B5EF4-FFF2-40B4-BE49-F238E27FC236}">
                <a16:creationId xmlns:a16="http://schemas.microsoft.com/office/drawing/2014/main" id="{DAEEB268-3B30-4D0F-968C-3D5285DA9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4" y="474434"/>
            <a:ext cx="10515600" cy="49859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TIME OF COLLISIONS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EBBDE685-1CFE-4863-9F7F-DE0DDAC47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14" y="1178385"/>
            <a:ext cx="7332889" cy="52224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190550F-A889-4AB4-ADE1-4DD98DD2041A}"/>
              </a:ext>
            </a:extLst>
          </p:cNvPr>
          <p:cNvSpPr/>
          <p:nvPr/>
        </p:nvSpPr>
        <p:spPr>
          <a:xfrm>
            <a:off x="5733677" y="1544609"/>
            <a:ext cx="511278" cy="47981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A69BE5-58B4-445B-BD65-4F7467B54FA7}"/>
              </a:ext>
            </a:extLst>
          </p:cNvPr>
          <p:cNvSpPr/>
          <p:nvPr/>
        </p:nvSpPr>
        <p:spPr>
          <a:xfrm>
            <a:off x="8396748" y="1618053"/>
            <a:ext cx="3126658" cy="2088707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6A930F-CC5B-4791-ACEF-DA9B12B281B7}"/>
              </a:ext>
            </a:extLst>
          </p:cNvPr>
          <p:cNvSpPr txBox="1"/>
          <p:nvPr/>
        </p:nvSpPr>
        <p:spPr>
          <a:xfrm>
            <a:off x="8546656" y="1859340"/>
            <a:ext cx="2826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+mj-lt"/>
                <a:cs typeface="Calibri"/>
              </a:rPr>
              <a:t>Maximum Accidents taking place between 4pm-5pm</a:t>
            </a:r>
          </a:p>
        </p:txBody>
      </p:sp>
    </p:spTree>
    <p:extLst>
      <p:ext uri="{BB962C8B-B14F-4D97-AF65-F5344CB8AC3E}">
        <p14:creationId xmlns:p14="http://schemas.microsoft.com/office/powerpoint/2010/main" val="2452673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C579B-C661-4BC0-BF3F-8DCD9C31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94110F-0051-4E16-B213-E854DEFA1969}"/>
              </a:ext>
            </a:extLst>
          </p:cNvPr>
          <p:cNvSpPr/>
          <p:nvPr/>
        </p:nvSpPr>
        <p:spPr>
          <a:xfrm>
            <a:off x="834886" y="342733"/>
            <a:ext cx="10515600" cy="762000"/>
          </a:xfrm>
          <a:prstGeom prst="roundRect">
            <a:avLst/>
          </a:prstGeom>
          <a:solidFill>
            <a:schemeClr val="bg2">
              <a:lumMod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itle 127">
            <a:extLst>
              <a:ext uri="{FF2B5EF4-FFF2-40B4-BE49-F238E27FC236}">
                <a16:creationId xmlns:a16="http://schemas.microsoft.com/office/drawing/2014/main" id="{DAEEB268-3B30-4D0F-968C-3D5285DA9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4" y="474434"/>
            <a:ext cx="10515600" cy="49859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Vehicle collision victims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02DBC7-EBE6-4E9E-832B-4FD66E9B1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118" y="1104733"/>
            <a:ext cx="8889476" cy="537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19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168AE-5D90-426A-9A62-6DB6F3BE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A090ED-C290-4222-9DE9-17DE87C297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" t="1" b="369"/>
          <a:stretch/>
        </p:blipFill>
        <p:spPr>
          <a:xfrm>
            <a:off x="309563" y="1447800"/>
            <a:ext cx="11610570" cy="44463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330286-0893-446B-A362-ADA4CA248C8E}"/>
              </a:ext>
            </a:extLst>
          </p:cNvPr>
          <p:cNvSpPr/>
          <p:nvPr/>
        </p:nvSpPr>
        <p:spPr>
          <a:xfrm>
            <a:off x="834886" y="342733"/>
            <a:ext cx="10515600" cy="762000"/>
          </a:xfrm>
          <a:prstGeom prst="roundRect">
            <a:avLst/>
          </a:prstGeom>
          <a:solidFill>
            <a:schemeClr val="bg2">
              <a:lumMod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127">
            <a:extLst>
              <a:ext uri="{FF2B5EF4-FFF2-40B4-BE49-F238E27FC236}">
                <a16:creationId xmlns:a16="http://schemas.microsoft.com/office/drawing/2014/main" id="{ABF3356E-2B2F-4C07-BD5A-04C0F0D72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4" y="474434"/>
            <a:ext cx="10515600" cy="49859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Two-wheeler Collisions</a:t>
            </a:r>
          </a:p>
        </p:txBody>
      </p:sp>
    </p:spTree>
    <p:extLst>
      <p:ext uri="{BB962C8B-B14F-4D97-AF65-F5344CB8AC3E}">
        <p14:creationId xmlns:p14="http://schemas.microsoft.com/office/powerpoint/2010/main" val="712616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F1C487-2C14-451B-A6D7-1C4186E9B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683" y="1104900"/>
            <a:ext cx="6723441" cy="541633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963B9-7153-4698-A565-B2A15710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F64766-E377-4306-A697-5A0A108C97B7}"/>
              </a:ext>
            </a:extLst>
          </p:cNvPr>
          <p:cNvSpPr/>
          <p:nvPr/>
        </p:nvSpPr>
        <p:spPr>
          <a:xfrm>
            <a:off x="8239124" y="2762868"/>
            <a:ext cx="3126658" cy="2088707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Manhattan has higher pedestrians fatalities involved compared to the other boroughs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E09A24-C1CF-4B8C-BB65-6A36A2B21C67}"/>
              </a:ext>
            </a:extLst>
          </p:cNvPr>
          <p:cNvSpPr/>
          <p:nvPr/>
        </p:nvSpPr>
        <p:spPr>
          <a:xfrm>
            <a:off x="834886" y="342733"/>
            <a:ext cx="10515600" cy="762000"/>
          </a:xfrm>
          <a:prstGeom prst="roundRect">
            <a:avLst/>
          </a:prstGeom>
          <a:solidFill>
            <a:schemeClr val="bg2">
              <a:lumMod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itle 127">
            <a:extLst>
              <a:ext uri="{FF2B5EF4-FFF2-40B4-BE49-F238E27FC236}">
                <a16:creationId xmlns:a16="http://schemas.microsoft.com/office/drawing/2014/main" id="{FB86E0D6-5934-489B-849E-BB2798EC0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4" y="474434"/>
            <a:ext cx="10515600" cy="49859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MANHATTAN PEDESTRIANS</a:t>
            </a:r>
          </a:p>
        </p:txBody>
      </p:sp>
    </p:spTree>
    <p:extLst>
      <p:ext uri="{BB962C8B-B14F-4D97-AF65-F5344CB8AC3E}">
        <p14:creationId xmlns:p14="http://schemas.microsoft.com/office/powerpoint/2010/main" val="2647733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B8391-B669-4C94-B390-068B1C32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7E012F-9064-4E1E-9F50-0680431D7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153" y="1133146"/>
            <a:ext cx="10014626" cy="537656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26614A8-E286-4A05-99FB-CDF3B8E4CF31}"/>
              </a:ext>
            </a:extLst>
          </p:cNvPr>
          <p:cNvSpPr/>
          <p:nvPr/>
        </p:nvSpPr>
        <p:spPr>
          <a:xfrm>
            <a:off x="834886" y="342733"/>
            <a:ext cx="10515600" cy="762000"/>
          </a:xfrm>
          <a:prstGeom prst="roundRect">
            <a:avLst/>
          </a:prstGeom>
          <a:solidFill>
            <a:schemeClr val="bg2">
              <a:lumMod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127">
            <a:extLst>
              <a:ext uri="{FF2B5EF4-FFF2-40B4-BE49-F238E27FC236}">
                <a16:creationId xmlns:a16="http://schemas.microsoft.com/office/drawing/2014/main" id="{9DAF16F3-EB63-46CC-8C33-C561FAC1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4" y="474434"/>
            <a:ext cx="10515600" cy="49859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PEDESTRIANS INJURED </a:t>
            </a:r>
            <a:r>
              <a:rPr lang="en-US">
                <a:solidFill>
                  <a:schemeClr val="tx1"/>
                </a:solidFill>
              </a:rPr>
              <a:t>BY SEASON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60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C579B-C661-4BC0-BF3F-8DCD9C31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94110F-0051-4E16-B213-E854DEFA1969}"/>
              </a:ext>
            </a:extLst>
          </p:cNvPr>
          <p:cNvSpPr/>
          <p:nvPr/>
        </p:nvSpPr>
        <p:spPr>
          <a:xfrm>
            <a:off x="834886" y="342733"/>
            <a:ext cx="10515600" cy="762000"/>
          </a:xfrm>
          <a:prstGeom prst="roundRect">
            <a:avLst/>
          </a:prstGeom>
          <a:solidFill>
            <a:schemeClr val="bg2">
              <a:lumMod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itle 127">
            <a:extLst>
              <a:ext uri="{FF2B5EF4-FFF2-40B4-BE49-F238E27FC236}">
                <a16:creationId xmlns:a16="http://schemas.microsoft.com/office/drawing/2014/main" id="{DAEEB268-3B30-4D0F-968C-3D5285DA9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4" y="474434"/>
            <a:ext cx="10515600" cy="49859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TOP STREETS WITH MOST INJURIES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A69BE5-58B4-445B-BD65-4F7467B54FA7}"/>
              </a:ext>
            </a:extLst>
          </p:cNvPr>
          <p:cNvSpPr/>
          <p:nvPr/>
        </p:nvSpPr>
        <p:spPr>
          <a:xfrm>
            <a:off x="7940951" y="2111379"/>
            <a:ext cx="3952567" cy="3425818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6A930F-CC5B-4791-ACEF-DA9B12B281B7}"/>
              </a:ext>
            </a:extLst>
          </p:cNvPr>
          <p:cNvSpPr txBox="1"/>
          <p:nvPr/>
        </p:nvSpPr>
        <p:spPr>
          <a:xfrm>
            <a:off x="8117931" y="2240243"/>
            <a:ext cx="36256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u="sng" dirty="0">
                <a:latin typeface="+mj-lt"/>
                <a:cs typeface="Calibri"/>
              </a:rPr>
              <a:t>MANHATTAN:</a:t>
            </a:r>
          </a:p>
          <a:p>
            <a:r>
              <a:rPr lang="en-IN" sz="2000" dirty="0">
                <a:latin typeface="+mj-lt"/>
                <a:cs typeface="Calibri"/>
              </a:rPr>
              <a:t>1 Avenue: </a:t>
            </a:r>
          </a:p>
          <a:p>
            <a:r>
              <a:rPr lang="en-IN" sz="2000" dirty="0">
                <a:latin typeface="+mj-lt"/>
                <a:cs typeface="Calibri"/>
              </a:rPr>
              <a:t>Broadway</a:t>
            </a:r>
          </a:p>
          <a:p>
            <a:r>
              <a:rPr lang="en-IN" sz="2000" dirty="0">
                <a:latin typeface="+mj-lt"/>
                <a:cs typeface="Calibri"/>
              </a:rPr>
              <a:t>West 47 street</a:t>
            </a:r>
          </a:p>
          <a:p>
            <a:r>
              <a:rPr lang="en-IN" sz="2000" dirty="0">
                <a:latin typeface="+mj-lt"/>
                <a:cs typeface="Calibri"/>
              </a:rPr>
              <a:t>West street</a:t>
            </a:r>
          </a:p>
          <a:p>
            <a:endParaRPr lang="en-IN" sz="2000" dirty="0">
              <a:latin typeface="+mj-lt"/>
              <a:cs typeface="Calibri"/>
            </a:endParaRPr>
          </a:p>
          <a:p>
            <a:r>
              <a:rPr lang="en-IN" sz="2000" u="sng" dirty="0">
                <a:latin typeface="+mj-lt"/>
                <a:cs typeface="Calibri"/>
              </a:rPr>
              <a:t>BROOKLYN:</a:t>
            </a:r>
          </a:p>
          <a:p>
            <a:r>
              <a:rPr lang="en-IN" sz="2000" dirty="0">
                <a:latin typeface="+mj-lt"/>
                <a:cs typeface="Calibri"/>
              </a:rPr>
              <a:t>Avenue L</a:t>
            </a:r>
          </a:p>
          <a:p>
            <a:r>
              <a:rPr lang="en-IN" sz="2000" dirty="0">
                <a:latin typeface="+mj-lt"/>
                <a:cs typeface="Calibri"/>
              </a:rPr>
              <a:t>Columbia Street</a:t>
            </a:r>
          </a:p>
          <a:p>
            <a:r>
              <a:rPr lang="en-IN" sz="2000" dirty="0">
                <a:latin typeface="+mj-lt"/>
                <a:cs typeface="Calibri"/>
              </a:rPr>
              <a:t>Union Avenue</a:t>
            </a:r>
          </a:p>
          <a:p>
            <a:endParaRPr lang="en-IN" sz="2000" dirty="0">
              <a:latin typeface="+mj-lt"/>
              <a:cs typeface="Calibri"/>
            </a:endParaRPr>
          </a:p>
          <a:p>
            <a:endParaRPr lang="en-IN" sz="2000" dirty="0">
              <a:latin typeface="+mj-lt"/>
              <a:cs typeface="Calibri"/>
            </a:endParaRP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1E666A-7195-43A7-AE7C-6B265945A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13" y="1104900"/>
            <a:ext cx="7092811" cy="535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79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C579B-C661-4BC0-BF3F-8DCD9C31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94110F-0051-4E16-B213-E854DEFA1969}"/>
              </a:ext>
            </a:extLst>
          </p:cNvPr>
          <p:cNvSpPr/>
          <p:nvPr/>
        </p:nvSpPr>
        <p:spPr>
          <a:xfrm>
            <a:off x="834886" y="342733"/>
            <a:ext cx="10515600" cy="762000"/>
          </a:xfrm>
          <a:prstGeom prst="roundRect">
            <a:avLst/>
          </a:prstGeom>
          <a:solidFill>
            <a:schemeClr val="bg2">
              <a:lumMod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itle 127">
            <a:extLst>
              <a:ext uri="{FF2B5EF4-FFF2-40B4-BE49-F238E27FC236}">
                <a16:creationId xmlns:a16="http://schemas.microsoft.com/office/drawing/2014/main" id="{DAEEB268-3B30-4D0F-968C-3D5285DA9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4" y="474434"/>
            <a:ext cx="10515600" cy="49859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TOP STREETS WITH MOST INJURIES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A69BE5-58B4-445B-BD65-4F7467B54FA7}"/>
              </a:ext>
            </a:extLst>
          </p:cNvPr>
          <p:cNvSpPr/>
          <p:nvPr/>
        </p:nvSpPr>
        <p:spPr>
          <a:xfrm>
            <a:off x="7177448" y="1530354"/>
            <a:ext cx="3952567" cy="2155821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6A930F-CC5B-4791-ACEF-DA9B12B281B7}"/>
              </a:ext>
            </a:extLst>
          </p:cNvPr>
          <p:cNvSpPr txBox="1"/>
          <p:nvPr/>
        </p:nvSpPr>
        <p:spPr>
          <a:xfrm>
            <a:off x="7354428" y="1659218"/>
            <a:ext cx="36256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+mj-lt"/>
                <a:cs typeface="Calibri"/>
              </a:rPr>
              <a:t>LARGEST BOROUGH: QUEENS</a:t>
            </a:r>
          </a:p>
          <a:p>
            <a:pPr algn="ctr"/>
            <a:endParaRPr lang="en-IN" sz="2400" dirty="0">
              <a:latin typeface="+mj-lt"/>
              <a:cs typeface="Calibri"/>
            </a:endParaRPr>
          </a:p>
          <a:p>
            <a:pPr algn="ctr"/>
            <a:r>
              <a:rPr lang="en-IN" sz="2400" dirty="0">
                <a:latin typeface="+mj-lt"/>
                <a:cs typeface="Calibri"/>
              </a:rPr>
              <a:t>SMALLEST BOROUGH: MANHATTAN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72F02A-E7B7-4566-802F-3DC173C0E899}"/>
              </a:ext>
            </a:extLst>
          </p:cNvPr>
          <p:cNvGrpSpPr/>
          <p:nvPr/>
        </p:nvGrpSpPr>
        <p:grpSpPr>
          <a:xfrm>
            <a:off x="1469800" y="1409699"/>
            <a:ext cx="5208539" cy="4616196"/>
            <a:chOff x="1197519" y="1322159"/>
            <a:chExt cx="5208539" cy="461619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A97423-44B7-4119-AAA9-2A1CEC7D4D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50" t="23473" r="23906" b="13750"/>
            <a:stretch/>
          </p:blipFill>
          <p:spPr>
            <a:xfrm>
              <a:off x="1197519" y="1322159"/>
              <a:ext cx="5208539" cy="461619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C703D9A-E01E-4C5A-8A24-9BCB9B89B2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207" t="34444" b="52222"/>
            <a:stretch/>
          </p:blipFill>
          <p:spPr>
            <a:xfrm>
              <a:off x="1215854" y="1325842"/>
              <a:ext cx="1370110" cy="1512607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5259842-21A9-4FD7-9091-E4879DDF5B4D}"/>
              </a:ext>
            </a:extLst>
          </p:cNvPr>
          <p:cNvSpPr/>
          <p:nvPr/>
        </p:nvSpPr>
        <p:spPr>
          <a:xfrm>
            <a:off x="7177448" y="3870074"/>
            <a:ext cx="3952567" cy="2155821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2B4BF-5E5E-4F9F-BA60-819CD3D13F8D}"/>
              </a:ext>
            </a:extLst>
          </p:cNvPr>
          <p:cNvSpPr txBox="1"/>
          <p:nvPr/>
        </p:nvSpPr>
        <p:spPr>
          <a:xfrm>
            <a:off x="7354428" y="3978488"/>
            <a:ext cx="36256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+mj-lt"/>
                <a:cs typeface="Calibri"/>
              </a:rPr>
              <a:t>Small borough with cluttered streets could be cause of more injuries on Manhattan streets</a:t>
            </a:r>
          </a:p>
        </p:txBody>
      </p:sp>
    </p:spTree>
    <p:extLst>
      <p:ext uri="{BB962C8B-B14F-4D97-AF65-F5344CB8AC3E}">
        <p14:creationId xmlns:p14="http://schemas.microsoft.com/office/powerpoint/2010/main" val="2298942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C579B-C661-4BC0-BF3F-8DCD9C31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94110F-0051-4E16-B213-E854DEFA1969}"/>
              </a:ext>
            </a:extLst>
          </p:cNvPr>
          <p:cNvSpPr/>
          <p:nvPr/>
        </p:nvSpPr>
        <p:spPr>
          <a:xfrm>
            <a:off x="834886" y="342733"/>
            <a:ext cx="10515600" cy="762000"/>
          </a:xfrm>
          <a:prstGeom prst="roundRect">
            <a:avLst/>
          </a:prstGeom>
          <a:solidFill>
            <a:schemeClr val="bg2">
              <a:lumMod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itle 127">
            <a:extLst>
              <a:ext uri="{FF2B5EF4-FFF2-40B4-BE49-F238E27FC236}">
                <a16:creationId xmlns:a16="http://schemas.microsoft.com/office/drawing/2014/main" id="{DAEEB268-3B30-4D0F-968C-3D5285DA9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4" y="474434"/>
            <a:ext cx="10515600" cy="49859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BOROUGH WITH MOST COLLISIONS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A69BE5-58B4-445B-BD65-4F7467B54FA7}"/>
              </a:ext>
            </a:extLst>
          </p:cNvPr>
          <p:cNvSpPr/>
          <p:nvPr/>
        </p:nvSpPr>
        <p:spPr>
          <a:xfrm>
            <a:off x="7037472" y="1443313"/>
            <a:ext cx="3952567" cy="1140543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6A930F-CC5B-4791-ACEF-DA9B12B281B7}"/>
              </a:ext>
            </a:extLst>
          </p:cNvPr>
          <p:cNvSpPr txBox="1"/>
          <p:nvPr/>
        </p:nvSpPr>
        <p:spPr>
          <a:xfrm>
            <a:off x="7364360" y="1525043"/>
            <a:ext cx="3625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+mj-lt"/>
                <a:cs typeface="Calibri"/>
              </a:rPr>
              <a:t>Borough: Brooklyn</a:t>
            </a:r>
          </a:p>
          <a:p>
            <a:r>
              <a:rPr lang="en-IN" sz="2400" dirty="0">
                <a:latin typeface="+mj-lt"/>
                <a:cs typeface="Calibri"/>
              </a:rPr>
              <a:t>No of records: 354,136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78E26F-B3AB-442B-A07C-5A5BBEA7C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8" y="1104900"/>
            <a:ext cx="5127842" cy="541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24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E1C94-92DF-4C19-981E-8A6BFEF9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7FE326-9EA0-4522-9FCA-45473B3C0CC3}"/>
              </a:ext>
            </a:extLst>
          </p:cNvPr>
          <p:cNvSpPr/>
          <p:nvPr/>
        </p:nvSpPr>
        <p:spPr>
          <a:xfrm>
            <a:off x="1168925" y="1710668"/>
            <a:ext cx="10297997" cy="203132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public.tableau.com</a:t>
            </a:r>
            <a:r>
              <a:rPr lang="en-IN" dirty="0">
                <a:hlinkClick r:id="rId2"/>
              </a:rPr>
              <a:t>/profile/</a:t>
            </a:r>
            <a:r>
              <a:rPr lang="en-IN" dirty="0" err="1">
                <a:hlinkClick r:id="rId2"/>
              </a:rPr>
              <a:t>kaumudi.kulkarni</a:t>
            </a:r>
            <a:r>
              <a:rPr lang="en-IN" dirty="0">
                <a:hlinkClick r:id="rId2"/>
              </a:rPr>
              <a:t>#!/</a:t>
            </a:r>
            <a:r>
              <a:rPr lang="en-IN" dirty="0" err="1">
                <a:hlinkClick r:id="rId2"/>
              </a:rPr>
              <a:t>vizhome</a:t>
            </a:r>
            <a:r>
              <a:rPr lang="en-IN" dirty="0">
                <a:hlinkClick r:id="rId2"/>
              </a:rPr>
              <a:t>/Book3-KAUMUDI/Dashboard1</a:t>
            </a:r>
            <a:endParaRPr lang="en-IN" dirty="0"/>
          </a:p>
          <a:p>
            <a:endParaRPr lang="en-IN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public.tableau.com</a:t>
            </a:r>
            <a:r>
              <a:rPr lang="en-US" dirty="0">
                <a:hlinkClick r:id="rId3"/>
              </a:rPr>
              <a:t>/profile/</a:t>
            </a:r>
            <a:r>
              <a:rPr lang="en-US" dirty="0" err="1">
                <a:hlinkClick r:id="rId3"/>
              </a:rPr>
              <a:t>archana.mahapatra</a:t>
            </a:r>
            <a:r>
              <a:rPr lang="en-US" dirty="0">
                <a:hlinkClick r:id="rId3"/>
              </a:rPr>
              <a:t>#!/</a:t>
            </a:r>
            <a:r>
              <a:rPr lang="en-US" dirty="0" err="1">
                <a:hlinkClick r:id="rId3"/>
              </a:rPr>
              <a:t>vizhome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VehicleCollisionsStatistics</a:t>
            </a:r>
            <a:r>
              <a:rPr lang="en-US" dirty="0">
                <a:hlinkClick r:id="rId3"/>
              </a:rPr>
              <a:t>/Dashboard3</a:t>
            </a:r>
            <a:endParaRPr lang="en-US" dirty="0">
              <a:cs typeface="Segoe UI Light"/>
            </a:endParaRPr>
          </a:p>
          <a:p>
            <a:endParaRPr lang="en-US" dirty="0">
              <a:cs typeface="Segoe UI Light"/>
            </a:endParaRPr>
          </a:p>
          <a:p>
            <a:r>
              <a:rPr lang="en-US" dirty="0">
                <a:ea typeface="+mn-lt"/>
                <a:cs typeface="+mn-lt"/>
                <a:hlinkClick r:id="rId4"/>
              </a:rPr>
              <a:t>https://</a:t>
            </a:r>
            <a:r>
              <a:rPr lang="en-US" dirty="0" err="1">
                <a:ea typeface="+mn-lt"/>
                <a:cs typeface="+mn-lt"/>
                <a:hlinkClick r:id="rId4"/>
              </a:rPr>
              <a:t>public.tableau.com</a:t>
            </a:r>
            <a:r>
              <a:rPr lang="en-US" dirty="0">
                <a:ea typeface="+mn-lt"/>
                <a:cs typeface="+mn-lt"/>
                <a:hlinkClick r:id="rId4"/>
              </a:rPr>
              <a:t>/profile/</a:t>
            </a:r>
            <a:r>
              <a:rPr lang="en-US" dirty="0" err="1">
                <a:ea typeface="+mn-lt"/>
                <a:cs typeface="+mn-lt"/>
                <a:hlinkClick r:id="rId4"/>
              </a:rPr>
              <a:t>archana.mahapatra</a:t>
            </a:r>
            <a:r>
              <a:rPr lang="en-US" dirty="0">
                <a:ea typeface="+mn-lt"/>
                <a:cs typeface="+mn-lt"/>
                <a:hlinkClick r:id="rId4"/>
              </a:rPr>
              <a:t>#!/</a:t>
            </a:r>
            <a:r>
              <a:rPr lang="en-US" dirty="0" err="1">
                <a:ea typeface="+mn-lt"/>
                <a:cs typeface="+mn-lt"/>
                <a:hlinkClick r:id="rId4"/>
              </a:rPr>
              <a:t>vizhome</a:t>
            </a:r>
            <a:r>
              <a:rPr lang="en-US" dirty="0">
                <a:ea typeface="+mn-lt"/>
                <a:cs typeface="+mn-lt"/>
                <a:hlinkClick r:id="rId4"/>
              </a:rPr>
              <a:t>/</a:t>
            </a:r>
            <a:r>
              <a:rPr lang="en-US" dirty="0" err="1">
                <a:ea typeface="+mn-lt"/>
                <a:cs typeface="+mn-lt"/>
                <a:hlinkClick r:id="rId4"/>
              </a:rPr>
              <a:t>Madhvika_BI_DashboardNew</a:t>
            </a:r>
            <a:r>
              <a:rPr lang="en-US" dirty="0">
                <a:ea typeface="+mn-lt"/>
                <a:cs typeface="+mn-lt"/>
                <a:hlinkClick r:id="rId4"/>
              </a:rPr>
              <a:t>/</a:t>
            </a:r>
            <a:r>
              <a:rPr lang="en-US" dirty="0" err="1">
                <a:ea typeface="+mn-lt"/>
                <a:cs typeface="+mn-lt"/>
                <a:hlinkClick r:id="rId4"/>
              </a:rPr>
              <a:t>StreetIntersectionandFactors</a:t>
            </a:r>
            <a:endParaRPr lang="en-US" dirty="0"/>
          </a:p>
          <a:p>
            <a:endParaRPr lang="en-US" dirty="0">
              <a:cs typeface="Segoe UI Ligh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9FE31F8-CA89-45D1-A6A1-3FFE27979C4D}"/>
              </a:ext>
            </a:extLst>
          </p:cNvPr>
          <p:cNvSpPr/>
          <p:nvPr/>
        </p:nvSpPr>
        <p:spPr>
          <a:xfrm>
            <a:off x="834886" y="342733"/>
            <a:ext cx="10515600" cy="762000"/>
          </a:xfrm>
          <a:prstGeom prst="roundRect">
            <a:avLst/>
          </a:prstGeom>
          <a:solidFill>
            <a:schemeClr val="bg2">
              <a:lumMod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127">
            <a:extLst>
              <a:ext uri="{FF2B5EF4-FFF2-40B4-BE49-F238E27FC236}">
                <a16:creationId xmlns:a16="http://schemas.microsoft.com/office/drawing/2014/main" id="{40BF291E-224A-4987-8D55-1D3C2C2D4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4" y="474434"/>
            <a:ext cx="10515600" cy="49859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DASHBOARDS</a:t>
            </a:r>
          </a:p>
        </p:txBody>
      </p:sp>
    </p:spTree>
    <p:extLst>
      <p:ext uri="{BB962C8B-B14F-4D97-AF65-F5344CB8AC3E}">
        <p14:creationId xmlns:p14="http://schemas.microsoft.com/office/powerpoint/2010/main" val="154929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val 121">
            <a:extLst>
              <a:ext uri="{FF2B5EF4-FFF2-40B4-BE49-F238E27FC236}">
                <a16:creationId xmlns:a16="http://schemas.microsoft.com/office/drawing/2014/main" id="{922831E1-31DF-4125-9BCB-8937CAE543E1}"/>
              </a:ext>
            </a:extLst>
          </p:cNvPr>
          <p:cNvSpPr/>
          <p:nvPr/>
        </p:nvSpPr>
        <p:spPr>
          <a:xfrm>
            <a:off x="2915610" y="1731478"/>
            <a:ext cx="385764" cy="385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Slide Number Placeholder 129">
            <a:extLst>
              <a:ext uri="{FF2B5EF4-FFF2-40B4-BE49-F238E27FC236}">
                <a16:creationId xmlns:a16="http://schemas.microsoft.com/office/drawing/2014/main" id="{6B37FA8E-54BF-4AF0-BF0C-916033E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DC3A8C-C1C0-4271-83EE-540CA9543CA3}"/>
              </a:ext>
            </a:extLst>
          </p:cNvPr>
          <p:cNvSpPr/>
          <p:nvPr/>
        </p:nvSpPr>
        <p:spPr>
          <a:xfrm>
            <a:off x="834886" y="342733"/>
            <a:ext cx="10515600" cy="762000"/>
          </a:xfrm>
          <a:prstGeom prst="roundRect">
            <a:avLst/>
          </a:prstGeom>
          <a:solidFill>
            <a:schemeClr val="bg2">
              <a:lumMod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Title 127">
            <a:extLst>
              <a:ext uri="{FF2B5EF4-FFF2-40B4-BE49-F238E27FC236}">
                <a16:creationId xmlns:a16="http://schemas.microsoft.com/office/drawing/2014/main" id="{212B4947-E6CD-467B-AF72-9BC942B5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4" y="474434"/>
            <a:ext cx="10515600" cy="498598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EF61F-414C-483B-A66B-999E19E90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44" y="1381606"/>
            <a:ext cx="4982816" cy="49329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B7A5B4-DA9F-4B6C-BF9C-C8D996A8A4B5}"/>
              </a:ext>
            </a:extLst>
          </p:cNvPr>
          <p:cNvSpPr/>
          <p:nvPr/>
        </p:nvSpPr>
        <p:spPr>
          <a:xfrm>
            <a:off x="6300740" y="2145220"/>
            <a:ext cx="4898018" cy="1461052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3E1EB2E-5424-4E87-BD03-A11273A6527C}"/>
              </a:ext>
            </a:extLst>
          </p:cNvPr>
          <p:cNvSpPr/>
          <p:nvPr/>
        </p:nvSpPr>
        <p:spPr>
          <a:xfrm>
            <a:off x="6291080" y="3824288"/>
            <a:ext cx="4917337" cy="1461052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ACC1736-D64B-4454-86F6-20DFD200A6D9}"/>
              </a:ext>
            </a:extLst>
          </p:cNvPr>
          <p:cNvSpPr txBox="1"/>
          <p:nvPr/>
        </p:nvSpPr>
        <p:spPr>
          <a:xfrm>
            <a:off x="6241204" y="2331344"/>
            <a:ext cx="49575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28 CAR ACCIDENTS PER HOUR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1C1773-0E97-4212-8528-593770478825}"/>
              </a:ext>
            </a:extLst>
          </p:cNvPr>
          <p:cNvSpPr txBox="1"/>
          <p:nvPr/>
        </p:nvSpPr>
        <p:spPr>
          <a:xfrm>
            <a:off x="6258340" y="4003299"/>
            <a:ext cx="4982816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1 CAR ACCIDENT EVERY 2 MINUTES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1FC792-B40B-4780-AD32-209CB4899BEC}"/>
              </a:ext>
            </a:extLst>
          </p:cNvPr>
          <p:cNvSpPr/>
          <p:nvPr/>
        </p:nvSpPr>
        <p:spPr>
          <a:xfrm>
            <a:off x="3601278" y="6505909"/>
            <a:ext cx="498281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50" dirty="0">
                <a:hlinkClick r:id="rId3"/>
              </a:rPr>
              <a:t>https://</a:t>
            </a:r>
            <a:r>
              <a:rPr lang="en-IN" sz="1050" dirty="0" err="1">
                <a:hlinkClick r:id="rId3"/>
              </a:rPr>
              <a:t>www.dandalaw.com</a:t>
            </a:r>
            <a:r>
              <a:rPr lang="en-IN" sz="1050" dirty="0">
                <a:hlinkClick r:id="rId3"/>
              </a:rPr>
              <a:t>/2019/06/05/are-car-accidents-common-in-new-</a:t>
            </a:r>
            <a:r>
              <a:rPr lang="en-IN" sz="1050" dirty="0" err="1">
                <a:hlinkClick r:id="rId3"/>
              </a:rPr>
              <a:t>york</a:t>
            </a:r>
            <a:r>
              <a:rPr lang="en-IN" sz="1050" dirty="0">
                <a:hlinkClick r:id="rId3"/>
              </a:rPr>
              <a:t>-city/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3427904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E1C94-92DF-4C19-981E-8A6BFEF9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9FE31F8-CA89-45D1-A6A1-3FFE27979C4D}"/>
              </a:ext>
            </a:extLst>
          </p:cNvPr>
          <p:cNvSpPr/>
          <p:nvPr/>
        </p:nvSpPr>
        <p:spPr>
          <a:xfrm>
            <a:off x="834886" y="342733"/>
            <a:ext cx="10515600" cy="762000"/>
          </a:xfrm>
          <a:prstGeom prst="roundRect">
            <a:avLst/>
          </a:prstGeom>
          <a:solidFill>
            <a:schemeClr val="bg2">
              <a:lumMod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127">
            <a:extLst>
              <a:ext uri="{FF2B5EF4-FFF2-40B4-BE49-F238E27FC236}">
                <a16:creationId xmlns:a16="http://schemas.microsoft.com/office/drawing/2014/main" id="{40BF291E-224A-4987-8D55-1D3C2C2D4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4" y="474434"/>
            <a:ext cx="10515600" cy="49859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INFERENCE FROM DASHBOARD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50FE8B-8738-4E0D-BFC7-E3F48995AB0E}"/>
              </a:ext>
            </a:extLst>
          </p:cNvPr>
          <p:cNvSpPr/>
          <p:nvPr/>
        </p:nvSpPr>
        <p:spPr>
          <a:xfrm>
            <a:off x="494887" y="2006854"/>
            <a:ext cx="1844536" cy="745872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AC5DA0-4E46-405D-8BF9-FA23B031E8C7}"/>
              </a:ext>
            </a:extLst>
          </p:cNvPr>
          <p:cNvSpPr txBox="1"/>
          <p:nvPr/>
        </p:nvSpPr>
        <p:spPr>
          <a:xfrm>
            <a:off x="587281" y="2201639"/>
            <a:ext cx="1691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+mj-lt"/>
                <a:cs typeface="Calibri"/>
              </a:rPr>
              <a:t>BRONX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81B70D-5D25-44DB-B0C8-0C83A2D4939E}"/>
              </a:ext>
            </a:extLst>
          </p:cNvPr>
          <p:cNvSpPr/>
          <p:nvPr/>
        </p:nvSpPr>
        <p:spPr>
          <a:xfrm>
            <a:off x="5173733" y="2059537"/>
            <a:ext cx="1844536" cy="745872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203DA0-0CB0-40A3-AD3F-0E8B2B6C95FA}"/>
              </a:ext>
            </a:extLst>
          </p:cNvPr>
          <p:cNvSpPr txBox="1"/>
          <p:nvPr/>
        </p:nvSpPr>
        <p:spPr>
          <a:xfrm>
            <a:off x="5210211" y="2201639"/>
            <a:ext cx="1771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+mj-lt"/>
                <a:cs typeface="Calibri"/>
              </a:rPr>
              <a:t>MANHATTAN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3C4644-CE2C-4B0A-A197-EF268D0E1453}"/>
              </a:ext>
            </a:extLst>
          </p:cNvPr>
          <p:cNvSpPr/>
          <p:nvPr/>
        </p:nvSpPr>
        <p:spPr>
          <a:xfrm>
            <a:off x="7513156" y="2080820"/>
            <a:ext cx="1844536" cy="745872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D0D645-25A5-4282-94C3-234BB9CB2635}"/>
              </a:ext>
            </a:extLst>
          </p:cNvPr>
          <p:cNvSpPr txBox="1"/>
          <p:nvPr/>
        </p:nvSpPr>
        <p:spPr>
          <a:xfrm>
            <a:off x="7596583" y="2221464"/>
            <a:ext cx="1691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+mj-lt"/>
                <a:cs typeface="Calibri"/>
              </a:rPr>
              <a:t>QUEENS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190161-4169-4B9F-8456-8EF1092ECDFD}"/>
              </a:ext>
            </a:extLst>
          </p:cNvPr>
          <p:cNvSpPr/>
          <p:nvPr/>
        </p:nvSpPr>
        <p:spPr>
          <a:xfrm>
            <a:off x="9852579" y="2082957"/>
            <a:ext cx="1844536" cy="745872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988014-5309-40DE-8678-03FA329F2033}"/>
              </a:ext>
            </a:extLst>
          </p:cNvPr>
          <p:cNvSpPr txBox="1"/>
          <p:nvPr/>
        </p:nvSpPr>
        <p:spPr>
          <a:xfrm>
            <a:off x="9766913" y="2253701"/>
            <a:ext cx="2015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+mj-lt"/>
                <a:cs typeface="Calibri"/>
              </a:rPr>
              <a:t>STATEN ISLAND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06600C-4D58-4C52-B7E1-D70BE5C97BED}"/>
              </a:ext>
            </a:extLst>
          </p:cNvPr>
          <p:cNvSpPr/>
          <p:nvPr/>
        </p:nvSpPr>
        <p:spPr>
          <a:xfrm>
            <a:off x="2834310" y="2080821"/>
            <a:ext cx="1844536" cy="745872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6466B0-A824-4539-B243-9617F77D5073}"/>
              </a:ext>
            </a:extLst>
          </p:cNvPr>
          <p:cNvSpPr txBox="1"/>
          <p:nvPr/>
        </p:nvSpPr>
        <p:spPr>
          <a:xfrm>
            <a:off x="2937284" y="2222924"/>
            <a:ext cx="1691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+mj-lt"/>
                <a:cs typeface="Calibri"/>
              </a:rPr>
              <a:t>BROOKLYN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0BCF9-7445-46BB-BF47-B1CB90B55E05}"/>
              </a:ext>
            </a:extLst>
          </p:cNvPr>
          <p:cNvSpPr txBox="1"/>
          <p:nvPr/>
        </p:nvSpPr>
        <p:spPr>
          <a:xfrm>
            <a:off x="942975" y="1371600"/>
            <a:ext cx="479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latin typeface="+mj-lt"/>
              </a:rPr>
              <a:t>TOP COLLISION INTERSECTIONS: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8345CC-7927-46B5-9695-46775BC78F6B}"/>
              </a:ext>
            </a:extLst>
          </p:cNvPr>
          <p:cNvSpPr/>
          <p:nvPr/>
        </p:nvSpPr>
        <p:spPr>
          <a:xfrm>
            <a:off x="494887" y="3171825"/>
            <a:ext cx="1844536" cy="1743075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+mj-lt"/>
              </a:rPr>
              <a:t>JEROME AVENUE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+mj-lt"/>
              </a:rPr>
              <a:t>EAST TREMONT AVENUE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E60067-6C14-4830-A483-2333D5D4F669}"/>
              </a:ext>
            </a:extLst>
          </p:cNvPr>
          <p:cNvSpPr/>
          <p:nvPr/>
        </p:nvSpPr>
        <p:spPr>
          <a:xfrm>
            <a:off x="2834310" y="3171826"/>
            <a:ext cx="1844536" cy="1371600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+mj-lt"/>
              </a:rPr>
              <a:t>3</a:t>
            </a:r>
            <a:r>
              <a:rPr lang="en-IN" baseline="30000" dirty="0">
                <a:solidFill>
                  <a:schemeClr val="tx1"/>
                </a:solidFill>
                <a:latin typeface="+mj-lt"/>
              </a:rPr>
              <a:t>RD</a:t>
            </a:r>
            <a:r>
              <a:rPr lang="en-IN" dirty="0">
                <a:solidFill>
                  <a:schemeClr val="tx1"/>
                </a:solidFill>
                <a:latin typeface="+mj-lt"/>
              </a:rPr>
              <a:t> AVENUE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+mj-lt"/>
              </a:rPr>
              <a:t>4</a:t>
            </a:r>
            <a:r>
              <a:rPr lang="en-IN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IN" dirty="0">
                <a:solidFill>
                  <a:schemeClr val="tx1"/>
                </a:solidFill>
                <a:latin typeface="+mj-lt"/>
              </a:rPr>
              <a:t> AVENUE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+mj-lt"/>
              </a:rPr>
              <a:t>FLATBUSH AVENUE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6256D5-0EAF-4F30-BBA6-F455142CBFC6}"/>
              </a:ext>
            </a:extLst>
          </p:cNvPr>
          <p:cNvSpPr/>
          <p:nvPr/>
        </p:nvSpPr>
        <p:spPr>
          <a:xfrm>
            <a:off x="2834310" y="4758037"/>
            <a:ext cx="1844536" cy="1147464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+mj-lt"/>
              </a:rPr>
              <a:t>ATLANTIC AVENUE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+mj-lt"/>
              </a:rPr>
              <a:t>FULTON STREET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C4D3A4-087E-4A52-A655-D89D5DADE830}"/>
              </a:ext>
            </a:extLst>
          </p:cNvPr>
          <p:cNvSpPr/>
          <p:nvPr/>
        </p:nvSpPr>
        <p:spPr>
          <a:xfrm>
            <a:off x="5170418" y="3181054"/>
            <a:ext cx="1844536" cy="1743075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+mj-lt"/>
              </a:rPr>
              <a:t>BROADWAY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+mj-lt"/>
              </a:rPr>
              <a:t>CANAL STREET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FEF79-DD01-4CC4-BAE7-A9417C2E1F58}"/>
              </a:ext>
            </a:extLst>
          </p:cNvPr>
          <p:cNvSpPr/>
          <p:nvPr/>
        </p:nvSpPr>
        <p:spPr>
          <a:xfrm>
            <a:off x="7520309" y="3181054"/>
            <a:ext cx="1844536" cy="1743075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+mj-lt"/>
              </a:rPr>
              <a:t>JAMAICA AVENUE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+mj-lt"/>
              </a:rPr>
              <a:t>HILLSIDE AVENUE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98AFD1-8B4B-46C9-AD30-89A63F7DF3AA}"/>
              </a:ext>
            </a:extLst>
          </p:cNvPr>
          <p:cNvSpPr/>
          <p:nvPr/>
        </p:nvSpPr>
        <p:spPr>
          <a:xfrm>
            <a:off x="9870200" y="3171825"/>
            <a:ext cx="1844536" cy="1743075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+mj-lt"/>
              </a:rPr>
              <a:t>BEDFORD AVENUE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+mj-lt"/>
              </a:rPr>
              <a:t>HYLAN BOLEVARD</a:t>
            </a:r>
          </a:p>
        </p:txBody>
      </p:sp>
    </p:spTree>
    <p:extLst>
      <p:ext uri="{BB962C8B-B14F-4D97-AF65-F5344CB8AC3E}">
        <p14:creationId xmlns:p14="http://schemas.microsoft.com/office/powerpoint/2010/main" val="807728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119BA-5331-410B-B986-5B94A388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8B4DE1-F93C-46A5-85A8-6A0D83251B46}"/>
              </a:ext>
            </a:extLst>
          </p:cNvPr>
          <p:cNvSpPr/>
          <p:nvPr/>
        </p:nvSpPr>
        <p:spPr>
          <a:xfrm>
            <a:off x="834886" y="342733"/>
            <a:ext cx="10515600" cy="762000"/>
          </a:xfrm>
          <a:prstGeom prst="roundRect">
            <a:avLst/>
          </a:prstGeom>
          <a:solidFill>
            <a:schemeClr val="bg2">
              <a:lumMod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27">
            <a:extLst>
              <a:ext uri="{FF2B5EF4-FFF2-40B4-BE49-F238E27FC236}">
                <a16:creationId xmlns:a16="http://schemas.microsoft.com/office/drawing/2014/main" id="{A9C8C8C2-B0F0-4020-99C8-53118273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4" y="474434"/>
            <a:ext cx="10515600" cy="49859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CASE STUDY: EFFECT OF WEATHER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CF1C77-F72F-4255-A411-55D36EEA09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8" r="18913" b="49967"/>
          <a:stretch/>
        </p:blipFill>
        <p:spPr>
          <a:xfrm>
            <a:off x="154342" y="1236433"/>
            <a:ext cx="5312118" cy="29290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85C1F1-09ED-498A-BEE2-219854A8FB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8" t="50220" r="18913"/>
          <a:stretch/>
        </p:blipFill>
        <p:spPr>
          <a:xfrm>
            <a:off x="5620802" y="1236433"/>
            <a:ext cx="5338970" cy="29290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A2F0FB-6867-4B73-96C0-CF20AEE5D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086" r="7434" b="69793"/>
          <a:stretch/>
        </p:blipFill>
        <p:spPr>
          <a:xfrm>
            <a:off x="11114114" y="1236432"/>
            <a:ext cx="923544" cy="214627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E345ABA-4926-41BE-A1FA-02F573AE0C30}"/>
              </a:ext>
            </a:extLst>
          </p:cNvPr>
          <p:cNvSpPr/>
          <p:nvPr/>
        </p:nvSpPr>
        <p:spPr>
          <a:xfrm>
            <a:off x="2863030" y="4481024"/>
            <a:ext cx="7033445" cy="1140543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7B2372-8CB1-4C94-AE29-48BEB00831C9}"/>
              </a:ext>
            </a:extLst>
          </p:cNvPr>
          <p:cNvSpPr txBox="1"/>
          <p:nvPr/>
        </p:nvSpPr>
        <p:spPr>
          <a:xfrm>
            <a:off x="3040010" y="4609888"/>
            <a:ext cx="6451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+mj-lt"/>
                <a:cs typeface="Calibri"/>
              </a:rPr>
              <a:t>Weather has no significant effect over collisions taking place</a:t>
            </a:r>
          </a:p>
        </p:txBody>
      </p:sp>
    </p:spTree>
    <p:extLst>
      <p:ext uri="{BB962C8B-B14F-4D97-AF65-F5344CB8AC3E}">
        <p14:creationId xmlns:p14="http://schemas.microsoft.com/office/powerpoint/2010/main" val="1335152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119BA-5331-410B-B986-5B94A388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8B4DE1-F93C-46A5-85A8-6A0D83251B46}"/>
              </a:ext>
            </a:extLst>
          </p:cNvPr>
          <p:cNvSpPr/>
          <p:nvPr/>
        </p:nvSpPr>
        <p:spPr>
          <a:xfrm>
            <a:off x="834886" y="342733"/>
            <a:ext cx="10515600" cy="762000"/>
          </a:xfrm>
          <a:prstGeom prst="roundRect">
            <a:avLst/>
          </a:prstGeom>
          <a:solidFill>
            <a:schemeClr val="bg2">
              <a:lumMod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27">
            <a:extLst>
              <a:ext uri="{FF2B5EF4-FFF2-40B4-BE49-F238E27FC236}">
                <a16:creationId xmlns:a16="http://schemas.microsoft.com/office/drawing/2014/main" id="{A9C8C8C2-B0F0-4020-99C8-53118273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4" y="474434"/>
            <a:ext cx="10515600" cy="49859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FORECASTS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5EE5C6-B21B-4844-BB74-ABDACD8F0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13" y="1104733"/>
            <a:ext cx="6083161" cy="54057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31E4CB8-54BB-4FF8-9D50-236539721DD4}"/>
              </a:ext>
            </a:extLst>
          </p:cNvPr>
          <p:cNvSpPr/>
          <p:nvPr/>
        </p:nvSpPr>
        <p:spPr>
          <a:xfrm>
            <a:off x="7282214" y="2683128"/>
            <a:ext cx="4061644" cy="1491743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C3D503-FA45-41F4-AA0D-5FAC4A77355F}"/>
              </a:ext>
            </a:extLst>
          </p:cNvPr>
          <p:cNvSpPr txBox="1"/>
          <p:nvPr/>
        </p:nvSpPr>
        <p:spPr>
          <a:xfrm>
            <a:off x="7459193" y="2811993"/>
            <a:ext cx="3725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+mj-lt"/>
                <a:cs typeface="Calibri"/>
              </a:rPr>
              <a:t>Median = 138,520</a:t>
            </a:r>
          </a:p>
          <a:p>
            <a:pPr algn="ctr"/>
            <a:r>
              <a:rPr lang="en-IN" sz="2400" dirty="0">
                <a:latin typeface="+mj-lt"/>
                <a:cs typeface="Calibri"/>
              </a:rPr>
              <a:t>Lower Quartile=133,085</a:t>
            </a:r>
          </a:p>
          <a:p>
            <a:pPr algn="ctr"/>
            <a:r>
              <a:rPr lang="en-IN" sz="2400" dirty="0">
                <a:latin typeface="+mj-lt"/>
                <a:cs typeface="Calibri"/>
              </a:rPr>
              <a:t>Upper Quartile=155,974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4FCF5D-34B4-454D-8E4C-B297591C61D1}"/>
              </a:ext>
            </a:extLst>
          </p:cNvPr>
          <p:cNvSpPr/>
          <p:nvPr/>
        </p:nvSpPr>
        <p:spPr>
          <a:xfrm>
            <a:off x="7282214" y="4564512"/>
            <a:ext cx="4068272" cy="1698524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E25DA-383A-4AFC-8B3D-7CF9081ED053}"/>
              </a:ext>
            </a:extLst>
          </p:cNvPr>
          <p:cNvSpPr txBox="1"/>
          <p:nvPr/>
        </p:nvSpPr>
        <p:spPr>
          <a:xfrm>
            <a:off x="7459193" y="4996338"/>
            <a:ext cx="3731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+mj-lt"/>
                <a:cs typeface="Calibri"/>
              </a:rPr>
              <a:t>Estimate 2020: 117,880</a:t>
            </a:r>
          </a:p>
          <a:p>
            <a:pPr algn="ctr"/>
            <a:r>
              <a:rPr lang="en-IN" sz="2400" dirty="0">
                <a:latin typeface="+mj-lt"/>
                <a:cs typeface="Calibri"/>
              </a:rPr>
              <a:t>Estimate 2021: 120,508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5EC41A-25BB-47FE-88FF-FB59232B8534}"/>
              </a:ext>
            </a:extLst>
          </p:cNvPr>
          <p:cNvSpPr/>
          <p:nvPr/>
        </p:nvSpPr>
        <p:spPr>
          <a:xfrm>
            <a:off x="7295470" y="1656898"/>
            <a:ext cx="4061644" cy="642427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FE7CEC-2A9C-4EC5-B616-CBC8A22CA91A}"/>
              </a:ext>
            </a:extLst>
          </p:cNvPr>
          <p:cNvSpPr txBox="1"/>
          <p:nvPr/>
        </p:nvSpPr>
        <p:spPr>
          <a:xfrm>
            <a:off x="7459193" y="1757118"/>
            <a:ext cx="3725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+mj-lt"/>
                <a:cs typeface="Calibri"/>
              </a:rPr>
              <a:t>Vision Zero by 2024</a:t>
            </a:r>
          </a:p>
        </p:txBody>
      </p:sp>
    </p:spTree>
    <p:extLst>
      <p:ext uri="{BB962C8B-B14F-4D97-AF65-F5344CB8AC3E}">
        <p14:creationId xmlns:p14="http://schemas.microsoft.com/office/powerpoint/2010/main" val="363190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9681D9-380A-4EAF-91DB-E07432FF9C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8" b="5877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564789-A474-46BE-A2F2-4F27C6E39F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70207C-E81D-4E79-9654-07E51237BC3C}"/>
              </a:ext>
            </a:extLst>
          </p:cNvPr>
          <p:cNvSpPr/>
          <p:nvPr/>
        </p:nvSpPr>
        <p:spPr>
          <a:xfrm rot="18900000">
            <a:off x="9999285" y="328273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C300DA-4EC9-46EA-916D-25BEDAE0F239}"/>
              </a:ext>
            </a:extLst>
          </p:cNvPr>
          <p:cNvSpPr/>
          <p:nvPr/>
        </p:nvSpPr>
        <p:spPr>
          <a:xfrm rot="18900000">
            <a:off x="966781" y="4176660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A111C5-A78D-479B-8C31-7C75D54750E4}"/>
              </a:ext>
            </a:extLst>
          </p:cNvPr>
          <p:cNvSpPr/>
          <p:nvPr/>
        </p:nvSpPr>
        <p:spPr>
          <a:xfrm>
            <a:off x="360470" y="297509"/>
            <a:ext cx="11471060" cy="6262983"/>
          </a:xfrm>
          <a:prstGeom prst="rect">
            <a:avLst/>
          </a:prstGeom>
          <a:noFill/>
          <a:ln>
            <a:solidFill>
              <a:srgbClr val="CE2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07CD1A-2477-48CA-8693-2133EA1C329A}"/>
              </a:ext>
            </a:extLst>
          </p:cNvPr>
          <p:cNvGrpSpPr/>
          <p:nvPr/>
        </p:nvGrpSpPr>
        <p:grpSpPr>
          <a:xfrm>
            <a:off x="1127454" y="1235635"/>
            <a:ext cx="3856603" cy="4409819"/>
            <a:chOff x="4167698" y="1500698"/>
            <a:chExt cx="3856603" cy="440981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85D1319-7BD4-47DE-B3DF-55B655BB34C4}"/>
                </a:ext>
              </a:extLst>
            </p:cNvPr>
            <p:cNvSpPr/>
            <p:nvPr/>
          </p:nvSpPr>
          <p:spPr>
            <a:xfrm rot="18900000">
              <a:off x="4167698" y="1500698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A6B26EE-CB0C-4C1C-981C-B7972827533E}"/>
                </a:ext>
              </a:extLst>
            </p:cNvPr>
            <p:cNvSpPr/>
            <p:nvPr/>
          </p:nvSpPr>
          <p:spPr>
            <a:xfrm rot="18900000">
              <a:off x="4167699" y="2053915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D3AC05-2DFE-4FEA-BD0F-67495472A283}"/>
              </a:ext>
            </a:extLst>
          </p:cNvPr>
          <p:cNvSpPr txBox="1"/>
          <p:nvPr/>
        </p:nvSpPr>
        <p:spPr>
          <a:xfrm>
            <a:off x="1481601" y="3165475"/>
            <a:ext cx="330407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+mj-lt"/>
              </a:rPr>
              <a:t>SUMMARY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CC445D-99BF-4BD6-A87A-9AB46C82F7C1}"/>
              </a:ext>
            </a:extLst>
          </p:cNvPr>
          <p:cNvSpPr txBox="1"/>
          <p:nvPr/>
        </p:nvSpPr>
        <p:spPr>
          <a:xfrm>
            <a:off x="3524250" y="3679109"/>
            <a:ext cx="51435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sz="1600">
              <a:solidFill>
                <a:schemeClr val="bg1"/>
              </a:solidFill>
              <a:cs typeface="Segoe UI Ligh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FF3AA5-65B8-4250-9FA5-E730BA5D93C8}"/>
              </a:ext>
            </a:extLst>
          </p:cNvPr>
          <p:cNvSpPr/>
          <p:nvPr/>
        </p:nvSpPr>
        <p:spPr>
          <a:xfrm>
            <a:off x="9593942" y="5808574"/>
            <a:ext cx="2293258" cy="1049426"/>
          </a:xfrm>
          <a:custGeom>
            <a:avLst/>
            <a:gdLst>
              <a:gd name="connsiteX0" fmla="*/ 1146629 w 2293258"/>
              <a:gd name="connsiteY0" fmla="*/ 0 h 1049426"/>
              <a:gd name="connsiteX1" fmla="*/ 1312564 w 2293258"/>
              <a:gd name="connsiteY1" fmla="*/ 68733 h 1049426"/>
              <a:gd name="connsiteX2" fmla="*/ 2293258 w 2293258"/>
              <a:gd name="connsiteY2" fmla="*/ 1049426 h 1049426"/>
              <a:gd name="connsiteX3" fmla="*/ 0 w 2293258"/>
              <a:gd name="connsiteY3" fmla="*/ 1049426 h 1049426"/>
              <a:gd name="connsiteX4" fmla="*/ 980694 w 2293258"/>
              <a:gd name="connsiteY4" fmla="*/ 68733 h 1049426"/>
              <a:gd name="connsiteX5" fmla="*/ 1146629 w 2293258"/>
              <a:gd name="connsiteY5" fmla="*/ 0 h 104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3258" h="1049426">
                <a:moveTo>
                  <a:pt x="1146629" y="0"/>
                </a:moveTo>
                <a:cubicBezTo>
                  <a:pt x="1206686" y="0"/>
                  <a:pt x="1266742" y="22911"/>
                  <a:pt x="1312564" y="68733"/>
                </a:cubicBezTo>
                <a:lnTo>
                  <a:pt x="2293258" y="1049426"/>
                </a:lnTo>
                <a:lnTo>
                  <a:pt x="0" y="1049426"/>
                </a:lnTo>
                <a:lnTo>
                  <a:pt x="980694" y="68733"/>
                </a:lnTo>
                <a:cubicBezTo>
                  <a:pt x="1026516" y="22911"/>
                  <a:pt x="1086572" y="0"/>
                  <a:pt x="114662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CCD400-5AC0-46BA-AF0D-532EA062DDFE}"/>
              </a:ext>
            </a:extLst>
          </p:cNvPr>
          <p:cNvSpPr/>
          <p:nvPr/>
        </p:nvSpPr>
        <p:spPr>
          <a:xfrm>
            <a:off x="0" y="0"/>
            <a:ext cx="2739184" cy="2840643"/>
          </a:xfrm>
          <a:custGeom>
            <a:avLst/>
            <a:gdLst>
              <a:gd name="connsiteX0" fmla="*/ 0 w 2739184"/>
              <a:gd name="connsiteY0" fmla="*/ 0 h 2840643"/>
              <a:gd name="connsiteX1" fmla="*/ 2501897 w 2739184"/>
              <a:gd name="connsiteY1" fmla="*/ 0 h 2840643"/>
              <a:gd name="connsiteX2" fmla="*/ 2619703 w 2739184"/>
              <a:gd name="connsiteY2" fmla="*/ 117806 h 2840643"/>
              <a:gd name="connsiteX3" fmla="*/ 2619703 w 2739184"/>
              <a:gd name="connsiteY3" fmla="*/ 694710 h 2840643"/>
              <a:gd name="connsiteX4" fmla="*/ 593251 w 2739184"/>
              <a:gd name="connsiteY4" fmla="*/ 2721162 h 2840643"/>
              <a:gd name="connsiteX5" fmla="*/ 16347 w 2739184"/>
              <a:gd name="connsiteY5" fmla="*/ 2721162 h 2840643"/>
              <a:gd name="connsiteX6" fmla="*/ 0 w 2739184"/>
              <a:gd name="connsiteY6" fmla="*/ 2704815 h 2840643"/>
              <a:gd name="connsiteX7" fmla="*/ 0 w 2739184"/>
              <a:gd name="connsiteY7" fmla="*/ 0 h 284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9184" h="2840643">
                <a:moveTo>
                  <a:pt x="0" y="0"/>
                </a:moveTo>
                <a:lnTo>
                  <a:pt x="2501897" y="0"/>
                </a:lnTo>
                <a:lnTo>
                  <a:pt x="2619703" y="117806"/>
                </a:lnTo>
                <a:cubicBezTo>
                  <a:pt x="2779011" y="277113"/>
                  <a:pt x="2779011" y="535403"/>
                  <a:pt x="2619703" y="694710"/>
                </a:cubicBezTo>
                <a:lnTo>
                  <a:pt x="593251" y="2721162"/>
                </a:lnTo>
                <a:cubicBezTo>
                  <a:pt x="433944" y="2880470"/>
                  <a:pt x="175654" y="2880470"/>
                  <a:pt x="16347" y="2721162"/>
                </a:cubicBezTo>
                <a:lnTo>
                  <a:pt x="0" y="27048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D44F3F-0724-453A-869F-1ED08C5E8B56}"/>
              </a:ext>
            </a:extLst>
          </p:cNvPr>
          <p:cNvSpPr/>
          <p:nvPr/>
        </p:nvSpPr>
        <p:spPr>
          <a:xfrm>
            <a:off x="6050520" y="1588746"/>
            <a:ext cx="5454060" cy="1049426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A9EA99-6248-46CD-9F79-82DA8407A979}"/>
              </a:ext>
            </a:extLst>
          </p:cNvPr>
          <p:cNvSpPr txBox="1"/>
          <p:nvPr/>
        </p:nvSpPr>
        <p:spPr>
          <a:xfrm>
            <a:off x="5969447" y="1697960"/>
            <a:ext cx="5210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+mj-lt"/>
                <a:cs typeface="Calibri"/>
              </a:rPr>
              <a:t>MAKE RESIDENTS AWARE OF DANGEROUS INTERSECTIONS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ED4FDE-F3FC-404D-A734-BD7AB4EF7B74}"/>
              </a:ext>
            </a:extLst>
          </p:cNvPr>
          <p:cNvSpPr/>
          <p:nvPr/>
        </p:nvSpPr>
        <p:spPr>
          <a:xfrm>
            <a:off x="6050520" y="2920811"/>
            <a:ext cx="5454060" cy="1049426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  <a:cs typeface="Calibri"/>
              </a:rPr>
              <a:t>INCREASE MORE PATROLLING DURING PEAK HOURS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A90C5F-B63E-4705-B5A1-296466BB070C}"/>
              </a:ext>
            </a:extLst>
          </p:cNvPr>
          <p:cNvSpPr/>
          <p:nvPr/>
        </p:nvSpPr>
        <p:spPr>
          <a:xfrm>
            <a:off x="6050520" y="4251248"/>
            <a:ext cx="5454060" cy="1232546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  <a:cs typeface="Calibri"/>
              </a:rPr>
              <a:t>BE CAUTIOUS OF CYCLISTS IN SUMMERS AND PEDESTRIANS IN WINTERS</a:t>
            </a:r>
          </a:p>
        </p:txBody>
      </p:sp>
    </p:spTree>
    <p:extLst>
      <p:ext uri="{BB962C8B-B14F-4D97-AF65-F5344CB8AC3E}">
        <p14:creationId xmlns:p14="http://schemas.microsoft.com/office/powerpoint/2010/main" val="913923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9681D9-380A-4EAF-91DB-E07432FF9C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8" b="5877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564789-A474-46BE-A2F2-4F27C6E39F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70207C-E81D-4E79-9654-07E51237BC3C}"/>
              </a:ext>
            </a:extLst>
          </p:cNvPr>
          <p:cNvSpPr/>
          <p:nvPr/>
        </p:nvSpPr>
        <p:spPr>
          <a:xfrm rot="18900000">
            <a:off x="9999285" y="328273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C300DA-4EC9-46EA-916D-25BEDAE0F239}"/>
              </a:ext>
            </a:extLst>
          </p:cNvPr>
          <p:cNvSpPr/>
          <p:nvPr/>
        </p:nvSpPr>
        <p:spPr>
          <a:xfrm rot="18900000">
            <a:off x="966781" y="4176660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A111C5-A78D-479B-8C31-7C75D54750E4}"/>
              </a:ext>
            </a:extLst>
          </p:cNvPr>
          <p:cNvSpPr/>
          <p:nvPr/>
        </p:nvSpPr>
        <p:spPr>
          <a:xfrm>
            <a:off x="360470" y="297509"/>
            <a:ext cx="11471060" cy="6262983"/>
          </a:xfrm>
          <a:prstGeom prst="rect">
            <a:avLst/>
          </a:prstGeom>
          <a:noFill/>
          <a:ln>
            <a:solidFill>
              <a:srgbClr val="CE2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07CD1A-2477-48CA-8693-2133EA1C329A}"/>
              </a:ext>
            </a:extLst>
          </p:cNvPr>
          <p:cNvGrpSpPr/>
          <p:nvPr/>
        </p:nvGrpSpPr>
        <p:grpSpPr>
          <a:xfrm>
            <a:off x="1127454" y="1235635"/>
            <a:ext cx="3856603" cy="4409819"/>
            <a:chOff x="4167698" y="1500698"/>
            <a:chExt cx="3856603" cy="440981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85D1319-7BD4-47DE-B3DF-55B655BB34C4}"/>
                </a:ext>
              </a:extLst>
            </p:cNvPr>
            <p:cNvSpPr/>
            <p:nvPr/>
          </p:nvSpPr>
          <p:spPr>
            <a:xfrm rot="18900000">
              <a:off x="4167698" y="1500698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A6B26EE-CB0C-4C1C-981C-B7972827533E}"/>
                </a:ext>
              </a:extLst>
            </p:cNvPr>
            <p:cNvSpPr/>
            <p:nvPr/>
          </p:nvSpPr>
          <p:spPr>
            <a:xfrm rot="18900000">
              <a:off x="4167699" y="2053915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D3AC05-2DFE-4FEA-BD0F-67495472A283}"/>
              </a:ext>
            </a:extLst>
          </p:cNvPr>
          <p:cNvSpPr txBox="1"/>
          <p:nvPr/>
        </p:nvSpPr>
        <p:spPr>
          <a:xfrm>
            <a:off x="1481601" y="3165475"/>
            <a:ext cx="330407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+mj-lt"/>
              </a:rPr>
              <a:t>NEXT STEPS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CC445D-99BF-4BD6-A87A-9AB46C82F7C1}"/>
              </a:ext>
            </a:extLst>
          </p:cNvPr>
          <p:cNvSpPr txBox="1"/>
          <p:nvPr/>
        </p:nvSpPr>
        <p:spPr>
          <a:xfrm>
            <a:off x="3524250" y="3679109"/>
            <a:ext cx="51435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sz="1600">
              <a:solidFill>
                <a:schemeClr val="bg1"/>
              </a:solidFill>
              <a:cs typeface="Segoe UI Ligh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FF3AA5-65B8-4250-9FA5-E730BA5D93C8}"/>
              </a:ext>
            </a:extLst>
          </p:cNvPr>
          <p:cNvSpPr/>
          <p:nvPr/>
        </p:nvSpPr>
        <p:spPr>
          <a:xfrm>
            <a:off x="9593942" y="5808574"/>
            <a:ext cx="2293258" cy="1049426"/>
          </a:xfrm>
          <a:custGeom>
            <a:avLst/>
            <a:gdLst>
              <a:gd name="connsiteX0" fmla="*/ 1146629 w 2293258"/>
              <a:gd name="connsiteY0" fmla="*/ 0 h 1049426"/>
              <a:gd name="connsiteX1" fmla="*/ 1312564 w 2293258"/>
              <a:gd name="connsiteY1" fmla="*/ 68733 h 1049426"/>
              <a:gd name="connsiteX2" fmla="*/ 2293258 w 2293258"/>
              <a:gd name="connsiteY2" fmla="*/ 1049426 h 1049426"/>
              <a:gd name="connsiteX3" fmla="*/ 0 w 2293258"/>
              <a:gd name="connsiteY3" fmla="*/ 1049426 h 1049426"/>
              <a:gd name="connsiteX4" fmla="*/ 980694 w 2293258"/>
              <a:gd name="connsiteY4" fmla="*/ 68733 h 1049426"/>
              <a:gd name="connsiteX5" fmla="*/ 1146629 w 2293258"/>
              <a:gd name="connsiteY5" fmla="*/ 0 h 104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3258" h="1049426">
                <a:moveTo>
                  <a:pt x="1146629" y="0"/>
                </a:moveTo>
                <a:cubicBezTo>
                  <a:pt x="1206686" y="0"/>
                  <a:pt x="1266742" y="22911"/>
                  <a:pt x="1312564" y="68733"/>
                </a:cubicBezTo>
                <a:lnTo>
                  <a:pt x="2293258" y="1049426"/>
                </a:lnTo>
                <a:lnTo>
                  <a:pt x="0" y="1049426"/>
                </a:lnTo>
                <a:lnTo>
                  <a:pt x="980694" y="68733"/>
                </a:lnTo>
                <a:cubicBezTo>
                  <a:pt x="1026516" y="22911"/>
                  <a:pt x="1086572" y="0"/>
                  <a:pt x="114662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CCD400-5AC0-46BA-AF0D-532EA062DDFE}"/>
              </a:ext>
            </a:extLst>
          </p:cNvPr>
          <p:cNvSpPr/>
          <p:nvPr/>
        </p:nvSpPr>
        <p:spPr>
          <a:xfrm>
            <a:off x="0" y="0"/>
            <a:ext cx="2739184" cy="2840643"/>
          </a:xfrm>
          <a:custGeom>
            <a:avLst/>
            <a:gdLst>
              <a:gd name="connsiteX0" fmla="*/ 0 w 2739184"/>
              <a:gd name="connsiteY0" fmla="*/ 0 h 2840643"/>
              <a:gd name="connsiteX1" fmla="*/ 2501897 w 2739184"/>
              <a:gd name="connsiteY1" fmla="*/ 0 h 2840643"/>
              <a:gd name="connsiteX2" fmla="*/ 2619703 w 2739184"/>
              <a:gd name="connsiteY2" fmla="*/ 117806 h 2840643"/>
              <a:gd name="connsiteX3" fmla="*/ 2619703 w 2739184"/>
              <a:gd name="connsiteY3" fmla="*/ 694710 h 2840643"/>
              <a:gd name="connsiteX4" fmla="*/ 593251 w 2739184"/>
              <a:gd name="connsiteY4" fmla="*/ 2721162 h 2840643"/>
              <a:gd name="connsiteX5" fmla="*/ 16347 w 2739184"/>
              <a:gd name="connsiteY5" fmla="*/ 2721162 h 2840643"/>
              <a:gd name="connsiteX6" fmla="*/ 0 w 2739184"/>
              <a:gd name="connsiteY6" fmla="*/ 2704815 h 2840643"/>
              <a:gd name="connsiteX7" fmla="*/ 0 w 2739184"/>
              <a:gd name="connsiteY7" fmla="*/ 0 h 284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9184" h="2840643">
                <a:moveTo>
                  <a:pt x="0" y="0"/>
                </a:moveTo>
                <a:lnTo>
                  <a:pt x="2501897" y="0"/>
                </a:lnTo>
                <a:lnTo>
                  <a:pt x="2619703" y="117806"/>
                </a:lnTo>
                <a:cubicBezTo>
                  <a:pt x="2779011" y="277113"/>
                  <a:pt x="2779011" y="535403"/>
                  <a:pt x="2619703" y="694710"/>
                </a:cubicBezTo>
                <a:lnTo>
                  <a:pt x="593251" y="2721162"/>
                </a:lnTo>
                <a:cubicBezTo>
                  <a:pt x="433944" y="2880470"/>
                  <a:pt x="175654" y="2880470"/>
                  <a:pt x="16347" y="2721162"/>
                </a:cubicBezTo>
                <a:lnTo>
                  <a:pt x="0" y="27048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D44F3F-0724-453A-869F-1ED08C5E8B56}"/>
              </a:ext>
            </a:extLst>
          </p:cNvPr>
          <p:cNvSpPr/>
          <p:nvPr/>
        </p:nvSpPr>
        <p:spPr>
          <a:xfrm>
            <a:off x="6050519" y="1588745"/>
            <a:ext cx="4627005" cy="1491743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A9EA99-6248-46CD-9F79-82DA8407A979}"/>
              </a:ext>
            </a:extLst>
          </p:cNvPr>
          <p:cNvSpPr txBox="1"/>
          <p:nvPr/>
        </p:nvSpPr>
        <p:spPr>
          <a:xfrm>
            <a:off x="6227499" y="1717610"/>
            <a:ext cx="4316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+mj-lt"/>
                <a:cs typeface="Calibri"/>
              </a:rPr>
              <a:t>Make predictions of collisions using subsets of data (feature selection)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F53030-D22F-4BCA-B45E-727B28B62580}"/>
              </a:ext>
            </a:extLst>
          </p:cNvPr>
          <p:cNvSpPr/>
          <p:nvPr/>
        </p:nvSpPr>
        <p:spPr>
          <a:xfrm>
            <a:off x="6052146" y="3532827"/>
            <a:ext cx="4625377" cy="1491743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69C80E-C577-4F80-A3E0-4E57DE55BA6D}"/>
              </a:ext>
            </a:extLst>
          </p:cNvPr>
          <p:cNvSpPr txBox="1"/>
          <p:nvPr/>
        </p:nvSpPr>
        <p:spPr>
          <a:xfrm>
            <a:off x="6218474" y="3863199"/>
            <a:ext cx="4325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+mj-lt"/>
                <a:cs typeface="Calibri"/>
              </a:rPr>
              <a:t>Implement feedback from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35539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9681D9-380A-4EAF-91DB-E07432FF9C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8" b="5877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564789-A474-46BE-A2F2-4F27C6E39F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70207C-E81D-4E79-9654-07E51237BC3C}"/>
              </a:ext>
            </a:extLst>
          </p:cNvPr>
          <p:cNvSpPr/>
          <p:nvPr/>
        </p:nvSpPr>
        <p:spPr>
          <a:xfrm rot="18900000">
            <a:off x="9999285" y="328273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A111C5-A78D-479B-8C31-7C75D54750E4}"/>
              </a:ext>
            </a:extLst>
          </p:cNvPr>
          <p:cNvSpPr/>
          <p:nvPr/>
        </p:nvSpPr>
        <p:spPr>
          <a:xfrm>
            <a:off x="360470" y="297509"/>
            <a:ext cx="11471060" cy="6262983"/>
          </a:xfrm>
          <a:prstGeom prst="rect">
            <a:avLst/>
          </a:prstGeom>
          <a:noFill/>
          <a:ln>
            <a:solidFill>
              <a:srgbClr val="CE2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07CD1A-2477-48CA-8693-2133EA1C329A}"/>
              </a:ext>
            </a:extLst>
          </p:cNvPr>
          <p:cNvGrpSpPr/>
          <p:nvPr/>
        </p:nvGrpSpPr>
        <p:grpSpPr>
          <a:xfrm>
            <a:off x="4167698" y="1224091"/>
            <a:ext cx="3856603" cy="4409819"/>
            <a:chOff x="4167698" y="1500698"/>
            <a:chExt cx="3856603" cy="440981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85D1319-7BD4-47DE-B3DF-55B655BB34C4}"/>
                </a:ext>
              </a:extLst>
            </p:cNvPr>
            <p:cNvSpPr/>
            <p:nvPr/>
          </p:nvSpPr>
          <p:spPr>
            <a:xfrm rot="18900000">
              <a:off x="4167698" y="1500698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A6B26EE-CB0C-4C1C-981C-B7972827533E}"/>
                </a:ext>
              </a:extLst>
            </p:cNvPr>
            <p:cNvSpPr/>
            <p:nvPr/>
          </p:nvSpPr>
          <p:spPr>
            <a:xfrm rot="18900000">
              <a:off x="4167699" y="2053915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D3AC05-2DFE-4FEA-BD0F-67495472A283}"/>
              </a:ext>
            </a:extLst>
          </p:cNvPr>
          <p:cNvSpPr txBox="1"/>
          <p:nvPr/>
        </p:nvSpPr>
        <p:spPr>
          <a:xfrm>
            <a:off x="4091421" y="3089617"/>
            <a:ext cx="400915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j-lt"/>
              </a:rPr>
              <a:t>QUESTIONS?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CC445D-99BF-4BD6-A87A-9AB46C82F7C1}"/>
              </a:ext>
            </a:extLst>
          </p:cNvPr>
          <p:cNvSpPr txBox="1"/>
          <p:nvPr/>
        </p:nvSpPr>
        <p:spPr>
          <a:xfrm>
            <a:off x="3524250" y="3679109"/>
            <a:ext cx="51435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sz="1600">
              <a:solidFill>
                <a:schemeClr val="bg1"/>
              </a:solidFill>
              <a:cs typeface="Segoe UI Ligh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FF3AA5-65B8-4250-9FA5-E730BA5D93C8}"/>
              </a:ext>
            </a:extLst>
          </p:cNvPr>
          <p:cNvSpPr/>
          <p:nvPr/>
        </p:nvSpPr>
        <p:spPr>
          <a:xfrm>
            <a:off x="9593942" y="5808574"/>
            <a:ext cx="2293258" cy="1049426"/>
          </a:xfrm>
          <a:custGeom>
            <a:avLst/>
            <a:gdLst>
              <a:gd name="connsiteX0" fmla="*/ 1146629 w 2293258"/>
              <a:gd name="connsiteY0" fmla="*/ 0 h 1049426"/>
              <a:gd name="connsiteX1" fmla="*/ 1312564 w 2293258"/>
              <a:gd name="connsiteY1" fmla="*/ 68733 h 1049426"/>
              <a:gd name="connsiteX2" fmla="*/ 2293258 w 2293258"/>
              <a:gd name="connsiteY2" fmla="*/ 1049426 h 1049426"/>
              <a:gd name="connsiteX3" fmla="*/ 0 w 2293258"/>
              <a:gd name="connsiteY3" fmla="*/ 1049426 h 1049426"/>
              <a:gd name="connsiteX4" fmla="*/ 980694 w 2293258"/>
              <a:gd name="connsiteY4" fmla="*/ 68733 h 1049426"/>
              <a:gd name="connsiteX5" fmla="*/ 1146629 w 2293258"/>
              <a:gd name="connsiteY5" fmla="*/ 0 h 104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3258" h="1049426">
                <a:moveTo>
                  <a:pt x="1146629" y="0"/>
                </a:moveTo>
                <a:cubicBezTo>
                  <a:pt x="1206686" y="0"/>
                  <a:pt x="1266742" y="22911"/>
                  <a:pt x="1312564" y="68733"/>
                </a:cubicBezTo>
                <a:lnTo>
                  <a:pt x="2293258" y="1049426"/>
                </a:lnTo>
                <a:lnTo>
                  <a:pt x="0" y="1049426"/>
                </a:lnTo>
                <a:lnTo>
                  <a:pt x="980694" y="68733"/>
                </a:lnTo>
                <a:cubicBezTo>
                  <a:pt x="1026516" y="22911"/>
                  <a:pt x="1086572" y="0"/>
                  <a:pt x="114662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CCD400-5AC0-46BA-AF0D-532EA062DDFE}"/>
              </a:ext>
            </a:extLst>
          </p:cNvPr>
          <p:cNvSpPr/>
          <p:nvPr/>
        </p:nvSpPr>
        <p:spPr>
          <a:xfrm>
            <a:off x="0" y="0"/>
            <a:ext cx="2739184" cy="2840643"/>
          </a:xfrm>
          <a:custGeom>
            <a:avLst/>
            <a:gdLst>
              <a:gd name="connsiteX0" fmla="*/ 0 w 2739184"/>
              <a:gd name="connsiteY0" fmla="*/ 0 h 2840643"/>
              <a:gd name="connsiteX1" fmla="*/ 2501897 w 2739184"/>
              <a:gd name="connsiteY1" fmla="*/ 0 h 2840643"/>
              <a:gd name="connsiteX2" fmla="*/ 2619703 w 2739184"/>
              <a:gd name="connsiteY2" fmla="*/ 117806 h 2840643"/>
              <a:gd name="connsiteX3" fmla="*/ 2619703 w 2739184"/>
              <a:gd name="connsiteY3" fmla="*/ 694710 h 2840643"/>
              <a:gd name="connsiteX4" fmla="*/ 593251 w 2739184"/>
              <a:gd name="connsiteY4" fmla="*/ 2721162 h 2840643"/>
              <a:gd name="connsiteX5" fmla="*/ 16347 w 2739184"/>
              <a:gd name="connsiteY5" fmla="*/ 2721162 h 2840643"/>
              <a:gd name="connsiteX6" fmla="*/ 0 w 2739184"/>
              <a:gd name="connsiteY6" fmla="*/ 2704815 h 2840643"/>
              <a:gd name="connsiteX7" fmla="*/ 0 w 2739184"/>
              <a:gd name="connsiteY7" fmla="*/ 0 h 284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9184" h="2840643">
                <a:moveTo>
                  <a:pt x="0" y="0"/>
                </a:moveTo>
                <a:lnTo>
                  <a:pt x="2501897" y="0"/>
                </a:lnTo>
                <a:lnTo>
                  <a:pt x="2619703" y="117806"/>
                </a:lnTo>
                <a:cubicBezTo>
                  <a:pt x="2779011" y="277113"/>
                  <a:pt x="2779011" y="535403"/>
                  <a:pt x="2619703" y="694710"/>
                </a:cubicBezTo>
                <a:lnTo>
                  <a:pt x="593251" y="2721162"/>
                </a:lnTo>
                <a:cubicBezTo>
                  <a:pt x="433944" y="2880470"/>
                  <a:pt x="175654" y="2880470"/>
                  <a:pt x="16347" y="2721162"/>
                </a:cubicBezTo>
                <a:lnTo>
                  <a:pt x="0" y="27048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C275D41-6FCB-46C7-B326-429472553096}"/>
              </a:ext>
            </a:extLst>
          </p:cNvPr>
          <p:cNvSpPr/>
          <p:nvPr/>
        </p:nvSpPr>
        <p:spPr>
          <a:xfrm>
            <a:off x="3961633" y="377122"/>
            <a:ext cx="4082428" cy="649698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+mj-lt"/>
                <a:cs typeface="Segoe UI Light"/>
              </a:rPr>
              <a:t>THANK YOU!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2337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B9165-E0EA-4FB6-A960-3D202067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DBFDBE-7877-42C8-B000-9AD592982091}"/>
              </a:ext>
            </a:extLst>
          </p:cNvPr>
          <p:cNvSpPr/>
          <p:nvPr/>
        </p:nvSpPr>
        <p:spPr>
          <a:xfrm>
            <a:off x="1828800" y="1923069"/>
            <a:ext cx="90094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(NYPD), P. D. (2020, April 27). Motor Vehicle Collisions - Crashes: Open Data NY. Retrieved from </a:t>
            </a:r>
            <a:r>
              <a:rPr lang="en-US">
                <a:hlinkClick r:id="rId2"/>
              </a:rPr>
              <a:t>https://data.ny.gov/Public-Safety/Motor-Vehicle-Collisions-Crashes/h9gi-nx95</a:t>
            </a:r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“Traffic Collisions.” </a:t>
            </a:r>
            <a:r>
              <a:rPr lang="en-US" i="1"/>
              <a:t>NYC Collision Data Insights</a:t>
            </a:r>
            <a:r>
              <a:rPr lang="en-US"/>
              <a:t>, people.ischool.berkeley.edu/~</a:t>
            </a:r>
            <a:r>
              <a:rPr lang="en-US" err="1"/>
              <a:t>ellyrath</a:t>
            </a:r>
            <a:r>
              <a:rPr lang="en-US"/>
              <a:t>/data.html.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“April Is a Slow Month for NY Auto Accidents-But It Won't Last.” </a:t>
            </a:r>
            <a:r>
              <a:rPr lang="en-US" i="1"/>
              <a:t>Rosenblum Law</a:t>
            </a:r>
            <a:r>
              <a:rPr lang="en-US"/>
              <a:t>, traffictickets.com/data/</a:t>
            </a:r>
            <a:r>
              <a:rPr lang="en-US" err="1"/>
              <a:t>april</a:t>
            </a:r>
            <a:r>
              <a:rPr lang="en-US"/>
              <a:t>-is-a-slow-month-for-</a:t>
            </a:r>
            <a:r>
              <a:rPr lang="en-US" err="1"/>
              <a:t>ny</a:t>
            </a:r>
            <a:r>
              <a:rPr lang="en-US"/>
              <a:t>-auto-accidents-but-it-wont-last/.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“Location in New York.” </a:t>
            </a:r>
            <a:r>
              <a:rPr lang="en-US" i="1"/>
              <a:t>New York Personal Injury Lawyers</a:t>
            </a:r>
            <a:r>
              <a:rPr lang="en-US"/>
              <a:t>, 9 Oct. 2019, www.dandalaw.com/2019/06/05/are-car-accidents-common-in-new-york-city/.</a:t>
            </a:r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9E4495-6065-47E7-B5C7-1D9AB30F976E}"/>
              </a:ext>
            </a:extLst>
          </p:cNvPr>
          <p:cNvSpPr/>
          <p:nvPr/>
        </p:nvSpPr>
        <p:spPr>
          <a:xfrm>
            <a:off x="834886" y="342733"/>
            <a:ext cx="10515600" cy="762000"/>
          </a:xfrm>
          <a:prstGeom prst="roundRect">
            <a:avLst/>
          </a:prstGeom>
          <a:solidFill>
            <a:schemeClr val="bg2">
              <a:lumMod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itle 127">
            <a:extLst>
              <a:ext uri="{FF2B5EF4-FFF2-40B4-BE49-F238E27FC236}">
                <a16:creationId xmlns:a16="http://schemas.microsoft.com/office/drawing/2014/main" id="{718B7F20-88D2-4476-8B3D-F252B5995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4" y="474434"/>
            <a:ext cx="10515600" cy="498598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CITATIONS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180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9681D9-380A-4EAF-91DB-E07432FF9C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8" b="5877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564789-A474-46BE-A2F2-4F27C6E39F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70207C-E81D-4E79-9654-07E51237BC3C}"/>
              </a:ext>
            </a:extLst>
          </p:cNvPr>
          <p:cNvSpPr/>
          <p:nvPr/>
        </p:nvSpPr>
        <p:spPr>
          <a:xfrm rot="18900000">
            <a:off x="9999285" y="328273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C300DA-4EC9-46EA-916D-25BEDAE0F239}"/>
              </a:ext>
            </a:extLst>
          </p:cNvPr>
          <p:cNvSpPr/>
          <p:nvPr/>
        </p:nvSpPr>
        <p:spPr>
          <a:xfrm rot="18900000">
            <a:off x="966781" y="4176660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A111C5-A78D-479B-8C31-7C75D54750E4}"/>
              </a:ext>
            </a:extLst>
          </p:cNvPr>
          <p:cNvSpPr/>
          <p:nvPr/>
        </p:nvSpPr>
        <p:spPr>
          <a:xfrm>
            <a:off x="360470" y="297509"/>
            <a:ext cx="11471060" cy="6262983"/>
          </a:xfrm>
          <a:prstGeom prst="rect">
            <a:avLst/>
          </a:prstGeom>
          <a:noFill/>
          <a:ln>
            <a:solidFill>
              <a:srgbClr val="CE2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07CD1A-2477-48CA-8693-2133EA1C329A}"/>
              </a:ext>
            </a:extLst>
          </p:cNvPr>
          <p:cNvGrpSpPr/>
          <p:nvPr/>
        </p:nvGrpSpPr>
        <p:grpSpPr>
          <a:xfrm>
            <a:off x="1127454" y="1235635"/>
            <a:ext cx="3856603" cy="4409819"/>
            <a:chOff x="4167698" y="1500698"/>
            <a:chExt cx="3856603" cy="440981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85D1319-7BD4-47DE-B3DF-55B655BB34C4}"/>
                </a:ext>
              </a:extLst>
            </p:cNvPr>
            <p:cNvSpPr/>
            <p:nvPr/>
          </p:nvSpPr>
          <p:spPr>
            <a:xfrm rot="18900000">
              <a:off x="4167698" y="1500698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A6B26EE-CB0C-4C1C-981C-B7972827533E}"/>
                </a:ext>
              </a:extLst>
            </p:cNvPr>
            <p:cNvSpPr/>
            <p:nvPr/>
          </p:nvSpPr>
          <p:spPr>
            <a:xfrm rot="18900000">
              <a:off x="4167699" y="2053915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D3AC05-2DFE-4FEA-BD0F-67495472A283}"/>
              </a:ext>
            </a:extLst>
          </p:cNvPr>
          <p:cNvSpPr txBox="1"/>
          <p:nvPr/>
        </p:nvSpPr>
        <p:spPr>
          <a:xfrm>
            <a:off x="1481601" y="3134698"/>
            <a:ext cx="330407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latin typeface="Century Gothic"/>
              </a:rPr>
              <a:t>GOAL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CC445D-99BF-4BD6-A87A-9AB46C82F7C1}"/>
              </a:ext>
            </a:extLst>
          </p:cNvPr>
          <p:cNvSpPr txBox="1"/>
          <p:nvPr/>
        </p:nvSpPr>
        <p:spPr>
          <a:xfrm>
            <a:off x="3524250" y="3679109"/>
            <a:ext cx="51435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sz="1600">
              <a:solidFill>
                <a:schemeClr val="bg1"/>
              </a:solidFill>
              <a:cs typeface="Segoe UI Ligh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FF3AA5-65B8-4250-9FA5-E730BA5D93C8}"/>
              </a:ext>
            </a:extLst>
          </p:cNvPr>
          <p:cNvSpPr/>
          <p:nvPr/>
        </p:nvSpPr>
        <p:spPr>
          <a:xfrm>
            <a:off x="9593942" y="5808574"/>
            <a:ext cx="2293258" cy="1049426"/>
          </a:xfrm>
          <a:custGeom>
            <a:avLst/>
            <a:gdLst>
              <a:gd name="connsiteX0" fmla="*/ 1146629 w 2293258"/>
              <a:gd name="connsiteY0" fmla="*/ 0 h 1049426"/>
              <a:gd name="connsiteX1" fmla="*/ 1312564 w 2293258"/>
              <a:gd name="connsiteY1" fmla="*/ 68733 h 1049426"/>
              <a:gd name="connsiteX2" fmla="*/ 2293258 w 2293258"/>
              <a:gd name="connsiteY2" fmla="*/ 1049426 h 1049426"/>
              <a:gd name="connsiteX3" fmla="*/ 0 w 2293258"/>
              <a:gd name="connsiteY3" fmla="*/ 1049426 h 1049426"/>
              <a:gd name="connsiteX4" fmla="*/ 980694 w 2293258"/>
              <a:gd name="connsiteY4" fmla="*/ 68733 h 1049426"/>
              <a:gd name="connsiteX5" fmla="*/ 1146629 w 2293258"/>
              <a:gd name="connsiteY5" fmla="*/ 0 h 104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3258" h="1049426">
                <a:moveTo>
                  <a:pt x="1146629" y="0"/>
                </a:moveTo>
                <a:cubicBezTo>
                  <a:pt x="1206686" y="0"/>
                  <a:pt x="1266742" y="22911"/>
                  <a:pt x="1312564" y="68733"/>
                </a:cubicBezTo>
                <a:lnTo>
                  <a:pt x="2293258" y="1049426"/>
                </a:lnTo>
                <a:lnTo>
                  <a:pt x="0" y="1049426"/>
                </a:lnTo>
                <a:lnTo>
                  <a:pt x="980694" y="68733"/>
                </a:lnTo>
                <a:cubicBezTo>
                  <a:pt x="1026516" y="22911"/>
                  <a:pt x="1086572" y="0"/>
                  <a:pt x="114662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CCD400-5AC0-46BA-AF0D-532EA062DDFE}"/>
              </a:ext>
            </a:extLst>
          </p:cNvPr>
          <p:cNvSpPr/>
          <p:nvPr/>
        </p:nvSpPr>
        <p:spPr>
          <a:xfrm>
            <a:off x="0" y="0"/>
            <a:ext cx="2739184" cy="2840643"/>
          </a:xfrm>
          <a:custGeom>
            <a:avLst/>
            <a:gdLst>
              <a:gd name="connsiteX0" fmla="*/ 0 w 2739184"/>
              <a:gd name="connsiteY0" fmla="*/ 0 h 2840643"/>
              <a:gd name="connsiteX1" fmla="*/ 2501897 w 2739184"/>
              <a:gd name="connsiteY1" fmla="*/ 0 h 2840643"/>
              <a:gd name="connsiteX2" fmla="*/ 2619703 w 2739184"/>
              <a:gd name="connsiteY2" fmla="*/ 117806 h 2840643"/>
              <a:gd name="connsiteX3" fmla="*/ 2619703 w 2739184"/>
              <a:gd name="connsiteY3" fmla="*/ 694710 h 2840643"/>
              <a:gd name="connsiteX4" fmla="*/ 593251 w 2739184"/>
              <a:gd name="connsiteY4" fmla="*/ 2721162 h 2840643"/>
              <a:gd name="connsiteX5" fmla="*/ 16347 w 2739184"/>
              <a:gd name="connsiteY5" fmla="*/ 2721162 h 2840643"/>
              <a:gd name="connsiteX6" fmla="*/ 0 w 2739184"/>
              <a:gd name="connsiteY6" fmla="*/ 2704815 h 2840643"/>
              <a:gd name="connsiteX7" fmla="*/ 0 w 2739184"/>
              <a:gd name="connsiteY7" fmla="*/ 0 h 284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9184" h="2840643">
                <a:moveTo>
                  <a:pt x="0" y="0"/>
                </a:moveTo>
                <a:lnTo>
                  <a:pt x="2501897" y="0"/>
                </a:lnTo>
                <a:lnTo>
                  <a:pt x="2619703" y="117806"/>
                </a:lnTo>
                <a:cubicBezTo>
                  <a:pt x="2779011" y="277113"/>
                  <a:pt x="2779011" y="535403"/>
                  <a:pt x="2619703" y="694710"/>
                </a:cubicBezTo>
                <a:lnTo>
                  <a:pt x="593251" y="2721162"/>
                </a:lnTo>
                <a:cubicBezTo>
                  <a:pt x="433944" y="2880470"/>
                  <a:pt x="175654" y="2880470"/>
                  <a:pt x="16347" y="2721162"/>
                </a:cubicBezTo>
                <a:lnTo>
                  <a:pt x="0" y="27048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F420BF-D5DE-4EEE-A016-EAB13F6A8D95}"/>
              </a:ext>
            </a:extLst>
          </p:cNvPr>
          <p:cNvSpPr/>
          <p:nvPr/>
        </p:nvSpPr>
        <p:spPr>
          <a:xfrm>
            <a:off x="6186118" y="1618054"/>
            <a:ext cx="5143500" cy="1690484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CC0403-8C82-4E16-B0EF-EFDFE8130FCF}"/>
              </a:ext>
            </a:extLst>
          </p:cNvPr>
          <p:cNvSpPr/>
          <p:nvPr/>
        </p:nvSpPr>
        <p:spPr>
          <a:xfrm>
            <a:off x="6186118" y="3646996"/>
            <a:ext cx="5143500" cy="1690484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BFD314-4C00-4EA6-A894-64F5FD9F8A34}"/>
              </a:ext>
            </a:extLst>
          </p:cNvPr>
          <p:cNvSpPr txBox="1"/>
          <p:nvPr/>
        </p:nvSpPr>
        <p:spPr>
          <a:xfrm>
            <a:off x="6224077" y="1927570"/>
            <a:ext cx="4957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solidFill>
                  <a:schemeClr val="bg1"/>
                </a:solidFill>
                <a:cs typeface="Calibri"/>
              </a:rPr>
              <a:t>Find patterns </a:t>
            </a:r>
            <a:r>
              <a:rPr lang="en-IN" sz="2400" dirty="0">
                <a:solidFill>
                  <a:schemeClr val="bg1"/>
                </a:solidFill>
                <a:cs typeface="Calibri"/>
              </a:rPr>
              <a:t>involved which might cause vehicular </a:t>
            </a:r>
            <a:r>
              <a:rPr lang="en-IN" sz="2400">
                <a:solidFill>
                  <a:schemeClr val="bg1"/>
                </a:solidFill>
                <a:cs typeface="Calibri"/>
              </a:rPr>
              <a:t>collisions, hence </a:t>
            </a:r>
            <a:r>
              <a:rPr lang="en-IN" sz="2400" dirty="0">
                <a:solidFill>
                  <a:schemeClr val="bg1"/>
                </a:solidFill>
                <a:cs typeface="Calibri"/>
              </a:rPr>
              <a:t>reduce risk of collision</a:t>
            </a:r>
            <a:endParaRPr lang="en-IN" sz="2400">
              <a:solidFill>
                <a:schemeClr val="bg1"/>
              </a:solidFill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4A2145-1FA1-4C67-BAE6-9DCC5FE6839B}"/>
              </a:ext>
            </a:extLst>
          </p:cNvPr>
          <p:cNvSpPr txBox="1"/>
          <p:nvPr/>
        </p:nvSpPr>
        <p:spPr>
          <a:xfrm>
            <a:off x="6266460" y="4073258"/>
            <a:ext cx="4982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cs typeface="Calibri"/>
              </a:rPr>
              <a:t>Suggest recommendations to reduce city traffic fatalities </a:t>
            </a:r>
          </a:p>
        </p:txBody>
      </p:sp>
    </p:spTree>
    <p:extLst>
      <p:ext uri="{BB962C8B-B14F-4D97-AF65-F5344CB8AC3E}">
        <p14:creationId xmlns:p14="http://schemas.microsoft.com/office/powerpoint/2010/main" val="312639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 Placeholder 129">
            <a:extLst>
              <a:ext uri="{FF2B5EF4-FFF2-40B4-BE49-F238E27FC236}">
                <a16:creationId xmlns:a16="http://schemas.microsoft.com/office/drawing/2014/main" id="{6B37FA8E-54BF-4AF0-BF0C-916033E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DC3A8C-C1C0-4271-83EE-540CA9543CA3}"/>
              </a:ext>
            </a:extLst>
          </p:cNvPr>
          <p:cNvSpPr/>
          <p:nvPr/>
        </p:nvSpPr>
        <p:spPr>
          <a:xfrm>
            <a:off x="834886" y="342733"/>
            <a:ext cx="10515600" cy="762000"/>
          </a:xfrm>
          <a:prstGeom prst="roundRect">
            <a:avLst/>
          </a:prstGeom>
          <a:solidFill>
            <a:schemeClr val="bg2">
              <a:lumMod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Title 127">
            <a:extLst>
              <a:ext uri="{FF2B5EF4-FFF2-40B4-BE49-F238E27FC236}">
                <a16:creationId xmlns:a16="http://schemas.microsoft.com/office/drawing/2014/main" id="{212B4947-E6CD-467B-AF72-9BC942B5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4" y="474434"/>
            <a:ext cx="10515600" cy="498598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DATASET 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7A5B4-DA9F-4B6C-BF9C-C8D996A8A4B5}"/>
              </a:ext>
            </a:extLst>
          </p:cNvPr>
          <p:cNvSpPr/>
          <p:nvPr/>
        </p:nvSpPr>
        <p:spPr>
          <a:xfrm>
            <a:off x="841513" y="1417934"/>
            <a:ext cx="3313043" cy="947610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ACC1736-D64B-4454-86F6-20DFD200A6D9}"/>
              </a:ext>
            </a:extLst>
          </p:cNvPr>
          <p:cNvSpPr txBox="1"/>
          <p:nvPr/>
        </p:nvSpPr>
        <p:spPr>
          <a:xfrm>
            <a:off x="1419080" y="1648910"/>
            <a:ext cx="2146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/>
              <a:t>CLIENT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949A88-2E85-444C-9147-5A47D88ACEE8}"/>
              </a:ext>
            </a:extLst>
          </p:cNvPr>
          <p:cNvSpPr/>
          <p:nvPr/>
        </p:nvSpPr>
        <p:spPr>
          <a:xfrm>
            <a:off x="834886" y="2678745"/>
            <a:ext cx="3313043" cy="947610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1E0C47-649F-411E-9A4D-4DB831D4B1F9}"/>
              </a:ext>
            </a:extLst>
          </p:cNvPr>
          <p:cNvSpPr txBox="1"/>
          <p:nvPr/>
        </p:nvSpPr>
        <p:spPr>
          <a:xfrm>
            <a:off x="1412453" y="2909721"/>
            <a:ext cx="2146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/>
              <a:t>DATA SOURCE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A1EFD2-4B7F-42A5-B26C-4BA60E7C6600}"/>
              </a:ext>
            </a:extLst>
          </p:cNvPr>
          <p:cNvSpPr/>
          <p:nvPr/>
        </p:nvSpPr>
        <p:spPr>
          <a:xfrm>
            <a:off x="834886" y="3939556"/>
            <a:ext cx="3313043" cy="947610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FD2874-0833-4032-B2F6-E3FC22E643D0}"/>
              </a:ext>
            </a:extLst>
          </p:cNvPr>
          <p:cNvSpPr txBox="1"/>
          <p:nvPr/>
        </p:nvSpPr>
        <p:spPr>
          <a:xfrm>
            <a:off x="1412453" y="4170532"/>
            <a:ext cx="2146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/>
              <a:t>NO OF ROWS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97B620-DB8D-468C-9E3E-1A81CF81DFEF}"/>
              </a:ext>
            </a:extLst>
          </p:cNvPr>
          <p:cNvSpPr/>
          <p:nvPr/>
        </p:nvSpPr>
        <p:spPr>
          <a:xfrm>
            <a:off x="834886" y="5200367"/>
            <a:ext cx="3313043" cy="947610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28EF78-ADA4-414F-8CE7-30A879289B32}"/>
              </a:ext>
            </a:extLst>
          </p:cNvPr>
          <p:cNvSpPr txBox="1"/>
          <p:nvPr/>
        </p:nvSpPr>
        <p:spPr>
          <a:xfrm>
            <a:off x="1210545" y="5440066"/>
            <a:ext cx="2563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/>
              <a:t>NO OF FEATURES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4C1D15-DCF8-4527-8849-B326D8BAD3F4}"/>
              </a:ext>
            </a:extLst>
          </p:cNvPr>
          <p:cNvSpPr/>
          <p:nvPr/>
        </p:nvSpPr>
        <p:spPr>
          <a:xfrm>
            <a:off x="4581939" y="1417934"/>
            <a:ext cx="6768547" cy="947610"/>
          </a:xfrm>
          <a:prstGeom prst="rect">
            <a:avLst/>
          </a:prstGeom>
          <a:solidFill>
            <a:schemeClr val="bg1">
              <a:lumMod val="5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tx1"/>
                </a:solidFill>
                <a:latin typeface="+mj-lt"/>
              </a:rPr>
              <a:t>NYPD, NYC TRAFFIC DEPT, NYC DEPT. OF TRANSPORTATION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EBEDA4-D266-4B02-A188-5F501EE49315}"/>
              </a:ext>
            </a:extLst>
          </p:cNvPr>
          <p:cNvSpPr/>
          <p:nvPr/>
        </p:nvSpPr>
        <p:spPr>
          <a:xfrm>
            <a:off x="4588567" y="2678745"/>
            <a:ext cx="6768547" cy="947610"/>
          </a:xfrm>
          <a:prstGeom prst="rect">
            <a:avLst/>
          </a:prstGeom>
          <a:solidFill>
            <a:schemeClr val="bg1">
              <a:lumMod val="5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dirty="0" err="1">
                <a:solidFill>
                  <a:schemeClr val="tx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data.ny.gov</a:t>
            </a:r>
            <a:r>
              <a:rPr lang="en-US" dirty="0">
                <a:solidFill>
                  <a:schemeClr val="tx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/Public-Safety/Motor-Vehicle-Collisions-Crashes/h9gi-nx95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CD8D65-F2AF-4A2F-8BAE-46C1E5EAFE49}"/>
              </a:ext>
            </a:extLst>
          </p:cNvPr>
          <p:cNvSpPr/>
          <p:nvPr/>
        </p:nvSpPr>
        <p:spPr>
          <a:xfrm>
            <a:off x="4588567" y="3939556"/>
            <a:ext cx="6768547" cy="947610"/>
          </a:xfrm>
          <a:prstGeom prst="rect">
            <a:avLst/>
          </a:prstGeom>
          <a:solidFill>
            <a:schemeClr val="bg1">
              <a:lumMod val="5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+mj-lt"/>
              </a:rPr>
              <a:t>&gt; 1.1 MILLION RECORDS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439DD8-6B6D-4CA3-BF74-B20B0C8DBD03}"/>
              </a:ext>
            </a:extLst>
          </p:cNvPr>
          <p:cNvSpPr/>
          <p:nvPr/>
        </p:nvSpPr>
        <p:spPr>
          <a:xfrm>
            <a:off x="4581939" y="5197093"/>
            <a:ext cx="6768547" cy="947610"/>
          </a:xfrm>
          <a:prstGeom prst="rect">
            <a:avLst/>
          </a:prstGeom>
          <a:solidFill>
            <a:schemeClr val="bg1">
              <a:lumMod val="5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tx1"/>
                </a:solidFill>
                <a:latin typeface="+mj-lt"/>
              </a:rPr>
              <a:t>29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FED13-8513-4A2C-9DEE-466114A4CB9B}"/>
              </a:ext>
            </a:extLst>
          </p:cNvPr>
          <p:cNvCxnSpPr>
            <a:stCxn id="6" idx="3"/>
            <a:endCxn id="3" idx="1"/>
          </p:cNvCxnSpPr>
          <p:nvPr/>
        </p:nvCxnSpPr>
        <p:spPr>
          <a:xfrm>
            <a:off x="4154556" y="1891739"/>
            <a:ext cx="4273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C5DF015-5CB6-45CF-93E6-10720532739A}"/>
              </a:ext>
            </a:extLst>
          </p:cNvPr>
          <p:cNvCxnSpPr>
            <a:cxnSpLocks/>
          </p:cNvCxnSpPr>
          <p:nvPr/>
        </p:nvCxnSpPr>
        <p:spPr>
          <a:xfrm>
            <a:off x="4157868" y="3187139"/>
            <a:ext cx="4273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7EC32F4-BF4C-4F26-902E-54377077352E}"/>
              </a:ext>
            </a:extLst>
          </p:cNvPr>
          <p:cNvCxnSpPr>
            <a:cxnSpLocks/>
          </p:cNvCxnSpPr>
          <p:nvPr/>
        </p:nvCxnSpPr>
        <p:spPr>
          <a:xfrm>
            <a:off x="4157868" y="4459347"/>
            <a:ext cx="4273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452FEC-D2F2-422B-A67D-9864D9083403}"/>
              </a:ext>
            </a:extLst>
          </p:cNvPr>
          <p:cNvCxnSpPr/>
          <p:nvPr/>
        </p:nvCxnSpPr>
        <p:spPr>
          <a:xfrm>
            <a:off x="4157868" y="5661982"/>
            <a:ext cx="4273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80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val 121">
            <a:extLst>
              <a:ext uri="{FF2B5EF4-FFF2-40B4-BE49-F238E27FC236}">
                <a16:creationId xmlns:a16="http://schemas.microsoft.com/office/drawing/2014/main" id="{922831E1-31DF-4125-9BCB-8937CAE543E1}"/>
              </a:ext>
            </a:extLst>
          </p:cNvPr>
          <p:cNvSpPr/>
          <p:nvPr/>
        </p:nvSpPr>
        <p:spPr>
          <a:xfrm>
            <a:off x="2915610" y="1731478"/>
            <a:ext cx="385764" cy="385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Slide Number Placeholder 129">
            <a:extLst>
              <a:ext uri="{FF2B5EF4-FFF2-40B4-BE49-F238E27FC236}">
                <a16:creationId xmlns:a16="http://schemas.microsoft.com/office/drawing/2014/main" id="{6B37FA8E-54BF-4AF0-BF0C-916033E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DC3A8C-C1C0-4271-83EE-540CA9543CA3}"/>
              </a:ext>
            </a:extLst>
          </p:cNvPr>
          <p:cNvSpPr/>
          <p:nvPr/>
        </p:nvSpPr>
        <p:spPr>
          <a:xfrm>
            <a:off x="834886" y="342733"/>
            <a:ext cx="10515600" cy="762000"/>
          </a:xfrm>
          <a:prstGeom prst="roundRect">
            <a:avLst/>
          </a:prstGeom>
          <a:solidFill>
            <a:schemeClr val="bg2">
              <a:lumMod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Title 127">
            <a:extLst>
              <a:ext uri="{FF2B5EF4-FFF2-40B4-BE49-F238E27FC236}">
                <a16:creationId xmlns:a16="http://schemas.microsoft.com/office/drawing/2014/main" id="{212B4947-E6CD-467B-AF72-9BC942B5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4" y="474434"/>
            <a:ext cx="10515600" cy="498598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IMPORTANT ATTRIBUTES</a:t>
            </a:r>
          </a:p>
        </p:txBody>
      </p:sp>
      <p:sp>
        <p:nvSpPr>
          <p:cNvPr id="11" name="Folded Corner 13">
            <a:extLst>
              <a:ext uri="{FF2B5EF4-FFF2-40B4-BE49-F238E27FC236}">
                <a16:creationId xmlns:a16="http://schemas.microsoft.com/office/drawing/2014/main" id="{738CBFCB-8B5C-40F3-81AA-327957B34223}"/>
              </a:ext>
            </a:extLst>
          </p:cNvPr>
          <p:cNvSpPr/>
          <p:nvPr/>
        </p:nvSpPr>
        <p:spPr>
          <a:xfrm>
            <a:off x="1308650" y="1433611"/>
            <a:ext cx="2945295" cy="1528247"/>
          </a:xfrm>
          <a:prstGeom prst="foldedCorner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CRASH DATE &amp; TIME</a:t>
            </a:r>
          </a:p>
        </p:txBody>
      </p:sp>
      <p:sp>
        <p:nvSpPr>
          <p:cNvPr id="12" name="Folded Corner 13">
            <a:extLst>
              <a:ext uri="{FF2B5EF4-FFF2-40B4-BE49-F238E27FC236}">
                <a16:creationId xmlns:a16="http://schemas.microsoft.com/office/drawing/2014/main" id="{E43F9AEE-201A-4344-B3DC-0D9B868AF663}"/>
              </a:ext>
            </a:extLst>
          </p:cNvPr>
          <p:cNvSpPr/>
          <p:nvPr/>
        </p:nvSpPr>
        <p:spPr>
          <a:xfrm>
            <a:off x="4522304" y="1433613"/>
            <a:ext cx="2945295" cy="1528247"/>
          </a:xfrm>
          <a:prstGeom prst="foldedCorner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BOROUGH, ZIP CODE</a:t>
            </a:r>
          </a:p>
        </p:txBody>
      </p:sp>
      <p:sp>
        <p:nvSpPr>
          <p:cNvPr id="13" name="Folded Corner 13">
            <a:extLst>
              <a:ext uri="{FF2B5EF4-FFF2-40B4-BE49-F238E27FC236}">
                <a16:creationId xmlns:a16="http://schemas.microsoft.com/office/drawing/2014/main" id="{890DB344-02D1-4992-8D59-5EC47E1DBB62}"/>
              </a:ext>
            </a:extLst>
          </p:cNvPr>
          <p:cNvSpPr/>
          <p:nvPr/>
        </p:nvSpPr>
        <p:spPr>
          <a:xfrm>
            <a:off x="7735956" y="1433612"/>
            <a:ext cx="2945295" cy="1528247"/>
          </a:xfrm>
          <a:prstGeom prst="foldedCorner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LATITUDE, LONGITUDE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248ACC64-F6B8-4AA6-BD08-04C25784F048}"/>
              </a:ext>
            </a:extLst>
          </p:cNvPr>
          <p:cNvSpPr/>
          <p:nvPr/>
        </p:nvSpPr>
        <p:spPr>
          <a:xfrm>
            <a:off x="1308651" y="3143149"/>
            <a:ext cx="2945295" cy="1528247"/>
          </a:xfrm>
          <a:prstGeom prst="foldedCorner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NUMBER OF PEDESTRIANS, CYCLISTS, MOTORISTS INJURED/KILLED</a:t>
            </a:r>
          </a:p>
        </p:txBody>
      </p:sp>
      <p:sp>
        <p:nvSpPr>
          <p:cNvPr id="15" name="Folded Corner 13">
            <a:extLst>
              <a:ext uri="{FF2B5EF4-FFF2-40B4-BE49-F238E27FC236}">
                <a16:creationId xmlns:a16="http://schemas.microsoft.com/office/drawing/2014/main" id="{2C655D5A-1D59-4B67-BFCC-91E68845E359}"/>
              </a:ext>
            </a:extLst>
          </p:cNvPr>
          <p:cNvSpPr/>
          <p:nvPr/>
        </p:nvSpPr>
        <p:spPr>
          <a:xfrm>
            <a:off x="4522303" y="3132018"/>
            <a:ext cx="2945295" cy="1528247"/>
          </a:xfrm>
          <a:prstGeom prst="foldedCorner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CONTRIBUTING FACTORS</a:t>
            </a:r>
          </a:p>
        </p:txBody>
      </p:sp>
      <p:sp>
        <p:nvSpPr>
          <p:cNvPr id="16" name="Folded Corner 13">
            <a:extLst>
              <a:ext uri="{FF2B5EF4-FFF2-40B4-BE49-F238E27FC236}">
                <a16:creationId xmlns:a16="http://schemas.microsoft.com/office/drawing/2014/main" id="{5EE58DD5-FE8A-4CDC-84F2-7B1682417552}"/>
              </a:ext>
            </a:extLst>
          </p:cNvPr>
          <p:cNvSpPr/>
          <p:nvPr/>
        </p:nvSpPr>
        <p:spPr>
          <a:xfrm>
            <a:off x="7735955" y="3132018"/>
            <a:ext cx="2945295" cy="1528247"/>
          </a:xfrm>
          <a:prstGeom prst="foldedCorner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PRECIPITATION</a:t>
            </a:r>
          </a:p>
        </p:txBody>
      </p:sp>
      <p:sp>
        <p:nvSpPr>
          <p:cNvPr id="17" name="Folded Corner 13">
            <a:extLst>
              <a:ext uri="{FF2B5EF4-FFF2-40B4-BE49-F238E27FC236}">
                <a16:creationId xmlns:a16="http://schemas.microsoft.com/office/drawing/2014/main" id="{ECC700DF-23FD-4B1A-9404-CE30318D0538}"/>
              </a:ext>
            </a:extLst>
          </p:cNvPr>
          <p:cNvSpPr/>
          <p:nvPr/>
        </p:nvSpPr>
        <p:spPr>
          <a:xfrm>
            <a:off x="7735954" y="4852682"/>
            <a:ext cx="2945295" cy="1528247"/>
          </a:xfrm>
          <a:prstGeom prst="foldedCorner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VEHICLE TYPE</a:t>
            </a:r>
          </a:p>
        </p:txBody>
      </p:sp>
      <p:sp>
        <p:nvSpPr>
          <p:cNvPr id="18" name="Folded Corner 13">
            <a:extLst>
              <a:ext uri="{FF2B5EF4-FFF2-40B4-BE49-F238E27FC236}">
                <a16:creationId xmlns:a16="http://schemas.microsoft.com/office/drawing/2014/main" id="{F9F3F104-AF79-4F93-A59F-2167E4D04D2A}"/>
              </a:ext>
            </a:extLst>
          </p:cNvPr>
          <p:cNvSpPr/>
          <p:nvPr/>
        </p:nvSpPr>
        <p:spPr>
          <a:xfrm>
            <a:off x="4522302" y="4852683"/>
            <a:ext cx="2945295" cy="1528247"/>
          </a:xfrm>
          <a:prstGeom prst="foldedCorner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ON STREET NAME</a:t>
            </a:r>
          </a:p>
        </p:txBody>
      </p:sp>
      <p:sp>
        <p:nvSpPr>
          <p:cNvPr id="19" name="Folded Corner 13">
            <a:extLst>
              <a:ext uri="{FF2B5EF4-FFF2-40B4-BE49-F238E27FC236}">
                <a16:creationId xmlns:a16="http://schemas.microsoft.com/office/drawing/2014/main" id="{00A99847-E345-410F-9CE3-9237A32BDC9B}"/>
              </a:ext>
            </a:extLst>
          </p:cNvPr>
          <p:cNvSpPr/>
          <p:nvPr/>
        </p:nvSpPr>
        <p:spPr>
          <a:xfrm>
            <a:off x="1308650" y="4852684"/>
            <a:ext cx="2945295" cy="1528247"/>
          </a:xfrm>
          <a:prstGeom prst="foldedCorner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SNOWFALL</a:t>
            </a:r>
          </a:p>
        </p:txBody>
      </p:sp>
    </p:spTree>
    <p:extLst>
      <p:ext uri="{BB962C8B-B14F-4D97-AF65-F5344CB8AC3E}">
        <p14:creationId xmlns:p14="http://schemas.microsoft.com/office/powerpoint/2010/main" val="101320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9681D9-380A-4EAF-91DB-E07432FF9C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8" b="5877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564789-A474-46BE-A2F2-4F27C6E39F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70207C-E81D-4E79-9654-07E51237BC3C}"/>
              </a:ext>
            </a:extLst>
          </p:cNvPr>
          <p:cNvSpPr/>
          <p:nvPr/>
        </p:nvSpPr>
        <p:spPr>
          <a:xfrm rot="18900000">
            <a:off x="9999285" y="328273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C300DA-4EC9-46EA-916D-25BEDAE0F239}"/>
              </a:ext>
            </a:extLst>
          </p:cNvPr>
          <p:cNvSpPr/>
          <p:nvPr/>
        </p:nvSpPr>
        <p:spPr>
          <a:xfrm rot="18900000">
            <a:off x="966781" y="4176660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A111C5-A78D-479B-8C31-7C75D54750E4}"/>
              </a:ext>
            </a:extLst>
          </p:cNvPr>
          <p:cNvSpPr/>
          <p:nvPr/>
        </p:nvSpPr>
        <p:spPr>
          <a:xfrm>
            <a:off x="360470" y="297509"/>
            <a:ext cx="11471060" cy="6262983"/>
          </a:xfrm>
          <a:prstGeom prst="rect">
            <a:avLst/>
          </a:prstGeom>
          <a:noFill/>
          <a:ln>
            <a:solidFill>
              <a:srgbClr val="CE2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07CD1A-2477-48CA-8693-2133EA1C329A}"/>
              </a:ext>
            </a:extLst>
          </p:cNvPr>
          <p:cNvGrpSpPr/>
          <p:nvPr/>
        </p:nvGrpSpPr>
        <p:grpSpPr>
          <a:xfrm>
            <a:off x="1127454" y="1235635"/>
            <a:ext cx="3856603" cy="4409819"/>
            <a:chOff x="4167698" y="1500698"/>
            <a:chExt cx="3856603" cy="440981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85D1319-7BD4-47DE-B3DF-55B655BB34C4}"/>
                </a:ext>
              </a:extLst>
            </p:cNvPr>
            <p:cNvSpPr/>
            <p:nvPr/>
          </p:nvSpPr>
          <p:spPr>
            <a:xfrm rot="18900000">
              <a:off x="4167698" y="1500698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A6B26EE-CB0C-4C1C-981C-B7972827533E}"/>
                </a:ext>
              </a:extLst>
            </p:cNvPr>
            <p:cNvSpPr/>
            <p:nvPr/>
          </p:nvSpPr>
          <p:spPr>
            <a:xfrm rot="18900000">
              <a:off x="4167699" y="2053915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D3AC05-2DFE-4FEA-BD0F-67495472A283}"/>
              </a:ext>
            </a:extLst>
          </p:cNvPr>
          <p:cNvSpPr txBox="1"/>
          <p:nvPr/>
        </p:nvSpPr>
        <p:spPr>
          <a:xfrm>
            <a:off x="1481601" y="2888476"/>
            <a:ext cx="330407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+mj-lt"/>
              </a:rPr>
              <a:t>Data Preprocessing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CC445D-99BF-4BD6-A87A-9AB46C82F7C1}"/>
              </a:ext>
            </a:extLst>
          </p:cNvPr>
          <p:cNvSpPr txBox="1"/>
          <p:nvPr/>
        </p:nvSpPr>
        <p:spPr>
          <a:xfrm>
            <a:off x="3524250" y="3679109"/>
            <a:ext cx="51435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sz="1600">
              <a:solidFill>
                <a:schemeClr val="bg1"/>
              </a:solidFill>
              <a:cs typeface="Segoe UI Light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4457E54-1FC4-4040-9DF5-1D27FD6BBD8C}"/>
              </a:ext>
            </a:extLst>
          </p:cNvPr>
          <p:cNvSpPr/>
          <p:nvPr/>
        </p:nvSpPr>
        <p:spPr>
          <a:xfrm rot="18900000">
            <a:off x="-6742765" y="-1434593"/>
            <a:ext cx="3681702" cy="3681702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FF3AA5-65B8-4250-9FA5-E730BA5D93C8}"/>
              </a:ext>
            </a:extLst>
          </p:cNvPr>
          <p:cNvSpPr/>
          <p:nvPr/>
        </p:nvSpPr>
        <p:spPr>
          <a:xfrm>
            <a:off x="9593942" y="5808574"/>
            <a:ext cx="2293258" cy="1049426"/>
          </a:xfrm>
          <a:custGeom>
            <a:avLst/>
            <a:gdLst>
              <a:gd name="connsiteX0" fmla="*/ 1146629 w 2293258"/>
              <a:gd name="connsiteY0" fmla="*/ 0 h 1049426"/>
              <a:gd name="connsiteX1" fmla="*/ 1312564 w 2293258"/>
              <a:gd name="connsiteY1" fmla="*/ 68733 h 1049426"/>
              <a:gd name="connsiteX2" fmla="*/ 2293258 w 2293258"/>
              <a:gd name="connsiteY2" fmla="*/ 1049426 h 1049426"/>
              <a:gd name="connsiteX3" fmla="*/ 0 w 2293258"/>
              <a:gd name="connsiteY3" fmla="*/ 1049426 h 1049426"/>
              <a:gd name="connsiteX4" fmla="*/ 980694 w 2293258"/>
              <a:gd name="connsiteY4" fmla="*/ 68733 h 1049426"/>
              <a:gd name="connsiteX5" fmla="*/ 1146629 w 2293258"/>
              <a:gd name="connsiteY5" fmla="*/ 0 h 104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3258" h="1049426">
                <a:moveTo>
                  <a:pt x="1146629" y="0"/>
                </a:moveTo>
                <a:cubicBezTo>
                  <a:pt x="1206686" y="0"/>
                  <a:pt x="1266742" y="22911"/>
                  <a:pt x="1312564" y="68733"/>
                </a:cubicBezTo>
                <a:lnTo>
                  <a:pt x="2293258" y="1049426"/>
                </a:lnTo>
                <a:lnTo>
                  <a:pt x="0" y="1049426"/>
                </a:lnTo>
                <a:lnTo>
                  <a:pt x="980694" y="68733"/>
                </a:lnTo>
                <a:cubicBezTo>
                  <a:pt x="1026516" y="22911"/>
                  <a:pt x="1086572" y="0"/>
                  <a:pt x="114662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CCD400-5AC0-46BA-AF0D-532EA062DDFE}"/>
              </a:ext>
            </a:extLst>
          </p:cNvPr>
          <p:cNvSpPr/>
          <p:nvPr/>
        </p:nvSpPr>
        <p:spPr>
          <a:xfrm>
            <a:off x="0" y="0"/>
            <a:ext cx="2739184" cy="2840643"/>
          </a:xfrm>
          <a:custGeom>
            <a:avLst/>
            <a:gdLst>
              <a:gd name="connsiteX0" fmla="*/ 0 w 2739184"/>
              <a:gd name="connsiteY0" fmla="*/ 0 h 2840643"/>
              <a:gd name="connsiteX1" fmla="*/ 2501897 w 2739184"/>
              <a:gd name="connsiteY1" fmla="*/ 0 h 2840643"/>
              <a:gd name="connsiteX2" fmla="*/ 2619703 w 2739184"/>
              <a:gd name="connsiteY2" fmla="*/ 117806 h 2840643"/>
              <a:gd name="connsiteX3" fmla="*/ 2619703 w 2739184"/>
              <a:gd name="connsiteY3" fmla="*/ 694710 h 2840643"/>
              <a:gd name="connsiteX4" fmla="*/ 593251 w 2739184"/>
              <a:gd name="connsiteY4" fmla="*/ 2721162 h 2840643"/>
              <a:gd name="connsiteX5" fmla="*/ 16347 w 2739184"/>
              <a:gd name="connsiteY5" fmla="*/ 2721162 h 2840643"/>
              <a:gd name="connsiteX6" fmla="*/ 0 w 2739184"/>
              <a:gd name="connsiteY6" fmla="*/ 2704815 h 2840643"/>
              <a:gd name="connsiteX7" fmla="*/ 0 w 2739184"/>
              <a:gd name="connsiteY7" fmla="*/ 0 h 284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9184" h="2840643">
                <a:moveTo>
                  <a:pt x="0" y="0"/>
                </a:moveTo>
                <a:lnTo>
                  <a:pt x="2501897" y="0"/>
                </a:lnTo>
                <a:lnTo>
                  <a:pt x="2619703" y="117806"/>
                </a:lnTo>
                <a:cubicBezTo>
                  <a:pt x="2779011" y="277113"/>
                  <a:pt x="2779011" y="535403"/>
                  <a:pt x="2619703" y="694710"/>
                </a:cubicBezTo>
                <a:lnTo>
                  <a:pt x="593251" y="2721162"/>
                </a:lnTo>
                <a:cubicBezTo>
                  <a:pt x="433944" y="2880470"/>
                  <a:pt x="175654" y="2880470"/>
                  <a:pt x="16347" y="2721162"/>
                </a:cubicBezTo>
                <a:lnTo>
                  <a:pt x="0" y="27048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6203A3-AE26-4990-A2E8-768C0EE864BD}"/>
              </a:ext>
            </a:extLst>
          </p:cNvPr>
          <p:cNvSpPr/>
          <p:nvPr/>
        </p:nvSpPr>
        <p:spPr>
          <a:xfrm>
            <a:off x="6096000" y="446637"/>
            <a:ext cx="5143500" cy="1690484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Cleaned MISSING/NULL values for certain attributes like location, borough, latitude, longitude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13FBA9-70D4-48CB-B045-1FE26B65CCBC}"/>
              </a:ext>
            </a:extLst>
          </p:cNvPr>
          <p:cNvSpPr/>
          <p:nvPr/>
        </p:nvSpPr>
        <p:spPr>
          <a:xfrm>
            <a:off x="6096000" y="2583758"/>
            <a:ext cx="5143500" cy="1690484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Removed variables that had low variability</a:t>
            </a:r>
            <a:endParaRPr lang="en-IN" sz="2000" dirty="0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9E1776-3CE0-4694-BAE9-CE460B896B57}"/>
              </a:ext>
            </a:extLst>
          </p:cNvPr>
          <p:cNvSpPr/>
          <p:nvPr/>
        </p:nvSpPr>
        <p:spPr>
          <a:xfrm>
            <a:off x="6096000" y="4720879"/>
            <a:ext cx="5143500" cy="1690484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Renamed and grouped variables, dimension reduction</a:t>
            </a: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0605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3794A8-5188-403F-919D-1048D484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C64161-A424-476B-B6DF-92C376A0B86C}"/>
              </a:ext>
            </a:extLst>
          </p:cNvPr>
          <p:cNvSpPr/>
          <p:nvPr/>
        </p:nvSpPr>
        <p:spPr>
          <a:xfrm>
            <a:off x="731191" y="209586"/>
            <a:ext cx="10515600" cy="762000"/>
          </a:xfrm>
          <a:prstGeom prst="roundRect">
            <a:avLst/>
          </a:prstGeom>
          <a:solidFill>
            <a:schemeClr val="bg2">
              <a:lumMod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27">
            <a:extLst>
              <a:ext uri="{FF2B5EF4-FFF2-40B4-BE49-F238E27FC236}">
                <a16:creationId xmlns:a16="http://schemas.microsoft.com/office/drawing/2014/main" id="{EAC29503-8CDC-4EAF-A1E6-3B23F7CAE944}"/>
              </a:ext>
            </a:extLst>
          </p:cNvPr>
          <p:cNvSpPr txBox="1">
            <a:spLocks/>
          </p:cNvSpPr>
          <p:nvPr/>
        </p:nvSpPr>
        <p:spPr>
          <a:xfrm>
            <a:off x="838200" y="331722"/>
            <a:ext cx="10515600" cy="498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CORRELATION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2FDB0-F351-448D-B3C5-3E88E663567B}"/>
              </a:ext>
            </a:extLst>
          </p:cNvPr>
          <p:cNvSpPr txBox="1"/>
          <p:nvPr/>
        </p:nvSpPr>
        <p:spPr>
          <a:xfrm>
            <a:off x="4374036" y="3214540"/>
            <a:ext cx="312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CE295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AD1C4E-ED9C-4E6B-A0A3-715C398D980A}"/>
              </a:ext>
            </a:extLst>
          </p:cNvPr>
          <p:cNvSpPr/>
          <p:nvPr/>
        </p:nvSpPr>
        <p:spPr>
          <a:xfrm>
            <a:off x="813791" y="2100957"/>
            <a:ext cx="2113935" cy="2596497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rgbClr val="404040"/>
                </a:solidFill>
              </a:rPr>
              <a:t>No major trends seen in correlation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7B79A6-94E1-4A5F-8F10-D8DEDA62C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726" y="969370"/>
            <a:ext cx="7368799" cy="552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69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3794A8-5188-403F-919D-1048D484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C64161-A424-476B-B6DF-92C376A0B86C}"/>
              </a:ext>
            </a:extLst>
          </p:cNvPr>
          <p:cNvSpPr/>
          <p:nvPr/>
        </p:nvSpPr>
        <p:spPr>
          <a:xfrm>
            <a:off x="731191" y="209586"/>
            <a:ext cx="10515600" cy="762000"/>
          </a:xfrm>
          <a:prstGeom prst="roundRect">
            <a:avLst/>
          </a:prstGeom>
          <a:solidFill>
            <a:schemeClr val="bg2">
              <a:lumMod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27">
            <a:extLst>
              <a:ext uri="{FF2B5EF4-FFF2-40B4-BE49-F238E27FC236}">
                <a16:creationId xmlns:a16="http://schemas.microsoft.com/office/drawing/2014/main" id="{EAC29503-8CDC-4EAF-A1E6-3B23F7CAE944}"/>
              </a:ext>
            </a:extLst>
          </p:cNvPr>
          <p:cNvSpPr txBox="1">
            <a:spLocks/>
          </p:cNvSpPr>
          <p:nvPr/>
        </p:nvSpPr>
        <p:spPr>
          <a:xfrm>
            <a:off x="838200" y="331722"/>
            <a:ext cx="10515600" cy="498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EXPLORATORY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2FDB0-F351-448D-B3C5-3E88E663567B}"/>
              </a:ext>
            </a:extLst>
          </p:cNvPr>
          <p:cNvSpPr txBox="1"/>
          <p:nvPr/>
        </p:nvSpPr>
        <p:spPr>
          <a:xfrm>
            <a:off x="4374036" y="3214540"/>
            <a:ext cx="312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CE295E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35C7EA-4FBA-4AFE-ABE7-A834802D0F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0"/>
          <a:stretch/>
        </p:blipFill>
        <p:spPr>
          <a:xfrm>
            <a:off x="838200" y="967047"/>
            <a:ext cx="10554905" cy="554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79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9681D9-380A-4EAF-91DB-E07432FF9C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8" b="5877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564789-A474-46BE-A2F2-4F27C6E39F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70207C-E81D-4E79-9654-07E51237BC3C}"/>
              </a:ext>
            </a:extLst>
          </p:cNvPr>
          <p:cNvSpPr/>
          <p:nvPr/>
        </p:nvSpPr>
        <p:spPr>
          <a:xfrm rot="18900000">
            <a:off x="9999285" y="328273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C300DA-4EC9-46EA-916D-25BEDAE0F239}"/>
              </a:ext>
            </a:extLst>
          </p:cNvPr>
          <p:cNvSpPr/>
          <p:nvPr/>
        </p:nvSpPr>
        <p:spPr>
          <a:xfrm rot="18900000">
            <a:off x="966781" y="4176660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A111C5-A78D-479B-8C31-7C75D54750E4}"/>
              </a:ext>
            </a:extLst>
          </p:cNvPr>
          <p:cNvSpPr/>
          <p:nvPr/>
        </p:nvSpPr>
        <p:spPr>
          <a:xfrm>
            <a:off x="360470" y="297509"/>
            <a:ext cx="11471060" cy="6262983"/>
          </a:xfrm>
          <a:prstGeom prst="rect">
            <a:avLst/>
          </a:prstGeom>
          <a:noFill/>
          <a:ln>
            <a:solidFill>
              <a:srgbClr val="CE2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07CD1A-2477-48CA-8693-2133EA1C329A}"/>
              </a:ext>
            </a:extLst>
          </p:cNvPr>
          <p:cNvGrpSpPr/>
          <p:nvPr/>
        </p:nvGrpSpPr>
        <p:grpSpPr>
          <a:xfrm>
            <a:off x="1127454" y="1235635"/>
            <a:ext cx="3856603" cy="4409819"/>
            <a:chOff x="4167698" y="1500698"/>
            <a:chExt cx="3856603" cy="440981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85D1319-7BD4-47DE-B3DF-55B655BB34C4}"/>
                </a:ext>
              </a:extLst>
            </p:cNvPr>
            <p:cNvSpPr/>
            <p:nvPr/>
          </p:nvSpPr>
          <p:spPr>
            <a:xfrm rot="18900000">
              <a:off x="4167698" y="1500698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A6B26EE-CB0C-4C1C-981C-B7972827533E}"/>
                </a:ext>
              </a:extLst>
            </p:cNvPr>
            <p:cNvSpPr/>
            <p:nvPr/>
          </p:nvSpPr>
          <p:spPr>
            <a:xfrm rot="18900000">
              <a:off x="4167699" y="2053915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D3AC05-2DFE-4FEA-BD0F-67495472A283}"/>
              </a:ext>
            </a:extLst>
          </p:cNvPr>
          <p:cNvSpPr txBox="1"/>
          <p:nvPr/>
        </p:nvSpPr>
        <p:spPr>
          <a:xfrm>
            <a:off x="1481601" y="2611478"/>
            <a:ext cx="330407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+mj-lt"/>
              </a:rPr>
              <a:t>Solution </a:t>
            </a:r>
          </a:p>
          <a:p>
            <a:pPr algn="ctr"/>
            <a:r>
              <a:rPr lang="en-US" sz="3600">
                <a:solidFill>
                  <a:schemeClr val="bg1"/>
                </a:solidFill>
                <a:latin typeface="+mj-lt"/>
              </a:rPr>
              <a:t>&amp; </a:t>
            </a:r>
          </a:p>
          <a:p>
            <a:pPr algn="ctr"/>
            <a:r>
              <a:rPr lang="en-US" sz="3600">
                <a:solidFill>
                  <a:schemeClr val="bg1"/>
                </a:solidFill>
                <a:latin typeface="+mj-lt"/>
              </a:rPr>
              <a:t>Tools used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CC445D-99BF-4BD6-A87A-9AB46C82F7C1}"/>
              </a:ext>
            </a:extLst>
          </p:cNvPr>
          <p:cNvSpPr txBox="1"/>
          <p:nvPr/>
        </p:nvSpPr>
        <p:spPr>
          <a:xfrm>
            <a:off x="3524250" y="3679109"/>
            <a:ext cx="51435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sz="1600">
              <a:solidFill>
                <a:schemeClr val="bg1"/>
              </a:solidFill>
              <a:cs typeface="Segoe UI Ligh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FF3AA5-65B8-4250-9FA5-E730BA5D93C8}"/>
              </a:ext>
            </a:extLst>
          </p:cNvPr>
          <p:cNvSpPr/>
          <p:nvPr/>
        </p:nvSpPr>
        <p:spPr>
          <a:xfrm>
            <a:off x="9593942" y="5808574"/>
            <a:ext cx="2293258" cy="1049426"/>
          </a:xfrm>
          <a:custGeom>
            <a:avLst/>
            <a:gdLst>
              <a:gd name="connsiteX0" fmla="*/ 1146629 w 2293258"/>
              <a:gd name="connsiteY0" fmla="*/ 0 h 1049426"/>
              <a:gd name="connsiteX1" fmla="*/ 1312564 w 2293258"/>
              <a:gd name="connsiteY1" fmla="*/ 68733 h 1049426"/>
              <a:gd name="connsiteX2" fmla="*/ 2293258 w 2293258"/>
              <a:gd name="connsiteY2" fmla="*/ 1049426 h 1049426"/>
              <a:gd name="connsiteX3" fmla="*/ 0 w 2293258"/>
              <a:gd name="connsiteY3" fmla="*/ 1049426 h 1049426"/>
              <a:gd name="connsiteX4" fmla="*/ 980694 w 2293258"/>
              <a:gd name="connsiteY4" fmla="*/ 68733 h 1049426"/>
              <a:gd name="connsiteX5" fmla="*/ 1146629 w 2293258"/>
              <a:gd name="connsiteY5" fmla="*/ 0 h 104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3258" h="1049426">
                <a:moveTo>
                  <a:pt x="1146629" y="0"/>
                </a:moveTo>
                <a:cubicBezTo>
                  <a:pt x="1206686" y="0"/>
                  <a:pt x="1266742" y="22911"/>
                  <a:pt x="1312564" y="68733"/>
                </a:cubicBezTo>
                <a:lnTo>
                  <a:pt x="2293258" y="1049426"/>
                </a:lnTo>
                <a:lnTo>
                  <a:pt x="0" y="1049426"/>
                </a:lnTo>
                <a:lnTo>
                  <a:pt x="980694" y="68733"/>
                </a:lnTo>
                <a:cubicBezTo>
                  <a:pt x="1026516" y="22911"/>
                  <a:pt x="1086572" y="0"/>
                  <a:pt x="114662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CCD400-5AC0-46BA-AF0D-532EA062DDFE}"/>
              </a:ext>
            </a:extLst>
          </p:cNvPr>
          <p:cNvSpPr/>
          <p:nvPr/>
        </p:nvSpPr>
        <p:spPr>
          <a:xfrm>
            <a:off x="0" y="0"/>
            <a:ext cx="2739184" cy="2840643"/>
          </a:xfrm>
          <a:custGeom>
            <a:avLst/>
            <a:gdLst>
              <a:gd name="connsiteX0" fmla="*/ 0 w 2739184"/>
              <a:gd name="connsiteY0" fmla="*/ 0 h 2840643"/>
              <a:gd name="connsiteX1" fmla="*/ 2501897 w 2739184"/>
              <a:gd name="connsiteY1" fmla="*/ 0 h 2840643"/>
              <a:gd name="connsiteX2" fmla="*/ 2619703 w 2739184"/>
              <a:gd name="connsiteY2" fmla="*/ 117806 h 2840643"/>
              <a:gd name="connsiteX3" fmla="*/ 2619703 w 2739184"/>
              <a:gd name="connsiteY3" fmla="*/ 694710 h 2840643"/>
              <a:gd name="connsiteX4" fmla="*/ 593251 w 2739184"/>
              <a:gd name="connsiteY4" fmla="*/ 2721162 h 2840643"/>
              <a:gd name="connsiteX5" fmla="*/ 16347 w 2739184"/>
              <a:gd name="connsiteY5" fmla="*/ 2721162 h 2840643"/>
              <a:gd name="connsiteX6" fmla="*/ 0 w 2739184"/>
              <a:gd name="connsiteY6" fmla="*/ 2704815 h 2840643"/>
              <a:gd name="connsiteX7" fmla="*/ 0 w 2739184"/>
              <a:gd name="connsiteY7" fmla="*/ 0 h 284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9184" h="2840643">
                <a:moveTo>
                  <a:pt x="0" y="0"/>
                </a:moveTo>
                <a:lnTo>
                  <a:pt x="2501897" y="0"/>
                </a:lnTo>
                <a:lnTo>
                  <a:pt x="2619703" y="117806"/>
                </a:lnTo>
                <a:cubicBezTo>
                  <a:pt x="2779011" y="277113"/>
                  <a:pt x="2779011" y="535403"/>
                  <a:pt x="2619703" y="694710"/>
                </a:cubicBezTo>
                <a:lnTo>
                  <a:pt x="593251" y="2721162"/>
                </a:lnTo>
                <a:cubicBezTo>
                  <a:pt x="433944" y="2880470"/>
                  <a:pt x="175654" y="2880470"/>
                  <a:pt x="16347" y="2721162"/>
                </a:cubicBezTo>
                <a:lnTo>
                  <a:pt x="0" y="27048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6203A3-AE26-4990-A2E8-768C0EE864BD}"/>
              </a:ext>
            </a:extLst>
          </p:cNvPr>
          <p:cNvSpPr/>
          <p:nvPr/>
        </p:nvSpPr>
        <p:spPr>
          <a:xfrm>
            <a:off x="6186118" y="1618054"/>
            <a:ext cx="5143500" cy="1690484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13FBA9-70D4-48CB-B045-1FE26B65CCBC}"/>
              </a:ext>
            </a:extLst>
          </p:cNvPr>
          <p:cNvSpPr/>
          <p:nvPr/>
        </p:nvSpPr>
        <p:spPr>
          <a:xfrm>
            <a:off x="6186118" y="3646996"/>
            <a:ext cx="5143500" cy="1690484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0BBB36-31A6-41E2-AC09-BAFA984ADFA6}"/>
              </a:ext>
            </a:extLst>
          </p:cNvPr>
          <p:cNvSpPr txBox="1"/>
          <p:nvPr/>
        </p:nvSpPr>
        <p:spPr>
          <a:xfrm>
            <a:off x="6277470" y="1986242"/>
            <a:ext cx="4957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  <a:latin typeface="+mj-lt"/>
                <a:cs typeface="Calibri"/>
              </a:rPr>
              <a:t>DATA ANALYSIS:</a:t>
            </a:r>
          </a:p>
          <a:p>
            <a:pPr algn="ctr"/>
            <a:r>
              <a:rPr lang="en-IN" sz="2800" dirty="0">
                <a:solidFill>
                  <a:schemeClr val="bg1"/>
                </a:solidFill>
                <a:latin typeface="+mj-lt"/>
                <a:cs typeface="Calibri"/>
              </a:rPr>
              <a:t>R, Excel, Tableau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735E6B-5E27-4631-A1D8-EF193313B9C0}"/>
              </a:ext>
            </a:extLst>
          </p:cNvPr>
          <p:cNvSpPr txBox="1"/>
          <p:nvPr/>
        </p:nvSpPr>
        <p:spPr>
          <a:xfrm>
            <a:off x="6266460" y="4022101"/>
            <a:ext cx="4982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>
                <a:solidFill>
                  <a:schemeClr val="bg1"/>
                </a:solidFill>
                <a:latin typeface="+mj-lt"/>
                <a:cs typeface="Calibri"/>
              </a:rPr>
              <a:t>DATA VISUALIZATION: Tableau</a:t>
            </a:r>
          </a:p>
        </p:txBody>
      </p:sp>
    </p:spTree>
    <p:extLst>
      <p:ext uri="{BB962C8B-B14F-4D97-AF65-F5344CB8AC3E}">
        <p14:creationId xmlns:p14="http://schemas.microsoft.com/office/powerpoint/2010/main" val="39742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37777"/>
      </a:accent1>
      <a:accent2>
        <a:srgbClr val="64A4CA"/>
      </a:accent2>
      <a:accent3>
        <a:srgbClr val="F2C232"/>
      </a:accent3>
      <a:accent4>
        <a:srgbClr val="66C5F3"/>
      </a:accent4>
      <a:accent5>
        <a:srgbClr val="E37777"/>
      </a:accent5>
      <a:accent6>
        <a:srgbClr val="64A4CA"/>
      </a:accent6>
      <a:hlink>
        <a:srgbClr val="0563C1"/>
      </a:hlink>
      <a:folHlink>
        <a:srgbClr val="954F72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804</Words>
  <Application>Microsoft Office PowerPoint</Application>
  <PresentationFormat>Widescreen</PresentationFormat>
  <Paragraphs>169</Paragraphs>
  <Slides>26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Century Gothic</vt:lpstr>
      <vt:lpstr>Segoe UI Light</vt:lpstr>
      <vt:lpstr>Office Theme</vt:lpstr>
      <vt:lpstr>PowerPoint Presentation</vt:lpstr>
      <vt:lpstr>INTRODUCTION</vt:lpstr>
      <vt:lpstr>PowerPoint Presentation</vt:lpstr>
      <vt:lpstr>DATASET DETAILS</vt:lpstr>
      <vt:lpstr>IMPORTANT ATTRIBUTES</vt:lpstr>
      <vt:lpstr>PowerPoint Presentation</vt:lpstr>
      <vt:lpstr>PowerPoint Presentation</vt:lpstr>
      <vt:lpstr>PowerPoint Presentation</vt:lpstr>
      <vt:lpstr>PowerPoint Presentation</vt:lpstr>
      <vt:lpstr>Collisions by day of the week</vt:lpstr>
      <vt:lpstr>TIME OF COLLISIONS</vt:lpstr>
      <vt:lpstr>Vehicle collision victims</vt:lpstr>
      <vt:lpstr>Two-wheeler Collisions</vt:lpstr>
      <vt:lpstr>MANHATTAN PEDESTRIANS</vt:lpstr>
      <vt:lpstr>PEDESTRIANS INJURED BY SEASON</vt:lpstr>
      <vt:lpstr>TOP STREETS WITH MOST INJURIES</vt:lpstr>
      <vt:lpstr>TOP STREETS WITH MOST INJURIES</vt:lpstr>
      <vt:lpstr>BOROUGH WITH MOST COLLISIONS</vt:lpstr>
      <vt:lpstr>DASHBOARDS</vt:lpstr>
      <vt:lpstr>INFERENCE FROM DASHBOARD</vt:lpstr>
      <vt:lpstr>CASE STUDY: EFFECT OF WEATHER</vt:lpstr>
      <vt:lpstr>FORECASTS</vt:lpstr>
      <vt:lpstr>PowerPoint Presentation</vt:lpstr>
      <vt:lpstr>PowerPoint Presentation</vt:lpstr>
      <vt:lpstr>PowerPoint Presentation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Archana M</dc:creator>
  <cp:lastModifiedBy>Kulkarni, Kaumudi Chandrashekhar - (kaumudikulkarni)</cp:lastModifiedBy>
  <cp:revision>5</cp:revision>
  <dcterms:created xsi:type="dcterms:W3CDTF">2020-04-28T04:29:49Z</dcterms:created>
  <dcterms:modified xsi:type="dcterms:W3CDTF">2020-05-08T20:19:57Z</dcterms:modified>
</cp:coreProperties>
</file>