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ED2ED-FB0C-4E90-99A6-0BEA3DCBDE48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1A2B7-932A-4041-9546-38082DEB6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AC089-48B5-4536-8715-914FF66FA705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4EE2F-E0E5-4357-8216-3AA7E661D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9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AADDA-5CE4-43A4-9ECD-7F1A73D63D6D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E8230-9737-44A6-BE8C-499986056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43239-3C1A-4387-8E73-411969DB1CB9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D4E7E-3D76-4AFF-9A09-12C621D7A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9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B1B53-7E1D-41B0-9EE4-7DEDDF9F4C04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301AA-9926-49DA-B8FD-9024303EB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E673B-2639-4C69-BA18-16F2912DAC7E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F9A08-C877-406E-834C-DCCE2837B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7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C0586-D644-4621-BF22-0EB544B65C59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4A783-41BB-466A-83B3-B1554AB63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1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3B8D8-97AE-4533-9B29-ECE63A685EF5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85A8F-187A-436A-BD78-E0087CC02F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7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D4914-5706-440B-9BE9-A75A980F3348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AD0EF-F334-4F01-9439-B72AD6D7B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8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112B7-687F-4076-A93E-125062342118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6397E-313C-42C1-AF20-D26A0648C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0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BE638-64A7-4DAC-AB13-63EFA9889CDE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4B24A-0031-452A-B8E9-0C31FA7CA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B6B851-C386-4934-9A71-78F0511CDD39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C6253FA-A592-4A01-8285-A03A17C17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doctrine-project.org/projects/doctrine-orm/en/latest/index.html" TargetMode="External"/><Relationship Id="rId2" Type="http://schemas.openxmlformats.org/officeDocument/2006/relationships/hyperlink" Target="http://docs.doctrine-project.org/projects/doctrine-orm/en/latest/tutorials/getting-start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symfony.com/doc/master/book/doctrine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digy.lt/kaunasPHP" TargetMode="External"/><Relationship Id="rId2" Type="http://schemas.openxmlformats.org/officeDocument/2006/relationships/hyperlink" Target="mailto:spaivaras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4"/>
          <p:cNvSpPr txBox="1">
            <a:spLocks noChangeArrowheads="1"/>
          </p:cNvSpPr>
          <p:nvPr/>
        </p:nvSpPr>
        <p:spPr bwMode="auto">
          <a:xfrm>
            <a:off x="3331461" y="2828836"/>
            <a:ext cx="55290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7200" dirty="0" smtClean="0"/>
              <a:t>Doctrine ORM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710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ChangeArrowheads="1"/>
          </p:cNvSpPr>
          <p:nvPr/>
        </p:nvSpPr>
        <p:spPr bwMode="auto">
          <a:xfrm>
            <a:off x="4481513" y="0"/>
            <a:ext cx="32289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First entity!!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30997"/>
            <a:ext cx="120903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Generating method stubs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err="1" smtClean="0">
                <a:solidFill>
                  <a:schemeClr val="accent2">
                    <a:lumMod val="50000"/>
                  </a:schemeClr>
                </a:solidFill>
              </a:rPr>
              <a:t>php</a:t>
            </a: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vendor/bin/doctrine </a:t>
            </a:r>
            <a:r>
              <a:rPr lang="en-US" sz="2800" i="1" dirty="0" err="1">
                <a:solidFill>
                  <a:schemeClr val="accent2">
                    <a:lumMod val="50000"/>
                  </a:schemeClr>
                </a:solidFill>
              </a:rPr>
              <a:t>orm:generate-entities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Creating database schema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err="1" smtClean="0">
                <a:solidFill>
                  <a:schemeClr val="accent2">
                    <a:lumMod val="50000"/>
                  </a:schemeClr>
                </a:solidFill>
              </a:rPr>
              <a:t>php</a:t>
            </a: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vendor/bin/doctrine </a:t>
            </a:r>
            <a:r>
              <a:rPr lang="en-US" sz="2800" i="1" dirty="0" err="1" smtClean="0">
                <a:solidFill>
                  <a:schemeClr val="accent2">
                    <a:lumMod val="50000"/>
                  </a:schemeClr>
                </a:solidFill>
              </a:rPr>
              <a:t>orm:schema-tool:create</a:t>
            </a:r>
            <a:endParaRPr lang="en-US" sz="28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Or updating it from mapped entities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err="1">
                <a:solidFill>
                  <a:schemeClr val="accent2">
                    <a:lumMod val="50000"/>
                  </a:schemeClr>
                </a:solidFill>
              </a:rPr>
              <a:t>php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 vendor/bin/doctrine </a:t>
            </a:r>
            <a:r>
              <a:rPr lang="en-US" sz="2800" i="1" dirty="0" err="1" smtClean="0">
                <a:solidFill>
                  <a:schemeClr val="accent2">
                    <a:lumMod val="50000"/>
                  </a:schemeClr>
                </a:solidFill>
              </a:rPr>
              <a:t>orm:schema-tool:update</a:t>
            </a: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 --force</a:t>
            </a:r>
            <a:endParaRPr lang="en-US" sz="28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68" y="3634353"/>
            <a:ext cx="3417663" cy="32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ChangeArrowheads="1"/>
          </p:cNvSpPr>
          <p:nvPr/>
        </p:nvSpPr>
        <p:spPr bwMode="auto">
          <a:xfrm>
            <a:off x="3059907" y="0"/>
            <a:ext cx="60721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Relations? No problem!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830997"/>
            <a:ext cx="12090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Entity/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Author.php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934" y="1292662"/>
            <a:ext cx="85527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highlight>
                  <a:srgbClr val="FEFCF5"/>
                </a:highlight>
              </a:rPr>
              <a:t>/**</a:t>
            </a:r>
          </a:p>
          <a:p>
            <a:r>
              <a:rPr lang="en-US" sz="2400" dirty="0">
                <a:solidFill>
                  <a:srgbClr val="008000"/>
                </a:solidFill>
                <a:highlight>
                  <a:srgbClr val="FEFCF5"/>
                </a:highlight>
              </a:rPr>
              <a:t>     * @</a:t>
            </a:r>
            <a:r>
              <a:rPr lang="en-US" sz="2400" dirty="0" err="1">
                <a:solidFill>
                  <a:srgbClr val="008000"/>
                </a:solidFill>
                <a:highlight>
                  <a:srgbClr val="FEFCF5"/>
                </a:highlight>
              </a:rPr>
              <a:t>OneToMany</a:t>
            </a:r>
            <a:r>
              <a:rPr lang="en-US" sz="2400" dirty="0">
                <a:solidFill>
                  <a:srgbClr val="008000"/>
                </a:solidFill>
                <a:highlight>
                  <a:srgbClr val="FEFCF5"/>
                </a:highlight>
              </a:rPr>
              <a:t>(</a:t>
            </a:r>
            <a:r>
              <a:rPr lang="en-US" sz="2400" dirty="0" err="1">
                <a:solidFill>
                  <a:srgbClr val="008000"/>
                </a:solidFill>
                <a:highlight>
                  <a:srgbClr val="FEFCF5"/>
                </a:highlight>
              </a:rPr>
              <a:t>targetEntity</a:t>
            </a:r>
            <a:r>
              <a:rPr lang="en-US" sz="2400" dirty="0">
                <a:solidFill>
                  <a:srgbClr val="008000"/>
                </a:solidFill>
                <a:highlight>
                  <a:srgbClr val="FEFCF5"/>
                </a:highlight>
              </a:rPr>
              <a:t>="Comment", </a:t>
            </a:r>
            <a:r>
              <a:rPr lang="en-US" sz="2400" dirty="0" err="1">
                <a:solidFill>
                  <a:srgbClr val="008000"/>
                </a:solidFill>
                <a:highlight>
                  <a:srgbClr val="FEFCF5"/>
                </a:highlight>
              </a:rPr>
              <a:t>mappedBy</a:t>
            </a:r>
            <a:r>
              <a:rPr lang="en-US" sz="2400" dirty="0">
                <a:solidFill>
                  <a:srgbClr val="008000"/>
                </a:solidFill>
                <a:highlight>
                  <a:srgbClr val="FEFCF5"/>
                </a:highlight>
              </a:rPr>
              <a:t>="author")</a:t>
            </a:r>
          </a:p>
          <a:p>
            <a:r>
              <a:rPr lang="en-US" sz="2400" dirty="0">
                <a:solidFill>
                  <a:srgbClr val="008000"/>
                </a:solidFill>
                <a:highlight>
                  <a:srgbClr val="FEFCF5"/>
                </a:highlight>
              </a:rPr>
              <a:t>     */</a:t>
            </a:r>
            <a:endParaRPr lang="en-US" sz="2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US" sz="2400" b="1" dirty="0">
                <a:solidFill>
                  <a:srgbClr val="0000FF"/>
                </a:solidFill>
                <a:highlight>
                  <a:srgbClr val="FEFCF5"/>
                </a:highlight>
              </a:rPr>
              <a:t>protected</a:t>
            </a:r>
            <a:r>
              <a:rPr lang="en-US" sz="2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EFCF5"/>
                </a:highlight>
              </a:rPr>
              <a:t>comments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800" y="3252609"/>
            <a:ext cx="12090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Entity/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Comment.php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8972" y="3714274"/>
            <a:ext cx="86906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highlight>
                  <a:srgbClr val="FEFCF5"/>
                </a:highlight>
              </a:rPr>
              <a:t>/**</a:t>
            </a:r>
          </a:p>
          <a:p>
            <a:r>
              <a:rPr lang="en-US" sz="2400" dirty="0">
                <a:solidFill>
                  <a:srgbClr val="008000"/>
                </a:solidFill>
                <a:highlight>
                  <a:srgbClr val="FEFCF5"/>
                </a:highlight>
              </a:rPr>
              <a:t>     * @</a:t>
            </a:r>
            <a:r>
              <a:rPr lang="en-US" sz="2400" dirty="0" err="1">
                <a:solidFill>
                  <a:srgbClr val="008000"/>
                </a:solidFill>
                <a:highlight>
                  <a:srgbClr val="FEFCF5"/>
                </a:highlight>
              </a:rPr>
              <a:t>ManyToOne</a:t>
            </a:r>
            <a:r>
              <a:rPr lang="en-US" sz="2400" dirty="0">
                <a:solidFill>
                  <a:srgbClr val="008000"/>
                </a:solidFill>
                <a:highlight>
                  <a:srgbClr val="FEFCF5"/>
                </a:highlight>
              </a:rPr>
              <a:t>(</a:t>
            </a:r>
            <a:r>
              <a:rPr lang="en-US" sz="2400" dirty="0" err="1">
                <a:solidFill>
                  <a:srgbClr val="008000"/>
                </a:solidFill>
                <a:highlight>
                  <a:srgbClr val="FEFCF5"/>
                </a:highlight>
              </a:rPr>
              <a:t>targetEntity</a:t>
            </a:r>
            <a:r>
              <a:rPr lang="en-US" sz="2400" dirty="0">
                <a:solidFill>
                  <a:srgbClr val="008000"/>
                </a:solidFill>
                <a:highlight>
                  <a:srgbClr val="FEFCF5"/>
                </a:highlight>
              </a:rPr>
              <a:t>="Author", </a:t>
            </a:r>
            <a:r>
              <a:rPr lang="en-US" sz="2400" dirty="0" err="1">
                <a:solidFill>
                  <a:srgbClr val="008000"/>
                </a:solidFill>
                <a:highlight>
                  <a:srgbClr val="FEFCF5"/>
                </a:highlight>
              </a:rPr>
              <a:t>inversedBy</a:t>
            </a:r>
            <a:r>
              <a:rPr lang="en-US" sz="2400" dirty="0">
                <a:solidFill>
                  <a:srgbClr val="008000"/>
                </a:solidFill>
                <a:highlight>
                  <a:srgbClr val="FEFCF5"/>
                </a:highlight>
              </a:rPr>
              <a:t>="comments")</a:t>
            </a:r>
          </a:p>
          <a:p>
            <a:r>
              <a:rPr lang="en-US" sz="2400" dirty="0">
                <a:solidFill>
                  <a:srgbClr val="008000"/>
                </a:solidFill>
                <a:highlight>
                  <a:srgbClr val="FEFCF5"/>
                </a:highlight>
              </a:rPr>
              <a:t>     */</a:t>
            </a:r>
            <a:endParaRPr lang="en-US" sz="2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US" sz="2400" b="1" dirty="0">
                <a:solidFill>
                  <a:srgbClr val="0000FF"/>
                </a:solidFill>
                <a:highlight>
                  <a:srgbClr val="FEFCF5"/>
                </a:highlight>
              </a:rPr>
              <a:t>protected</a:t>
            </a:r>
            <a:r>
              <a:rPr lang="en-US" sz="2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EFCF5"/>
                </a:highlight>
              </a:rPr>
              <a:t>$author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30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ChangeArrowheads="1"/>
          </p:cNvSpPr>
          <p:nvPr/>
        </p:nvSpPr>
        <p:spPr bwMode="auto">
          <a:xfrm>
            <a:off x="3059907" y="0"/>
            <a:ext cx="60721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Relations? No problem!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30997"/>
            <a:ext cx="120903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Relations can be unidirectional or bidirectional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All basic relations are supported: 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err="1" smtClean="0">
                <a:latin typeface="+mn-lt"/>
              </a:rPr>
              <a:t>OneToOne</a:t>
            </a:r>
            <a:endParaRPr lang="en-US" sz="2800" i="1" dirty="0" smtClean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err="1" smtClean="0">
                <a:latin typeface="+mn-lt"/>
              </a:rPr>
              <a:t>ManyToOne</a:t>
            </a:r>
            <a:endParaRPr lang="en-US" sz="2800" i="1" dirty="0" smtClean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err="1" smtClean="0">
                <a:latin typeface="+mn-lt"/>
              </a:rPr>
              <a:t>OneToMany</a:t>
            </a:r>
            <a:endParaRPr lang="en-US" sz="2800" i="1" dirty="0" smtClean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err="1" smtClean="0">
                <a:latin typeface="+mn-lt"/>
              </a:rPr>
              <a:t>ManyToMany</a:t>
            </a:r>
            <a:endParaRPr lang="en-US" sz="2800" i="1" dirty="0" smtClean="0"/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Relations can handle </a:t>
            </a:r>
            <a:r>
              <a:rPr lang="en-US" sz="2800" dirty="0" smtClean="0"/>
              <a:t>transitive persistence (cascade operations)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Each operation can be configured independently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smtClean="0"/>
              <a:t>Persist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smtClean="0"/>
              <a:t>Remove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smtClean="0"/>
              <a:t>Merge</a:t>
            </a:r>
            <a:endParaRPr lang="en-US" sz="2800" dirty="0"/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Collections can be filtered no matter were they loaded or not</a:t>
            </a:r>
          </a:p>
        </p:txBody>
      </p:sp>
    </p:spTree>
    <p:extLst>
      <p:ext uri="{BB962C8B-B14F-4D97-AF65-F5344CB8AC3E}">
        <p14:creationId xmlns:p14="http://schemas.microsoft.com/office/powerpoint/2010/main" val="33515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ChangeArrowheads="1"/>
          </p:cNvSpPr>
          <p:nvPr/>
        </p:nvSpPr>
        <p:spPr bwMode="auto">
          <a:xfrm>
            <a:off x="3339704" y="0"/>
            <a:ext cx="55125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Working with entities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830997"/>
            <a:ext cx="114427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Objects are fetched via semi transparent objects called </a:t>
            </a:r>
            <a:r>
              <a:rPr lang="en-US" sz="2800" b="1" dirty="0" smtClean="0">
                <a:latin typeface="+mn-lt"/>
              </a:rPr>
              <a:t>Repositories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By default each Entity has a repository object with default methods: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smtClean="0">
                <a:latin typeface="+mn-lt"/>
              </a:rPr>
              <a:t>find(), </a:t>
            </a:r>
            <a:r>
              <a:rPr lang="en-US" sz="2800" i="1" dirty="0" err="1" smtClean="0">
                <a:latin typeface="+mn-lt"/>
              </a:rPr>
              <a:t>findAll</a:t>
            </a:r>
            <a:r>
              <a:rPr lang="en-US" sz="2800" i="1" dirty="0" smtClean="0">
                <a:latin typeface="+mn-lt"/>
              </a:rPr>
              <a:t>(), </a:t>
            </a:r>
            <a:r>
              <a:rPr lang="en-US" sz="2800" i="1" dirty="0" err="1" smtClean="0">
                <a:latin typeface="+mn-lt"/>
              </a:rPr>
              <a:t>findByVariable</a:t>
            </a:r>
            <a:r>
              <a:rPr lang="en-US" sz="2800" i="1" dirty="0" smtClean="0">
                <a:latin typeface="+mn-lt"/>
              </a:rPr>
              <a:t>(), </a:t>
            </a:r>
            <a:r>
              <a:rPr lang="en-US" sz="2800" i="1" dirty="0" err="1" smtClean="0">
                <a:latin typeface="+mn-lt"/>
              </a:rPr>
              <a:t>findBy</a:t>
            </a:r>
            <a:r>
              <a:rPr lang="en-US" sz="2800" i="1" dirty="0" smtClean="0">
                <a:latin typeface="+mn-lt"/>
              </a:rPr>
              <a:t>(array(…))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Data is manipulated thru entity object itself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If more advanced data manipulation is required </a:t>
            </a:r>
            <a:r>
              <a:rPr lang="en-US" sz="2800" dirty="0">
                <a:latin typeface="+mn-lt"/>
              </a:rPr>
              <a:t>p</a:t>
            </a:r>
            <a:r>
              <a:rPr lang="en-US" sz="2800" dirty="0" smtClean="0">
                <a:latin typeface="+mn-lt"/>
              </a:rPr>
              <a:t>hysical repositories can be created with custom methods using DQL, </a:t>
            </a:r>
            <a:r>
              <a:rPr lang="en-US" sz="2800" dirty="0" err="1" smtClean="0">
                <a:latin typeface="+mn-lt"/>
              </a:rPr>
              <a:t>QueryBuilder</a:t>
            </a:r>
            <a:r>
              <a:rPr lang="en-US" sz="2800" dirty="0" smtClean="0">
                <a:latin typeface="+mn-lt"/>
              </a:rPr>
              <a:t> or native </a:t>
            </a:r>
            <a:r>
              <a:rPr lang="en-US" sz="2800" dirty="0" err="1" smtClean="0">
                <a:latin typeface="+mn-lt"/>
              </a:rPr>
              <a:t>sql</a:t>
            </a:r>
            <a:endParaRPr lang="en-US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93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ChangeArrowheads="1"/>
          </p:cNvSpPr>
          <p:nvPr/>
        </p:nvSpPr>
        <p:spPr bwMode="auto">
          <a:xfrm>
            <a:off x="3339704" y="0"/>
            <a:ext cx="55125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Working with entities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6298" y="861894"/>
            <a:ext cx="53593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  <a:highlight>
                  <a:srgbClr val="FEFCF5"/>
                </a:highlight>
              </a:rPr>
              <a:t>$author</a:t>
            </a:r>
            <a:r>
              <a:rPr lang="en-US" sz="2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EFCF5"/>
                </a:highlight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EFCF5"/>
                </a:highlight>
              </a:rPr>
              <a:t> Entity\Author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400" dirty="0">
                <a:solidFill>
                  <a:srgbClr val="000080"/>
                </a:solidFill>
                <a:highlight>
                  <a:srgbClr val="FEFCF5"/>
                </a:highlight>
              </a:rPr>
              <a:t>$author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highlight>
                  <a:srgbClr val="FEFCF5"/>
                </a:highlight>
              </a:rPr>
              <a:t>setName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EFCF5"/>
                </a:highlight>
              </a:rPr>
              <a:t>"Aivaras"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2400" dirty="0" err="1">
                <a:solidFill>
                  <a:srgbClr val="000080"/>
                </a:solidFill>
                <a:highlight>
                  <a:srgbClr val="FEFCF5"/>
                </a:highlight>
              </a:rPr>
              <a:t>entityManager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EFCF5"/>
                </a:highlight>
              </a:rPr>
              <a:t>persist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400" dirty="0">
                <a:solidFill>
                  <a:srgbClr val="000080"/>
                </a:solidFill>
                <a:highlight>
                  <a:srgbClr val="FEFCF5"/>
                </a:highlight>
              </a:rPr>
              <a:t>$author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2400" dirty="0" err="1">
                <a:solidFill>
                  <a:srgbClr val="000080"/>
                </a:solidFill>
                <a:highlight>
                  <a:srgbClr val="FEFCF5"/>
                </a:highlight>
              </a:rPr>
              <a:t>entityManager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2400" b="1" dirty="0">
                <a:solidFill>
                  <a:srgbClr val="0000FF"/>
                </a:solidFill>
                <a:highlight>
                  <a:srgbClr val="FEFCF5"/>
                </a:highlight>
              </a:rPr>
              <a:t>flush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en-US" sz="2400" dirty="0" smtClean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44136" y="3898900"/>
            <a:ext cx="75037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  <a:highlight>
                  <a:srgbClr val="FEFCF5"/>
                </a:highlight>
              </a:rPr>
              <a:t>$author</a:t>
            </a:r>
            <a:r>
              <a:rPr lang="en-US" sz="2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2400" dirty="0" err="1">
                <a:solidFill>
                  <a:srgbClr val="000080"/>
                </a:solidFill>
                <a:highlight>
                  <a:srgbClr val="FEFCF5"/>
                </a:highlight>
              </a:rPr>
              <a:t>entityManager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highlight>
                  <a:srgbClr val="FEFCF5"/>
                </a:highlight>
              </a:rPr>
              <a:t>getRepository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EFCF5"/>
                </a:highlight>
              </a:rPr>
              <a:t>'Entity\Author'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EFCF5"/>
                </a:highlight>
              </a:rPr>
              <a:t>                        </a:t>
            </a:r>
            <a:r>
              <a:rPr lang="lt-LT" sz="2400" dirty="0" smtClean="0">
                <a:solidFill>
                  <a:srgbClr val="000000"/>
                </a:solidFill>
                <a:highlight>
                  <a:srgbClr val="FEFCF5"/>
                </a:highlight>
              </a:rPr>
              <a:t>                       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EFCF5"/>
                </a:highlight>
              </a:rPr>
              <a:t>find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2400" dirty="0" err="1">
                <a:solidFill>
                  <a:srgbClr val="000080"/>
                </a:solidFill>
                <a:highlight>
                  <a:srgbClr val="FEFCF5"/>
                </a:highlight>
              </a:rPr>
              <a:t>authorId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EFCF5"/>
                </a:highlight>
              </a:rPr>
              <a:t>				</a:t>
            </a:r>
            <a:endParaRPr lang="en-US" sz="2400" dirty="0" smtClean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</a:p>
          <a:p>
            <a:r>
              <a:rPr lang="en-US" sz="2400" dirty="0">
                <a:solidFill>
                  <a:srgbClr val="000080"/>
                </a:solidFill>
                <a:highlight>
                  <a:srgbClr val="FEFCF5"/>
                </a:highlight>
              </a:rPr>
              <a:t>$author</a:t>
            </a:r>
            <a:r>
              <a:rPr lang="en-US" sz="2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2400" dirty="0" err="1">
                <a:solidFill>
                  <a:srgbClr val="000080"/>
                </a:solidFill>
                <a:highlight>
                  <a:srgbClr val="FEFCF5"/>
                </a:highlight>
              </a:rPr>
              <a:t>entityManager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highlight>
                  <a:srgbClr val="FEFCF5"/>
                </a:highlight>
              </a:rPr>
              <a:t>getRepository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EFCF5"/>
                </a:highlight>
              </a:rPr>
              <a:t>'Entity\Author'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EFCF5"/>
                </a:highlight>
              </a:rPr>
              <a:t>                        </a:t>
            </a:r>
            <a:r>
              <a:rPr lang="lt-LT" sz="2400" dirty="0" smtClean="0">
                <a:solidFill>
                  <a:srgbClr val="000000"/>
                </a:solidFill>
                <a:highlight>
                  <a:srgbClr val="FEFCF5"/>
                </a:highlight>
              </a:rPr>
              <a:t>                      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highlight>
                  <a:srgbClr val="FEFCF5"/>
                </a:highlight>
              </a:rPr>
              <a:t>findByName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EFCF5"/>
                </a:highlight>
              </a:rPr>
              <a:t>"Aivaras"</a:t>
            </a:r>
            <a:r>
              <a:rPr lang="en-US" sz="24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59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ChangeArrowheads="1"/>
          </p:cNvSpPr>
          <p:nvPr/>
        </p:nvSpPr>
        <p:spPr bwMode="auto">
          <a:xfrm>
            <a:off x="3720902" y="0"/>
            <a:ext cx="47501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Custom repository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2677" y="1404819"/>
            <a:ext cx="624664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000" b="1" dirty="0">
                <a:solidFill>
                  <a:srgbClr val="0000FF"/>
                </a:solidFill>
                <a:highlight>
                  <a:srgbClr val="FEFCF5"/>
                </a:highlight>
              </a:rPr>
              <a:t>namespace</a:t>
            </a:r>
            <a:r>
              <a:rPr lang="lt-LT" sz="2000" dirty="0">
                <a:solidFill>
                  <a:srgbClr val="000000"/>
                </a:solidFill>
                <a:highlight>
                  <a:srgbClr val="FEFCF5"/>
                </a:highlight>
              </a:rPr>
              <a:t> Repository</a:t>
            </a:r>
            <a:r>
              <a:rPr lang="lt-LT" sz="20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lt-LT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lt-LT" sz="2000" b="1" dirty="0">
                <a:solidFill>
                  <a:srgbClr val="0000FF"/>
                </a:solidFill>
                <a:highlight>
                  <a:srgbClr val="FEFCF5"/>
                </a:highlight>
              </a:rPr>
              <a:t>use</a:t>
            </a:r>
            <a:r>
              <a:rPr lang="lt-LT" sz="2000" dirty="0">
                <a:solidFill>
                  <a:srgbClr val="000000"/>
                </a:solidFill>
                <a:highlight>
                  <a:srgbClr val="FEFCF5"/>
                </a:highlight>
              </a:rPr>
              <a:t> Doctrine\ORM\EntityRepository</a:t>
            </a:r>
            <a:r>
              <a:rPr lang="lt-LT" sz="20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lt-LT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lt-LT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lt-LT" sz="20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lt-LT" sz="2000" dirty="0">
                <a:solidFill>
                  <a:srgbClr val="000000"/>
                </a:solidFill>
                <a:highlight>
                  <a:srgbClr val="FEFCF5"/>
                </a:highlight>
              </a:rPr>
              <a:t> CommentRepository </a:t>
            </a:r>
            <a:r>
              <a:rPr lang="lt-LT" sz="2000" b="1" dirty="0">
                <a:solidFill>
                  <a:srgbClr val="0000FF"/>
                </a:solidFill>
                <a:highlight>
                  <a:srgbClr val="FEFCF5"/>
                </a:highlight>
              </a:rPr>
              <a:t>extends</a:t>
            </a:r>
            <a:r>
              <a:rPr lang="lt-LT" sz="2000" dirty="0">
                <a:solidFill>
                  <a:srgbClr val="000000"/>
                </a:solidFill>
                <a:highlight>
                  <a:srgbClr val="FEFCF5"/>
                </a:highlight>
              </a:rPr>
              <a:t> EntityRepository</a:t>
            </a:r>
          </a:p>
          <a:p>
            <a:r>
              <a:rPr lang="lt-LT" sz="20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lt-LT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lt-LT" sz="20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lt-LT" sz="20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lt-LT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lt-LT" sz="20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lt-LT" sz="2000" dirty="0">
                <a:solidFill>
                  <a:srgbClr val="000000"/>
                </a:solidFill>
                <a:highlight>
                  <a:srgbClr val="FEFCF5"/>
                </a:highlight>
              </a:rPr>
              <a:t> getBadComments</a:t>
            </a:r>
            <a:r>
              <a:rPr lang="lt-LT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lt-LT" sz="2000" dirty="0">
                <a:solidFill>
                  <a:srgbClr val="000080"/>
                </a:solidFill>
                <a:highlight>
                  <a:srgbClr val="FEFCF5"/>
                </a:highlight>
              </a:rPr>
              <a:t>$max</a:t>
            </a:r>
            <a:r>
              <a:rPr lang="lt-LT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lt-LT" sz="20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lt-LT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lt-LT" sz="2000" dirty="0">
                <a:solidFill>
                  <a:srgbClr val="FF8000"/>
                </a:solidFill>
                <a:highlight>
                  <a:srgbClr val="FEFCF5"/>
                </a:highlight>
              </a:rPr>
              <a:t>10</a:t>
            </a:r>
            <a:r>
              <a:rPr lang="lt-LT" sz="20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endParaRPr lang="lt-LT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lt-LT" sz="20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lt-LT" sz="20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lt-LT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2000" dirty="0" err="1">
                <a:solidFill>
                  <a:srgbClr val="000080"/>
                </a:solidFill>
                <a:highlight>
                  <a:srgbClr val="FEFCF5"/>
                </a:highlight>
              </a:rPr>
              <a:t>dql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"SELECT </a:t>
            </a:r>
            <a:r>
              <a:rPr lang="en-US" sz="2000" dirty="0" err="1">
                <a:solidFill>
                  <a:srgbClr val="808080"/>
                </a:solidFill>
                <a:highlight>
                  <a:srgbClr val="FEFCF5"/>
                </a:highlight>
              </a:rPr>
              <a:t>c,a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 FROM Entity\Comment AS c</a:t>
            </a:r>
          </a:p>
          <a:p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	</a:t>
            </a:r>
            <a:r>
              <a:rPr lang="lt-LT" sz="2000" dirty="0" smtClean="0">
                <a:solidFill>
                  <a:srgbClr val="808080"/>
                </a:solidFill>
                <a:highlight>
                  <a:srgbClr val="FEFCF5"/>
                </a:highlight>
              </a:rPr>
              <a:t>      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EFCF5"/>
                </a:highlight>
              </a:rPr>
              <a:t>INNER 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JOIN </a:t>
            </a:r>
            <a:r>
              <a:rPr lang="en-US" sz="2000" dirty="0" err="1">
                <a:solidFill>
                  <a:srgbClr val="808080"/>
                </a:solidFill>
                <a:highlight>
                  <a:srgbClr val="FEFCF5"/>
                </a:highlight>
              </a:rPr>
              <a:t>c.author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 AS a</a:t>
            </a:r>
          </a:p>
          <a:p>
            <a:r>
              <a:rPr lang="lt-LT" sz="2000" dirty="0" smtClean="0">
                <a:solidFill>
                  <a:srgbClr val="808080"/>
                </a:solidFill>
                <a:highlight>
                  <a:srgbClr val="FEFCF5"/>
                </a:highlight>
              </a:rPr>
              <a:t>	</a:t>
            </a:r>
            <a:r>
              <a:rPr lang="lt-LT" sz="2000" dirty="0">
                <a:solidFill>
                  <a:srgbClr val="808080"/>
                </a:solidFill>
                <a:highlight>
                  <a:srgbClr val="FEFCF5"/>
                </a:highlight>
              </a:rPr>
              <a:t> </a:t>
            </a:r>
            <a:r>
              <a:rPr lang="lt-LT" sz="2000" dirty="0" smtClean="0">
                <a:solidFill>
                  <a:srgbClr val="808080"/>
                </a:solidFill>
                <a:highlight>
                  <a:srgbClr val="FEFCF5"/>
                </a:highlight>
              </a:rPr>
              <a:t>     WHERE </a:t>
            </a:r>
            <a:r>
              <a:rPr lang="lt-LT" sz="2000" dirty="0">
                <a:solidFill>
                  <a:srgbClr val="808080"/>
                </a:solidFill>
                <a:highlight>
                  <a:srgbClr val="FEFCF5"/>
                </a:highlight>
              </a:rPr>
              <a:t>c.text LIKE :filter</a:t>
            </a:r>
            <a:r>
              <a:rPr lang="lt-LT" sz="2000" dirty="0" smtClean="0">
                <a:solidFill>
                  <a:srgbClr val="808080"/>
                </a:solidFill>
                <a:highlight>
                  <a:srgbClr val="FEFCF5"/>
                </a:highlight>
              </a:rPr>
              <a:t>"</a:t>
            </a:r>
            <a:r>
              <a:rPr lang="lt-LT" sz="2000" dirty="0" smtClean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</a:p>
          <a:p>
            <a:endParaRPr lang="lt-LT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highlight>
                  <a:srgbClr val="FEFCF5"/>
                </a:highlight>
              </a:rPr>
              <a:t>getEntityManager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()-&gt;</a:t>
            </a:r>
            <a:r>
              <a:rPr lang="en-US" sz="2000" dirty="0" err="1">
                <a:solidFill>
                  <a:srgbClr val="000000"/>
                </a:solidFill>
                <a:highlight>
                  <a:srgbClr val="FEFCF5"/>
                </a:highlight>
              </a:rPr>
              <a:t>createQuery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2000" dirty="0" err="1">
                <a:solidFill>
                  <a:srgbClr val="000080"/>
                </a:solidFill>
                <a:highlight>
                  <a:srgbClr val="FEFCF5"/>
                </a:highlight>
              </a:rPr>
              <a:t>dql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lt-LT" sz="2000" dirty="0">
                <a:solidFill>
                  <a:srgbClr val="000000"/>
                </a:solidFill>
                <a:highlight>
                  <a:srgbClr val="FEFCF5"/>
                </a:highlight>
              </a:rPr>
              <a:t>                             </a:t>
            </a:r>
            <a:r>
              <a:rPr lang="lt-LT" sz="20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lt-LT" sz="2000" dirty="0">
                <a:solidFill>
                  <a:srgbClr val="000000"/>
                </a:solidFill>
                <a:highlight>
                  <a:srgbClr val="FEFCF5"/>
                </a:highlight>
              </a:rPr>
              <a:t>setParameter</a:t>
            </a:r>
            <a:r>
              <a:rPr lang="lt-LT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lt-LT" sz="2000" dirty="0">
                <a:solidFill>
                  <a:srgbClr val="808080"/>
                </a:solidFill>
                <a:highlight>
                  <a:srgbClr val="FEFCF5"/>
                </a:highlight>
              </a:rPr>
              <a:t>'filter'</a:t>
            </a:r>
            <a:r>
              <a:rPr lang="lt-LT" sz="2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lt-LT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lt-LT" sz="2000" dirty="0">
                <a:solidFill>
                  <a:srgbClr val="808080"/>
                </a:solidFill>
                <a:highlight>
                  <a:srgbClr val="FEFCF5"/>
                </a:highlight>
              </a:rPr>
              <a:t>"%bad word%"</a:t>
            </a:r>
            <a:r>
              <a:rPr lang="lt-LT" sz="20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endParaRPr lang="lt-LT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lt-LT" sz="2000" dirty="0">
                <a:solidFill>
                  <a:srgbClr val="000000"/>
                </a:solidFill>
                <a:highlight>
                  <a:srgbClr val="FEFCF5"/>
                </a:highlight>
              </a:rPr>
              <a:t>                             </a:t>
            </a:r>
            <a:r>
              <a:rPr lang="lt-LT" sz="20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lt-LT" sz="2000" dirty="0">
                <a:solidFill>
                  <a:srgbClr val="000000"/>
                </a:solidFill>
                <a:highlight>
                  <a:srgbClr val="FEFCF5"/>
                </a:highlight>
              </a:rPr>
              <a:t>setMaxResults</a:t>
            </a:r>
            <a:r>
              <a:rPr lang="lt-LT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lt-LT" sz="2000" dirty="0">
                <a:solidFill>
                  <a:srgbClr val="000080"/>
                </a:solidFill>
                <a:highlight>
                  <a:srgbClr val="FEFCF5"/>
                </a:highlight>
              </a:rPr>
              <a:t>$max</a:t>
            </a:r>
            <a:r>
              <a:rPr lang="lt-LT" sz="20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endParaRPr lang="lt-LT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lt-LT" sz="2000" dirty="0">
                <a:solidFill>
                  <a:srgbClr val="000000"/>
                </a:solidFill>
                <a:highlight>
                  <a:srgbClr val="FEFCF5"/>
                </a:highlight>
              </a:rPr>
              <a:t>                             </a:t>
            </a:r>
            <a:r>
              <a:rPr lang="lt-LT" sz="20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lt-LT" sz="2000" dirty="0">
                <a:solidFill>
                  <a:srgbClr val="000000"/>
                </a:solidFill>
                <a:highlight>
                  <a:srgbClr val="FEFCF5"/>
                </a:highlight>
              </a:rPr>
              <a:t>getResult</a:t>
            </a:r>
            <a:r>
              <a:rPr lang="lt-LT" sz="20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lt-LT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lt-LT" sz="20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lt-LT" sz="20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lt-LT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lt-LT" sz="20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30997"/>
            <a:ext cx="12090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Repository/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CommentRepository.php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ChangeArrowheads="1"/>
          </p:cNvSpPr>
          <p:nvPr/>
        </p:nvSpPr>
        <p:spPr bwMode="auto">
          <a:xfrm>
            <a:off x="3717826" y="0"/>
            <a:ext cx="47563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Custom repository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0652" y="1292662"/>
            <a:ext cx="60506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</a:rPr>
              <a:t>php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Entity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</a:rPr>
              <a:t>/**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</a:rPr>
              <a:t> * @Entity(</a:t>
            </a:r>
            <a:r>
              <a:rPr lang="en-US" dirty="0" err="1">
                <a:solidFill>
                  <a:srgbClr val="008000"/>
                </a:solidFill>
                <a:highlight>
                  <a:srgbClr val="FEFCF5"/>
                </a:highlight>
              </a:rPr>
              <a:t>repositoryClass</a:t>
            </a:r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</a:rPr>
              <a:t>="Repository\</a:t>
            </a:r>
            <a:r>
              <a:rPr lang="en-US" dirty="0" err="1">
                <a:solidFill>
                  <a:srgbClr val="008000"/>
                </a:solidFill>
                <a:highlight>
                  <a:srgbClr val="FEFCF5"/>
                </a:highlight>
              </a:rPr>
              <a:t>CommentRepository</a:t>
            </a:r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</a:rPr>
              <a:t>")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</a:rPr>
              <a:t> * @Table(name="comments")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</a:rPr>
              <a:t> **/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Comment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30997"/>
            <a:ext cx="12090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Entity/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Comment.php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3451999"/>
            <a:ext cx="12090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List_comments.php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3848" y="3995678"/>
            <a:ext cx="63443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</a:rPr>
              <a:t>php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EFCF5"/>
                </a:highlight>
              </a:rPr>
              <a:t>require_once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</a:rPr>
              <a:t>bootstrap.php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$comments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</a:rPr>
              <a:t>entityManager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</a:rPr>
              <a:t>getRepository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'Entity\Comment'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                         </a:t>
            </a:r>
            <a:r>
              <a:rPr lang="lt-LT" dirty="0" smtClean="0">
                <a:solidFill>
                  <a:srgbClr val="000000"/>
                </a:solidFill>
                <a:highlight>
                  <a:srgbClr val="FEFCF5"/>
                </a:highlight>
              </a:rPr>
              <a:t>                           </a:t>
            </a:r>
            <a:r>
              <a:rPr lang="en-US" dirty="0" smtClean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</a:rPr>
              <a:t>getBadComments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EFCF5"/>
                </a:highlight>
              </a:rPr>
              <a:t>5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EFCF5"/>
                </a:highlight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$comments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$comment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"Bad Comment: "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$comment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</a:rPr>
              <a:t>getText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"\n"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"Author: "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$comment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</a:rPr>
              <a:t>getAuthor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()-&gt;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</a:rPr>
              <a:t>getName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"\n\n"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944763" y="0"/>
            <a:ext cx="63024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What's next? I am hyped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830997"/>
            <a:ext cx="114427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There are quite a lot of things I didn’t covered, for example: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Lifecycle callback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Persist and Flush internals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Custom types</a:t>
            </a:r>
            <a:endParaRPr lang="lt-LT" sz="2800" dirty="0" smtClean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lt-LT" sz="2800" dirty="0" smtClean="0">
                <a:latin typeface="+mn-lt"/>
              </a:rPr>
              <a:t>Migrations</a:t>
            </a:r>
            <a:endParaRPr lang="en-US" sz="2800" dirty="0" smtClean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And so on…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More to read on: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hlinkClick r:id="rId2"/>
              </a:rPr>
              <a:t>http://</a:t>
            </a:r>
            <a:r>
              <a:rPr lang="en-US" sz="2800" dirty="0" smtClean="0">
                <a:latin typeface="+mn-lt"/>
                <a:hlinkClick r:id="rId2"/>
              </a:rPr>
              <a:t>docs.doctrine-project.org/projects/doctrine-orm/en/latest/tutorials/getting-started.html</a:t>
            </a:r>
            <a:endParaRPr lang="en-US" sz="2800" dirty="0" smtClean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hlinkClick r:id="rId3"/>
              </a:rPr>
              <a:t>http://</a:t>
            </a:r>
            <a:r>
              <a:rPr lang="en-US" sz="2800" dirty="0" smtClean="0">
                <a:latin typeface="+mn-lt"/>
                <a:hlinkClick r:id="rId3"/>
              </a:rPr>
              <a:t>docs.doctrine-project.org/projects/doctrine-orm/en/latest/index.html</a:t>
            </a:r>
            <a:endParaRPr lang="en-US" sz="2800" dirty="0" smtClean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hlinkClick r:id="rId4"/>
              </a:rPr>
              <a:t>http://symfony.com/doc/master/book/doctrine.html</a:t>
            </a:r>
            <a:endParaRPr lang="en-US" sz="2800" dirty="0" smtClean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51" y="1336467"/>
            <a:ext cx="2590610" cy="191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602932" y="0"/>
            <a:ext cx="29861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Questions?</a:t>
            </a:r>
            <a:endParaRPr lang="en-U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4"/>
          <p:cNvSpPr txBox="1">
            <a:spLocks noChangeArrowheads="1"/>
          </p:cNvSpPr>
          <p:nvPr/>
        </p:nvSpPr>
        <p:spPr bwMode="auto">
          <a:xfrm>
            <a:off x="4767263" y="0"/>
            <a:ext cx="2657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800"/>
              <a:t>About me</a:t>
            </a: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1549400" y="830263"/>
            <a:ext cx="9093200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3200" b="1" dirty="0" smtClean="0"/>
              <a:t>Name</a:t>
            </a:r>
            <a:r>
              <a:rPr lang="en-US" sz="3200" dirty="0" smtClean="0"/>
              <a:t>: Aivaras </a:t>
            </a:r>
            <a:r>
              <a:rPr lang="en-US" sz="3200" dirty="0" err="1" smtClean="0"/>
              <a:t>Spai</a:t>
            </a:r>
            <a:r>
              <a:rPr lang="lt-LT" sz="3200" dirty="0" smtClean="0"/>
              <a:t>čys</a:t>
            </a:r>
          </a:p>
          <a:p>
            <a:pPr eaLnBrk="1" hangingPunct="1">
              <a:defRPr/>
            </a:pPr>
            <a:r>
              <a:rPr lang="lt-LT" sz="3200" b="1" dirty="0" smtClean="0"/>
              <a:t>Skype</a:t>
            </a:r>
            <a:r>
              <a:rPr lang="lt-LT" sz="3200" dirty="0" smtClean="0"/>
              <a:t>: xz33rox (Aivaras Spaičys)</a:t>
            </a:r>
          </a:p>
          <a:p>
            <a:pPr eaLnBrk="1" hangingPunct="1">
              <a:defRPr/>
            </a:pPr>
            <a:r>
              <a:rPr lang="lt-LT" sz="3200" b="1" dirty="0" smtClean="0"/>
              <a:t>Email</a:t>
            </a:r>
            <a:r>
              <a:rPr lang="lt-LT" sz="3200" dirty="0" smtClean="0"/>
              <a:t>: </a:t>
            </a:r>
            <a:r>
              <a:rPr lang="lt-LT" sz="3200" dirty="0" smtClean="0">
                <a:hlinkClick r:id="rId2"/>
              </a:rPr>
              <a:t>spaivaras</a:t>
            </a:r>
            <a:r>
              <a:rPr lang="en-US" sz="3200" dirty="0" smtClean="0">
                <a:hlinkClick r:id="rId2"/>
              </a:rPr>
              <a:t>@gmail.com</a:t>
            </a:r>
            <a:endParaRPr lang="en-US" sz="3200" dirty="0" smtClean="0"/>
          </a:p>
          <a:p>
            <a:pPr eaLnBrk="1" hangingPunct="1">
              <a:defRPr/>
            </a:pPr>
            <a:r>
              <a:rPr lang="en-US" sz="3200" b="1" dirty="0" smtClean="0"/>
              <a:t>Occupation</a:t>
            </a:r>
            <a:r>
              <a:rPr lang="en-US" sz="3200" dirty="0" smtClean="0"/>
              <a:t>: Software engineer @ NFQ Technologies </a:t>
            </a:r>
          </a:p>
          <a:p>
            <a:pPr eaLnBrk="1" hangingPunct="1">
              <a:defRPr/>
            </a:pPr>
            <a:endParaRPr lang="en-US" sz="3200" dirty="0" smtClean="0"/>
          </a:p>
          <a:p>
            <a:pPr eaLnBrk="1" hangingPunct="1">
              <a:defRPr/>
            </a:pPr>
            <a:endParaRPr lang="en-US" sz="3200" dirty="0" smtClean="0"/>
          </a:p>
          <a:p>
            <a:pPr eaLnBrk="1" hangingPunct="1">
              <a:defRPr/>
            </a:pPr>
            <a:r>
              <a:rPr lang="en-US" sz="3200" b="1" dirty="0" smtClean="0"/>
              <a:t>Slides and source: </a:t>
            </a:r>
            <a:r>
              <a:rPr lang="en-US" sz="3200" dirty="0" smtClean="0">
                <a:hlinkClick r:id="rId3"/>
              </a:rPr>
              <a:t>http://prodigy.lt/kaunasPHP</a:t>
            </a:r>
            <a:endParaRPr lang="lt-LT" sz="3200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2837657" y="0"/>
            <a:ext cx="65166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800" dirty="0" smtClean="0"/>
              <a:t>What is Doctrine project?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35026"/>
            <a:ext cx="10541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It’s a set of PHP libraries mainly focused around persistence services for data management, such as: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smtClean="0">
                <a:latin typeface="+mn-lt"/>
              </a:rPr>
              <a:t>Database Abstraction Layer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smtClean="0">
                <a:latin typeface="+mn-lt"/>
              </a:rPr>
              <a:t>Object Relational Mapper 2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err="1" smtClean="0">
                <a:latin typeface="+mn-lt"/>
              </a:rPr>
              <a:t>MongoDB</a:t>
            </a:r>
            <a:r>
              <a:rPr lang="en-US" sz="2800" i="1" dirty="0" smtClean="0">
                <a:latin typeface="+mn-lt"/>
              </a:rPr>
              <a:t> Object Document Mapper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smtClean="0">
                <a:latin typeface="+mn-lt"/>
              </a:rPr>
              <a:t>Migrations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smtClean="0">
                <a:latin typeface="+mn-lt"/>
              </a:rPr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>
            <a:off x="3582805" y="0"/>
            <a:ext cx="50263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800" dirty="0" smtClean="0"/>
              <a:t>Why should I care ?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30997"/>
            <a:ext cx="1209039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Its open source ( MIT )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Has a big community </a:t>
            </a:r>
            <a:r>
              <a:rPr lang="en-US" sz="2800" dirty="0" smtClean="0"/>
              <a:t>interest</a:t>
            </a:r>
            <a:endParaRPr lang="en-US" sz="2800" dirty="0" smtClean="0"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Development started around 2006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Comes out the box with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Symfony2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Easily  integrated with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Z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end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 2 </a:t>
            </a:r>
            <a:r>
              <a:rPr lang="en-US" sz="2800" dirty="0" smtClean="0">
                <a:latin typeface="+mn-lt"/>
              </a:rPr>
              <a:t>or pure PHP projects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Flexible: you can write own data types, can interrupt DB sync operations, etc.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Lets you </a:t>
            </a:r>
            <a:r>
              <a:rPr lang="en-US" sz="2800" b="1" dirty="0" smtClean="0">
                <a:latin typeface="+mn-lt"/>
              </a:rPr>
              <a:t>forget</a:t>
            </a:r>
            <a:r>
              <a:rPr lang="en-US" sz="2800" dirty="0" smtClean="0">
                <a:latin typeface="+mn-lt"/>
              </a:rPr>
              <a:t> about database and concentrate more on your code design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ChangeArrowheads="1"/>
          </p:cNvSpPr>
          <p:nvPr/>
        </p:nvSpPr>
        <p:spPr bwMode="auto">
          <a:xfrm>
            <a:off x="4222750" y="0"/>
            <a:ext cx="3746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Doctrine ORM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830997"/>
            <a:ext cx="1209039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Your custom objects (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Entities</a:t>
            </a:r>
            <a:r>
              <a:rPr lang="en-US" sz="2800" dirty="0" smtClean="0">
                <a:latin typeface="+mn-lt"/>
              </a:rPr>
              <a:t>) instead of MySQL result set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Uses Java style annotations, </a:t>
            </a:r>
            <a:r>
              <a:rPr lang="en-US" sz="2800" dirty="0" err="1" smtClean="0">
                <a:latin typeface="+mn-lt"/>
              </a:rPr>
              <a:t>yaml</a:t>
            </a:r>
            <a:r>
              <a:rPr lang="en-US" sz="2800" dirty="0" smtClean="0">
                <a:latin typeface="+mn-lt"/>
              </a:rPr>
              <a:t> or xml for mapping information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Data can be manipulated using DQL, </a:t>
            </a:r>
            <a:r>
              <a:rPr lang="en-US" sz="2800" dirty="0" err="1" smtClean="0">
                <a:latin typeface="+mn-lt"/>
              </a:rPr>
              <a:t>QueryBuilder</a:t>
            </a:r>
            <a:r>
              <a:rPr lang="en-US" sz="2800" dirty="0" smtClean="0">
                <a:latin typeface="+mn-lt"/>
              </a:rPr>
              <a:t> or native SQL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Data persistence and DB sync are separated processes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Tools for validating, creating code, database schema operations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err="1"/>
              <a:t>Bytecode</a:t>
            </a:r>
            <a:r>
              <a:rPr lang="en-US" sz="2800" dirty="0"/>
              <a:t> </a:t>
            </a:r>
            <a:r>
              <a:rPr lang="en-US" sz="2800" dirty="0" smtClean="0"/>
              <a:t>Cache is highly recommended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Metadata and Query cache </a:t>
            </a:r>
            <a:r>
              <a:rPr lang="en-US" sz="2800" b="1" dirty="0" smtClean="0"/>
              <a:t>is a must!</a:t>
            </a:r>
            <a:endParaRPr lang="en-US" sz="2800" b="1" dirty="0"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Some cache mechanism like </a:t>
            </a:r>
            <a:r>
              <a:rPr lang="en-US" sz="2800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eAccelerator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can break annotations parser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Doctrine will not help from poor decisions </a:t>
            </a:r>
            <a:r>
              <a:rPr lang="en-US" sz="2800" dirty="0" smtClean="0"/>
              <a:t>:)</a:t>
            </a:r>
            <a:r>
              <a:rPr lang="en-US" sz="2800" dirty="0" smtClean="0">
                <a:latin typeface="+mn-lt"/>
              </a:rPr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ChangeArrowheads="1"/>
          </p:cNvSpPr>
          <p:nvPr/>
        </p:nvSpPr>
        <p:spPr bwMode="auto">
          <a:xfrm>
            <a:off x="3057525" y="0"/>
            <a:ext cx="6076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Installing Doctrine ORM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830997"/>
            <a:ext cx="12090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Composer.json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46111" y="1292662"/>
            <a:ext cx="409977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{</a:t>
            </a:r>
          </a:p>
          <a:p>
            <a:r>
              <a:rPr lang="en-US" sz="2800" dirty="0"/>
              <a:t>    "require": {</a:t>
            </a:r>
          </a:p>
          <a:p>
            <a:r>
              <a:rPr lang="en-US" sz="2800" dirty="0"/>
              <a:t>        "doctrine/</a:t>
            </a:r>
            <a:r>
              <a:rPr lang="en-US" sz="2800" dirty="0" err="1"/>
              <a:t>orm</a:t>
            </a:r>
            <a:r>
              <a:rPr lang="en-US" sz="2800" dirty="0"/>
              <a:t>": "2.*",</a:t>
            </a:r>
          </a:p>
          <a:p>
            <a:r>
              <a:rPr lang="en-US" sz="2800" dirty="0"/>
              <a:t>        "</a:t>
            </a:r>
            <a:r>
              <a:rPr lang="en-US" sz="2800" dirty="0" err="1"/>
              <a:t>symfony</a:t>
            </a:r>
            <a:r>
              <a:rPr lang="en-US" sz="2800" dirty="0"/>
              <a:t>/</a:t>
            </a:r>
            <a:r>
              <a:rPr lang="en-US" sz="2800" dirty="0" err="1"/>
              <a:t>yaml</a:t>
            </a:r>
            <a:r>
              <a:rPr lang="en-US" sz="2800" dirty="0"/>
              <a:t>": "2.*"</a:t>
            </a:r>
          </a:p>
          <a:p>
            <a:r>
              <a:rPr lang="en-US" sz="2800" dirty="0"/>
              <a:t>    },</a:t>
            </a:r>
          </a:p>
          <a:p>
            <a:r>
              <a:rPr lang="en-US" sz="2800" dirty="0"/>
              <a:t>    "</a:t>
            </a:r>
            <a:r>
              <a:rPr lang="en-US" sz="2800" dirty="0" err="1"/>
              <a:t>autoload</a:t>
            </a:r>
            <a:r>
              <a:rPr lang="en-US" sz="2800" dirty="0"/>
              <a:t>": {</a:t>
            </a:r>
          </a:p>
          <a:p>
            <a:r>
              <a:rPr lang="en-US" sz="2800" dirty="0"/>
              <a:t>        "psr-0": {"": "/"}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907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ChangeArrowheads="1"/>
          </p:cNvSpPr>
          <p:nvPr/>
        </p:nvSpPr>
        <p:spPr bwMode="auto">
          <a:xfrm>
            <a:off x="3057525" y="0"/>
            <a:ext cx="6076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Installing Doctrine ORM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830997"/>
            <a:ext cx="12090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Bootstrap.php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7184" y="1292662"/>
            <a:ext cx="937763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</a:rPr>
              <a:t>&lt;?</a:t>
            </a:r>
            <a:r>
              <a:rPr lang="en-US" dirty="0" err="1">
                <a:solidFill>
                  <a:srgbClr val="FF0000"/>
                </a:solidFill>
                <a:highlight>
                  <a:srgbClr val="FDF8E3"/>
                </a:highlight>
              </a:rPr>
              <a:t>php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use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Doctrine\ORM\Tools\Setup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use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Doctrine\ORM\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</a:rPr>
              <a:t>EntityManager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EFCF5"/>
                </a:highlight>
              </a:rPr>
              <a:t>require_once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"vendor/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</a:rPr>
              <a:t>autoload.php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</a:rPr>
              <a:t>// Create a simple "default" Doctrine ORM configuration for Annotations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</a:rPr>
              <a:t>isDevMode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true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</a:rPr>
              <a:t>config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Setup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EFCF5"/>
                </a:highlight>
              </a:rPr>
              <a:t>createAnnotationMetadataConfiguration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array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__DIR__.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"/Entity"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dirty="0" err="1">
                <a:solidFill>
                  <a:srgbClr val="000080"/>
                </a:solidFill>
                <a:highlight>
                  <a:srgbClr val="FEFCF5"/>
                </a:highlight>
              </a:rPr>
              <a:t>isDevMode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conn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array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'driver'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</a:rPr>
              <a:t>pdo_mysql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'user'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</a:rPr>
              <a:t>dbuser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'password'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</a:rPr>
              <a:t>dbpass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</a:rPr>
              <a:t>dbname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'doctrine'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EFCF5"/>
                </a:highlight>
              </a:rPr>
              <a:t>// obtaining the entity manager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it-IT" dirty="0">
                <a:solidFill>
                  <a:srgbClr val="000080"/>
                </a:solidFill>
                <a:highlight>
                  <a:srgbClr val="FEFCF5"/>
                </a:highlight>
              </a:rPr>
              <a:t>$entityManager</a:t>
            </a:r>
            <a:r>
              <a:rPr lang="it-IT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t-IT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it-IT" dirty="0">
                <a:solidFill>
                  <a:srgbClr val="000000"/>
                </a:solidFill>
                <a:highlight>
                  <a:srgbClr val="FEFCF5"/>
                </a:highlight>
              </a:rPr>
              <a:t> EntityManager</a:t>
            </a:r>
            <a:r>
              <a:rPr lang="it-IT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it-IT" dirty="0">
                <a:solidFill>
                  <a:srgbClr val="000000"/>
                </a:solidFill>
                <a:highlight>
                  <a:srgbClr val="FEFCF5"/>
                </a:highlight>
              </a:rPr>
              <a:t>create</a:t>
            </a:r>
            <a:r>
              <a:rPr lang="it-IT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it-IT" dirty="0">
                <a:solidFill>
                  <a:srgbClr val="000080"/>
                </a:solidFill>
                <a:highlight>
                  <a:srgbClr val="FEFCF5"/>
                </a:highlight>
              </a:rPr>
              <a:t>$conn</a:t>
            </a:r>
            <a:r>
              <a:rPr lang="it-IT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it-IT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it-IT" dirty="0">
                <a:solidFill>
                  <a:srgbClr val="000080"/>
                </a:solidFill>
                <a:highlight>
                  <a:srgbClr val="FEFCF5"/>
                </a:highlight>
              </a:rPr>
              <a:t>$config</a:t>
            </a:r>
            <a:r>
              <a:rPr lang="it-IT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ChangeArrowheads="1"/>
          </p:cNvSpPr>
          <p:nvPr/>
        </p:nvSpPr>
        <p:spPr bwMode="auto">
          <a:xfrm>
            <a:off x="4481513" y="0"/>
            <a:ext cx="32289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First entity!!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830997"/>
            <a:ext cx="12090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Entity/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Author.php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5370" y="1292662"/>
            <a:ext cx="2961260" cy="5586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  <a:highlight>
                  <a:srgbClr val="FDF8E3"/>
                </a:highlight>
              </a:rPr>
              <a:t>&lt;?</a:t>
            </a:r>
            <a:r>
              <a:rPr lang="en-US" sz="1700" dirty="0" err="1">
                <a:solidFill>
                  <a:srgbClr val="FF0000"/>
                </a:solidFill>
                <a:highlight>
                  <a:srgbClr val="FDF8E3"/>
                </a:highlight>
              </a:rPr>
              <a:t>php</a:t>
            </a:r>
            <a:endParaRPr lang="en-US" sz="17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700" b="1" dirty="0">
                <a:solidFill>
                  <a:srgbClr val="0000FF"/>
                </a:solidFill>
                <a:highlight>
                  <a:srgbClr val="FEFCF5"/>
                </a:highlight>
              </a:rPr>
              <a:t>namespace</a:t>
            </a:r>
            <a:r>
              <a:rPr lang="en-US" sz="1700" dirty="0">
                <a:solidFill>
                  <a:srgbClr val="000000"/>
                </a:solidFill>
                <a:highlight>
                  <a:srgbClr val="FEFCF5"/>
                </a:highlight>
              </a:rPr>
              <a:t> Entity</a:t>
            </a:r>
            <a:r>
              <a:rPr lang="en-US" sz="17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7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7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700" dirty="0">
                <a:solidFill>
                  <a:srgbClr val="008000"/>
                </a:solidFill>
                <a:highlight>
                  <a:srgbClr val="FEFCF5"/>
                </a:highlight>
              </a:rPr>
              <a:t>/**</a:t>
            </a:r>
          </a:p>
          <a:p>
            <a:r>
              <a:rPr lang="en-US" sz="1700" dirty="0">
                <a:solidFill>
                  <a:srgbClr val="008000"/>
                </a:solidFill>
                <a:highlight>
                  <a:srgbClr val="FEFCF5"/>
                </a:highlight>
              </a:rPr>
              <a:t> * @Entity </a:t>
            </a:r>
          </a:p>
          <a:p>
            <a:r>
              <a:rPr lang="en-US" sz="1700" dirty="0">
                <a:solidFill>
                  <a:srgbClr val="008000"/>
                </a:solidFill>
                <a:highlight>
                  <a:srgbClr val="FEFCF5"/>
                </a:highlight>
              </a:rPr>
              <a:t> * @Table(name="authors")</a:t>
            </a:r>
          </a:p>
          <a:p>
            <a:r>
              <a:rPr lang="en-US" sz="1700" dirty="0">
                <a:solidFill>
                  <a:srgbClr val="008000"/>
                </a:solidFill>
                <a:highlight>
                  <a:srgbClr val="FEFCF5"/>
                </a:highlight>
              </a:rPr>
              <a:t> **/</a:t>
            </a:r>
            <a:endParaRPr lang="en-US" sz="17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7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US" sz="1700" dirty="0">
                <a:solidFill>
                  <a:srgbClr val="000000"/>
                </a:solidFill>
                <a:highlight>
                  <a:srgbClr val="FEFCF5"/>
                </a:highlight>
              </a:rPr>
              <a:t> Author </a:t>
            </a:r>
            <a:r>
              <a:rPr lang="en-US" sz="17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7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US" sz="1700" dirty="0">
                <a:solidFill>
                  <a:srgbClr val="008000"/>
                </a:solidFill>
                <a:highlight>
                  <a:srgbClr val="FEFCF5"/>
                </a:highlight>
              </a:rPr>
              <a:t>/** </a:t>
            </a:r>
          </a:p>
          <a:p>
            <a:r>
              <a:rPr lang="en-US" sz="1700" dirty="0">
                <a:solidFill>
                  <a:srgbClr val="008000"/>
                </a:solidFill>
                <a:highlight>
                  <a:srgbClr val="FEFCF5"/>
                </a:highlight>
              </a:rPr>
              <a:t>     * @Id</a:t>
            </a:r>
          </a:p>
          <a:p>
            <a:r>
              <a:rPr lang="en-US" sz="1700" dirty="0">
                <a:solidFill>
                  <a:srgbClr val="008000"/>
                </a:solidFill>
                <a:highlight>
                  <a:srgbClr val="FEFCF5"/>
                </a:highlight>
              </a:rPr>
              <a:t>     * @Column(type="integer") </a:t>
            </a:r>
          </a:p>
          <a:p>
            <a:r>
              <a:rPr lang="en-US" sz="1700" dirty="0">
                <a:solidFill>
                  <a:srgbClr val="008000"/>
                </a:solidFill>
                <a:highlight>
                  <a:srgbClr val="FEFCF5"/>
                </a:highlight>
              </a:rPr>
              <a:t>     * @</a:t>
            </a:r>
            <a:r>
              <a:rPr lang="en-US" sz="1700" dirty="0" err="1">
                <a:solidFill>
                  <a:srgbClr val="008000"/>
                </a:solidFill>
                <a:highlight>
                  <a:srgbClr val="FEFCF5"/>
                </a:highlight>
              </a:rPr>
              <a:t>GeneratedValue</a:t>
            </a:r>
            <a:r>
              <a:rPr lang="en-US" sz="1700" dirty="0">
                <a:solidFill>
                  <a:srgbClr val="008000"/>
                </a:solidFill>
                <a:highlight>
                  <a:srgbClr val="FEFCF5"/>
                </a:highlight>
              </a:rPr>
              <a:t> </a:t>
            </a:r>
          </a:p>
          <a:p>
            <a:r>
              <a:rPr lang="en-US" sz="1700" dirty="0">
                <a:solidFill>
                  <a:srgbClr val="008000"/>
                </a:solidFill>
                <a:highlight>
                  <a:srgbClr val="FEFCF5"/>
                </a:highlight>
              </a:rPr>
              <a:t>     **/</a:t>
            </a:r>
            <a:endParaRPr lang="en-US" sz="17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US" sz="1700" b="1" dirty="0">
                <a:solidFill>
                  <a:srgbClr val="0000FF"/>
                </a:solidFill>
                <a:highlight>
                  <a:srgbClr val="FEFCF5"/>
                </a:highlight>
              </a:rPr>
              <a:t>protected</a:t>
            </a:r>
            <a:r>
              <a:rPr lang="en-US" sz="17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700" dirty="0">
                <a:solidFill>
                  <a:srgbClr val="000080"/>
                </a:solidFill>
                <a:highlight>
                  <a:srgbClr val="FEFCF5"/>
                </a:highlight>
              </a:rPr>
              <a:t>$id</a:t>
            </a:r>
            <a:r>
              <a:rPr lang="en-US" sz="17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7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US" sz="1700" dirty="0">
                <a:solidFill>
                  <a:srgbClr val="008000"/>
                </a:solidFill>
                <a:highlight>
                  <a:srgbClr val="FEFCF5"/>
                </a:highlight>
              </a:rPr>
              <a:t>/**</a:t>
            </a:r>
          </a:p>
          <a:p>
            <a:r>
              <a:rPr lang="en-US" sz="1700" dirty="0">
                <a:solidFill>
                  <a:srgbClr val="008000"/>
                </a:solidFill>
                <a:highlight>
                  <a:srgbClr val="FEFCF5"/>
                </a:highlight>
              </a:rPr>
              <a:t>     * @Column(type="string")</a:t>
            </a:r>
          </a:p>
          <a:p>
            <a:r>
              <a:rPr lang="en-US" sz="1700" dirty="0">
                <a:solidFill>
                  <a:srgbClr val="008000"/>
                </a:solidFill>
                <a:highlight>
                  <a:srgbClr val="FEFCF5"/>
                </a:highlight>
              </a:rPr>
              <a:t>     */</a:t>
            </a:r>
            <a:endParaRPr lang="en-US" sz="17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US" sz="1700" b="1" dirty="0">
                <a:solidFill>
                  <a:srgbClr val="0000FF"/>
                </a:solidFill>
                <a:highlight>
                  <a:srgbClr val="FEFCF5"/>
                </a:highlight>
              </a:rPr>
              <a:t>protected</a:t>
            </a:r>
            <a:r>
              <a:rPr lang="en-US" sz="17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7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US" sz="17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7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7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841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ChangeArrowheads="1"/>
          </p:cNvSpPr>
          <p:nvPr/>
        </p:nvSpPr>
        <p:spPr bwMode="auto">
          <a:xfrm>
            <a:off x="4481513" y="0"/>
            <a:ext cx="32289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First entity!!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30997"/>
            <a:ext cx="1209039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There are more built-in types: 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>
                <a:latin typeface="+mn-lt"/>
              </a:rPr>
              <a:t>s</a:t>
            </a:r>
            <a:r>
              <a:rPr lang="en-US" sz="2800" i="1" dirty="0" smtClean="0">
                <a:latin typeface="+mn-lt"/>
              </a:rPr>
              <a:t>tring</a:t>
            </a:r>
            <a:endParaRPr lang="en-US" sz="2800" i="1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>
                <a:latin typeface="+mn-lt"/>
              </a:rPr>
              <a:t>t</a:t>
            </a:r>
            <a:r>
              <a:rPr lang="en-US" sz="2800" i="1" dirty="0" smtClean="0">
                <a:latin typeface="+mn-lt"/>
              </a:rPr>
              <a:t>ext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smtClean="0">
                <a:latin typeface="+mn-lt"/>
              </a:rPr>
              <a:t>Integer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>
                <a:latin typeface="+mn-lt"/>
              </a:rPr>
              <a:t>f</a:t>
            </a:r>
            <a:r>
              <a:rPr lang="en-US" sz="2800" i="1" dirty="0" smtClean="0">
                <a:latin typeface="+mn-lt"/>
              </a:rPr>
              <a:t>loat</a:t>
            </a:r>
            <a:endParaRPr lang="en-US" sz="2800" i="1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err="1" smtClean="0">
                <a:latin typeface="+mn-lt"/>
              </a:rPr>
              <a:t>boolean</a:t>
            </a:r>
            <a:endParaRPr lang="en-US" sz="2800" i="1" dirty="0" smtClean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smtClean="0">
                <a:latin typeface="+mn-lt"/>
              </a:rPr>
              <a:t>date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smtClean="0">
                <a:latin typeface="+mn-lt"/>
              </a:rPr>
              <a:t>etc.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There are more options for column annotation: 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>
                <a:latin typeface="+mn-lt"/>
              </a:rPr>
              <a:t>u</a:t>
            </a:r>
            <a:r>
              <a:rPr lang="en-US" sz="2800" i="1" dirty="0" smtClean="0">
                <a:latin typeface="+mn-lt"/>
              </a:rPr>
              <a:t>nique</a:t>
            </a:r>
            <a:endParaRPr lang="en-US" sz="2800" i="1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err="1" smtClean="0">
                <a:latin typeface="+mn-lt"/>
              </a:rPr>
              <a:t>nullable</a:t>
            </a:r>
            <a:r>
              <a:rPr lang="en-US" sz="2800" i="1" dirty="0" smtClean="0">
                <a:latin typeface="+mn-lt"/>
              </a:rPr>
              <a:t>,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smtClean="0">
                <a:latin typeface="+mn-lt"/>
              </a:rPr>
              <a:t>precision,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 smtClean="0">
                <a:latin typeface="+mn-lt"/>
              </a:rPr>
              <a:t>etc</a:t>
            </a:r>
            <a:r>
              <a:rPr lang="en-US" sz="2800" i="1" dirty="0">
                <a:latin typeface="+mn-lt"/>
              </a:rPr>
              <a:t>.</a:t>
            </a:r>
            <a:r>
              <a:rPr lang="en-US" sz="2800" i="1" dirty="0" smtClean="0">
                <a:latin typeface="+mn-lt"/>
              </a:rPr>
              <a:t> 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6636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858</Words>
  <Application>Microsoft Office PowerPoint</Application>
  <PresentationFormat>Widescreen</PresentationFormat>
  <Paragraphs>207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Aivaras</dc:creator>
  <cp:lastModifiedBy>spaivaras@gmail.com</cp:lastModifiedBy>
  <cp:revision>393</cp:revision>
  <dcterms:created xsi:type="dcterms:W3CDTF">2013-03-12T17:54:50Z</dcterms:created>
  <dcterms:modified xsi:type="dcterms:W3CDTF">2013-04-10T08:39:13Z</dcterms:modified>
</cp:coreProperties>
</file>