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788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FECBBB66-DDD4-496C-99CD-B6CBD19DF1CE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DAF76B7-97AD-4ABF-806B-8DB51931987E}" type="slidenum"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RISC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-V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Micr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ocon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troll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er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usin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g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Arro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DEC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Design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of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Microco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ntroller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using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RISC-V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ISA on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Arrow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DECA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Board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Si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mu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lati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on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Tes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tin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gs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74320" y="1554480"/>
            <a:ext cx="4327920" cy="2306880"/>
          </a:xfrm>
          <a:prstGeom prst="rect">
            <a:avLst/>
          </a:prstGeom>
          <a:ln>
            <a:noFill/>
          </a:ln>
        </p:spPr>
      </p:pic>
      <p:graphicFrame>
        <p:nvGraphicFramePr>
          <p:cNvPr id="120" name="Table 2"/>
          <p:cNvGraphicFramePr/>
          <p:nvPr/>
        </p:nvGraphicFramePr>
        <p:xfrm>
          <a:off x="4971240" y="1548720"/>
          <a:ext cx="3838320" cy="1058040"/>
        </p:xfrm>
        <a:graphic>
          <a:graphicData uri="http://schemas.openxmlformats.org/drawingml/2006/table">
            <a:tbl>
              <a:tblPr/>
              <a:tblGrid>
                <a:gridCol w="903240"/>
                <a:gridCol w="918000"/>
                <a:gridCol w="892080"/>
                <a:gridCol w="1125360"/>
              </a:tblGrid>
              <a:tr h="451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Noto Sans Regular"/>
                        </a:rPr>
                        <a:t>Count(x1)</a:t>
                      </a:r>
                      <a:endParaRPr b="0" lang="en-US" sz="12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temp1(x2)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temp2(x3)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output(x4)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457200" y="4664880"/>
            <a:ext cx="9348120" cy="21016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4754880" y="2743200"/>
            <a:ext cx="4258080" cy="219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5" dur="indefinite" restart="never" nodeType="tmRoot">
          <p:childTnLst>
            <p:seq>
              <p:cTn id="286" dur="indefinite" nodeType="mainSeq">
                <p:childTnLst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Peripheral Designs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285480" y="1737360"/>
            <a:ext cx="5383800" cy="38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Noto Sans Regular"/>
              </a:rPr>
              <a:t>Microcontrollers require peripherals</a:t>
            </a:r>
            <a:endParaRPr b="0" lang="en-US" sz="2000" spc="-1" strike="noStrike">
              <a:latin typeface="Noto Sans Regular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548640" y="2468880"/>
            <a:ext cx="6525000" cy="168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Implemented Peripherals</a:t>
            </a:r>
            <a:endParaRPr b="0" lang="en-US" sz="1800" spc="-1" strike="noStrike">
              <a:latin typeface="Noto Sans Regular"/>
            </a:endParaRPr>
          </a:p>
          <a:p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1. UART – Universal Asynchronous Receiver Transmitter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2. SPI – Serial Parallel Interface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3. I2C – Inter-Integrated Circuit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4. I/O – Input/Output 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UART Design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65760" y="1782000"/>
            <a:ext cx="3840480" cy="18140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557960" y="1570320"/>
            <a:ext cx="5134680" cy="23616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914400" y="4114800"/>
            <a:ext cx="8503920" cy="263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SPI Design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31520" y="1950480"/>
            <a:ext cx="3840480" cy="179856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029200" y="1731600"/>
            <a:ext cx="4023360" cy="21088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640080" y="4291920"/>
            <a:ext cx="8869680" cy="210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I2C Design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48640" y="1737360"/>
            <a:ext cx="3788640" cy="20538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206240" y="2355480"/>
            <a:ext cx="5493240" cy="121068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548640" y="3818520"/>
            <a:ext cx="9064800" cy="249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5" dur="indefinite" restart="never" nodeType="tmRoot">
          <p:childTnLst>
            <p:seq>
              <p:cTn id="386" dur="indefinite" nodeType="mainSeq">
                <p:childTnLst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General I/O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286000" y="2743200"/>
            <a:ext cx="558936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General I/O wraps all other I/O related modules</a:t>
            </a:r>
            <a:endParaRPr b="0" lang="en-US" sz="1800" spc="-1" strike="noStrike">
              <a:latin typeface="Noto Sans Regular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114800" y="3200400"/>
            <a:ext cx="1770120" cy="11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1. General I/O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2. UART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3. SPI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4. I2C</a:t>
            </a:r>
            <a:endParaRPr b="0" lang="en-US" sz="1800" spc="-1" strike="noStrike">
              <a:latin typeface="Noto Sans Regular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2560320" y="4691520"/>
            <a:ext cx="521208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All of the detail implementations and more testings have been documented in Chapter 4 of report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5" dur="indefinite" restart="never" nodeType="tmRoot">
          <p:childTnLst>
            <p:seq>
              <p:cTn id="406" dur="indefinite" nodeType="mainSeq">
                <p:childTnLst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Hardware Testings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08960" y="1828800"/>
            <a:ext cx="364932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Counting from 0 to 6 in Binary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Hardware Testings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993480" y="1920240"/>
            <a:ext cx="176724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Input Testings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Ha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rd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wa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re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Tes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tin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gs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521160" y="1838880"/>
            <a:ext cx="27882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Trans</a:t>
            </a:r>
            <a:r>
              <a:rPr b="0" lang="en-US" sz="1800" spc="-1" strike="noStrike">
                <a:latin typeface="Noto Sans Regular"/>
              </a:rPr>
              <a:t>mittin</a:t>
            </a:r>
            <a:r>
              <a:rPr b="0" lang="en-US" sz="1800" spc="-1" strike="noStrike">
                <a:latin typeface="Noto Sans Regular"/>
              </a:rPr>
              <a:t>g on </a:t>
            </a:r>
            <a:r>
              <a:rPr b="0" lang="en-US" sz="1800" spc="-1" strike="noStrike">
                <a:latin typeface="Noto Sans Regular"/>
              </a:rPr>
              <a:t>UART</a:t>
            </a:r>
            <a:r>
              <a:rPr b="0" lang="en-US" sz="1800" spc="-1" strike="noStrike">
                <a:latin typeface="Noto Sans Regular"/>
              </a:rPr>
              <a:t>1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Th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an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k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Yo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u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291840" y="2286000"/>
            <a:ext cx="3405600" cy="340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Why use RISC-V?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834640" y="3411360"/>
            <a:ext cx="502920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1. Open-Source Nature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2. Customization and Scalability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3. Community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y?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788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There exists many open-source and proprietary microcontrollers using RISC-V ISA such as RocketChip, Open-V, etc</a:t>
            </a:r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1800" spc="-1" strike="noStrike" u="sng">
                <a:solidFill>
                  <a:srgbClr val="1c1c1c"/>
                </a:solidFill>
                <a:uFillTx/>
                <a:latin typeface="Noto Sans SemiBold"/>
              </a:rPr>
              <a:t>Two flaws for students</a:t>
            </a:r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Lack of proper documentation and source code</a:t>
            </a:r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Approachable source code for customization </a:t>
            </a:r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Aims and Objectives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788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Noto Sans SemiBold"/>
              </a:rPr>
              <a:t>1. To design a simple microcontroller using RISC-V ISA</a:t>
            </a:r>
            <a:endParaRPr b="1" lang="en-US" sz="22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Noto Sans SemiBold"/>
              </a:rPr>
              <a:t>2. Use VHDL</a:t>
            </a:r>
            <a:endParaRPr b="1" lang="en-US" sz="22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Noto Sans SemiBold"/>
              </a:rPr>
              <a:t>3. Test the system using sample programs</a:t>
            </a:r>
            <a:endParaRPr b="1" lang="en-US" sz="22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Noto Sans SemiBold"/>
              </a:rPr>
              <a:t>4. Provide Modularity</a:t>
            </a:r>
            <a:endParaRPr b="1" lang="en-US" sz="22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Noto Sans SemiBold"/>
              </a:rPr>
              <a:t>5. Provide proper documentation for the system</a:t>
            </a:r>
            <a:endParaRPr b="1" lang="en-US" sz="22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2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Met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hod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olog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y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788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Noto Sans SemiBold"/>
              </a:rPr>
              <a:t>Two Parts</a:t>
            </a:r>
            <a:endParaRPr b="1" lang="en-US" sz="22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2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Noto Sans SemiBold"/>
              </a:rPr>
              <a:t>1. CPU Design</a:t>
            </a:r>
            <a:endParaRPr b="1" lang="en-US" sz="22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788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Noto Sans SemiBold"/>
              </a:rPr>
              <a:t>2. Peripheral Design</a:t>
            </a:r>
            <a:endParaRPr b="1" lang="en-US" sz="22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CPU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Desi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gn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2880" y="1632960"/>
            <a:ext cx="4466880" cy="101880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1188720" y="2734920"/>
            <a:ext cx="2651760" cy="46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Noto Sans Regular"/>
              </a:rPr>
              <a:t>RV32I ISA variant</a:t>
            </a:r>
            <a:endParaRPr b="0" lang="en-US" sz="2200" spc="-1" strike="noStrike">
              <a:latin typeface="Noto Sans Regular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6345360" y="1955520"/>
          <a:ext cx="3347280" cy="4198680"/>
        </p:xfrm>
        <a:graphic>
          <a:graphicData uri="http://schemas.openxmlformats.org/drawingml/2006/table">
            <a:tbl>
              <a:tblPr/>
              <a:tblGrid>
                <a:gridCol w="1233360"/>
                <a:gridCol w="2114280"/>
              </a:tblGrid>
              <a:tr h="6246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Noto Sans Regular"/>
                        </a:rPr>
                        <a:t>Instruction</a:t>
                      </a:r>
                      <a:endParaRPr b="0" lang="en-US" sz="18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add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reg=reg+reg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sub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reg=reg-reg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reg=reg&amp;reg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reg=reg|reg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addi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reg=reg+constant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andi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reg=reg&amp;constant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ori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reg=reg|constant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reg=mem(address)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mem(address)=reg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beq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Jump if reg=reg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bne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Jump if reg!=reg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1" name="TextShape 4"/>
          <p:cNvSpPr txBox="1"/>
          <p:nvPr/>
        </p:nvSpPr>
        <p:spPr>
          <a:xfrm>
            <a:off x="6593040" y="1554480"/>
            <a:ext cx="2926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Supported Instructions</a:t>
            </a:r>
            <a:endParaRPr b="0" lang="en-US" sz="1800" spc="-1" strike="noStrike">
              <a:latin typeface="Noto Sans Regular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257760" y="4236120"/>
            <a:ext cx="5777280" cy="1798920"/>
          </a:xfrm>
          <a:prstGeom prst="rect">
            <a:avLst/>
          </a:prstGeom>
          <a:ln>
            <a:noFill/>
          </a:ln>
        </p:spPr>
      </p:pic>
      <p:sp>
        <p:nvSpPr>
          <p:cNvPr id="103" name="TextShape 5"/>
          <p:cNvSpPr txBox="1"/>
          <p:nvPr/>
        </p:nvSpPr>
        <p:spPr>
          <a:xfrm>
            <a:off x="1920240" y="3870360"/>
            <a:ext cx="2926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Instruction Format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CP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U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De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sig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(N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on-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pip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eli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ne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d)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57200" y="2011680"/>
            <a:ext cx="3840480" cy="193680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867960" y="4361760"/>
            <a:ext cx="2937600" cy="221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1. Clock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2. Program Counter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3. Instruction Memory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4. Control Unit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5. Register File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6. ALU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7. Data Memory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8. Immediate Generator</a:t>
            </a:r>
            <a:endParaRPr b="0" lang="en-US" sz="1800" spc="-1" strike="noStrike">
              <a:latin typeface="Noto Sans Regular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4754880" y="5852160"/>
            <a:ext cx="475488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Detail Implementations are described in Chapter 3 of the report</a:t>
            </a:r>
            <a:endParaRPr b="0" lang="en-US" sz="1800" spc="-1" strike="noStrike">
              <a:latin typeface="Noto Sans Regular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029200" y="1645920"/>
            <a:ext cx="3657600" cy="359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CPU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Desi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gn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(Pip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elin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e)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40080" y="1645920"/>
            <a:ext cx="7199640" cy="2259720"/>
          </a:xfrm>
          <a:prstGeom prst="rect">
            <a:avLst/>
          </a:prstGeom>
          <a:ln>
            <a:noFill/>
          </a:ln>
        </p:spPr>
      </p:pic>
      <p:sp>
        <p:nvSpPr>
          <p:cNvPr id="111" name="TextShape 2"/>
          <p:cNvSpPr txBox="1"/>
          <p:nvPr/>
        </p:nvSpPr>
        <p:spPr>
          <a:xfrm>
            <a:off x="731520" y="4526640"/>
            <a:ext cx="3132720" cy="168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Noto Sans Regular"/>
              </a:rPr>
              <a:t>Stages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1. Instruction Fetch (IF)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2. Instruction Decode (ID)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3. Execution (EX)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4. Memory (MEM)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5. Write Back (WB)</a:t>
            </a:r>
            <a:endParaRPr b="0" lang="en-US" sz="1800" spc="-1" strike="noStrike">
              <a:latin typeface="Noto Sans Regular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047480" y="4572000"/>
            <a:ext cx="5900760" cy="164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CPU Design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(Pipeline 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Hazards)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17160" y="1645920"/>
            <a:ext cx="5900760" cy="164592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989640" y="3886560"/>
            <a:ext cx="2667960" cy="168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Noto Sans Regular"/>
              </a:rPr>
              <a:t>Pipeline Hazards</a:t>
            </a:r>
            <a:endParaRPr b="0" lang="en-US" sz="1800" spc="-1" strike="noStrike">
              <a:latin typeface="Noto Sans Regular"/>
            </a:endParaRPr>
          </a:p>
          <a:p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1. Data Hazard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2. Control Hazard</a:t>
            </a:r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3. Structural Hazard</a:t>
            </a:r>
            <a:endParaRPr b="0" lang="en-US" sz="1800" spc="-1" strike="noStrike">
              <a:latin typeface="Noto Sans Regular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291840" y="3886560"/>
            <a:ext cx="4297680" cy="128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Noto Sans Regular"/>
              </a:rPr>
              <a:t>Mitigation</a:t>
            </a:r>
            <a:endParaRPr b="0" lang="en-US" sz="1800" spc="-1" strike="noStrike">
              <a:latin typeface="Noto Sans Regular"/>
            </a:endParaRPr>
          </a:p>
          <a:p>
            <a:pPr algn="ctr"/>
            <a:endParaRPr b="0" lang="en-US" sz="1800" spc="-1" strike="noStrike">
              <a:latin typeface="Noto Sans Regular"/>
            </a:endParaRPr>
          </a:p>
          <a:p>
            <a:r>
              <a:rPr b="0" lang="en-US" sz="1800" spc="-1" strike="noStrike">
                <a:latin typeface="Noto Sans Regular"/>
              </a:rPr>
              <a:t>----------------&gt; Data Forwarding</a:t>
            </a:r>
            <a:endParaRPr b="0" lang="en-US" sz="1800" spc="-1" strike="noStrike">
              <a:latin typeface="Noto Sans Regula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----------------&gt; Data Forwarding</a:t>
            </a:r>
            <a:endParaRPr b="0" lang="en-US" sz="1800" spc="-1" strike="noStrike">
              <a:latin typeface="Noto Sans Regular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2560320" y="5852160"/>
            <a:ext cx="530352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Detail Implementation can be found in Section 14 of Chapter 3 in the report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2023-08-16T10:44:08Z</dcterms:created>
  <dc:creator/>
  <dc:description/>
  <dc:language>en-US</dc:language>
  <cp:lastModifiedBy/>
  <dcterms:modified xsi:type="dcterms:W3CDTF">2023-08-22T10:59:54Z</dcterms:modified>
  <cp:revision>30</cp:revision>
  <dc:subject/>
  <dc:title>Alizarin</dc:title>
</cp:coreProperties>
</file>