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Basis of R: Vectors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Kaung Myat Khant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Sequencing</a:t>
            </a:r>
            <a:r>
              <a:rPr/>
              <a:t> can be use to create numeric vector</a:t>
            </a:r>
          </a:p>
          <a:p>
            <a:pPr lvl="0" indent="0">
              <a:buNone/>
            </a:pPr>
            <a:r>
              <a:rPr>
                <a:latin typeface="Courier"/>
              </a:rPr>
              <a:t>simple_seq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; simple_seq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 1  2  3  4  5  6  7  8  9 10</a:t>
            </a:r>
          </a:p>
          <a:p>
            <a:pPr lvl="0" indent="0">
              <a:buNone/>
            </a:pPr>
            <a:r>
              <a:rPr>
                <a:latin typeface="Courier"/>
              </a:rPr>
              <a:t>complex_seq_increment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from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to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 ; complex_seq_increment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0.5 1.0 1.5 2.0 2.5 3.0 3.5 4.0 4.5 5.0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Repeating</a:t>
            </a:r>
            <a:r>
              <a:rPr/>
              <a:t> can be use for both character and numeric data</a:t>
            </a:r>
          </a:p>
          <a:p>
            <a:pPr lvl="0" indent="0">
              <a:buNone/>
            </a:pPr>
            <a:r>
              <a:rPr>
                <a:latin typeface="Courier"/>
              </a:rPr>
              <a:t>rep_cha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"b"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times=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 ; rep_cha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"a" "b" "a" "b" "a" "b" "a" "b" "a" "b"</a:t>
            </a:r>
          </a:p>
          <a:p>
            <a:pPr lvl="0" indent="0">
              <a:buNone/>
            </a:pPr>
            <a:r>
              <a:rPr>
                <a:latin typeface="Courier"/>
              </a:rPr>
              <a:t>rep_num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each=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 ; rep_num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1 1 1 1 1 2 2 2 2 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Converting vector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can convert vectors from one data type to another.</a:t>
            </a:r>
          </a:p>
          <a:p>
            <a:pPr lvl="1" indent="-342900" marL="685800">
              <a:buAutoNum type="arabicPeriod"/>
            </a:pPr>
            <a:r>
              <a:rPr/>
              <a:t>character using </a:t>
            </a:r>
            <a:r>
              <a:rPr b="1"/>
              <a:t>as.character()</a:t>
            </a:r>
          </a:p>
          <a:p>
            <a:pPr lvl="1" indent="-342900" marL="685800">
              <a:buAutoNum type="arabicPeriod"/>
            </a:pPr>
            <a:r>
              <a:rPr/>
              <a:t>numeric using </a:t>
            </a:r>
            <a:r>
              <a:rPr b="1"/>
              <a:t>as.numeric()</a:t>
            </a:r>
          </a:p>
          <a:p>
            <a:pPr lvl="1" indent="-342900" marL="685800">
              <a:buAutoNum type="arabicPeriod"/>
            </a:pPr>
            <a:r>
              <a:rPr/>
              <a:t>logical using </a:t>
            </a:r>
            <a:r>
              <a:rPr b="1"/>
              <a:t>as.logical()</a:t>
            </a:r>
          </a:p>
          <a:p>
            <a:pPr lvl="1" indent="-342900" marL="685800">
              <a:buAutoNum type="arabicPeriod"/>
            </a:pPr>
            <a:r>
              <a:rPr/>
              <a:t>factor using </a:t>
            </a:r>
            <a:r>
              <a:rPr b="1"/>
              <a:t>as.factor()</a:t>
            </a:r>
          </a:p>
          <a:p>
            <a:pPr lvl="0"/>
            <a:r>
              <a:rPr/>
              <a:t>We should note that </a:t>
            </a:r>
            <a:r>
              <a:rPr b="1"/>
              <a:t>coercion</a:t>
            </a:r>
            <a:r>
              <a:rPr/>
              <a:t> occurs when we convert from one data type to another.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Coercion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/>
              <a:t>logical</a:t>
            </a:r>
            <a:r>
              <a:rPr/>
              <a:t> data can be coerced into </a:t>
            </a:r>
            <a:r>
              <a:rPr i="1"/>
              <a:t>numeric</a:t>
            </a:r>
            <a:r>
              <a:rPr/>
              <a:t>, </a:t>
            </a:r>
            <a:r>
              <a:rPr i="1"/>
              <a:t>character</a:t>
            </a:r>
            <a:r>
              <a:rPr/>
              <a:t> or </a:t>
            </a:r>
            <a:r>
              <a:rPr i="1"/>
              <a:t>factor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(logical)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 0 0 1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as.character</a:t>
            </a:r>
            <a:r>
              <a:rPr>
                <a:latin typeface="Courier"/>
              </a:rPr>
              <a:t>(logical)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"TRUE"  "FALSE" "FALSE" "TRUE"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(logical)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TRUE  FALSE FALSE TRUE 
## Levels: FALSE TRUE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Coercion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When </a:t>
            </a:r>
            <a:r>
              <a:rPr i="1"/>
              <a:t>numerical</a:t>
            </a:r>
            <a:r>
              <a:rPr/>
              <a:t> data is coerced into </a:t>
            </a:r>
            <a:r>
              <a:rPr i="1"/>
              <a:t>logical</a:t>
            </a:r>
            <a:r>
              <a:rPr/>
              <a:t>,</a:t>
            </a:r>
          </a:p>
          <a:p>
            <a:pPr lvl="1"/>
            <a:r>
              <a:rPr b="1"/>
              <a:t>zero</a:t>
            </a:r>
            <a:r>
              <a:rPr/>
              <a:t> is converted to </a:t>
            </a:r>
            <a:r>
              <a:rPr b="1"/>
              <a:t>FALSE</a:t>
            </a:r>
          </a:p>
          <a:p>
            <a:pPr lvl="1"/>
            <a:r>
              <a:rPr/>
              <a:t>other numbers are converted to </a:t>
            </a:r>
            <a:r>
              <a:rPr b="1"/>
              <a:t>TRUE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as.logical</a:t>
            </a:r>
            <a:r>
              <a:rPr>
                <a:latin typeface="Courier"/>
              </a:rPr>
              <a:t>(numeric)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TRUE TRUE TRUE TRUE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as.logical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 TRUE  TRUE FALSE  TRUE  TRUE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Coercion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When </a:t>
            </a:r>
            <a:r>
              <a:rPr i="1"/>
              <a:t>character</a:t>
            </a:r>
            <a:r>
              <a:rPr/>
              <a:t> data is coerced into </a:t>
            </a:r>
            <a:r>
              <a:rPr i="1"/>
              <a:t>logical</a:t>
            </a:r>
            <a:r>
              <a:rPr/>
              <a:t>,</a:t>
            </a:r>
          </a:p>
          <a:p>
            <a:pPr lvl="1"/>
            <a:r>
              <a:rPr b="1"/>
              <a:t>“TRUE/T”</a:t>
            </a:r>
            <a:r>
              <a:rPr/>
              <a:t> is converted to </a:t>
            </a:r>
            <a:r>
              <a:rPr b="1"/>
              <a:t>TRUE</a:t>
            </a:r>
            <a:r>
              <a:rPr/>
              <a:t> regardless of the case of the letter</a:t>
            </a:r>
          </a:p>
          <a:p>
            <a:pPr lvl="1"/>
            <a:r>
              <a:rPr/>
              <a:t>same for </a:t>
            </a:r>
            <a:r>
              <a:rPr b="1"/>
              <a:t>“FALSE/F”</a:t>
            </a:r>
          </a:p>
          <a:p>
            <a:pPr lvl="1"/>
            <a:r>
              <a:rPr/>
              <a:t>other values are coerced into </a:t>
            </a:r>
            <a:r>
              <a:rPr b="1"/>
              <a:t>NA</a:t>
            </a:r>
            <a:r>
              <a:rPr/>
              <a:t> (missing value)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as.logical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"TRUE"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"true"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"FALSE"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"false"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"f"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"F"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 TRUE  TRUE FALSE FALSE    NA  TRUE    NA FALSE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Coercion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</a:t>
            </a:r>
            <a:r>
              <a:rPr i="1"/>
              <a:t>numeric</a:t>
            </a:r>
            <a:r>
              <a:rPr/>
              <a:t> vector can be converted into </a:t>
            </a:r>
            <a:r>
              <a:rPr i="1"/>
              <a:t>character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as.character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"1"  "2"  "3"  "4"  "5"  "6"  "7"  "8"  "9"  "10"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Coercion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Only </a:t>
            </a:r>
            <a:r>
              <a:rPr i="1"/>
              <a:t>character</a:t>
            </a:r>
            <a:r>
              <a:rPr/>
              <a:t> vector with </a:t>
            </a:r>
            <a:r>
              <a:rPr i="1"/>
              <a:t>numeric elements</a:t>
            </a:r>
            <a:r>
              <a:rPr/>
              <a:t> can be converted into </a:t>
            </a:r>
            <a:r>
              <a:rPr i="1"/>
              <a:t>numeric</a:t>
            </a:r>
          </a:p>
          <a:p>
            <a:pPr lvl="0"/>
            <a:r>
              <a:rPr/>
              <a:t>Other values are coerced into </a:t>
            </a:r>
            <a:r>
              <a:rPr i="1"/>
              <a:t>NA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"0.5"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"1"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"-1.5"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"a"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"TRUE"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"1/2"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"(3-1)"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NAs introduced by coercion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 0.5  1.0 -1.5   NA   NA   NA   NA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Coercion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Character</a:t>
            </a:r>
            <a:r>
              <a:rPr/>
              <a:t> &gt; </a:t>
            </a:r>
            <a:r>
              <a:rPr b="1"/>
              <a:t>Numeric</a:t>
            </a:r>
            <a:r>
              <a:rPr/>
              <a:t> &gt; </a:t>
            </a:r>
            <a:r>
              <a:rPr b="1"/>
              <a:t>Logical</a:t>
            </a:r>
          </a:p>
          <a:p>
            <a:pPr lvl="0"/>
            <a:r>
              <a:rPr b="1"/>
              <a:t>NA</a:t>
            </a:r>
            <a:r>
              <a:rPr/>
              <a:t> is a logical data by default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880000"/>
                </a:solidFill>
                <a:latin typeface="Courier"/>
              </a:rPr>
              <a:t>NA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"a"    "1"    "TRUE" NA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880000"/>
                </a:solidFill>
                <a:latin typeface="Courier"/>
              </a:rPr>
              <a:t>NA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 1  1 NA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880000"/>
                </a:solidFill>
                <a:latin typeface="Courier"/>
              </a:rPr>
              <a:t>NA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TRUE   NA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Hierchy of R’s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Vector object</a:t>
            </a:r>
          </a:p>
          <a:p>
            <a:pPr lvl="0"/>
            <a:r>
              <a:rPr b="1"/>
              <a:t>Atomic vectors</a:t>
            </a:r>
          </a:p>
          <a:p>
            <a:pPr lvl="1"/>
            <a:r>
              <a:rPr i="1"/>
              <a:t>logical</a:t>
            </a:r>
          </a:p>
          <a:p>
            <a:pPr lvl="1"/>
            <a:r>
              <a:rPr i="1"/>
              <a:t>numeric</a:t>
            </a:r>
          </a:p>
          <a:p>
            <a:pPr lvl="2"/>
            <a:r>
              <a:rPr/>
              <a:t>integer</a:t>
            </a:r>
          </a:p>
          <a:p>
            <a:pPr lvl="2"/>
            <a:r>
              <a:rPr/>
              <a:t>double</a:t>
            </a:r>
          </a:p>
          <a:p>
            <a:pPr lvl="1"/>
            <a:r>
              <a:rPr i="1"/>
              <a:t>character</a:t>
            </a:r>
          </a:p>
          <a:p>
            <a:pPr lvl="0"/>
            <a:r>
              <a:rPr b="1"/>
              <a:t>List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NULL object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is a kind of 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Everything is an object in R</a:t>
            </a:r>
          </a:p>
          <a:p>
            <a:pPr lvl="0"/>
            <a:r>
              <a:rPr/>
              <a:t>To create an object, we assign a value to a variable</a:t>
            </a:r>
          </a:p>
          <a:p>
            <a:pPr lvl="0"/>
            <a:r>
              <a:rPr/>
              <a:t>Use </a:t>
            </a:r>
            <a:r>
              <a:rPr b="1"/>
              <a:t>&lt;-</a:t>
            </a:r>
            <a:r>
              <a:rPr/>
              <a:t> to assign the value. Shortcut is </a:t>
            </a:r>
            <a:r>
              <a:rPr b="1"/>
              <a:t>Alt+-</a:t>
            </a:r>
          </a:p>
          <a:p>
            <a:pPr lvl="0"/>
            <a:r>
              <a:rPr/>
              <a:t>To see the object, just mention its name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15</a:t>
            </a:r>
            <a:r>
              <a:rPr>
                <a:latin typeface="Courier"/>
              </a:rPr>
              <a:t> ; x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15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"space"</a:t>
            </a:r>
            <a:r>
              <a:rPr>
                <a:latin typeface="Courier"/>
              </a:rPr>
              <a:t> ; a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"space"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coercion 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Let’s see the numeric atomic vectors</a:t>
            </a:r>
          </a:p>
          <a:p>
            <a:pPr lvl="1"/>
            <a:r>
              <a:rPr/>
              <a:t>double (default)</a:t>
            </a:r>
          </a:p>
          <a:p>
            <a:pPr lvl="1"/>
            <a:r>
              <a:rPr/>
              <a:t>integer</a:t>
            </a:r>
          </a:p>
          <a:p>
            <a:pPr lvl="0"/>
            <a:r>
              <a:rPr/>
              <a:t>Doubles are approximations</a:t>
            </a:r>
          </a:p>
          <a:p>
            <a:pPr lvl="0"/>
            <a:r>
              <a:rPr/>
              <a:t>Integers are exacts</a:t>
            </a:r>
          </a:p>
          <a:p>
            <a:pPr lvl="0"/>
            <a:r>
              <a:rPr/>
              <a:t>We can get the atomic type by using </a:t>
            </a:r>
            <a:r>
              <a:rPr b="1"/>
              <a:t>typeof()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coercion 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can be approximation errors in some operations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; </a:t>
            </a:r>
            <a:r>
              <a:rPr>
                <a:solidFill>
                  <a:srgbClr val="06287E"/>
                </a:solidFill>
                <a:latin typeface="Courier"/>
              </a:rPr>
              <a:t>typeof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"double"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4.440892e-16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FALSE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near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TRUE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typeof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"double"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typeof</a:t>
            </a:r>
            <a:r>
              <a:rPr>
                <a:latin typeface="Courier"/>
              </a:rPr>
              <a:t>(2L)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"integer"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2L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TRUE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coercion 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Special values</a:t>
            </a:r>
          </a:p>
          <a:p>
            <a:pPr lvl="1"/>
            <a:r>
              <a:rPr/>
              <a:t>Integers have one special value: </a:t>
            </a:r>
            <a:r>
              <a:rPr b="1"/>
              <a:t>NA</a:t>
            </a:r>
          </a:p>
          <a:p>
            <a:pPr lvl="1"/>
            <a:r>
              <a:rPr/>
              <a:t>Doubles have four special values:</a:t>
            </a:r>
          </a:p>
          <a:p>
            <a:pPr lvl="2"/>
            <a:r>
              <a:rPr b="1"/>
              <a:t>NA</a:t>
            </a:r>
          </a:p>
          <a:p>
            <a:pPr lvl="2"/>
            <a:r>
              <a:rPr b="1"/>
              <a:t>-Inf</a:t>
            </a:r>
          </a:p>
          <a:p>
            <a:pPr lvl="2"/>
            <a:r>
              <a:rPr b="1"/>
              <a:t>NaN</a:t>
            </a:r>
          </a:p>
          <a:p>
            <a:pPr lvl="2"/>
            <a:r>
              <a:rPr b="1"/>
              <a:t>Inf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880000"/>
                </a:solidFill>
                <a:latin typeface="Courier"/>
              </a:rPr>
              <a:t>NA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;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rep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880000"/>
                </a:solidFill>
                <a:latin typeface="Courier"/>
              </a:rPr>
              <a:t>NA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each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F)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NA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NA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-Inf  NaN  Inf</a:t>
            </a:r>
          </a:p>
          <a:p>
            <a:pPr lvl="0" indent="0">
              <a:buNone/>
            </a:pP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880000"/>
                </a:solidFill>
                <a:latin typeface="Courier"/>
              </a:rPr>
              <a:t>Inf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Inf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NaN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typeof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880000"/>
                </a:solidFill>
                <a:latin typeface="Courier"/>
              </a:rPr>
              <a:t>NA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"logical"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typeof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880000"/>
                </a:solidFill>
                <a:latin typeface="Courier"/>
              </a:rPr>
              <a:t>NA_integer_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"integer"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typeof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880000"/>
                </a:solidFill>
                <a:latin typeface="Courier"/>
              </a:rPr>
              <a:t>NA_real_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"double"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typeof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880000"/>
                </a:solidFill>
                <a:latin typeface="Courier"/>
              </a:rPr>
              <a:t>NA_character_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"character"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More than one values can be assigned to an object by concatenate </a:t>
            </a:r>
            <a:r>
              <a:rPr b="1"/>
              <a:t>c()</a:t>
            </a:r>
          </a:p>
          <a:p>
            <a:pPr lvl="0" indent="0">
              <a:buNone/>
            </a:pPr>
            <a:r>
              <a:rPr>
                <a:latin typeface="Courier"/>
              </a:rPr>
              <a:t>concat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r>
              <a:rPr>
                <a:latin typeface="Courier"/>
              </a:rPr>
              <a:t>) ; concat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15 20 25 30</a:t>
            </a:r>
          </a:p>
          <a:p>
            <a:pPr lvl="0"/>
            <a:r>
              <a:rPr/>
              <a:t>And we get a </a:t>
            </a:r>
            <a:r>
              <a:rPr b="1"/>
              <a:t>numeric vector</a:t>
            </a:r>
            <a:r>
              <a:rPr/>
              <a:t> of length </a:t>
            </a:r>
            <a:r>
              <a:rPr b="1"/>
              <a:t>4</a:t>
            </a:r>
          </a:p>
          <a:p>
            <a:pPr lvl="0"/>
            <a:r>
              <a:rPr/>
              <a:t>A vector is a fundamental data structure storing same type of elements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Common types of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Numeric</a:t>
            </a:r>
          </a:p>
          <a:p>
            <a:pPr lvl="0"/>
            <a:r>
              <a:rPr/>
              <a:t>Logical</a:t>
            </a:r>
          </a:p>
          <a:p>
            <a:pPr lvl="0"/>
            <a:r>
              <a:rPr/>
              <a:t>Character</a:t>
            </a:r>
          </a:p>
          <a:p>
            <a:pPr lvl="0"/>
            <a:r>
              <a:rPr/>
              <a:t>Factor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Common types of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numeric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 ; numeric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 2 3 4</a:t>
            </a:r>
          </a:p>
          <a:p>
            <a:pPr lvl="0" indent="0">
              <a:buNone/>
            </a:pPr>
            <a:r>
              <a:rPr>
                <a:latin typeface="Courier"/>
              </a:rPr>
              <a:t>logical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); logical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 TRUE FALSE FALSE  TRUE</a:t>
            </a:r>
          </a:p>
          <a:p>
            <a:pPr lvl="0" indent="0">
              <a:buNone/>
            </a:pPr>
            <a:r>
              <a:rPr>
                <a:latin typeface="Courier"/>
              </a:rPr>
              <a:t>character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"b"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"d"</a:t>
            </a:r>
            <a:r>
              <a:rPr>
                <a:latin typeface="Courier"/>
              </a:rPr>
              <a:t>); character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"a" "b" "c" "d"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Common types of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usually prefer factors to character strings.</a:t>
            </a:r>
          </a:p>
          <a:p>
            <a:pPr lvl="0" indent="0">
              <a:buNone/>
            </a:pPr>
            <a:r>
              <a:rPr>
                <a:latin typeface="Courier"/>
              </a:rPr>
              <a:t>factor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rep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levels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labels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"D-"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"D+"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ordered =</a:t>
            </a:r>
            <a:r>
              <a:rPr>
                <a:latin typeface="Courier"/>
              </a:rPr>
              <a:t>T); factor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D- D+ D- D+
## Levels: D- &lt; D+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see the type of vector by using </a:t>
            </a:r>
            <a:r>
              <a:rPr b="1"/>
              <a:t>str()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(numeric); </a:t>
            </a:r>
            <a:r>
              <a:rPr>
                <a:solidFill>
                  <a:srgbClr val="06287E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(logical); </a:t>
            </a:r>
            <a:r>
              <a:rPr>
                <a:solidFill>
                  <a:srgbClr val="06287E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(character)</a:t>
            </a:r>
          </a:p>
          <a:p>
            <a:pPr lvl="0" indent="0">
              <a:buNone/>
            </a:pPr>
            <a:r>
              <a:rPr>
                <a:latin typeface="Courier"/>
              </a:rPr>
              <a:t>##  num [1:4] 1 2 3 4</a:t>
            </a:r>
          </a:p>
          <a:p>
            <a:pPr lvl="0" indent="0">
              <a:buNone/>
            </a:pPr>
            <a:r>
              <a:rPr>
                <a:latin typeface="Courier"/>
              </a:rPr>
              <a:t>##  logi [1:4] TRUE FALSE FALSE TRUE</a:t>
            </a:r>
          </a:p>
          <a:p>
            <a:pPr lvl="0" indent="0">
              <a:buNone/>
            </a:pPr>
            <a:r>
              <a:rPr>
                <a:latin typeface="Courier"/>
              </a:rPr>
              <a:t>##  chr [1:4] "a" "b" "c" "d"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(factor)</a:t>
            </a:r>
          </a:p>
          <a:p>
            <a:pPr lvl="0" indent="0">
              <a:buNone/>
            </a:pPr>
            <a:r>
              <a:rPr>
                <a:latin typeface="Courier"/>
              </a:rPr>
              <a:t>##  Ord.factor w/ 2 levels "D-"&lt;"D+": 1 2 1 2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can create vectors by using the following methods:</a:t>
            </a:r>
          </a:p>
          <a:p>
            <a:pPr lvl="1" indent="-342900" marL="685800">
              <a:buAutoNum type="arabicPeriod"/>
            </a:pPr>
            <a:r>
              <a:rPr/>
              <a:t>Concatenating </a:t>
            </a:r>
            <a:r>
              <a:rPr b="1"/>
              <a:t>c()</a:t>
            </a:r>
          </a:p>
          <a:p>
            <a:pPr lvl="1" indent="-342900" marL="685800">
              <a:buAutoNum type="arabicPeriod"/>
            </a:pPr>
            <a:r>
              <a:rPr/>
              <a:t>Sequencing </a:t>
            </a:r>
            <a:r>
              <a:rPr b="1"/>
              <a:t>“:”</a:t>
            </a:r>
            <a:r>
              <a:rPr/>
              <a:t>, </a:t>
            </a:r>
            <a:r>
              <a:rPr b="1"/>
              <a:t>seq()</a:t>
            </a:r>
          </a:p>
          <a:p>
            <a:pPr lvl="1" indent="-342900" marL="685800">
              <a:buAutoNum type="arabicPeriod"/>
            </a:pPr>
            <a:r>
              <a:rPr/>
              <a:t>repeating </a:t>
            </a:r>
            <a:r>
              <a:rPr b="1"/>
              <a:t>rep()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Concatenating</a:t>
            </a:r>
            <a:r>
              <a:rPr/>
              <a:t> coerce the vector elements into single data type</a:t>
            </a:r>
          </a:p>
          <a:p>
            <a:pPr lvl="0" indent="0">
              <a:buNone/>
            </a:pPr>
            <a:r>
              <a:rPr>
                <a:latin typeface="Courier"/>
              </a:rPr>
              <a:t>concat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"b"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 ;  </a:t>
            </a:r>
            <a:r>
              <a:rPr>
                <a:solidFill>
                  <a:srgbClr val="06287E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(concat)</a:t>
            </a:r>
          </a:p>
          <a:p>
            <a:pPr lvl="0" indent="0">
              <a:buNone/>
            </a:pPr>
            <a:r>
              <a:rPr>
                <a:latin typeface="Courier"/>
              </a:rPr>
              <a:t>##  chr [1:7] "a" "b" "c" "1" "2" "3" "TRUE"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of R: Vectors</dc:title>
  <dc:creator>Kaung Myat Khant</dc:creator>
  <cp:keywords/>
  <dcterms:created xsi:type="dcterms:W3CDTF">2024-04-19T05:16:08Z</dcterms:created>
  <dcterms:modified xsi:type="dcterms:W3CDTF">2024-04-19T05:16:08Z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2024-04-19</vt:lpwstr>
  </property>
  <property fmtid="{D5CDD505-2E9C-101B-9397-08002B2CF9AE}" pid="3" name="output">
    <vt:lpwstr>powerpoint_presentation</vt:lpwstr>
  </property>
</Properties>
</file>