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9" r:id="rId5"/>
    <p:sldId id="260" r:id="rId6"/>
    <p:sldId id="261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CC9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 showGuides="1">
      <p:cViewPr varScale="1">
        <p:scale>
          <a:sx n="56" d="100"/>
          <a:sy n="56" d="100"/>
        </p:scale>
        <p:origin x="1000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8BE06-22AB-F3C4-37DA-643C056DA8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9291DB-D218-F809-E85D-077B89AA0E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823B0F-0075-6A9A-BFDE-D9D4B60CB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E4BD2-282B-4887-8933-C5C7BF3387BC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5E2D71-EADD-3B4B-4B3A-608A3FB4F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FFF3E8-B570-C687-1AB7-DCB1B1A58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D0BDB-22D6-4645-96F9-E48E2CAFC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25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3483D-4F3D-445E-6A04-B92A5F242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E60797-0E98-3EE4-B8EF-ABC3A2BCF8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98690A-A9D4-D6CD-09BB-9E90BC572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E4BD2-282B-4887-8933-C5C7BF3387BC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25045E-0549-5DAE-EAB2-C1F49642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D3B187-F18D-7291-F6F9-6524A077E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D0BDB-22D6-4645-96F9-E48E2CAFC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07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C63D60-1A09-2364-A552-6C72CC4A8C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BA49E0-85F8-A900-70B5-93ED6192E7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CF664-2E2F-6DE3-0A73-240778ECC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E4BD2-282B-4887-8933-C5C7BF3387BC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39F3FA-BAC6-4328-2BFC-FE2A4D334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D6EF4E-629B-DACA-7BB0-6D5412CF6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D0BDB-22D6-4645-96F9-E48E2CAFC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249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E50AB-CE4A-DA12-323C-DB48B8184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C3A93-3F7D-4FE0-E4C8-1058CC4A0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202572-3711-096C-9D11-634FFE92B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E4BD2-282B-4887-8933-C5C7BF3387BC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2ED962-133A-4055-FB19-7C4FBC4F1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F66E71-E007-BE37-5A3A-34D259F80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D0BDB-22D6-4645-96F9-E48E2CAFC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71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B5835-097F-6584-15FA-3989DDDAD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D901A0-19EF-996A-270D-D81A33177C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0F7C55-B715-F856-8C53-A49F0F400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E4BD2-282B-4887-8933-C5C7BF3387BC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048FBE-46FB-336D-A417-B3E1B060E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A074C-D734-F727-0EBE-C2B525DC0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D0BDB-22D6-4645-96F9-E48E2CAFC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896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E75BD-7C7D-2724-5198-EC60453A1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575C0-2EEB-7FE0-FEB8-BF1FF030DC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5D6B3D-7319-E9D9-E13F-F8052DD3C2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42E39-554E-F0BE-CBE4-628DE2BDB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E4BD2-282B-4887-8933-C5C7BF3387BC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B5FD3E-3D23-B18A-B43D-AB1CEA8A5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37A76B-200E-00A0-1E9D-1797842B0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D0BDB-22D6-4645-96F9-E48E2CAFC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664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E428D-C1B4-EAF2-DBB8-D88B7277E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1161B4-91F0-8ED8-A12B-2CA204E4AA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7467A0-F00F-C8B0-CDE0-5BEFC8C1D0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7853E5-8543-220E-B851-7131C3E3FB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8FC446-97B5-DE9C-21EA-C4FA7816AC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04DF61-13F6-DEBF-7A62-8A9C7EFC9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E4BD2-282B-4887-8933-C5C7BF3387BC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FCEC37-5F7A-5357-310E-1643FDBC0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42AEC3-F9FD-24A4-1E4C-9041863A4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D0BDB-22D6-4645-96F9-E48E2CAFC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708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3F19F-579F-7788-204C-D45C823DF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7EBB87-D66A-70D9-686F-D067AB306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E4BD2-282B-4887-8933-C5C7BF3387BC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7E2221-B2EE-89C8-5D80-55BC1DFB1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905BBC-3636-C34A-6986-43AD5B9E9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D0BDB-22D6-4645-96F9-E48E2CAFC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530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07622B-15A9-135F-EA8E-D47E0ECFE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E4BD2-282B-4887-8933-C5C7BF3387BC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394D94-ED6A-100E-7320-039DEC465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933E53-D4A2-B209-6316-8DC9735E9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D0BDB-22D6-4645-96F9-E48E2CAFC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926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686A8-1E2B-4F26-9865-1DEE28260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BACC1-064F-ABED-206B-BC5667F814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14F0D1-EF85-23D0-5C1E-649697EF2F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D2DFB5-366C-C1F4-F447-F2FADBF45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E4BD2-282B-4887-8933-C5C7BF3387BC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06C9ED-2AC7-BDF7-6907-CF51D2A8E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152A9A-488E-CA14-AACE-D9E0163A3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D0BDB-22D6-4645-96F9-E48E2CAFC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206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536DB-3289-B7C8-CB5B-388C5031C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715753-624E-82FA-621D-DCAEB05AF7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8E348D-86CA-3AC7-B9D2-55D1D20EFB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A6AC9D-C08D-85FF-8A4A-37974587D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E4BD2-282B-4887-8933-C5C7BF3387BC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13E9DA-3052-DF70-D002-19603D1D1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B1D51A-A989-0F33-CD99-4770AEB1B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D0BDB-22D6-4645-96F9-E48E2CAFC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670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3C4385-A631-F743-B9EF-10605F273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008FE2-A6A0-48F0-C0AE-F8E447896C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BF669A-BAB6-9C7A-1317-373C1049BE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04E4BD2-282B-4887-8933-C5C7BF3387BC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039EBA-5936-5087-6E57-3DCA9BEE97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1BEEFE-B1EC-3591-CE8F-9979F6A619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E5D0BDB-22D6-4645-96F9-E48E2CAFC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969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EBAE55-3231-B9C4-9987-64F772F463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0662" y="426783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n-US" sz="4000">
                <a:solidFill>
                  <a:schemeClr val="tx2"/>
                </a:solidFill>
              </a:rPr>
              <a:t>Relational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01CA8D-795F-7979-B6C1-C7AE7C1719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0966" y="3428999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en-US" sz="2000" b="1">
                <a:solidFill>
                  <a:schemeClr val="tx2"/>
                </a:solidFill>
              </a:rPr>
              <a:t>KMK</a:t>
            </a:r>
          </a:p>
        </p:txBody>
      </p:sp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0FEB2EC7-F480-ABB9-440A-48BAFDAEB8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40504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rect">
            <a:fillToRect l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40CC0D-0DE7-D484-AC8F-28E02DB37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Data sets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679D9C3-42DF-0D7D-F393-F28780E8EFB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59616626"/>
              </p:ext>
            </p:extLst>
          </p:nvPr>
        </p:nvGraphicFramePr>
        <p:xfrm>
          <a:off x="5574972" y="2557384"/>
          <a:ext cx="2438400" cy="1872060"/>
        </p:xfrm>
        <a:graphic>
          <a:graphicData uri="http://schemas.openxmlformats.org/drawingml/2006/table">
            <a:tbl>
              <a:tblPr firstRow="1" bandRow="1">
                <a:effectLst>
                  <a:outerShdw blurRad="228600" dist="177800" dir="3000000" algn="t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68892667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518203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79018744"/>
                    </a:ext>
                  </a:extLst>
                </a:gridCol>
              </a:tblGrid>
              <a:tr h="468015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333949"/>
                  </a:ext>
                </a:extLst>
              </a:tr>
              <a:tr h="468015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4849838"/>
                  </a:ext>
                </a:extLst>
              </a:tr>
              <a:tr h="468015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5934726"/>
                  </a:ext>
                </a:extLst>
              </a:tr>
              <a:tr h="468015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9515260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A0010B04-CFFA-DD1B-E4C9-860FCC8722A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09752698"/>
              </p:ext>
            </p:extLst>
          </p:nvPr>
        </p:nvGraphicFramePr>
        <p:xfrm>
          <a:off x="5557889" y="4626596"/>
          <a:ext cx="2457450" cy="1872060"/>
        </p:xfrm>
        <a:graphic>
          <a:graphicData uri="http://schemas.openxmlformats.org/drawingml/2006/table">
            <a:tbl>
              <a:tblPr firstRow="1" bandRow="1">
                <a:effectLst>
                  <a:outerShdw blurRad="228600" dist="177800" dir="3000000" algn="t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819150">
                  <a:extLst>
                    <a:ext uri="{9D8B030D-6E8A-4147-A177-3AD203B41FA5}">
                      <a16:colId xmlns:a16="http://schemas.microsoft.com/office/drawing/2014/main" val="2688926672"/>
                    </a:ext>
                  </a:extLst>
                </a:gridCol>
                <a:gridCol w="819150">
                  <a:extLst>
                    <a:ext uri="{9D8B030D-6E8A-4147-A177-3AD203B41FA5}">
                      <a16:colId xmlns:a16="http://schemas.microsoft.com/office/drawing/2014/main" val="185182037"/>
                    </a:ext>
                  </a:extLst>
                </a:gridCol>
                <a:gridCol w="819150">
                  <a:extLst>
                    <a:ext uri="{9D8B030D-6E8A-4147-A177-3AD203B41FA5}">
                      <a16:colId xmlns:a16="http://schemas.microsoft.com/office/drawing/2014/main" val="479018744"/>
                    </a:ext>
                  </a:extLst>
                </a:gridCol>
              </a:tblGrid>
              <a:tr h="468015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333949"/>
                  </a:ext>
                </a:extLst>
              </a:tr>
              <a:tr h="468015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4849838"/>
                  </a:ext>
                </a:extLst>
              </a:tr>
              <a:tr h="468015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5934726"/>
                  </a:ext>
                </a:extLst>
              </a:tr>
              <a:tr h="468015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951526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AB75B77-FA80-BD76-E67C-BC8C91CF44F9}"/>
              </a:ext>
            </a:extLst>
          </p:cNvPr>
          <p:cNvSpPr txBox="1"/>
          <p:nvPr/>
        </p:nvSpPr>
        <p:spPr>
          <a:xfrm>
            <a:off x="4454309" y="2112579"/>
            <a:ext cx="1120663" cy="745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13816">
              <a:spcAft>
                <a:spcPts val="600"/>
              </a:spcAft>
            </a:pPr>
            <a:r>
              <a:rPr lang="en-US" sz="4272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</a:t>
            </a:r>
            <a:endParaRPr lang="en-US" sz="4800" b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7DD199-8F93-9372-15AE-BCEC37E641DC}"/>
              </a:ext>
            </a:extLst>
          </p:cNvPr>
          <p:cNvSpPr txBox="1"/>
          <p:nvPr/>
        </p:nvSpPr>
        <p:spPr>
          <a:xfrm>
            <a:off x="4454309" y="4340666"/>
            <a:ext cx="1120663" cy="745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13816">
              <a:spcAft>
                <a:spcPts val="600"/>
              </a:spcAft>
            </a:pPr>
            <a:r>
              <a:rPr lang="en-US" sz="4272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</a:t>
            </a:r>
            <a:endParaRPr lang="en-US" sz="4800" b="1"/>
          </a:p>
        </p:txBody>
      </p:sp>
    </p:spTree>
    <p:extLst>
      <p:ext uri="{BB962C8B-B14F-4D97-AF65-F5344CB8AC3E}">
        <p14:creationId xmlns:p14="http://schemas.microsoft.com/office/powerpoint/2010/main" val="4183763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rect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0CC0D-0DE7-D484-AC8F-28E02DB37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left_join</a:t>
            </a:r>
            <a:r>
              <a:rPr lang="en-US" dirty="0"/>
              <a:t>(X,Y, join = c(“A”=“E”))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679D9C3-42DF-0D7D-F393-F28780E8EF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7568740"/>
              </p:ext>
            </p:extLst>
          </p:nvPr>
        </p:nvGraphicFramePr>
        <p:xfrm>
          <a:off x="2087880" y="2313384"/>
          <a:ext cx="2438400" cy="1872060"/>
        </p:xfrm>
        <a:graphic>
          <a:graphicData uri="http://schemas.openxmlformats.org/drawingml/2006/table">
            <a:tbl>
              <a:tblPr firstRow="1" bandRow="1">
                <a:effectLst>
                  <a:outerShdw blurRad="228600" dist="177800" dir="3000000" algn="t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68892667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518203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79018744"/>
                    </a:ext>
                  </a:extLst>
                </a:gridCol>
              </a:tblGrid>
              <a:tr h="468015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A*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333949"/>
                  </a:ext>
                </a:extLst>
              </a:tr>
              <a:tr h="468015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4849838"/>
                  </a:ext>
                </a:extLst>
              </a:tr>
              <a:tr h="468015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5934726"/>
                  </a:ext>
                </a:extLst>
              </a:tr>
              <a:tr h="468015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9515260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A0010B04-CFFA-DD1B-E4C9-860FCC8722A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06040877"/>
              </p:ext>
            </p:extLst>
          </p:nvPr>
        </p:nvGraphicFramePr>
        <p:xfrm>
          <a:off x="2068830" y="4620815"/>
          <a:ext cx="2457450" cy="1872060"/>
        </p:xfrm>
        <a:graphic>
          <a:graphicData uri="http://schemas.openxmlformats.org/drawingml/2006/table">
            <a:tbl>
              <a:tblPr firstRow="1" bandRow="1">
                <a:effectLst>
                  <a:outerShdw blurRad="228600" dist="177800" dir="3000000" algn="ctr" rotWithShape="0">
                    <a:srgbClr val="000000">
                      <a:alpha val="43137"/>
                    </a:srgbClr>
                  </a:outerShdw>
                </a:effectLst>
                <a:tableStyleId>{5C22544A-7EE6-4342-B048-85BDC9FD1C3A}</a:tableStyleId>
              </a:tblPr>
              <a:tblGrid>
                <a:gridCol w="819150">
                  <a:extLst>
                    <a:ext uri="{9D8B030D-6E8A-4147-A177-3AD203B41FA5}">
                      <a16:colId xmlns:a16="http://schemas.microsoft.com/office/drawing/2014/main" val="2688926672"/>
                    </a:ext>
                  </a:extLst>
                </a:gridCol>
                <a:gridCol w="819150">
                  <a:extLst>
                    <a:ext uri="{9D8B030D-6E8A-4147-A177-3AD203B41FA5}">
                      <a16:colId xmlns:a16="http://schemas.microsoft.com/office/drawing/2014/main" val="185182037"/>
                    </a:ext>
                  </a:extLst>
                </a:gridCol>
                <a:gridCol w="819150">
                  <a:extLst>
                    <a:ext uri="{9D8B030D-6E8A-4147-A177-3AD203B41FA5}">
                      <a16:colId xmlns:a16="http://schemas.microsoft.com/office/drawing/2014/main" val="479018744"/>
                    </a:ext>
                  </a:extLst>
                </a:gridCol>
              </a:tblGrid>
              <a:tr h="468015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E*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B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B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B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333949"/>
                  </a:ext>
                </a:extLst>
              </a:tr>
              <a:tr h="468015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4849838"/>
                  </a:ext>
                </a:extLst>
              </a:tr>
              <a:tr h="468015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5934726"/>
                  </a:ext>
                </a:extLst>
              </a:tr>
              <a:tr h="468015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9515260"/>
                  </a:ext>
                </a:extLst>
              </a:tr>
            </a:tbl>
          </a:graphicData>
        </a:graphic>
      </p:graphicFrame>
      <p:grpSp>
        <p:nvGrpSpPr>
          <p:cNvPr id="10" name="Group 9">
            <a:extLst>
              <a:ext uri="{FF2B5EF4-FFF2-40B4-BE49-F238E27FC236}">
                <a16:creationId xmlns:a16="http://schemas.microsoft.com/office/drawing/2014/main" id="{3D8C781F-39FA-E2AC-E787-A12F490AB157}"/>
              </a:ext>
            </a:extLst>
          </p:cNvPr>
          <p:cNvGrpSpPr/>
          <p:nvPr/>
        </p:nvGrpSpPr>
        <p:grpSpPr>
          <a:xfrm>
            <a:off x="6096000" y="3429000"/>
            <a:ext cx="4076700" cy="1872060"/>
            <a:chOff x="6983730" y="2313384"/>
            <a:chExt cx="4076700" cy="1872060"/>
          </a:xfrm>
          <a:effectLst>
            <a:outerShdw blurRad="50800" dist="177800" dir="3000000" algn="t" rotWithShape="0">
              <a:prstClr val="black">
                <a:alpha val="40000"/>
              </a:prstClr>
            </a:outerShdw>
          </a:effectLst>
        </p:grpSpPr>
        <p:graphicFrame>
          <p:nvGraphicFramePr>
            <p:cNvPr id="3" name="Content Placeholder 3">
              <a:extLst>
                <a:ext uri="{FF2B5EF4-FFF2-40B4-BE49-F238E27FC236}">
                  <a16:creationId xmlns:a16="http://schemas.microsoft.com/office/drawing/2014/main" id="{288A7EF0-D3CE-602B-2730-03CBC8AF8C63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6983730" y="2313384"/>
            <a:ext cx="2438400" cy="1872060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812800">
                    <a:extLst>
                      <a:ext uri="{9D8B030D-6E8A-4147-A177-3AD203B41FA5}">
                        <a16:colId xmlns:a16="http://schemas.microsoft.com/office/drawing/2014/main" val="2688926672"/>
                      </a:ext>
                    </a:extLst>
                  </a:gridCol>
                  <a:gridCol w="812800">
                    <a:extLst>
                      <a:ext uri="{9D8B030D-6E8A-4147-A177-3AD203B41FA5}">
                        <a16:colId xmlns:a16="http://schemas.microsoft.com/office/drawing/2014/main" val="185182037"/>
                      </a:ext>
                    </a:extLst>
                  </a:gridCol>
                  <a:gridCol w="812800">
                    <a:extLst>
                      <a:ext uri="{9D8B030D-6E8A-4147-A177-3AD203B41FA5}">
                        <a16:colId xmlns:a16="http://schemas.microsoft.com/office/drawing/2014/main" val="479018744"/>
                      </a:ext>
                    </a:extLst>
                  </a:gridCol>
                </a:tblGrid>
                <a:tr h="468015">
                  <a:tc>
                    <a:txBody>
                      <a:bodyPr/>
                      <a:lstStyle/>
                      <a:p>
                        <a:r>
                          <a:rPr lang="en-US" sz="2400" b="1" dirty="0">
                            <a:solidFill>
                              <a:schemeClr val="bg1"/>
                            </a:solidFill>
                          </a:rPr>
                          <a:t>A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4">
                          <a:lumMod val="7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sz="2400" b="1" dirty="0">
                            <a:solidFill>
                              <a:schemeClr val="bg1"/>
                            </a:solidFill>
                          </a:rPr>
                          <a:t>B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4">
                          <a:lumMod val="7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sz="2400" b="1" dirty="0">
                            <a:solidFill>
                              <a:schemeClr val="bg1"/>
                            </a:solidFill>
                          </a:rPr>
                          <a:t>C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4">
                          <a:lumMod val="75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3156333949"/>
                    </a:ext>
                  </a:extLst>
                </a:tr>
                <a:tr h="468015">
                  <a:tc>
                    <a:txBody>
                      <a:bodyPr/>
                      <a:lstStyle/>
                      <a:p>
                        <a:r>
                          <a:rPr lang="en-US" sz="2400" b="1" dirty="0">
                            <a:solidFill>
                              <a:schemeClr val="tx1"/>
                            </a:solidFill>
                          </a:rPr>
                          <a:t>a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sz="2400" b="1" dirty="0">
                            <a:solidFill>
                              <a:schemeClr val="tx1"/>
                            </a:solidFill>
                          </a:rPr>
                          <a:t>t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sz="2400" b="1" dirty="0">
                            <a:solidFill>
                              <a:schemeClr val="tx1"/>
                            </a:solidFill>
                          </a:rPr>
                          <a:t>1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4294849838"/>
                    </a:ext>
                  </a:extLst>
                </a:tr>
                <a:tr h="468015">
                  <a:tc>
                    <a:txBody>
                      <a:bodyPr/>
                      <a:lstStyle/>
                      <a:p>
                        <a:r>
                          <a:rPr lang="en-US" sz="2400" b="1" dirty="0">
                            <a:solidFill>
                              <a:schemeClr val="tx1"/>
                            </a:solidFill>
                          </a:rPr>
                          <a:t>b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sz="2400" b="1" dirty="0">
                            <a:solidFill>
                              <a:schemeClr val="tx1"/>
                            </a:solidFill>
                          </a:rPr>
                          <a:t>u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sz="2400" b="1" dirty="0">
                            <a:solidFill>
                              <a:schemeClr val="tx1"/>
                            </a:solidFill>
                          </a:rPr>
                          <a:t>2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565934726"/>
                    </a:ext>
                  </a:extLst>
                </a:tr>
                <a:tr h="468015">
                  <a:tc>
                    <a:txBody>
                      <a:bodyPr/>
                      <a:lstStyle/>
                      <a:p>
                        <a:r>
                          <a:rPr lang="en-US" sz="2400" b="1" dirty="0">
                            <a:solidFill>
                              <a:schemeClr val="tx1"/>
                            </a:solidFill>
                          </a:rPr>
                          <a:t>c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sz="2400" b="1" dirty="0">
                            <a:solidFill>
                              <a:schemeClr val="tx1"/>
                            </a:solidFill>
                          </a:rPr>
                          <a:t>v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sz="2400" b="1" dirty="0">
                            <a:solidFill>
                              <a:schemeClr val="tx1"/>
                            </a:solidFill>
                          </a:rPr>
                          <a:t>3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689515260"/>
                    </a:ext>
                  </a:extLst>
                </a:tr>
              </a:tbl>
            </a:graphicData>
          </a:graphic>
        </p:graphicFrame>
        <p:graphicFrame>
          <p:nvGraphicFramePr>
            <p:cNvPr id="8" name="Content Placeholder 3">
              <a:extLst>
                <a:ext uri="{FF2B5EF4-FFF2-40B4-BE49-F238E27FC236}">
                  <a16:creationId xmlns:a16="http://schemas.microsoft.com/office/drawing/2014/main" id="{DE2D85EC-8BCF-A86A-6B68-B148FC7102E9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9422130" y="2313384"/>
            <a:ext cx="1638300" cy="1872060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819150">
                    <a:extLst>
                      <a:ext uri="{9D8B030D-6E8A-4147-A177-3AD203B41FA5}">
                        <a16:colId xmlns:a16="http://schemas.microsoft.com/office/drawing/2014/main" val="185182037"/>
                      </a:ext>
                    </a:extLst>
                  </a:gridCol>
                  <a:gridCol w="819150">
                    <a:extLst>
                      <a:ext uri="{9D8B030D-6E8A-4147-A177-3AD203B41FA5}">
                        <a16:colId xmlns:a16="http://schemas.microsoft.com/office/drawing/2014/main" val="479018744"/>
                      </a:ext>
                    </a:extLst>
                  </a:gridCol>
                </a:tblGrid>
                <a:tr h="468015">
                  <a:tc>
                    <a:txBody>
                      <a:bodyPr/>
                      <a:lstStyle/>
                      <a:p>
                        <a:r>
                          <a:rPr lang="en-US" sz="2400" b="1" dirty="0">
                            <a:solidFill>
                              <a:schemeClr val="bg1"/>
                            </a:solidFill>
                          </a:rPr>
                          <a:t>F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CC9B00"/>
                      </a:solidFill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sz="2400" b="1" dirty="0">
                            <a:solidFill>
                              <a:schemeClr val="bg1"/>
                            </a:solidFill>
                          </a:rPr>
                          <a:t>G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CC9B00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3156333949"/>
                    </a:ext>
                  </a:extLst>
                </a:tr>
                <a:tr h="468015">
                  <a:tc>
                    <a:txBody>
                      <a:bodyPr/>
                      <a:lstStyle/>
                      <a:p>
                        <a:r>
                          <a:rPr lang="en-US" sz="2400" b="1" dirty="0">
                            <a:solidFill>
                              <a:schemeClr val="tx1"/>
                            </a:solidFill>
                          </a:rPr>
                          <a:t>x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FF99"/>
                      </a:solidFill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sz="2400" b="1" dirty="0">
                            <a:solidFill>
                              <a:schemeClr val="tx1"/>
                            </a:solidFill>
                          </a:rPr>
                          <a:t>3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FF99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4294849838"/>
                    </a:ext>
                  </a:extLst>
                </a:tr>
                <a:tr h="468015">
                  <a:tc>
                    <a:txBody>
                      <a:bodyPr/>
                      <a:lstStyle/>
                      <a:p>
                        <a:r>
                          <a:rPr lang="en-US" sz="2400" b="1" dirty="0">
                            <a:solidFill>
                              <a:schemeClr val="tx1"/>
                            </a:solidFill>
                          </a:rPr>
                          <a:t>y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FF99"/>
                      </a:solidFill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sz="2400" b="1" dirty="0">
                            <a:solidFill>
                              <a:schemeClr val="tx1"/>
                            </a:solidFill>
                          </a:rPr>
                          <a:t>2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FF99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565934726"/>
                    </a:ext>
                  </a:extLst>
                </a:tr>
                <a:tr h="468015">
                  <a:tc>
                    <a:txBody>
                      <a:bodyPr/>
                      <a:lstStyle/>
                      <a:p>
                        <a:r>
                          <a:rPr lang="en-US" sz="2400" b="1" dirty="0">
                            <a:solidFill>
                              <a:schemeClr val="tx1"/>
                            </a:solidFill>
                          </a:rPr>
                          <a:t>NA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sz="2400" b="1" dirty="0">
                            <a:solidFill>
                              <a:schemeClr val="tx1"/>
                            </a:solidFill>
                          </a:rPr>
                          <a:t>NA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689515260"/>
                    </a:ext>
                  </a:extLst>
                </a:tr>
              </a:tbl>
            </a:graphicData>
          </a:graphic>
        </p:graphicFrame>
      </p:grp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D78394C-C112-3092-7D54-6F8578250870}"/>
              </a:ext>
            </a:extLst>
          </p:cNvPr>
          <p:cNvCxnSpPr/>
          <p:nvPr/>
        </p:nvCxnSpPr>
        <p:spPr>
          <a:xfrm>
            <a:off x="4526280" y="3348990"/>
            <a:ext cx="1394460" cy="9258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DE5B6EE-6830-CEB0-A2BF-E4C3438006ED}"/>
              </a:ext>
            </a:extLst>
          </p:cNvPr>
          <p:cNvCxnSpPr>
            <a:cxnSpLocks/>
          </p:cNvCxnSpPr>
          <p:nvPr/>
        </p:nvCxnSpPr>
        <p:spPr>
          <a:xfrm flipV="1">
            <a:off x="4613910" y="4783257"/>
            <a:ext cx="1219200" cy="10356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7908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rect">
            <a:fillToRect l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0CC0D-0DE7-D484-AC8F-28E02DB37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right_join</a:t>
            </a:r>
            <a:r>
              <a:rPr lang="en-US" dirty="0"/>
              <a:t>(X,Y, join = c(“A”=“E”))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679D9C3-42DF-0D7D-F393-F28780E8EF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0906434"/>
              </p:ext>
            </p:extLst>
          </p:nvPr>
        </p:nvGraphicFramePr>
        <p:xfrm>
          <a:off x="2087880" y="2313384"/>
          <a:ext cx="2438400" cy="1872060"/>
        </p:xfrm>
        <a:graphic>
          <a:graphicData uri="http://schemas.openxmlformats.org/drawingml/2006/table">
            <a:tbl>
              <a:tblPr firstRow="1" bandRow="1">
                <a:effectLst>
                  <a:outerShdw blurRad="228600" dist="177800" dir="3000000" algn="t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68892667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518203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79018744"/>
                    </a:ext>
                  </a:extLst>
                </a:gridCol>
              </a:tblGrid>
              <a:tr h="468015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A*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333949"/>
                  </a:ext>
                </a:extLst>
              </a:tr>
              <a:tr h="468015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4849838"/>
                  </a:ext>
                </a:extLst>
              </a:tr>
              <a:tr h="468015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5934726"/>
                  </a:ext>
                </a:extLst>
              </a:tr>
              <a:tr h="468015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9515260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A0010B04-CFFA-DD1B-E4C9-860FCC8722A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5734183"/>
              </p:ext>
            </p:extLst>
          </p:nvPr>
        </p:nvGraphicFramePr>
        <p:xfrm>
          <a:off x="2068830" y="4620815"/>
          <a:ext cx="2457450" cy="1872060"/>
        </p:xfrm>
        <a:graphic>
          <a:graphicData uri="http://schemas.openxmlformats.org/drawingml/2006/table">
            <a:tbl>
              <a:tblPr firstRow="1" bandRow="1">
                <a:effectLst>
                  <a:outerShdw blurRad="228600" dist="177800" dir="3000000" algn="t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819150">
                  <a:extLst>
                    <a:ext uri="{9D8B030D-6E8A-4147-A177-3AD203B41FA5}">
                      <a16:colId xmlns:a16="http://schemas.microsoft.com/office/drawing/2014/main" val="2688926672"/>
                    </a:ext>
                  </a:extLst>
                </a:gridCol>
                <a:gridCol w="819150">
                  <a:extLst>
                    <a:ext uri="{9D8B030D-6E8A-4147-A177-3AD203B41FA5}">
                      <a16:colId xmlns:a16="http://schemas.microsoft.com/office/drawing/2014/main" val="185182037"/>
                    </a:ext>
                  </a:extLst>
                </a:gridCol>
                <a:gridCol w="819150">
                  <a:extLst>
                    <a:ext uri="{9D8B030D-6E8A-4147-A177-3AD203B41FA5}">
                      <a16:colId xmlns:a16="http://schemas.microsoft.com/office/drawing/2014/main" val="479018744"/>
                    </a:ext>
                  </a:extLst>
                </a:gridCol>
              </a:tblGrid>
              <a:tr h="468015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E*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B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B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B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333949"/>
                  </a:ext>
                </a:extLst>
              </a:tr>
              <a:tr h="468015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4849838"/>
                  </a:ext>
                </a:extLst>
              </a:tr>
              <a:tr h="468015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5934726"/>
                  </a:ext>
                </a:extLst>
              </a:tr>
              <a:tr h="468015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9515260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0C9C57F3-2215-745A-9C1F-E4029C6F401B}"/>
              </a:ext>
            </a:extLst>
          </p:cNvPr>
          <p:cNvGrpSpPr/>
          <p:nvPr/>
        </p:nvGrpSpPr>
        <p:grpSpPr>
          <a:xfrm>
            <a:off x="6096000" y="3429000"/>
            <a:ext cx="4076700" cy="1872060"/>
            <a:chOff x="6983730" y="2313384"/>
            <a:chExt cx="4076700" cy="1872060"/>
          </a:xfrm>
        </p:grpSpPr>
        <p:graphicFrame>
          <p:nvGraphicFramePr>
            <p:cNvPr id="3" name="Content Placeholder 3">
              <a:extLst>
                <a:ext uri="{FF2B5EF4-FFF2-40B4-BE49-F238E27FC236}">
                  <a16:creationId xmlns:a16="http://schemas.microsoft.com/office/drawing/2014/main" id="{288A7EF0-D3CE-602B-2730-03CBC8AF8C63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590301508"/>
                </p:ext>
              </p:extLst>
            </p:nvPr>
          </p:nvGraphicFramePr>
          <p:xfrm>
            <a:off x="6983730" y="2313384"/>
            <a:ext cx="2438400" cy="1872060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812800">
                    <a:extLst>
                      <a:ext uri="{9D8B030D-6E8A-4147-A177-3AD203B41FA5}">
                        <a16:colId xmlns:a16="http://schemas.microsoft.com/office/drawing/2014/main" val="2688926672"/>
                      </a:ext>
                    </a:extLst>
                  </a:gridCol>
                  <a:gridCol w="812800">
                    <a:extLst>
                      <a:ext uri="{9D8B030D-6E8A-4147-A177-3AD203B41FA5}">
                        <a16:colId xmlns:a16="http://schemas.microsoft.com/office/drawing/2014/main" val="185182037"/>
                      </a:ext>
                    </a:extLst>
                  </a:gridCol>
                  <a:gridCol w="812800">
                    <a:extLst>
                      <a:ext uri="{9D8B030D-6E8A-4147-A177-3AD203B41FA5}">
                        <a16:colId xmlns:a16="http://schemas.microsoft.com/office/drawing/2014/main" val="479018744"/>
                      </a:ext>
                    </a:extLst>
                  </a:gridCol>
                </a:tblGrid>
                <a:tr h="468015">
                  <a:tc>
                    <a:txBody>
                      <a:bodyPr/>
                      <a:lstStyle/>
                      <a:p>
                        <a:r>
                          <a:rPr lang="en-US" sz="2400" b="1" dirty="0">
                            <a:solidFill>
                              <a:schemeClr val="bg1"/>
                            </a:solidFill>
                          </a:rPr>
                          <a:t>A*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CC9B00"/>
                      </a:solidFill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sz="2400" b="1" dirty="0">
                            <a:solidFill>
                              <a:schemeClr val="bg1"/>
                            </a:solidFill>
                          </a:rPr>
                          <a:t>B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4">
                          <a:lumMod val="7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sz="2400" b="1" dirty="0">
                            <a:solidFill>
                              <a:schemeClr val="bg1"/>
                            </a:solidFill>
                          </a:rPr>
                          <a:t>C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4">
                          <a:lumMod val="75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3156333949"/>
                    </a:ext>
                  </a:extLst>
                </a:tr>
                <a:tr h="468015">
                  <a:tc>
                    <a:txBody>
                      <a:bodyPr/>
                      <a:lstStyle/>
                      <a:p>
                        <a:r>
                          <a:rPr lang="en-US" sz="2400" b="1" dirty="0">
                            <a:solidFill>
                              <a:schemeClr val="tx1"/>
                            </a:solidFill>
                          </a:rPr>
                          <a:t>a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FF99"/>
                      </a:solidFill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sz="2400" b="1" dirty="0">
                            <a:solidFill>
                              <a:schemeClr val="tx1"/>
                            </a:solidFill>
                          </a:rPr>
                          <a:t>t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sz="2400" b="1" dirty="0">
                            <a:solidFill>
                              <a:schemeClr val="tx1"/>
                            </a:solidFill>
                          </a:rPr>
                          <a:t>1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4294849838"/>
                    </a:ext>
                  </a:extLst>
                </a:tr>
                <a:tr h="468015">
                  <a:tc>
                    <a:txBody>
                      <a:bodyPr/>
                      <a:lstStyle/>
                      <a:p>
                        <a:r>
                          <a:rPr lang="en-US" sz="2400" b="1" dirty="0">
                            <a:solidFill>
                              <a:schemeClr val="tx1"/>
                            </a:solidFill>
                          </a:rPr>
                          <a:t>b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FF99"/>
                      </a:solidFill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sz="2400" b="1" dirty="0">
                            <a:solidFill>
                              <a:schemeClr val="tx1"/>
                            </a:solidFill>
                          </a:rPr>
                          <a:t>u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sz="2400" b="1" dirty="0">
                            <a:solidFill>
                              <a:schemeClr val="tx1"/>
                            </a:solidFill>
                          </a:rPr>
                          <a:t>2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565934726"/>
                    </a:ext>
                  </a:extLst>
                </a:tr>
                <a:tr h="468015">
                  <a:tc>
                    <a:txBody>
                      <a:bodyPr/>
                      <a:lstStyle/>
                      <a:p>
                        <a:r>
                          <a:rPr lang="en-US" sz="2400" b="1" dirty="0">
                            <a:solidFill>
                              <a:schemeClr val="tx1"/>
                            </a:solidFill>
                          </a:rPr>
                          <a:t>d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FF99"/>
                      </a:solidFill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sz="2400" b="1" dirty="0">
                            <a:solidFill>
                              <a:schemeClr val="tx1"/>
                            </a:solidFill>
                          </a:rPr>
                          <a:t>NA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sz="2400" b="1" dirty="0">
                            <a:solidFill>
                              <a:schemeClr val="tx1"/>
                            </a:solidFill>
                          </a:rPr>
                          <a:t>NA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689515260"/>
                    </a:ext>
                  </a:extLst>
                </a:tr>
              </a:tbl>
            </a:graphicData>
          </a:graphic>
        </p:graphicFrame>
        <p:graphicFrame>
          <p:nvGraphicFramePr>
            <p:cNvPr id="6" name="Content Placeholder 3">
              <a:extLst>
                <a:ext uri="{FF2B5EF4-FFF2-40B4-BE49-F238E27FC236}">
                  <a16:creationId xmlns:a16="http://schemas.microsoft.com/office/drawing/2014/main" id="{064FE154-D044-789D-BACD-D855AF8B8165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900986620"/>
                </p:ext>
              </p:extLst>
            </p:nvPr>
          </p:nvGraphicFramePr>
          <p:xfrm>
            <a:off x="9422130" y="2313384"/>
            <a:ext cx="1638300" cy="1872060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819150">
                    <a:extLst>
                      <a:ext uri="{9D8B030D-6E8A-4147-A177-3AD203B41FA5}">
                        <a16:colId xmlns:a16="http://schemas.microsoft.com/office/drawing/2014/main" val="185182037"/>
                      </a:ext>
                    </a:extLst>
                  </a:gridCol>
                  <a:gridCol w="819150">
                    <a:extLst>
                      <a:ext uri="{9D8B030D-6E8A-4147-A177-3AD203B41FA5}">
                        <a16:colId xmlns:a16="http://schemas.microsoft.com/office/drawing/2014/main" val="479018744"/>
                      </a:ext>
                    </a:extLst>
                  </a:gridCol>
                </a:tblGrid>
                <a:tr h="468015">
                  <a:tc>
                    <a:txBody>
                      <a:bodyPr/>
                      <a:lstStyle/>
                      <a:p>
                        <a:r>
                          <a:rPr lang="en-US" sz="2400" b="1" dirty="0">
                            <a:solidFill>
                              <a:schemeClr val="tx1"/>
                            </a:solidFill>
                          </a:rPr>
                          <a:t>F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C000"/>
                      </a:solidFill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sz="2400" b="1" dirty="0">
                            <a:solidFill>
                              <a:schemeClr val="tx1"/>
                            </a:solidFill>
                          </a:rPr>
                          <a:t>G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C000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3156333949"/>
                    </a:ext>
                  </a:extLst>
                </a:tr>
                <a:tr h="468015">
                  <a:tc>
                    <a:txBody>
                      <a:bodyPr/>
                      <a:lstStyle/>
                      <a:p>
                        <a:r>
                          <a:rPr lang="en-US" sz="2400" b="1" dirty="0">
                            <a:solidFill>
                              <a:schemeClr val="tx1"/>
                            </a:solidFill>
                          </a:rPr>
                          <a:t>x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FF99"/>
                      </a:solidFill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sz="2400" b="1" dirty="0">
                            <a:solidFill>
                              <a:schemeClr val="tx1"/>
                            </a:solidFill>
                          </a:rPr>
                          <a:t>3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FF99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4294849838"/>
                    </a:ext>
                  </a:extLst>
                </a:tr>
                <a:tr h="468015">
                  <a:tc>
                    <a:txBody>
                      <a:bodyPr/>
                      <a:lstStyle/>
                      <a:p>
                        <a:r>
                          <a:rPr lang="en-US" sz="2400" b="1" dirty="0">
                            <a:solidFill>
                              <a:schemeClr val="tx1"/>
                            </a:solidFill>
                          </a:rPr>
                          <a:t>y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FF99"/>
                      </a:solidFill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sz="2400" b="1" dirty="0">
                            <a:solidFill>
                              <a:schemeClr val="tx1"/>
                            </a:solidFill>
                          </a:rPr>
                          <a:t>2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FF99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565934726"/>
                    </a:ext>
                  </a:extLst>
                </a:tr>
                <a:tr h="468015">
                  <a:tc>
                    <a:txBody>
                      <a:bodyPr/>
                      <a:lstStyle/>
                      <a:p>
                        <a:r>
                          <a:rPr lang="en-US" sz="2400" b="1" dirty="0">
                            <a:solidFill>
                              <a:schemeClr val="tx1"/>
                            </a:solidFill>
                          </a:rPr>
                          <a:t>z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FF99"/>
                      </a:solidFill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sz="2400" b="1" dirty="0">
                            <a:solidFill>
                              <a:schemeClr val="tx1"/>
                            </a:solidFill>
                          </a:rPr>
                          <a:t>1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FF99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689515260"/>
                    </a:ext>
                  </a:extLst>
                </a:tr>
              </a:tbl>
            </a:graphicData>
          </a:graphic>
        </p:graphicFrame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6A809AA-38EB-D5FE-C4A2-FCAAE1661728}"/>
              </a:ext>
            </a:extLst>
          </p:cNvPr>
          <p:cNvCxnSpPr/>
          <p:nvPr/>
        </p:nvCxnSpPr>
        <p:spPr>
          <a:xfrm>
            <a:off x="4526280" y="3577590"/>
            <a:ext cx="1440180" cy="7874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093EE16-3143-4D08-53FF-4BFCCA086FA6}"/>
              </a:ext>
            </a:extLst>
          </p:cNvPr>
          <p:cNvCxnSpPr>
            <a:cxnSpLocks/>
          </p:cNvCxnSpPr>
          <p:nvPr/>
        </p:nvCxnSpPr>
        <p:spPr>
          <a:xfrm flipV="1">
            <a:off x="4526280" y="4441229"/>
            <a:ext cx="1440180" cy="13537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3027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rect">
            <a:fillToRect l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0CC0D-0DE7-D484-AC8F-28E02DB37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inner_join</a:t>
            </a:r>
            <a:r>
              <a:rPr lang="en-US" dirty="0"/>
              <a:t>(X,Y, join = c(“A”=“E”))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679D9C3-42DF-0D7D-F393-F28780E8EF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8337911"/>
              </p:ext>
            </p:extLst>
          </p:nvPr>
        </p:nvGraphicFramePr>
        <p:xfrm>
          <a:off x="2087880" y="2313384"/>
          <a:ext cx="2438400" cy="1872060"/>
        </p:xfrm>
        <a:graphic>
          <a:graphicData uri="http://schemas.openxmlformats.org/drawingml/2006/table">
            <a:tbl>
              <a:tblPr firstRow="1" bandRow="1">
                <a:effectLst>
                  <a:outerShdw blurRad="228600" dist="177800" dir="3000000" algn="t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68892667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518203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79018744"/>
                    </a:ext>
                  </a:extLst>
                </a:gridCol>
              </a:tblGrid>
              <a:tr h="468015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A*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333949"/>
                  </a:ext>
                </a:extLst>
              </a:tr>
              <a:tr h="468015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4849838"/>
                  </a:ext>
                </a:extLst>
              </a:tr>
              <a:tr h="468015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5934726"/>
                  </a:ext>
                </a:extLst>
              </a:tr>
              <a:tr h="468015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9515260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A0010B04-CFFA-DD1B-E4C9-860FCC8722A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9255354"/>
              </p:ext>
            </p:extLst>
          </p:nvPr>
        </p:nvGraphicFramePr>
        <p:xfrm>
          <a:off x="2068830" y="4620815"/>
          <a:ext cx="2457450" cy="1872060"/>
        </p:xfrm>
        <a:graphic>
          <a:graphicData uri="http://schemas.openxmlformats.org/drawingml/2006/table">
            <a:tbl>
              <a:tblPr firstRow="1" bandRow="1">
                <a:effectLst>
                  <a:outerShdw blurRad="228600" dist="177800" dir="3000000" algn="t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819150">
                  <a:extLst>
                    <a:ext uri="{9D8B030D-6E8A-4147-A177-3AD203B41FA5}">
                      <a16:colId xmlns:a16="http://schemas.microsoft.com/office/drawing/2014/main" val="2688926672"/>
                    </a:ext>
                  </a:extLst>
                </a:gridCol>
                <a:gridCol w="819150">
                  <a:extLst>
                    <a:ext uri="{9D8B030D-6E8A-4147-A177-3AD203B41FA5}">
                      <a16:colId xmlns:a16="http://schemas.microsoft.com/office/drawing/2014/main" val="185182037"/>
                    </a:ext>
                  </a:extLst>
                </a:gridCol>
                <a:gridCol w="819150">
                  <a:extLst>
                    <a:ext uri="{9D8B030D-6E8A-4147-A177-3AD203B41FA5}">
                      <a16:colId xmlns:a16="http://schemas.microsoft.com/office/drawing/2014/main" val="479018744"/>
                    </a:ext>
                  </a:extLst>
                </a:gridCol>
              </a:tblGrid>
              <a:tr h="468015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E*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B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B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B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333949"/>
                  </a:ext>
                </a:extLst>
              </a:tr>
              <a:tr h="468015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4849838"/>
                  </a:ext>
                </a:extLst>
              </a:tr>
              <a:tr h="468015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5934726"/>
                  </a:ext>
                </a:extLst>
              </a:tr>
              <a:tr h="468015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9515260"/>
                  </a:ext>
                </a:extLst>
              </a:tr>
            </a:tbl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id="{90F474E0-85BE-2911-B733-525C3AD9B69E}"/>
              </a:ext>
            </a:extLst>
          </p:cNvPr>
          <p:cNvGrpSpPr/>
          <p:nvPr/>
        </p:nvGrpSpPr>
        <p:grpSpPr>
          <a:xfrm>
            <a:off x="6096000" y="3684984"/>
            <a:ext cx="4076700" cy="1404045"/>
            <a:chOff x="6983730" y="2313384"/>
            <a:chExt cx="4076700" cy="1404045"/>
          </a:xfrm>
        </p:grpSpPr>
        <p:graphicFrame>
          <p:nvGraphicFramePr>
            <p:cNvPr id="3" name="Content Placeholder 3">
              <a:extLst>
                <a:ext uri="{FF2B5EF4-FFF2-40B4-BE49-F238E27FC236}">
                  <a16:creationId xmlns:a16="http://schemas.microsoft.com/office/drawing/2014/main" id="{288A7EF0-D3CE-602B-2730-03CBC8AF8C63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506947660"/>
                </p:ext>
              </p:extLst>
            </p:nvPr>
          </p:nvGraphicFramePr>
          <p:xfrm>
            <a:off x="6983730" y="2313384"/>
            <a:ext cx="2438400" cy="1404045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812800">
                    <a:extLst>
                      <a:ext uri="{9D8B030D-6E8A-4147-A177-3AD203B41FA5}">
                        <a16:colId xmlns:a16="http://schemas.microsoft.com/office/drawing/2014/main" val="2688926672"/>
                      </a:ext>
                    </a:extLst>
                  </a:gridCol>
                  <a:gridCol w="812800">
                    <a:extLst>
                      <a:ext uri="{9D8B030D-6E8A-4147-A177-3AD203B41FA5}">
                        <a16:colId xmlns:a16="http://schemas.microsoft.com/office/drawing/2014/main" val="185182037"/>
                      </a:ext>
                    </a:extLst>
                  </a:gridCol>
                  <a:gridCol w="812800">
                    <a:extLst>
                      <a:ext uri="{9D8B030D-6E8A-4147-A177-3AD203B41FA5}">
                        <a16:colId xmlns:a16="http://schemas.microsoft.com/office/drawing/2014/main" val="479018744"/>
                      </a:ext>
                    </a:extLst>
                  </a:gridCol>
                </a:tblGrid>
                <a:tr h="468015">
                  <a:tc>
                    <a:txBody>
                      <a:bodyPr/>
                      <a:lstStyle/>
                      <a:p>
                        <a:r>
                          <a:rPr lang="en-US" sz="2400" b="1" dirty="0">
                            <a:solidFill>
                              <a:schemeClr val="bg1"/>
                            </a:solidFill>
                          </a:rPr>
                          <a:t>A*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4">
                          <a:lumMod val="7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sz="2400" b="1" dirty="0">
                            <a:solidFill>
                              <a:schemeClr val="bg1"/>
                            </a:solidFill>
                          </a:rPr>
                          <a:t>B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4">
                          <a:lumMod val="7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sz="2400" b="1" dirty="0">
                            <a:solidFill>
                              <a:schemeClr val="bg1"/>
                            </a:solidFill>
                          </a:rPr>
                          <a:t>C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4">
                          <a:lumMod val="75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3156333949"/>
                    </a:ext>
                  </a:extLst>
                </a:tr>
                <a:tr h="468015">
                  <a:tc>
                    <a:txBody>
                      <a:bodyPr/>
                      <a:lstStyle/>
                      <a:p>
                        <a:r>
                          <a:rPr lang="en-US" sz="2400" b="1" dirty="0">
                            <a:solidFill>
                              <a:schemeClr val="tx1"/>
                            </a:solidFill>
                          </a:rPr>
                          <a:t>a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sz="2400" b="1" dirty="0">
                            <a:solidFill>
                              <a:schemeClr val="tx1"/>
                            </a:solidFill>
                          </a:rPr>
                          <a:t>t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sz="2400" b="1" dirty="0">
                            <a:solidFill>
                              <a:schemeClr val="tx1"/>
                            </a:solidFill>
                          </a:rPr>
                          <a:t>1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4294849838"/>
                    </a:ext>
                  </a:extLst>
                </a:tr>
                <a:tr h="468015">
                  <a:tc>
                    <a:txBody>
                      <a:bodyPr/>
                      <a:lstStyle/>
                      <a:p>
                        <a:r>
                          <a:rPr lang="en-US" sz="2400" b="1" dirty="0">
                            <a:solidFill>
                              <a:schemeClr val="tx1"/>
                            </a:solidFill>
                          </a:rPr>
                          <a:t>b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sz="2400" b="1" dirty="0">
                            <a:solidFill>
                              <a:schemeClr val="tx1"/>
                            </a:solidFill>
                          </a:rPr>
                          <a:t>u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sz="2400" b="1" dirty="0">
                            <a:solidFill>
                              <a:schemeClr val="tx1"/>
                            </a:solidFill>
                          </a:rPr>
                          <a:t>2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565934726"/>
                    </a:ext>
                  </a:extLst>
                </a:tr>
              </a:tbl>
            </a:graphicData>
          </a:graphic>
        </p:graphicFrame>
        <p:graphicFrame>
          <p:nvGraphicFramePr>
            <p:cNvPr id="8" name="Content Placeholder 3">
              <a:extLst>
                <a:ext uri="{FF2B5EF4-FFF2-40B4-BE49-F238E27FC236}">
                  <a16:creationId xmlns:a16="http://schemas.microsoft.com/office/drawing/2014/main" id="{DE2D85EC-8BCF-A86A-6B68-B148FC7102E9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08496871"/>
                </p:ext>
              </p:extLst>
            </p:nvPr>
          </p:nvGraphicFramePr>
          <p:xfrm>
            <a:off x="9422130" y="2313384"/>
            <a:ext cx="1638300" cy="1404045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819150">
                    <a:extLst>
                      <a:ext uri="{9D8B030D-6E8A-4147-A177-3AD203B41FA5}">
                        <a16:colId xmlns:a16="http://schemas.microsoft.com/office/drawing/2014/main" val="185182037"/>
                      </a:ext>
                    </a:extLst>
                  </a:gridCol>
                  <a:gridCol w="819150">
                    <a:extLst>
                      <a:ext uri="{9D8B030D-6E8A-4147-A177-3AD203B41FA5}">
                        <a16:colId xmlns:a16="http://schemas.microsoft.com/office/drawing/2014/main" val="479018744"/>
                      </a:ext>
                    </a:extLst>
                  </a:gridCol>
                </a:tblGrid>
                <a:tr h="468015">
                  <a:tc>
                    <a:txBody>
                      <a:bodyPr/>
                      <a:lstStyle/>
                      <a:p>
                        <a:r>
                          <a:rPr lang="en-US" sz="2400" b="1" dirty="0">
                            <a:solidFill>
                              <a:schemeClr val="bg1"/>
                            </a:solidFill>
                          </a:rPr>
                          <a:t>F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CC9B00"/>
                      </a:solidFill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sz="2400" b="1" dirty="0">
                            <a:solidFill>
                              <a:schemeClr val="bg1"/>
                            </a:solidFill>
                          </a:rPr>
                          <a:t>G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CC9B00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3156333949"/>
                    </a:ext>
                  </a:extLst>
                </a:tr>
                <a:tr h="468015">
                  <a:tc>
                    <a:txBody>
                      <a:bodyPr/>
                      <a:lstStyle/>
                      <a:p>
                        <a:r>
                          <a:rPr lang="en-US" sz="2400" b="1" dirty="0">
                            <a:solidFill>
                              <a:schemeClr val="tx1"/>
                            </a:solidFill>
                          </a:rPr>
                          <a:t>x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FF99"/>
                      </a:solidFill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sz="2400" b="1" dirty="0">
                            <a:solidFill>
                              <a:schemeClr val="tx1"/>
                            </a:solidFill>
                          </a:rPr>
                          <a:t>3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FF99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4294849838"/>
                    </a:ext>
                  </a:extLst>
                </a:tr>
                <a:tr h="468015">
                  <a:tc>
                    <a:txBody>
                      <a:bodyPr/>
                      <a:lstStyle/>
                      <a:p>
                        <a:r>
                          <a:rPr lang="en-US" sz="2400" b="1" dirty="0">
                            <a:solidFill>
                              <a:schemeClr val="tx1"/>
                            </a:solidFill>
                          </a:rPr>
                          <a:t>y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FF99"/>
                      </a:solidFill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sz="2400" b="1" dirty="0">
                            <a:solidFill>
                              <a:schemeClr val="tx1"/>
                            </a:solidFill>
                          </a:rPr>
                          <a:t>2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FF99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565934726"/>
                    </a:ext>
                  </a:extLst>
                </a:tr>
              </a:tbl>
            </a:graphicData>
          </a:graphic>
        </p:graphicFrame>
      </p:grp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B8D0702-AA67-E9A9-E8A4-FDC5C375C847}"/>
              </a:ext>
            </a:extLst>
          </p:cNvPr>
          <p:cNvCxnSpPr/>
          <p:nvPr/>
        </p:nvCxnSpPr>
        <p:spPr>
          <a:xfrm>
            <a:off x="4526280" y="3589020"/>
            <a:ext cx="1291590" cy="7429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C65C4F4-A9AD-19B2-1860-C6910B1E3CE0}"/>
              </a:ext>
            </a:extLst>
          </p:cNvPr>
          <p:cNvCxnSpPr>
            <a:cxnSpLocks/>
          </p:cNvCxnSpPr>
          <p:nvPr/>
        </p:nvCxnSpPr>
        <p:spPr>
          <a:xfrm flipV="1">
            <a:off x="4526280" y="4732020"/>
            <a:ext cx="1291590" cy="8248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7208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rect">
            <a:fillToRect l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0CC0D-0DE7-D484-AC8F-28E02DB37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full_join</a:t>
            </a:r>
            <a:r>
              <a:rPr lang="en-US" dirty="0"/>
              <a:t>(X,Y, join = c(“A”=“E”))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679D9C3-42DF-0D7D-F393-F28780E8EF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8236597"/>
              </p:ext>
            </p:extLst>
          </p:nvPr>
        </p:nvGraphicFramePr>
        <p:xfrm>
          <a:off x="2087880" y="2313384"/>
          <a:ext cx="2438400" cy="1872060"/>
        </p:xfrm>
        <a:graphic>
          <a:graphicData uri="http://schemas.openxmlformats.org/drawingml/2006/table">
            <a:tbl>
              <a:tblPr firstRow="1" bandRow="1">
                <a:effectLst>
                  <a:outerShdw blurRad="228600" dist="177800" dir="3000000" algn="t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68892667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518203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79018744"/>
                    </a:ext>
                  </a:extLst>
                </a:gridCol>
              </a:tblGrid>
              <a:tr h="468015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A*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333949"/>
                  </a:ext>
                </a:extLst>
              </a:tr>
              <a:tr h="468015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4849838"/>
                  </a:ext>
                </a:extLst>
              </a:tr>
              <a:tr h="468015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5934726"/>
                  </a:ext>
                </a:extLst>
              </a:tr>
              <a:tr h="468015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9515260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A0010B04-CFFA-DD1B-E4C9-860FCC8722A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51807786"/>
              </p:ext>
            </p:extLst>
          </p:nvPr>
        </p:nvGraphicFramePr>
        <p:xfrm>
          <a:off x="2068830" y="4620815"/>
          <a:ext cx="2457450" cy="1872060"/>
        </p:xfrm>
        <a:graphic>
          <a:graphicData uri="http://schemas.openxmlformats.org/drawingml/2006/table">
            <a:tbl>
              <a:tblPr firstRow="1" bandRow="1">
                <a:effectLst>
                  <a:outerShdw blurRad="228600" dist="177800" dir="3000000" algn="t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819150">
                  <a:extLst>
                    <a:ext uri="{9D8B030D-6E8A-4147-A177-3AD203B41FA5}">
                      <a16:colId xmlns:a16="http://schemas.microsoft.com/office/drawing/2014/main" val="2688926672"/>
                    </a:ext>
                  </a:extLst>
                </a:gridCol>
                <a:gridCol w="819150">
                  <a:extLst>
                    <a:ext uri="{9D8B030D-6E8A-4147-A177-3AD203B41FA5}">
                      <a16:colId xmlns:a16="http://schemas.microsoft.com/office/drawing/2014/main" val="185182037"/>
                    </a:ext>
                  </a:extLst>
                </a:gridCol>
                <a:gridCol w="819150">
                  <a:extLst>
                    <a:ext uri="{9D8B030D-6E8A-4147-A177-3AD203B41FA5}">
                      <a16:colId xmlns:a16="http://schemas.microsoft.com/office/drawing/2014/main" val="479018744"/>
                    </a:ext>
                  </a:extLst>
                </a:gridCol>
              </a:tblGrid>
              <a:tr h="468015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E*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B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B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B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333949"/>
                  </a:ext>
                </a:extLst>
              </a:tr>
              <a:tr h="468015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4849838"/>
                  </a:ext>
                </a:extLst>
              </a:tr>
              <a:tr h="468015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5934726"/>
                  </a:ext>
                </a:extLst>
              </a:tr>
              <a:tr h="468015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9515260"/>
                  </a:ext>
                </a:extLst>
              </a:tr>
            </a:tbl>
          </a:graphicData>
        </a:graphic>
      </p:graphicFrame>
      <p:grpSp>
        <p:nvGrpSpPr>
          <p:cNvPr id="11" name="Group 10">
            <a:extLst>
              <a:ext uri="{FF2B5EF4-FFF2-40B4-BE49-F238E27FC236}">
                <a16:creationId xmlns:a16="http://schemas.microsoft.com/office/drawing/2014/main" id="{C4222EC8-7FC2-023E-6885-7A3B85B754DA}"/>
              </a:ext>
            </a:extLst>
          </p:cNvPr>
          <p:cNvGrpSpPr/>
          <p:nvPr/>
        </p:nvGrpSpPr>
        <p:grpSpPr>
          <a:xfrm>
            <a:off x="6206490" y="3008144"/>
            <a:ext cx="4076700" cy="2354600"/>
            <a:chOff x="6983730" y="2313384"/>
            <a:chExt cx="4076700" cy="2354600"/>
          </a:xfrm>
        </p:grpSpPr>
        <p:graphicFrame>
          <p:nvGraphicFramePr>
            <p:cNvPr id="6" name="Content Placeholder 3">
              <a:extLst>
                <a:ext uri="{FF2B5EF4-FFF2-40B4-BE49-F238E27FC236}">
                  <a16:creationId xmlns:a16="http://schemas.microsoft.com/office/drawing/2014/main" id="{7360274F-9C2C-754C-6DCF-FBE4B89A100C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230980776"/>
                </p:ext>
              </p:extLst>
            </p:nvPr>
          </p:nvGraphicFramePr>
          <p:xfrm>
            <a:off x="6983730" y="2313384"/>
            <a:ext cx="2438400" cy="1872060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812800">
                    <a:extLst>
                      <a:ext uri="{9D8B030D-6E8A-4147-A177-3AD203B41FA5}">
                        <a16:colId xmlns:a16="http://schemas.microsoft.com/office/drawing/2014/main" val="2688926672"/>
                      </a:ext>
                    </a:extLst>
                  </a:gridCol>
                  <a:gridCol w="812800">
                    <a:extLst>
                      <a:ext uri="{9D8B030D-6E8A-4147-A177-3AD203B41FA5}">
                        <a16:colId xmlns:a16="http://schemas.microsoft.com/office/drawing/2014/main" val="185182037"/>
                      </a:ext>
                    </a:extLst>
                  </a:gridCol>
                  <a:gridCol w="812800">
                    <a:extLst>
                      <a:ext uri="{9D8B030D-6E8A-4147-A177-3AD203B41FA5}">
                        <a16:colId xmlns:a16="http://schemas.microsoft.com/office/drawing/2014/main" val="479018744"/>
                      </a:ext>
                    </a:extLst>
                  </a:gridCol>
                </a:tblGrid>
                <a:tr h="468015">
                  <a:tc>
                    <a:txBody>
                      <a:bodyPr/>
                      <a:lstStyle/>
                      <a:p>
                        <a:r>
                          <a:rPr lang="en-US" sz="2400" b="1" dirty="0">
                            <a:solidFill>
                              <a:schemeClr val="bg1"/>
                            </a:solidFill>
                          </a:rPr>
                          <a:t>A*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4">
                          <a:lumMod val="7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sz="2400" b="1" dirty="0">
                            <a:solidFill>
                              <a:schemeClr val="bg1"/>
                            </a:solidFill>
                          </a:rPr>
                          <a:t>B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4">
                          <a:lumMod val="7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sz="2400" b="1" dirty="0">
                            <a:solidFill>
                              <a:schemeClr val="bg1"/>
                            </a:solidFill>
                          </a:rPr>
                          <a:t>C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4">
                          <a:lumMod val="75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3156333949"/>
                    </a:ext>
                  </a:extLst>
                </a:tr>
                <a:tr h="468015">
                  <a:tc>
                    <a:txBody>
                      <a:bodyPr/>
                      <a:lstStyle/>
                      <a:p>
                        <a:r>
                          <a:rPr lang="en-US" sz="2400" b="1" dirty="0">
                            <a:solidFill>
                              <a:schemeClr val="tx1"/>
                            </a:solidFill>
                          </a:rPr>
                          <a:t>a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sz="2400" b="1" dirty="0">
                            <a:solidFill>
                              <a:schemeClr val="tx1"/>
                            </a:solidFill>
                          </a:rPr>
                          <a:t>t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sz="2400" b="1" dirty="0">
                            <a:solidFill>
                              <a:schemeClr val="tx1"/>
                            </a:solidFill>
                          </a:rPr>
                          <a:t>1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4294849838"/>
                    </a:ext>
                  </a:extLst>
                </a:tr>
                <a:tr h="468015">
                  <a:tc>
                    <a:txBody>
                      <a:bodyPr/>
                      <a:lstStyle/>
                      <a:p>
                        <a:r>
                          <a:rPr lang="en-US" sz="2400" b="1" dirty="0">
                            <a:solidFill>
                              <a:schemeClr val="tx1"/>
                            </a:solidFill>
                          </a:rPr>
                          <a:t>b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sz="2400" b="1" dirty="0">
                            <a:solidFill>
                              <a:schemeClr val="tx1"/>
                            </a:solidFill>
                          </a:rPr>
                          <a:t>u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sz="2400" b="1" dirty="0">
                            <a:solidFill>
                              <a:schemeClr val="tx1"/>
                            </a:solidFill>
                          </a:rPr>
                          <a:t>2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565934726"/>
                    </a:ext>
                  </a:extLst>
                </a:tr>
                <a:tr h="468015">
                  <a:tc>
                    <a:txBody>
                      <a:bodyPr/>
                      <a:lstStyle/>
                      <a:p>
                        <a:r>
                          <a:rPr lang="en-US" sz="2400" b="1" dirty="0">
                            <a:solidFill>
                              <a:schemeClr val="tx1"/>
                            </a:solidFill>
                          </a:rPr>
                          <a:t>c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sz="2400" b="1" dirty="0">
                            <a:solidFill>
                              <a:schemeClr val="tx1"/>
                            </a:solidFill>
                          </a:rPr>
                          <a:t>v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sz="2400" b="1" dirty="0">
                            <a:solidFill>
                              <a:schemeClr val="tx1"/>
                            </a:solidFill>
                          </a:rPr>
                          <a:t>3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689515260"/>
                    </a:ext>
                  </a:extLst>
                </a:tr>
              </a:tbl>
            </a:graphicData>
          </a:graphic>
        </p:graphicFrame>
        <p:graphicFrame>
          <p:nvGraphicFramePr>
            <p:cNvPr id="7" name="Content Placeholder 3">
              <a:extLst>
                <a:ext uri="{FF2B5EF4-FFF2-40B4-BE49-F238E27FC236}">
                  <a16:creationId xmlns:a16="http://schemas.microsoft.com/office/drawing/2014/main" id="{81B79EF5-7368-A8F4-65E7-47CD71DA97F5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307691107"/>
                </p:ext>
              </p:extLst>
            </p:nvPr>
          </p:nvGraphicFramePr>
          <p:xfrm>
            <a:off x="9422130" y="2313384"/>
            <a:ext cx="1638300" cy="1872060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819150">
                    <a:extLst>
                      <a:ext uri="{9D8B030D-6E8A-4147-A177-3AD203B41FA5}">
                        <a16:colId xmlns:a16="http://schemas.microsoft.com/office/drawing/2014/main" val="185182037"/>
                      </a:ext>
                    </a:extLst>
                  </a:gridCol>
                  <a:gridCol w="819150">
                    <a:extLst>
                      <a:ext uri="{9D8B030D-6E8A-4147-A177-3AD203B41FA5}">
                        <a16:colId xmlns:a16="http://schemas.microsoft.com/office/drawing/2014/main" val="479018744"/>
                      </a:ext>
                    </a:extLst>
                  </a:gridCol>
                </a:tblGrid>
                <a:tr h="468015">
                  <a:tc>
                    <a:txBody>
                      <a:bodyPr/>
                      <a:lstStyle/>
                      <a:p>
                        <a:r>
                          <a:rPr lang="en-US" sz="2400" b="1" dirty="0">
                            <a:solidFill>
                              <a:schemeClr val="bg1"/>
                            </a:solidFill>
                          </a:rPr>
                          <a:t>F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CC9B00"/>
                      </a:solidFill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sz="2400" b="1" dirty="0">
                            <a:solidFill>
                              <a:schemeClr val="bg1"/>
                            </a:solidFill>
                          </a:rPr>
                          <a:t>G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CC9B00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3156333949"/>
                    </a:ext>
                  </a:extLst>
                </a:tr>
                <a:tr h="468015">
                  <a:tc>
                    <a:txBody>
                      <a:bodyPr/>
                      <a:lstStyle/>
                      <a:p>
                        <a:r>
                          <a:rPr lang="en-US" sz="2400" b="1" dirty="0">
                            <a:solidFill>
                              <a:schemeClr val="tx1"/>
                            </a:solidFill>
                          </a:rPr>
                          <a:t>x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FF99"/>
                      </a:solidFill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sz="2400" b="1" dirty="0">
                            <a:solidFill>
                              <a:schemeClr val="tx1"/>
                            </a:solidFill>
                          </a:rPr>
                          <a:t>3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FF99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4294849838"/>
                    </a:ext>
                  </a:extLst>
                </a:tr>
                <a:tr h="468015">
                  <a:tc>
                    <a:txBody>
                      <a:bodyPr/>
                      <a:lstStyle/>
                      <a:p>
                        <a:r>
                          <a:rPr lang="en-US" sz="2400" b="1" dirty="0">
                            <a:solidFill>
                              <a:schemeClr val="tx1"/>
                            </a:solidFill>
                          </a:rPr>
                          <a:t>y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FF99"/>
                      </a:solidFill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sz="2400" b="1" dirty="0">
                            <a:solidFill>
                              <a:schemeClr val="tx1"/>
                            </a:solidFill>
                          </a:rPr>
                          <a:t>2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FF99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565934726"/>
                    </a:ext>
                  </a:extLst>
                </a:tr>
                <a:tr h="468015">
                  <a:tc>
                    <a:txBody>
                      <a:bodyPr/>
                      <a:lstStyle/>
                      <a:p>
                        <a:r>
                          <a:rPr lang="en-US" sz="2400" b="1" dirty="0">
                            <a:solidFill>
                              <a:schemeClr val="tx1"/>
                            </a:solidFill>
                          </a:rPr>
                          <a:t>NA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sz="2400" b="1" dirty="0">
                            <a:solidFill>
                              <a:schemeClr val="tx1"/>
                            </a:solidFill>
                          </a:rPr>
                          <a:t>NA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689515260"/>
                    </a:ext>
                  </a:extLst>
                </a:tr>
              </a:tbl>
            </a:graphicData>
          </a:graphic>
        </p:graphicFrame>
        <p:graphicFrame>
          <p:nvGraphicFramePr>
            <p:cNvPr id="9" name="Content Placeholder 3">
              <a:extLst>
                <a:ext uri="{FF2B5EF4-FFF2-40B4-BE49-F238E27FC236}">
                  <a16:creationId xmlns:a16="http://schemas.microsoft.com/office/drawing/2014/main" id="{E1E02C80-AA0C-5AE9-AC38-002E941726EB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141656817"/>
                </p:ext>
              </p:extLst>
            </p:nvPr>
          </p:nvGraphicFramePr>
          <p:xfrm>
            <a:off x="6983730" y="4199969"/>
            <a:ext cx="2438400" cy="468015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812800">
                    <a:extLst>
                      <a:ext uri="{9D8B030D-6E8A-4147-A177-3AD203B41FA5}">
                        <a16:colId xmlns:a16="http://schemas.microsoft.com/office/drawing/2014/main" val="2688926672"/>
                      </a:ext>
                    </a:extLst>
                  </a:gridCol>
                  <a:gridCol w="812800">
                    <a:extLst>
                      <a:ext uri="{9D8B030D-6E8A-4147-A177-3AD203B41FA5}">
                        <a16:colId xmlns:a16="http://schemas.microsoft.com/office/drawing/2014/main" val="185182037"/>
                      </a:ext>
                    </a:extLst>
                  </a:gridCol>
                  <a:gridCol w="812800">
                    <a:extLst>
                      <a:ext uri="{9D8B030D-6E8A-4147-A177-3AD203B41FA5}">
                        <a16:colId xmlns:a16="http://schemas.microsoft.com/office/drawing/2014/main" val="479018744"/>
                      </a:ext>
                    </a:extLst>
                  </a:gridCol>
                </a:tblGrid>
                <a:tr h="468015">
                  <a:tc>
                    <a:txBody>
                      <a:bodyPr/>
                      <a:lstStyle/>
                      <a:p>
                        <a:r>
                          <a:rPr lang="en-US" sz="2400" b="1" dirty="0">
                            <a:solidFill>
                              <a:schemeClr val="tx1"/>
                            </a:solidFill>
                          </a:rPr>
                          <a:t>d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FF99"/>
                      </a:solidFill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sz="2400" b="1" dirty="0">
                            <a:solidFill>
                              <a:schemeClr val="tx1"/>
                            </a:solidFill>
                          </a:rPr>
                          <a:t>NA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sz="2400" b="1" dirty="0">
                            <a:solidFill>
                              <a:schemeClr val="tx1"/>
                            </a:solidFill>
                          </a:rPr>
                          <a:t>NA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689515260"/>
                    </a:ext>
                  </a:extLst>
                </a:tr>
              </a:tbl>
            </a:graphicData>
          </a:graphic>
        </p:graphicFrame>
        <p:graphicFrame>
          <p:nvGraphicFramePr>
            <p:cNvPr id="10" name="Content Placeholder 3">
              <a:extLst>
                <a:ext uri="{FF2B5EF4-FFF2-40B4-BE49-F238E27FC236}">
                  <a16:creationId xmlns:a16="http://schemas.microsoft.com/office/drawing/2014/main" id="{2BD68933-6EF9-514A-DEC8-5EC1EEFC54BA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426834165"/>
                </p:ext>
              </p:extLst>
            </p:nvPr>
          </p:nvGraphicFramePr>
          <p:xfrm>
            <a:off x="9422130" y="4199969"/>
            <a:ext cx="1638300" cy="468015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819150">
                    <a:extLst>
                      <a:ext uri="{9D8B030D-6E8A-4147-A177-3AD203B41FA5}">
                        <a16:colId xmlns:a16="http://schemas.microsoft.com/office/drawing/2014/main" val="185182037"/>
                      </a:ext>
                    </a:extLst>
                  </a:gridCol>
                  <a:gridCol w="819150">
                    <a:extLst>
                      <a:ext uri="{9D8B030D-6E8A-4147-A177-3AD203B41FA5}">
                        <a16:colId xmlns:a16="http://schemas.microsoft.com/office/drawing/2014/main" val="479018744"/>
                      </a:ext>
                    </a:extLst>
                  </a:gridCol>
                </a:tblGrid>
                <a:tr h="468015">
                  <a:tc>
                    <a:txBody>
                      <a:bodyPr/>
                      <a:lstStyle/>
                      <a:p>
                        <a:r>
                          <a:rPr lang="en-US" sz="2400" b="1" dirty="0">
                            <a:solidFill>
                              <a:schemeClr val="tx1"/>
                            </a:solidFill>
                          </a:rPr>
                          <a:t>z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FF99"/>
                      </a:solidFill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sz="2400" b="1" dirty="0">
                            <a:solidFill>
                              <a:schemeClr val="tx1"/>
                            </a:solidFill>
                          </a:rPr>
                          <a:t>1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FF99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689515260"/>
                    </a:ext>
                  </a:extLst>
                </a:tr>
              </a:tbl>
            </a:graphicData>
          </a:graphic>
        </p:graphicFrame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305C7F9-9B82-9D96-7746-9913283A9CD5}"/>
              </a:ext>
            </a:extLst>
          </p:cNvPr>
          <p:cNvCxnSpPr/>
          <p:nvPr/>
        </p:nvCxnSpPr>
        <p:spPr>
          <a:xfrm>
            <a:off x="4709160" y="3249414"/>
            <a:ext cx="1303020" cy="8310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DF330B7-BC74-C2F0-1B68-D37506CB272A}"/>
              </a:ext>
            </a:extLst>
          </p:cNvPr>
          <p:cNvCxnSpPr/>
          <p:nvPr/>
        </p:nvCxnSpPr>
        <p:spPr>
          <a:xfrm flipV="1">
            <a:off x="4812030" y="4480560"/>
            <a:ext cx="1122045" cy="10762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440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rect">
            <a:fillToRect l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0CC0D-0DE7-D484-AC8F-28E02DB37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semi_join</a:t>
            </a:r>
            <a:r>
              <a:rPr lang="en-US" dirty="0"/>
              <a:t>(X,Y, join = c(“A”=“E”))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679D9C3-42DF-0D7D-F393-F28780E8EF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193173"/>
              </p:ext>
            </p:extLst>
          </p:nvPr>
        </p:nvGraphicFramePr>
        <p:xfrm>
          <a:off x="2087880" y="2313384"/>
          <a:ext cx="2438400" cy="1872060"/>
        </p:xfrm>
        <a:graphic>
          <a:graphicData uri="http://schemas.openxmlformats.org/drawingml/2006/table">
            <a:tbl>
              <a:tblPr firstRow="1" bandRow="1">
                <a:effectLst>
                  <a:outerShdw blurRad="228600" dist="177800" dir="3000000" algn="t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68892667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518203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79018744"/>
                    </a:ext>
                  </a:extLst>
                </a:gridCol>
              </a:tblGrid>
              <a:tr h="468015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A*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333949"/>
                  </a:ext>
                </a:extLst>
              </a:tr>
              <a:tr h="468015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4849838"/>
                  </a:ext>
                </a:extLst>
              </a:tr>
              <a:tr h="468015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5934726"/>
                  </a:ext>
                </a:extLst>
              </a:tr>
              <a:tr h="468015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9515260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A0010B04-CFFA-DD1B-E4C9-860FCC8722A2}"/>
              </a:ext>
            </a:extLst>
          </p:cNvPr>
          <p:cNvGraphicFramePr>
            <a:graphicFrameLocks/>
          </p:cNvGraphicFramePr>
          <p:nvPr/>
        </p:nvGraphicFramePr>
        <p:xfrm>
          <a:off x="2068830" y="4620815"/>
          <a:ext cx="2457450" cy="1872060"/>
        </p:xfrm>
        <a:graphic>
          <a:graphicData uri="http://schemas.openxmlformats.org/drawingml/2006/table">
            <a:tbl>
              <a:tblPr firstRow="1" bandRow="1">
                <a:effectLst>
                  <a:outerShdw blurRad="228600" dist="177800" dir="3000000" algn="t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819150">
                  <a:extLst>
                    <a:ext uri="{9D8B030D-6E8A-4147-A177-3AD203B41FA5}">
                      <a16:colId xmlns:a16="http://schemas.microsoft.com/office/drawing/2014/main" val="2688926672"/>
                    </a:ext>
                  </a:extLst>
                </a:gridCol>
                <a:gridCol w="819150">
                  <a:extLst>
                    <a:ext uri="{9D8B030D-6E8A-4147-A177-3AD203B41FA5}">
                      <a16:colId xmlns:a16="http://schemas.microsoft.com/office/drawing/2014/main" val="185182037"/>
                    </a:ext>
                  </a:extLst>
                </a:gridCol>
                <a:gridCol w="819150">
                  <a:extLst>
                    <a:ext uri="{9D8B030D-6E8A-4147-A177-3AD203B41FA5}">
                      <a16:colId xmlns:a16="http://schemas.microsoft.com/office/drawing/2014/main" val="479018744"/>
                    </a:ext>
                  </a:extLst>
                </a:gridCol>
              </a:tblGrid>
              <a:tr h="468015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E*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B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B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B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333949"/>
                  </a:ext>
                </a:extLst>
              </a:tr>
              <a:tr h="468015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4849838"/>
                  </a:ext>
                </a:extLst>
              </a:tr>
              <a:tr h="468015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5934726"/>
                  </a:ext>
                </a:extLst>
              </a:tr>
              <a:tr h="468015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9515260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305C7F9-9B82-9D96-7746-9913283A9CD5}"/>
              </a:ext>
            </a:extLst>
          </p:cNvPr>
          <p:cNvCxnSpPr/>
          <p:nvPr/>
        </p:nvCxnSpPr>
        <p:spPr>
          <a:xfrm>
            <a:off x="4709160" y="3249414"/>
            <a:ext cx="1303020" cy="8310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DF330B7-BC74-C2F0-1B68-D37506CB272A}"/>
              </a:ext>
            </a:extLst>
          </p:cNvPr>
          <p:cNvCxnSpPr/>
          <p:nvPr/>
        </p:nvCxnSpPr>
        <p:spPr>
          <a:xfrm flipV="1">
            <a:off x="4812030" y="4480560"/>
            <a:ext cx="1122045" cy="10762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Content Placeholder 3">
            <a:extLst>
              <a:ext uri="{FF2B5EF4-FFF2-40B4-BE49-F238E27FC236}">
                <a16:creationId xmlns:a16="http://schemas.microsoft.com/office/drawing/2014/main" id="{641136D2-BC77-29E8-8CCA-D991DD95D25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03484935"/>
              </p:ext>
            </p:extLst>
          </p:nvPr>
        </p:nvGraphicFramePr>
        <p:xfrm>
          <a:off x="6446522" y="3429000"/>
          <a:ext cx="2438400" cy="1404045"/>
        </p:xfrm>
        <a:graphic>
          <a:graphicData uri="http://schemas.openxmlformats.org/drawingml/2006/table">
            <a:tbl>
              <a:tblPr firstRow="1" bandRow="1">
                <a:effectLst>
                  <a:outerShdw blurRad="228600" dist="177800" dir="3000000" algn="t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68892667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518203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79018744"/>
                    </a:ext>
                  </a:extLst>
                </a:gridCol>
              </a:tblGrid>
              <a:tr h="468015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A*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333949"/>
                  </a:ext>
                </a:extLst>
              </a:tr>
              <a:tr h="468015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4849838"/>
                  </a:ext>
                </a:extLst>
              </a:tr>
              <a:tr h="468015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59347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9256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rect">
            <a:fillToRect l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0CC0D-0DE7-D484-AC8F-28E02DB37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anti_join</a:t>
            </a:r>
            <a:r>
              <a:rPr lang="en-US" dirty="0"/>
              <a:t>(X,Y, join = c(“A”=“E”))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679D9C3-42DF-0D7D-F393-F28780E8EF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545593"/>
              </p:ext>
            </p:extLst>
          </p:nvPr>
        </p:nvGraphicFramePr>
        <p:xfrm>
          <a:off x="2087880" y="2313384"/>
          <a:ext cx="2438400" cy="1872060"/>
        </p:xfrm>
        <a:graphic>
          <a:graphicData uri="http://schemas.openxmlformats.org/drawingml/2006/table">
            <a:tbl>
              <a:tblPr firstRow="1" bandRow="1">
                <a:effectLst>
                  <a:outerShdw blurRad="228600" dist="177800" dir="3000000" algn="t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68892667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518203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79018744"/>
                    </a:ext>
                  </a:extLst>
                </a:gridCol>
              </a:tblGrid>
              <a:tr h="468015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A*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333949"/>
                  </a:ext>
                </a:extLst>
              </a:tr>
              <a:tr h="468015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4849838"/>
                  </a:ext>
                </a:extLst>
              </a:tr>
              <a:tr h="468015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5934726"/>
                  </a:ext>
                </a:extLst>
              </a:tr>
              <a:tr h="468015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9515260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A0010B04-CFFA-DD1B-E4C9-860FCC8722A2}"/>
              </a:ext>
            </a:extLst>
          </p:cNvPr>
          <p:cNvGraphicFramePr>
            <a:graphicFrameLocks/>
          </p:cNvGraphicFramePr>
          <p:nvPr/>
        </p:nvGraphicFramePr>
        <p:xfrm>
          <a:off x="2068830" y="4620815"/>
          <a:ext cx="2457450" cy="1872060"/>
        </p:xfrm>
        <a:graphic>
          <a:graphicData uri="http://schemas.openxmlformats.org/drawingml/2006/table">
            <a:tbl>
              <a:tblPr firstRow="1" bandRow="1">
                <a:effectLst>
                  <a:outerShdw blurRad="228600" dist="177800" dir="3000000" algn="t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819150">
                  <a:extLst>
                    <a:ext uri="{9D8B030D-6E8A-4147-A177-3AD203B41FA5}">
                      <a16:colId xmlns:a16="http://schemas.microsoft.com/office/drawing/2014/main" val="2688926672"/>
                    </a:ext>
                  </a:extLst>
                </a:gridCol>
                <a:gridCol w="819150">
                  <a:extLst>
                    <a:ext uri="{9D8B030D-6E8A-4147-A177-3AD203B41FA5}">
                      <a16:colId xmlns:a16="http://schemas.microsoft.com/office/drawing/2014/main" val="185182037"/>
                    </a:ext>
                  </a:extLst>
                </a:gridCol>
                <a:gridCol w="819150">
                  <a:extLst>
                    <a:ext uri="{9D8B030D-6E8A-4147-A177-3AD203B41FA5}">
                      <a16:colId xmlns:a16="http://schemas.microsoft.com/office/drawing/2014/main" val="479018744"/>
                    </a:ext>
                  </a:extLst>
                </a:gridCol>
              </a:tblGrid>
              <a:tr h="468015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E*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B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B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B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333949"/>
                  </a:ext>
                </a:extLst>
              </a:tr>
              <a:tr h="468015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4849838"/>
                  </a:ext>
                </a:extLst>
              </a:tr>
              <a:tr h="468015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5934726"/>
                  </a:ext>
                </a:extLst>
              </a:tr>
              <a:tr h="468015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9515260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305C7F9-9B82-9D96-7746-9913283A9CD5}"/>
              </a:ext>
            </a:extLst>
          </p:cNvPr>
          <p:cNvCxnSpPr/>
          <p:nvPr/>
        </p:nvCxnSpPr>
        <p:spPr>
          <a:xfrm>
            <a:off x="4709160" y="3249414"/>
            <a:ext cx="1303020" cy="8310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DF330B7-BC74-C2F0-1B68-D37506CB272A}"/>
              </a:ext>
            </a:extLst>
          </p:cNvPr>
          <p:cNvCxnSpPr/>
          <p:nvPr/>
        </p:nvCxnSpPr>
        <p:spPr>
          <a:xfrm flipV="1">
            <a:off x="4812030" y="4480560"/>
            <a:ext cx="1122045" cy="10762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F47ABD9C-857F-2319-06AE-6F1FBC88F29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4984859"/>
              </p:ext>
            </p:extLst>
          </p:nvPr>
        </p:nvGraphicFramePr>
        <p:xfrm>
          <a:off x="6195060" y="3653532"/>
          <a:ext cx="2438400" cy="936030"/>
        </p:xfrm>
        <a:graphic>
          <a:graphicData uri="http://schemas.openxmlformats.org/drawingml/2006/table">
            <a:tbl>
              <a:tblPr firstRow="1" bandRow="1">
                <a:effectLst>
                  <a:outerShdw blurRad="228600" dist="177800" dir="3000000" algn="t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68892667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518203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79018744"/>
                    </a:ext>
                  </a:extLst>
                </a:gridCol>
              </a:tblGrid>
              <a:tr h="468015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A*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333949"/>
                  </a:ext>
                </a:extLst>
              </a:tr>
              <a:tr h="468015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95152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1860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383</Words>
  <Application>Microsoft Office PowerPoint</Application>
  <PresentationFormat>Widescreen</PresentationFormat>
  <Paragraphs>274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Relational Data</vt:lpstr>
      <vt:lpstr>Data sets</vt:lpstr>
      <vt:lpstr>left_join(X,Y, join = c(“A”=“E”))</vt:lpstr>
      <vt:lpstr>right_join(X,Y, join = c(“A”=“E”))</vt:lpstr>
      <vt:lpstr>inner_join(X,Y, join = c(“A”=“E”))</vt:lpstr>
      <vt:lpstr>full_join(X,Y, join = c(“A”=“E”))</vt:lpstr>
      <vt:lpstr>semi_join(X,Y, join = c(“A”=“E”))</vt:lpstr>
      <vt:lpstr>anti_join(X,Y, join = c(“A”=“E”))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Relational Data</dc:title>
  <dc:creator>Kaung Myat Khant</dc:creator>
  <cp:lastModifiedBy>Kaung Myat Khant</cp:lastModifiedBy>
  <cp:revision>2</cp:revision>
  <dcterms:created xsi:type="dcterms:W3CDTF">2024-05-18T08:55:42Z</dcterms:created>
  <dcterms:modified xsi:type="dcterms:W3CDTF">2024-05-18T15:30:24Z</dcterms:modified>
</cp:coreProperties>
</file>