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74" d="100"/>
          <a:sy n="74" d="100"/>
        </p:scale>
        <p:origin x="988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6BB20B-2545-443F-BC2B-530DCF5661D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E43E353-39A7-4D20-9AA8-373B5ABABB9A}">
      <dgm:prSet/>
      <dgm:spPr/>
      <dgm:t>
        <a:bodyPr/>
        <a:lstStyle/>
        <a:p>
          <a:r>
            <a:rPr lang="en-US" b="1" i="1"/>
            <a:t>“Happy families are all alike;every unhappy family is unhappy in its own way.”</a:t>
          </a:r>
          <a:r>
            <a:rPr lang="en-US"/>
            <a:t> — </a:t>
          </a:r>
          <a:r>
            <a:rPr lang="en-US" b="1"/>
            <a:t>Leo Tolstoy</a:t>
          </a:r>
          <a:endParaRPr lang="en-US"/>
        </a:p>
      </dgm:t>
    </dgm:pt>
    <dgm:pt modelId="{E55BE219-6DD3-4D38-A78C-F49A698C4FC3}" type="parTrans" cxnId="{6987D308-D251-4250-8D91-C80F5C0246A1}">
      <dgm:prSet/>
      <dgm:spPr/>
      <dgm:t>
        <a:bodyPr/>
        <a:lstStyle/>
        <a:p>
          <a:endParaRPr lang="en-US"/>
        </a:p>
      </dgm:t>
    </dgm:pt>
    <dgm:pt modelId="{1154E941-947E-4D79-97A2-1855244467C9}" type="sibTrans" cxnId="{6987D308-D251-4250-8D91-C80F5C0246A1}">
      <dgm:prSet/>
      <dgm:spPr/>
      <dgm:t>
        <a:bodyPr/>
        <a:lstStyle/>
        <a:p>
          <a:endParaRPr lang="en-US"/>
        </a:p>
      </dgm:t>
    </dgm:pt>
    <dgm:pt modelId="{3B792B1C-97A8-46F3-A722-8A45E4042695}">
      <dgm:prSet/>
      <dgm:spPr/>
      <dgm:t>
        <a:bodyPr/>
        <a:lstStyle/>
        <a:p>
          <a:r>
            <a:rPr lang="en-US" b="1" i="1" dirty="0"/>
            <a:t>Tidy datasets are all alike; but every messy dataset is messy in its own way.</a:t>
          </a:r>
          <a:endParaRPr lang="en-US" dirty="0"/>
        </a:p>
      </dgm:t>
    </dgm:pt>
    <dgm:pt modelId="{24EF0FA2-1791-412D-BADB-6F2061F918E5}" type="parTrans" cxnId="{9FADA202-7E89-4E73-82F9-750532348B6D}">
      <dgm:prSet/>
      <dgm:spPr/>
      <dgm:t>
        <a:bodyPr/>
        <a:lstStyle/>
        <a:p>
          <a:endParaRPr lang="en-US"/>
        </a:p>
      </dgm:t>
    </dgm:pt>
    <dgm:pt modelId="{AA4C7156-79D7-42C6-BEBD-EF3AF01E9E8B}" type="sibTrans" cxnId="{9FADA202-7E89-4E73-82F9-750532348B6D}">
      <dgm:prSet/>
      <dgm:spPr/>
      <dgm:t>
        <a:bodyPr/>
        <a:lstStyle/>
        <a:p>
          <a:endParaRPr lang="en-US"/>
        </a:p>
      </dgm:t>
    </dgm:pt>
    <dgm:pt modelId="{70A5A5CA-9C2E-47EB-9455-C5D96EEB5AA7}" type="pres">
      <dgm:prSet presAssocID="{0F6BB20B-2545-443F-BC2B-530DCF5661D6}" presName="root" presStyleCnt="0">
        <dgm:presLayoutVars>
          <dgm:dir/>
          <dgm:resizeHandles val="exact"/>
        </dgm:presLayoutVars>
      </dgm:prSet>
      <dgm:spPr/>
    </dgm:pt>
    <dgm:pt modelId="{03F7A2DE-8C98-4FE5-BB2E-3F44419A21D3}" type="pres">
      <dgm:prSet presAssocID="{FE43E353-39A7-4D20-9AA8-373B5ABABB9A}" presName="compNode" presStyleCnt="0"/>
      <dgm:spPr/>
    </dgm:pt>
    <dgm:pt modelId="{88477CAB-87F3-4AB7-A041-7CDAE78D83E8}" type="pres">
      <dgm:prSet presAssocID="{FE43E353-39A7-4D20-9AA8-373B5ABABB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Outline"/>
        </a:ext>
      </dgm:extLst>
    </dgm:pt>
    <dgm:pt modelId="{E3160754-EBB2-49A8-8C56-0B3823038CBB}" type="pres">
      <dgm:prSet presAssocID="{FE43E353-39A7-4D20-9AA8-373B5ABABB9A}" presName="spaceRect" presStyleCnt="0"/>
      <dgm:spPr/>
    </dgm:pt>
    <dgm:pt modelId="{07A1F619-CC37-4E29-9092-9C6EA4E91D5A}" type="pres">
      <dgm:prSet presAssocID="{FE43E353-39A7-4D20-9AA8-373B5ABABB9A}" presName="textRect" presStyleLbl="revTx" presStyleIdx="0" presStyleCnt="2">
        <dgm:presLayoutVars>
          <dgm:chMax val="1"/>
          <dgm:chPref val="1"/>
        </dgm:presLayoutVars>
      </dgm:prSet>
      <dgm:spPr/>
    </dgm:pt>
    <dgm:pt modelId="{0E281A90-BCCC-49D3-919E-E49E44C221E2}" type="pres">
      <dgm:prSet presAssocID="{1154E941-947E-4D79-97A2-1855244467C9}" presName="sibTrans" presStyleCnt="0"/>
      <dgm:spPr/>
    </dgm:pt>
    <dgm:pt modelId="{6DE15934-2002-441E-AFF0-1675B900F385}" type="pres">
      <dgm:prSet presAssocID="{3B792B1C-97A8-46F3-A722-8A45E4042695}" presName="compNode" presStyleCnt="0"/>
      <dgm:spPr/>
    </dgm:pt>
    <dgm:pt modelId="{E488644B-29D6-4876-950A-92302314C98D}" type="pres">
      <dgm:prSet presAssocID="{3B792B1C-97A8-46F3-A722-8A45E404269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0637DCEB-C77E-4AA3-858E-9C89B29F1AFC}" type="pres">
      <dgm:prSet presAssocID="{3B792B1C-97A8-46F3-A722-8A45E4042695}" presName="spaceRect" presStyleCnt="0"/>
      <dgm:spPr/>
    </dgm:pt>
    <dgm:pt modelId="{D6B49417-151F-492D-9856-7F6106BD8B2B}" type="pres">
      <dgm:prSet presAssocID="{3B792B1C-97A8-46F3-A722-8A45E404269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FADA202-7E89-4E73-82F9-750532348B6D}" srcId="{0F6BB20B-2545-443F-BC2B-530DCF5661D6}" destId="{3B792B1C-97A8-46F3-A722-8A45E4042695}" srcOrd="1" destOrd="0" parTransId="{24EF0FA2-1791-412D-BADB-6F2061F918E5}" sibTransId="{AA4C7156-79D7-42C6-BEBD-EF3AF01E9E8B}"/>
    <dgm:cxn modelId="{6987D308-D251-4250-8D91-C80F5C0246A1}" srcId="{0F6BB20B-2545-443F-BC2B-530DCF5661D6}" destId="{FE43E353-39A7-4D20-9AA8-373B5ABABB9A}" srcOrd="0" destOrd="0" parTransId="{E55BE219-6DD3-4D38-A78C-F49A698C4FC3}" sibTransId="{1154E941-947E-4D79-97A2-1855244467C9}"/>
    <dgm:cxn modelId="{A5C5331D-3267-497C-AE8F-6DC1E1FDD54B}" type="presOf" srcId="{0F6BB20B-2545-443F-BC2B-530DCF5661D6}" destId="{70A5A5CA-9C2E-47EB-9455-C5D96EEB5AA7}" srcOrd="0" destOrd="0" presId="urn:microsoft.com/office/officeart/2018/2/layout/IconLabelList"/>
    <dgm:cxn modelId="{9EA6A494-B7F2-4FA2-AC1E-3755470D317D}" type="presOf" srcId="{FE43E353-39A7-4D20-9AA8-373B5ABABB9A}" destId="{07A1F619-CC37-4E29-9092-9C6EA4E91D5A}" srcOrd="0" destOrd="0" presId="urn:microsoft.com/office/officeart/2018/2/layout/IconLabelList"/>
    <dgm:cxn modelId="{F95F8DA1-10CC-49B6-9CE4-BC612F284A1B}" type="presOf" srcId="{3B792B1C-97A8-46F3-A722-8A45E4042695}" destId="{D6B49417-151F-492D-9856-7F6106BD8B2B}" srcOrd="0" destOrd="0" presId="urn:microsoft.com/office/officeart/2018/2/layout/IconLabelList"/>
    <dgm:cxn modelId="{B327CCDA-8356-4A09-AC81-3069D505C7F3}" type="presParOf" srcId="{70A5A5CA-9C2E-47EB-9455-C5D96EEB5AA7}" destId="{03F7A2DE-8C98-4FE5-BB2E-3F44419A21D3}" srcOrd="0" destOrd="0" presId="urn:microsoft.com/office/officeart/2018/2/layout/IconLabelList"/>
    <dgm:cxn modelId="{DA5C3B19-1EB0-4832-92E0-5A8F9BE0C5BF}" type="presParOf" srcId="{03F7A2DE-8C98-4FE5-BB2E-3F44419A21D3}" destId="{88477CAB-87F3-4AB7-A041-7CDAE78D83E8}" srcOrd="0" destOrd="0" presId="urn:microsoft.com/office/officeart/2018/2/layout/IconLabelList"/>
    <dgm:cxn modelId="{6F395B81-9764-4E10-8870-695C23502A43}" type="presParOf" srcId="{03F7A2DE-8C98-4FE5-BB2E-3F44419A21D3}" destId="{E3160754-EBB2-49A8-8C56-0B3823038CBB}" srcOrd="1" destOrd="0" presId="urn:microsoft.com/office/officeart/2018/2/layout/IconLabelList"/>
    <dgm:cxn modelId="{DB0037B0-E1D6-436C-89FD-414D7C0AAB05}" type="presParOf" srcId="{03F7A2DE-8C98-4FE5-BB2E-3F44419A21D3}" destId="{07A1F619-CC37-4E29-9092-9C6EA4E91D5A}" srcOrd="2" destOrd="0" presId="urn:microsoft.com/office/officeart/2018/2/layout/IconLabelList"/>
    <dgm:cxn modelId="{08D94291-319F-4914-99A9-C55309C4C90C}" type="presParOf" srcId="{70A5A5CA-9C2E-47EB-9455-C5D96EEB5AA7}" destId="{0E281A90-BCCC-49D3-919E-E49E44C221E2}" srcOrd="1" destOrd="0" presId="urn:microsoft.com/office/officeart/2018/2/layout/IconLabelList"/>
    <dgm:cxn modelId="{237E5563-7E4E-4EDF-B062-7E9FC930FD0E}" type="presParOf" srcId="{70A5A5CA-9C2E-47EB-9455-C5D96EEB5AA7}" destId="{6DE15934-2002-441E-AFF0-1675B900F385}" srcOrd="2" destOrd="0" presId="urn:microsoft.com/office/officeart/2018/2/layout/IconLabelList"/>
    <dgm:cxn modelId="{1672A338-80BB-4E1B-B447-C6C78777FF2B}" type="presParOf" srcId="{6DE15934-2002-441E-AFF0-1675B900F385}" destId="{E488644B-29D6-4876-950A-92302314C98D}" srcOrd="0" destOrd="0" presId="urn:microsoft.com/office/officeart/2018/2/layout/IconLabelList"/>
    <dgm:cxn modelId="{2F34F79A-08C1-49BA-9112-7FBC9E03BB65}" type="presParOf" srcId="{6DE15934-2002-441E-AFF0-1675B900F385}" destId="{0637DCEB-C77E-4AA3-858E-9C89B29F1AFC}" srcOrd="1" destOrd="0" presId="urn:microsoft.com/office/officeart/2018/2/layout/IconLabelList"/>
    <dgm:cxn modelId="{2C772D33-FA64-4FA2-A2F5-085A45314DDC}" type="presParOf" srcId="{6DE15934-2002-441E-AFF0-1675B900F385}" destId="{D6B49417-151F-492D-9856-7F6106BD8B2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FE5C0F-38A4-47A5-A393-C915439A54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49D5AD-79AA-4512-8F27-527BDD536205}">
      <dgm:prSet/>
      <dgm:spPr/>
      <dgm:t>
        <a:bodyPr/>
        <a:lstStyle/>
        <a:p>
          <a:r>
            <a:rPr lang="en-US"/>
            <a:t>duplication with artists and times repeated</a:t>
          </a:r>
        </a:p>
      </dgm:t>
    </dgm:pt>
    <dgm:pt modelId="{5D46AA80-230B-49E5-8D21-D1480EE61066}" type="parTrans" cxnId="{792A85E7-2DFA-4AF1-B922-4209E50EB139}">
      <dgm:prSet/>
      <dgm:spPr/>
      <dgm:t>
        <a:bodyPr/>
        <a:lstStyle/>
        <a:p>
          <a:endParaRPr lang="en-US"/>
        </a:p>
      </dgm:t>
    </dgm:pt>
    <dgm:pt modelId="{3EB0E6B5-B269-4E80-9C2F-96C9791AFFAE}" type="sibTrans" cxnId="{792A85E7-2DFA-4AF1-B922-4209E50EB139}">
      <dgm:prSet/>
      <dgm:spPr/>
      <dgm:t>
        <a:bodyPr/>
        <a:lstStyle/>
        <a:p>
          <a:endParaRPr lang="en-US"/>
        </a:p>
      </dgm:t>
    </dgm:pt>
    <dgm:pt modelId="{79A12E95-9569-4014-91D6-BC2B1DA02DFF}">
      <dgm:prSet/>
      <dgm:spPr/>
      <dgm:t>
        <a:bodyPr/>
        <a:lstStyle/>
        <a:p>
          <a:r>
            <a:rPr lang="en-US"/>
            <a:t>break down into</a:t>
          </a:r>
        </a:p>
      </dgm:t>
    </dgm:pt>
    <dgm:pt modelId="{DCF3F83A-E78E-43A4-A3B6-F030F3F86906}" type="parTrans" cxnId="{CE485EB6-8AAE-499C-9743-D3889C1BEBDB}">
      <dgm:prSet/>
      <dgm:spPr/>
      <dgm:t>
        <a:bodyPr/>
        <a:lstStyle/>
        <a:p>
          <a:endParaRPr lang="en-US"/>
        </a:p>
      </dgm:t>
    </dgm:pt>
    <dgm:pt modelId="{DDC1CDC1-4602-4D73-BEE5-6E6A16152A4B}" type="sibTrans" cxnId="{CE485EB6-8AAE-499C-9743-D3889C1BEBDB}">
      <dgm:prSet/>
      <dgm:spPr/>
      <dgm:t>
        <a:bodyPr/>
        <a:lstStyle/>
        <a:p>
          <a:endParaRPr lang="en-US"/>
        </a:p>
      </dgm:t>
    </dgm:pt>
    <dgm:pt modelId="{EE56582A-C9F9-4990-B920-B822DE87BACE}">
      <dgm:prSet custT="1"/>
      <dgm:spPr/>
      <dgm:t>
        <a:bodyPr/>
        <a:lstStyle/>
        <a:p>
          <a:r>
            <a:rPr lang="en-US" sz="1600" dirty="0"/>
            <a:t>artist, song name and time</a:t>
          </a:r>
        </a:p>
      </dgm:t>
    </dgm:pt>
    <dgm:pt modelId="{C478C850-455E-41A6-8BF2-2C7236115B69}" type="parTrans" cxnId="{C70B65CE-93BB-43A3-BF44-0E5CE8D7487D}">
      <dgm:prSet/>
      <dgm:spPr/>
      <dgm:t>
        <a:bodyPr/>
        <a:lstStyle/>
        <a:p>
          <a:endParaRPr lang="en-US"/>
        </a:p>
      </dgm:t>
    </dgm:pt>
    <dgm:pt modelId="{837FD55D-2631-4213-922A-34F54DE452CD}" type="sibTrans" cxnId="{C70B65CE-93BB-43A3-BF44-0E5CE8D7487D}">
      <dgm:prSet/>
      <dgm:spPr/>
      <dgm:t>
        <a:bodyPr/>
        <a:lstStyle/>
        <a:p>
          <a:endParaRPr lang="en-US"/>
        </a:p>
      </dgm:t>
    </dgm:pt>
    <dgm:pt modelId="{B3EF372F-4A69-4692-9B4B-5B47173C3721}">
      <dgm:prSet custT="1"/>
      <dgm:spPr/>
      <dgm:t>
        <a:bodyPr/>
        <a:lstStyle/>
        <a:p>
          <a:r>
            <a:rPr lang="en-US" sz="1600"/>
            <a:t>rank of song and week</a:t>
          </a:r>
          <a:endParaRPr lang="en-US" sz="1600" dirty="0"/>
        </a:p>
      </dgm:t>
    </dgm:pt>
    <dgm:pt modelId="{0A00C3D1-C078-4B05-A1BC-C5CC08E62BBC}" type="parTrans" cxnId="{A68B6F44-BC84-494A-AEE4-55613E682AC5}">
      <dgm:prSet/>
      <dgm:spPr/>
      <dgm:t>
        <a:bodyPr/>
        <a:lstStyle/>
        <a:p>
          <a:endParaRPr lang="en-US"/>
        </a:p>
      </dgm:t>
    </dgm:pt>
    <dgm:pt modelId="{AC5335FC-6B97-404A-9A29-27083BD8A8C3}" type="sibTrans" cxnId="{A68B6F44-BC84-494A-AEE4-55613E682AC5}">
      <dgm:prSet/>
      <dgm:spPr/>
      <dgm:t>
        <a:bodyPr/>
        <a:lstStyle/>
        <a:p>
          <a:endParaRPr lang="en-US"/>
        </a:p>
      </dgm:t>
    </dgm:pt>
    <dgm:pt modelId="{E027014A-5565-4B1F-87D7-9C26814CB8DA}">
      <dgm:prSet/>
      <dgm:spPr/>
      <dgm:t>
        <a:bodyPr/>
        <a:lstStyle/>
        <a:p>
          <a:r>
            <a:rPr lang="en-US"/>
            <a:t>Relational data</a:t>
          </a:r>
        </a:p>
      </dgm:t>
    </dgm:pt>
    <dgm:pt modelId="{F34D3552-6F6F-45BC-A32B-0FA07F4AEE24}" type="parTrans" cxnId="{5ED2EF6E-63B9-47EE-99C7-D53C657F121A}">
      <dgm:prSet/>
      <dgm:spPr/>
      <dgm:t>
        <a:bodyPr/>
        <a:lstStyle/>
        <a:p>
          <a:endParaRPr lang="en-US"/>
        </a:p>
      </dgm:t>
    </dgm:pt>
    <dgm:pt modelId="{F8B08257-8E26-4439-9AB4-E870BBBE0616}" type="sibTrans" cxnId="{5ED2EF6E-63B9-47EE-99C7-D53C657F121A}">
      <dgm:prSet/>
      <dgm:spPr/>
      <dgm:t>
        <a:bodyPr/>
        <a:lstStyle/>
        <a:p>
          <a:endParaRPr lang="en-US"/>
        </a:p>
      </dgm:t>
    </dgm:pt>
    <dgm:pt modelId="{E1EB4F44-BE1B-4381-AD0F-76DB8BCE06A5}">
      <dgm:prSet/>
      <dgm:spPr/>
      <dgm:t>
        <a:bodyPr/>
        <a:lstStyle/>
        <a:p>
          <a:r>
            <a:rPr lang="en-US"/>
            <a:t>Also require merging the two data set in one table using unique id</a:t>
          </a:r>
        </a:p>
      </dgm:t>
    </dgm:pt>
    <dgm:pt modelId="{4560A509-A475-44E5-B58E-E2CDA653796B}" type="parTrans" cxnId="{86A5E400-1290-495F-A916-2C64CC5C8294}">
      <dgm:prSet/>
      <dgm:spPr/>
      <dgm:t>
        <a:bodyPr/>
        <a:lstStyle/>
        <a:p>
          <a:endParaRPr lang="en-US"/>
        </a:p>
      </dgm:t>
    </dgm:pt>
    <dgm:pt modelId="{293068F6-4A13-4EA6-BAAA-B6F306D7AB39}" type="sibTrans" cxnId="{86A5E400-1290-495F-A916-2C64CC5C8294}">
      <dgm:prSet/>
      <dgm:spPr/>
      <dgm:t>
        <a:bodyPr/>
        <a:lstStyle/>
        <a:p>
          <a:endParaRPr lang="en-US"/>
        </a:p>
      </dgm:t>
    </dgm:pt>
    <dgm:pt modelId="{C213114F-18C9-4A7C-9059-F78386DA9161}" type="pres">
      <dgm:prSet presAssocID="{3EFE5C0F-38A4-47A5-A393-C915439A544E}" presName="root" presStyleCnt="0">
        <dgm:presLayoutVars>
          <dgm:dir/>
          <dgm:resizeHandles val="exact"/>
        </dgm:presLayoutVars>
      </dgm:prSet>
      <dgm:spPr/>
    </dgm:pt>
    <dgm:pt modelId="{FD17F6FD-0962-4760-A8EA-64FCA94735A4}" type="pres">
      <dgm:prSet presAssocID="{8549D5AD-79AA-4512-8F27-527BDD536205}" presName="compNode" presStyleCnt="0"/>
      <dgm:spPr/>
    </dgm:pt>
    <dgm:pt modelId="{8C544EA2-66B7-4490-8749-486C3F214913}" type="pres">
      <dgm:prSet presAssocID="{8549D5AD-79AA-4512-8F27-527BDD536205}" presName="bgRect" presStyleLbl="bgShp" presStyleIdx="0" presStyleCnt="4"/>
      <dgm:spPr/>
    </dgm:pt>
    <dgm:pt modelId="{F6A3A2C6-BE96-4D34-95F2-ACAAA00D5C28}" type="pres">
      <dgm:prSet presAssocID="{8549D5AD-79AA-4512-8F27-527BDD5362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FD482895-4B8B-4AB7-B0EE-2C33A6168618}" type="pres">
      <dgm:prSet presAssocID="{8549D5AD-79AA-4512-8F27-527BDD536205}" presName="spaceRect" presStyleCnt="0"/>
      <dgm:spPr/>
    </dgm:pt>
    <dgm:pt modelId="{425D966B-2648-4DB6-88CB-62F9DFE47096}" type="pres">
      <dgm:prSet presAssocID="{8549D5AD-79AA-4512-8F27-527BDD536205}" presName="parTx" presStyleLbl="revTx" presStyleIdx="0" presStyleCnt="5">
        <dgm:presLayoutVars>
          <dgm:chMax val="0"/>
          <dgm:chPref val="0"/>
        </dgm:presLayoutVars>
      </dgm:prSet>
      <dgm:spPr/>
    </dgm:pt>
    <dgm:pt modelId="{A3D9643B-FB43-478E-A254-CA390A8C4263}" type="pres">
      <dgm:prSet presAssocID="{3EB0E6B5-B269-4E80-9C2F-96C9791AFFAE}" presName="sibTrans" presStyleCnt="0"/>
      <dgm:spPr/>
    </dgm:pt>
    <dgm:pt modelId="{16E780FC-D2CB-4BC0-A7C4-B1B6AA4C0E8F}" type="pres">
      <dgm:prSet presAssocID="{79A12E95-9569-4014-91D6-BC2B1DA02DFF}" presName="compNode" presStyleCnt="0"/>
      <dgm:spPr/>
    </dgm:pt>
    <dgm:pt modelId="{0E3DD320-65BF-429C-A284-AA844C94F2F8}" type="pres">
      <dgm:prSet presAssocID="{79A12E95-9569-4014-91D6-BC2B1DA02DFF}" presName="bgRect" presStyleLbl="bgShp" presStyleIdx="1" presStyleCnt="4"/>
      <dgm:spPr/>
    </dgm:pt>
    <dgm:pt modelId="{B2284BA5-CF01-4BC0-ABD0-0DDCB3B8B386}" type="pres">
      <dgm:prSet presAssocID="{79A12E95-9569-4014-91D6-BC2B1DA02D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094509FE-A9CD-433C-8ACE-7008D9483E0E}" type="pres">
      <dgm:prSet presAssocID="{79A12E95-9569-4014-91D6-BC2B1DA02DFF}" presName="spaceRect" presStyleCnt="0"/>
      <dgm:spPr/>
    </dgm:pt>
    <dgm:pt modelId="{EA5C7C61-359C-4D6C-962E-2EF1E9473EB0}" type="pres">
      <dgm:prSet presAssocID="{79A12E95-9569-4014-91D6-BC2B1DA02DFF}" presName="parTx" presStyleLbl="revTx" presStyleIdx="1" presStyleCnt="5">
        <dgm:presLayoutVars>
          <dgm:chMax val="0"/>
          <dgm:chPref val="0"/>
        </dgm:presLayoutVars>
      </dgm:prSet>
      <dgm:spPr/>
    </dgm:pt>
    <dgm:pt modelId="{C7558E6C-82B3-4BCC-9CB0-3A013DDA7CCA}" type="pres">
      <dgm:prSet presAssocID="{79A12E95-9569-4014-91D6-BC2B1DA02DFF}" presName="desTx" presStyleLbl="revTx" presStyleIdx="2" presStyleCnt="5">
        <dgm:presLayoutVars/>
      </dgm:prSet>
      <dgm:spPr/>
    </dgm:pt>
    <dgm:pt modelId="{6FF67927-68AC-4C18-A151-F7E6170C6F5F}" type="pres">
      <dgm:prSet presAssocID="{DDC1CDC1-4602-4D73-BEE5-6E6A16152A4B}" presName="sibTrans" presStyleCnt="0"/>
      <dgm:spPr/>
    </dgm:pt>
    <dgm:pt modelId="{E32A1B7D-FD21-49D6-B553-C65BFA29532D}" type="pres">
      <dgm:prSet presAssocID="{E027014A-5565-4B1F-87D7-9C26814CB8DA}" presName="compNode" presStyleCnt="0"/>
      <dgm:spPr/>
    </dgm:pt>
    <dgm:pt modelId="{D8923C13-D216-45E1-BB78-5F36C927E0BD}" type="pres">
      <dgm:prSet presAssocID="{E027014A-5565-4B1F-87D7-9C26814CB8DA}" presName="bgRect" presStyleLbl="bgShp" presStyleIdx="2" presStyleCnt="4"/>
      <dgm:spPr/>
    </dgm:pt>
    <dgm:pt modelId="{64204CF0-7DE7-4DD6-9AFB-34D51A6C8185}" type="pres">
      <dgm:prSet presAssocID="{E027014A-5565-4B1F-87D7-9C26814CB8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7DBC79B-5CAC-408D-BED5-61F1321B2C45}" type="pres">
      <dgm:prSet presAssocID="{E027014A-5565-4B1F-87D7-9C26814CB8DA}" presName="spaceRect" presStyleCnt="0"/>
      <dgm:spPr/>
    </dgm:pt>
    <dgm:pt modelId="{B29FB2EE-6989-4ED0-BC6A-BEBBC1ECDEE1}" type="pres">
      <dgm:prSet presAssocID="{E027014A-5565-4B1F-87D7-9C26814CB8DA}" presName="parTx" presStyleLbl="revTx" presStyleIdx="3" presStyleCnt="5">
        <dgm:presLayoutVars>
          <dgm:chMax val="0"/>
          <dgm:chPref val="0"/>
        </dgm:presLayoutVars>
      </dgm:prSet>
      <dgm:spPr/>
    </dgm:pt>
    <dgm:pt modelId="{3997D359-3976-4612-A54D-E0A27A604527}" type="pres">
      <dgm:prSet presAssocID="{F8B08257-8E26-4439-9AB4-E870BBBE0616}" presName="sibTrans" presStyleCnt="0"/>
      <dgm:spPr/>
    </dgm:pt>
    <dgm:pt modelId="{0EEFDA46-808F-4D74-B951-595795D28739}" type="pres">
      <dgm:prSet presAssocID="{E1EB4F44-BE1B-4381-AD0F-76DB8BCE06A5}" presName="compNode" presStyleCnt="0"/>
      <dgm:spPr/>
    </dgm:pt>
    <dgm:pt modelId="{2834E691-DE8F-448D-A0A7-865FCC291E74}" type="pres">
      <dgm:prSet presAssocID="{E1EB4F44-BE1B-4381-AD0F-76DB8BCE06A5}" presName="bgRect" presStyleLbl="bgShp" presStyleIdx="3" presStyleCnt="4"/>
      <dgm:spPr/>
    </dgm:pt>
    <dgm:pt modelId="{4C207502-4C0F-4502-AC7F-3CE492434F35}" type="pres">
      <dgm:prSet presAssocID="{E1EB4F44-BE1B-4381-AD0F-76DB8BCE06A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6D33ADC-EAF5-413C-8901-B8F13BFC47A7}" type="pres">
      <dgm:prSet presAssocID="{E1EB4F44-BE1B-4381-AD0F-76DB8BCE06A5}" presName="spaceRect" presStyleCnt="0"/>
      <dgm:spPr/>
    </dgm:pt>
    <dgm:pt modelId="{A3FBA0E3-D2F4-48F2-B865-27F3FDE4C8E3}" type="pres">
      <dgm:prSet presAssocID="{E1EB4F44-BE1B-4381-AD0F-76DB8BCE06A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6A5E400-1290-495F-A916-2C64CC5C8294}" srcId="{3EFE5C0F-38A4-47A5-A393-C915439A544E}" destId="{E1EB4F44-BE1B-4381-AD0F-76DB8BCE06A5}" srcOrd="3" destOrd="0" parTransId="{4560A509-A475-44E5-B58E-E2CDA653796B}" sibTransId="{293068F6-4A13-4EA6-BAAA-B6F306D7AB39}"/>
    <dgm:cxn modelId="{BEB83015-3BFB-4DF6-9939-DCA47F001770}" type="presOf" srcId="{EE56582A-C9F9-4990-B920-B822DE87BACE}" destId="{C7558E6C-82B3-4BCC-9CB0-3A013DDA7CCA}" srcOrd="0" destOrd="0" presId="urn:microsoft.com/office/officeart/2018/2/layout/IconVerticalSolidList"/>
    <dgm:cxn modelId="{809D622B-227E-4F0C-B057-37F8A15440B4}" type="presOf" srcId="{B3EF372F-4A69-4692-9B4B-5B47173C3721}" destId="{C7558E6C-82B3-4BCC-9CB0-3A013DDA7CCA}" srcOrd="0" destOrd="1" presId="urn:microsoft.com/office/officeart/2018/2/layout/IconVerticalSolidList"/>
    <dgm:cxn modelId="{558AD130-92BE-4529-BE7F-8B16588B2E95}" type="presOf" srcId="{79A12E95-9569-4014-91D6-BC2B1DA02DFF}" destId="{EA5C7C61-359C-4D6C-962E-2EF1E9473EB0}" srcOrd="0" destOrd="0" presId="urn:microsoft.com/office/officeart/2018/2/layout/IconVerticalSolidList"/>
    <dgm:cxn modelId="{A68B6F44-BC84-494A-AEE4-55613E682AC5}" srcId="{79A12E95-9569-4014-91D6-BC2B1DA02DFF}" destId="{B3EF372F-4A69-4692-9B4B-5B47173C3721}" srcOrd="1" destOrd="0" parTransId="{0A00C3D1-C078-4B05-A1BC-C5CC08E62BBC}" sibTransId="{AC5335FC-6B97-404A-9A29-27083BD8A8C3}"/>
    <dgm:cxn modelId="{D0BB9146-22EA-413A-814E-D45E560C19B3}" type="presOf" srcId="{E027014A-5565-4B1F-87D7-9C26814CB8DA}" destId="{B29FB2EE-6989-4ED0-BC6A-BEBBC1ECDEE1}" srcOrd="0" destOrd="0" presId="urn:microsoft.com/office/officeart/2018/2/layout/IconVerticalSolidList"/>
    <dgm:cxn modelId="{B213D36C-B287-474E-86E7-21674C8571D4}" type="presOf" srcId="{8549D5AD-79AA-4512-8F27-527BDD536205}" destId="{425D966B-2648-4DB6-88CB-62F9DFE47096}" srcOrd="0" destOrd="0" presId="urn:microsoft.com/office/officeart/2018/2/layout/IconVerticalSolidList"/>
    <dgm:cxn modelId="{5ED2EF6E-63B9-47EE-99C7-D53C657F121A}" srcId="{3EFE5C0F-38A4-47A5-A393-C915439A544E}" destId="{E027014A-5565-4B1F-87D7-9C26814CB8DA}" srcOrd="2" destOrd="0" parTransId="{F34D3552-6F6F-45BC-A32B-0FA07F4AEE24}" sibTransId="{F8B08257-8E26-4439-9AB4-E870BBBE0616}"/>
    <dgm:cxn modelId="{3D90DEB2-88BC-4491-BF97-9A485F52E90B}" type="presOf" srcId="{E1EB4F44-BE1B-4381-AD0F-76DB8BCE06A5}" destId="{A3FBA0E3-D2F4-48F2-B865-27F3FDE4C8E3}" srcOrd="0" destOrd="0" presId="urn:microsoft.com/office/officeart/2018/2/layout/IconVerticalSolidList"/>
    <dgm:cxn modelId="{CE485EB6-8AAE-499C-9743-D3889C1BEBDB}" srcId="{3EFE5C0F-38A4-47A5-A393-C915439A544E}" destId="{79A12E95-9569-4014-91D6-BC2B1DA02DFF}" srcOrd="1" destOrd="0" parTransId="{DCF3F83A-E78E-43A4-A3B6-F030F3F86906}" sibTransId="{DDC1CDC1-4602-4D73-BEE5-6E6A16152A4B}"/>
    <dgm:cxn modelId="{C70B65CE-93BB-43A3-BF44-0E5CE8D7487D}" srcId="{79A12E95-9569-4014-91D6-BC2B1DA02DFF}" destId="{EE56582A-C9F9-4990-B920-B822DE87BACE}" srcOrd="0" destOrd="0" parTransId="{C478C850-455E-41A6-8BF2-2C7236115B69}" sibTransId="{837FD55D-2631-4213-922A-34F54DE452CD}"/>
    <dgm:cxn modelId="{845AAEE6-7891-4064-98FE-E83969A6865E}" type="presOf" srcId="{3EFE5C0F-38A4-47A5-A393-C915439A544E}" destId="{C213114F-18C9-4A7C-9059-F78386DA9161}" srcOrd="0" destOrd="0" presId="urn:microsoft.com/office/officeart/2018/2/layout/IconVerticalSolidList"/>
    <dgm:cxn modelId="{792A85E7-2DFA-4AF1-B922-4209E50EB139}" srcId="{3EFE5C0F-38A4-47A5-A393-C915439A544E}" destId="{8549D5AD-79AA-4512-8F27-527BDD536205}" srcOrd="0" destOrd="0" parTransId="{5D46AA80-230B-49E5-8D21-D1480EE61066}" sibTransId="{3EB0E6B5-B269-4E80-9C2F-96C9791AFFAE}"/>
    <dgm:cxn modelId="{75A75F10-F833-4A55-95A2-336ED28D5819}" type="presParOf" srcId="{C213114F-18C9-4A7C-9059-F78386DA9161}" destId="{FD17F6FD-0962-4760-A8EA-64FCA94735A4}" srcOrd="0" destOrd="0" presId="urn:microsoft.com/office/officeart/2018/2/layout/IconVerticalSolidList"/>
    <dgm:cxn modelId="{29EB0665-D5BA-4EE2-9C6F-C260DBB8C70F}" type="presParOf" srcId="{FD17F6FD-0962-4760-A8EA-64FCA94735A4}" destId="{8C544EA2-66B7-4490-8749-486C3F214913}" srcOrd="0" destOrd="0" presId="urn:microsoft.com/office/officeart/2018/2/layout/IconVerticalSolidList"/>
    <dgm:cxn modelId="{83E51E85-5B9E-434E-B18B-EF82B454CF8B}" type="presParOf" srcId="{FD17F6FD-0962-4760-A8EA-64FCA94735A4}" destId="{F6A3A2C6-BE96-4D34-95F2-ACAAA00D5C28}" srcOrd="1" destOrd="0" presId="urn:microsoft.com/office/officeart/2018/2/layout/IconVerticalSolidList"/>
    <dgm:cxn modelId="{1233D314-CB29-4D39-8C33-51F180F82632}" type="presParOf" srcId="{FD17F6FD-0962-4760-A8EA-64FCA94735A4}" destId="{FD482895-4B8B-4AB7-B0EE-2C33A6168618}" srcOrd="2" destOrd="0" presId="urn:microsoft.com/office/officeart/2018/2/layout/IconVerticalSolidList"/>
    <dgm:cxn modelId="{88CC8F5D-DAFF-4E98-9B30-11104B0931E1}" type="presParOf" srcId="{FD17F6FD-0962-4760-A8EA-64FCA94735A4}" destId="{425D966B-2648-4DB6-88CB-62F9DFE47096}" srcOrd="3" destOrd="0" presId="urn:microsoft.com/office/officeart/2018/2/layout/IconVerticalSolidList"/>
    <dgm:cxn modelId="{542E3DF8-82B1-449E-BBDB-D3A9CEF622B8}" type="presParOf" srcId="{C213114F-18C9-4A7C-9059-F78386DA9161}" destId="{A3D9643B-FB43-478E-A254-CA390A8C4263}" srcOrd="1" destOrd="0" presId="urn:microsoft.com/office/officeart/2018/2/layout/IconVerticalSolidList"/>
    <dgm:cxn modelId="{3189D73A-1AB0-4B7D-B20F-F0D9D47995E2}" type="presParOf" srcId="{C213114F-18C9-4A7C-9059-F78386DA9161}" destId="{16E780FC-D2CB-4BC0-A7C4-B1B6AA4C0E8F}" srcOrd="2" destOrd="0" presId="urn:microsoft.com/office/officeart/2018/2/layout/IconVerticalSolidList"/>
    <dgm:cxn modelId="{17711176-D5B2-46A3-AF1F-722E5AD20CFC}" type="presParOf" srcId="{16E780FC-D2CB-4BC0-A7C4-B1B6AA4C0E8F}" destId="{0E3DD320-65BF-429C-A284-AA844C94F2F8}" srcOrd="0" destOrd="0" presId="urn:microsoft.com/office/officeart/2018/2/layout/IconVerticalSolidList"/>
    <dgm:cxn modelId="{9B5F406B-91E1-4E77-8C21-947FD1124F9B}" type="presParOf" srcId="{16E780FC-D2CB-4BC0-A7C4-B1B6AA4C0E8F}" destId="{B2284BA5-CF01-4BC0-ABD0-0DDCB3B8B386}" srcOrd="1" destOrd="0" presId="urn:microsoft.com/office/officeart/2018/2/layout/IconVerticalSolidList"/>
    <dgm:cxn modelId="{0E42C34F-99B7-49CE-A0C2-3E125002AF0F}" type="presParOf" srcId="{16E780FC-D2CB-4BC0-A7C4-B1B6AA4C0E8F}" destId="{094509FE-A9CD-433C-8ACE-7008D9483E0E}" srcOrd="2" destOrd="0" presId="urn:microsoft.com/office/officeart/2018/2/layout/IconVerticalSolidList"/>
    <dgm:cxn modelId="{B9268748-00A0-43F8-A76D-3EEC788EF13F}" type="presParOf" srcId="{16E780FC-D2CB-4BC0-A7C4-B1B6AA4C0E8F}" destId="{EA5C7C61-359C-4D6C-962E-2EF1E9473EB0}" srcOrd="3" destOrd="0" presId="urn:microsoft.com/office/officeart/2018/2/layout/IconVerticalSolidList"/>
    <dgm:cxn modelId="{D0396465-FA29-44E1-8B39-5117B4238E22}" type="presParOf" srcId="{16E780FC-D2CB-4BC0-A7C4-B1B6AA4C0E8F}" destId="{C7558E6C-82B3-4BCC-9CB0-3A013DDA7CCA}" srcOrd="4" destOrd="0" presId="urn:microsoft.com/office/officeart/2018/2/layout/IconVerticalSolidList"/>
    <dgm:cxn modelId="{A71F9321-BB7B-4D44-BF72-97DB507A0587}" type="presParOf" srcId="{C213114F-18C9-4A7C-9059-F78386DA9161}" destId="{6FF67927-68AC-4C18-A151-F7E6170C6F5F}" srcOrd="3" destOrd="0" presId="urn:microsoft.com/office/officeart/2018/2/layout/IconVerticalSolidList"/>
    <dgm:cxn modelId="{83264844-1DEF-4137-A5F9-AC17A53E50A3}" type="presParOf" srcId="{C213114F-18C9-4A7C-9059-F78386DA9161}" destId="{E32A1B7D-FD21-49D6-B553-C65BFA29532D}" srcOrd="4" destOrd="0" presId="urn:microsoft.com/office/officeart/2018/2/layout/IconVerticalSolidList"/>
    <dgm:cxn modelId="{8D397F51-428D-43FB-A603-BF6FA99FADE7}" type="presParOf" srcId="{E32A1B7D-FD21-49D6-B553-C65BFA29532D}" destId="{D8923C13-D216-45E1-BB78-5F36C927E0BD}" srcOrd="0" destOrd="0" presId="urn:microsoft.com/office/officeart/2018/2/layout/IconVerticalSolidList"/>
    <dgm:cxn modelId="{F16C17BE-A8A1-4386-8521-3F2A5A045845}" type="presParOf" srcId="{E32A1B7D-FD21-49D6-B553-C65BFA29532D}" destId="{64204CF0-7DE7-4DD6-9AFB-34D51A6C8185}" srcOrd="1" destOrd="0" presId="urn:microsoft.com/office/officeart/2018/2/layout/IconVerticalSolidList"/>
    <dgm:cxn modelId="{2260EB50-9034-4648-AEF4-79143DF887B2}" type="presParOf" srcId="{E32A1B7D-FD21-49D6-B553-C65BFA29532D}" destId="{27DBC79B-5CAC-408D-BED5-61F1321B2C45}" srcOrd="2" destOrd="0" presId="urn:microsoft.com/office/officeart/2018/2/layout/IconVerticalSolidList"/>
    <dgm:cxn modelId="{7D1E44EF-F61D-4784-9518-7F4D699B9D60}" type="presParOf" srcId="{E32A1B7D-FD21-49D6-B553-C65BFA29532D}" destId="{B29FB2EE-6989-4ED0-BC6A-BEBBC1ECDEE1}" srcOrd="3" destOrd="0" presId="urn:microsoft.com/office/officeart/2018/2/layout/IconVerticalSolidList"/>
    <dgm:cxn modelId="{E4A2DA84-B1E3-4537-BCE9-366F3120E3C3}" type="presParOf" srcId="{C213114F-18C9-4A7C-9059-F78386DA9161}" destId="{3997D359-3976-4612-A54D-E0A27A604527}" srcOrd="5" destOrd="0" presId="urn:microsoft.com/office/officeart/2018/2/layout/IconVerticalSolidList"/>
    <dgm:cxn modelId="{194F45FB-478A-4AEF-87E7-46154BEE2184}" type="presParOf" srcId="{C213114F-18C9-4A7C-9059-F78386DA9161}" destId="{0EEFDA46-808F-4D74-B951-595795D28739}" srcOrd="6" destOrd="0" presId="urn:microsoft.com/office/officeart/2018/2/layout/IconVerticalSolidList"/>
    <dgm:cxn modelId="{42120F63-6B25-4904-8637-753A625C551B}" type="presParOf" srcId="{0EEFDA46-808F-4D74-B951-595795D28739}" destId="{2834E691-DE8F-448D-A0A7-865FCC291E74}" srcOrd="0" destOrd="0" presId="urn:microsoft.com/office/officeart/2018/2/layout/IconVerticalSolidList"/>
    <dgm:cxn modelId="{F444E7B4-A0D8-4112-BDFC-4AE7DB075E79}" type="presParOf" srcId="{0EEFDA46-808F-4D74-B951-595795D28739}" destId="{4C207502-4C0F-4502-AC7F-3CE492434F35}" srcOrd="1" destOrd="0" presId="urn:microsoft.com/office/officeart/2018/2/layout/IconVerticalSolidList"/>
    <dgm:cxn modelId="{2D629F5E-002E-4A15-AF0A-875D2D788BB1}" type="presParOf" srcId="{0EEFDA46-808F-4D74-B951-595795D28739}" destId="{46D33ADC-EAF5-413C-8901-B8F13BFC47A7}" srcOrd="2" destOrd="0" presId="urn:microsoft.com/office/officeart/2018/2/layout/IconVerticalSolidList"/>
    <dgm:cxn modelId="{AF5DF527-87C9-4AD6-A97A-3569BDD2F090}" type="presParOf" srcId="{0EEFDA46-808F-4D74-B951-595795D28739}" destId="{A3FBA0E3-D2F4-48F2-B865-27F3FDE4C8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6640FA-FAE0-481F-BDE2-A932CF55A8CC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06F0319-50E7-403E-B92B-C6BA643C8E46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e.g.,</a:t>
          </a:r>
        </a:p>
      </dgm:t>
    </dgm:pt>
    <dgm:pt modelId="{D2DE360E-42FC-4492-AAC1-8BABD0BA077C}" type="parTrans" cxnId="{C3A60F3A-1E43-4D79-9E27-69CF98E30BE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AE55046-9520-41DC-AEC8-41CE999D27CE}" type="sibTrans" cxnId="{C3A60F3A-1E43-4D79-9E27-69CF98E30BE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225A481-7280-4EE2-9E57-4547CAD42968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participants of survey 1 and 2</a:t>
          </a:r>
        </a:p>
      </dgm:t>
    </dgm:pt>
    <dgm:pt modelId="{FEAA1E86-0627-40C1-B784-AE2C35296A32}" type="parTrans" cxnId="{1DB39D08-622F-4C85-8B65-0C43A107CE7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448E045-8FF4-4BF0-BC24-94B5A792951C}" type="sibTrans" cxnId="{1DB39D08-622F-4C85-8B65-0C43A107CE7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52C4CC6-DDF0-44E4-B9F2-86D1E8B6D6B0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data of three quarterly reports</a:t>
          </a:r>
        </a:p>
      </dgm:t>
    </dgm:pt>
    <dgm:pt modelId="{EDB8D751-4AE8-4EE8-906F-21D06A28913A}" type="parTrans" cxnId="{F37C04DC-4C75-4497-B95E-CBBBE0A1CAE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CABC8CC-10CA-4DFA-9355-D4CE61C687F9}" type="sibTrans" cxnId="{F37C04DC-4C75-4497-B95E-CBBBE0A1CAE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114207B-AD19-4E69-ACE9-A8AABF9A965F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Add a new column that records the original table</a:t>
          </a:r>
        </a:p>
      </dgm:t>
    </dgm:pt>
    <dgm:pt modelId="{80827323-55E6-4247-B41D-AC7FA5751652}" type="parTrans" cxnId="{17781739-034F-46BA-B58E-7961DC944EB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568CB2D-EA49-4F27-9925-E2869695A34A}" type="sibTrans" cxnId="{17781739-034F-46BA-B58E-7961DC944EB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EAC6ED4-C71B-4F09-97A7-97402C036A9B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Then append the tables</a:t>
          </a:r>
        </a:p>
      </dgm:t>
    </dgm:pt>
    <dgm:pt modelId="{7FA0E19D-E24F-467E-8EA0-A5A679498B58}" type="parTrans" cxnId="{7695A526-82D9-4686-B554-5D3DDC6B95F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15A9B07-942A-4968-9E05-F82E6DE9FDD2}" type="sibTrans" cxnId="{7695A526-82D9-4686-B554-5D3DDC6B95F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2EE6A27-5EBC-472B-913F-4CF01ADCC0ED}" type="pres">
      <dgm:prSet presAssocID="{306640FA-FAE0-481F-BDE2-A932CF55A8CC}" presName="Name0" presStyleCnt="0">
        <dgm:presLayoutVars>
          <dgm:dir/>
          <dgm:animLvl val="lvl"/>
          <dgm:resizeHandles val="exact"/>
        </dgm:presLayoutVars>
      </dgm:prSet>
      <dgm:spPr/>
    </dgm:pt>
    <dgm:pt modelId="{19D6662C-2404-47E1-ABDA-841ABA1F6069}" type="pres">
      <dgm:prSet presAssocID="{EEAC6ED4-C71B-4F09-97A7-97402C036A9B}" presName="boxAndChildren" presStyleCnt="0"/>
      <dgm:spPr/>
    </dgm:pt>
    <dgm:pt modelId="{F8B6B5EE-8C6E-42E0-A7F2-79A7462B4EBC}" type="pres">
      <dgm:prSet presAssocID="{EEAC6ED4-C71B-4F09-97A7-97402C036A9B}" presName="parentTextBox" presStyleLbl="node1" presStyleIdx="0" presStyleCnt="3"/>
      <dgm:spPr/>
    </dgm:pt>
    <dgm:pt modelId="{75ACCFC8-7319-4811-99E7-B14A8431E049}" type="pres">
      <dgm:prSet presAssocID="{6568CB2D-EA49-4F27-9925-E2869695A34A}" presName="sp" presStyleCnt="0"/>
      <dgm:spPr/>
    </dgm:pt>
    <dgm:pt modelId="{93186AAC-FFCD-41BE-A44C-889F5739DF80}" type="pres">
      <dgm:prSet presAssocID="{7114207B-AD19-4E69-ACE9-A8AABF9A965F}" presName="arrowAndChildren" presStyleCnt="0"/>
      <dgm:spPr/>
    </dgm:pt>
    <dgm:pt modelId="{4A01D07C-6F69-432E-A27C-72976B864CA1}" type="pres">
      <dgm:prSet presAssocID="{7114207B-AD19-4E69-ACE9-A8AABF9A965F}" presName="parentTextArrow" presStyleLbl="node1" presStyleIdx="1" presStyleCnt="3"/>
      <dgm:spPr/>
    </dgm:pt>
    <dgm:pt modelId="{FB6532F4-DCFB-44C6-81AF-02FB01C91D3C}" type="pres">
      <dgm:prSet presAssocID="{BAE55046-9520-41DC-AEC8-41CE999D27CE}" presName="sp" presStyleCnt="0"/>
      <dgm:spPr/>
    </dgm:pt>
    <dgm:pt modelId="{452A0770-C7D7-4A4F-8162-724B4C3E54B3}" type="pres">
      <dgm:prSet presAssocID="{206F0319-50E7-403E-B92B-C6BA643C8E46}" presName="arrowAndChildren" presStyleCnt="0"/>
      <dgm:spPr/>
    </dgm:pt>
    <dgm:pt modelId="{AB11C158-88FE-4CDF-A3E2-0086ADA822AF}" type="pres">
      <dgm:prSet presAssocID="{206F0319-50E7-403E-B92B-C6BA643C8E46}" presName="parentTextArrow" presStyleLbl="node1" presStyleIdx="1" presStyleCnt="3"/>
      <dgm:spPr/>
    </dgm:pt>
    <dgm:pt modelId="{7241EAAA-8EF4-45C4-A66F-B77CB26CC43C}" type="pres">
      <dgm:prSet presAssocID="{206F0319-50E7-403E-B92B-C6BA643C8E46}" presName="arrow" presStyleLbl="node1" presStyleIdx="2" presStyleCnt="3"/>
      <dgm:spPr/>
    </dgm:pt>
    <dgm:pt modelId="{64A60463-997E-4742-9D88-9AE522D0039C}" type="pres">
      <dgm:prSet presAssocID="{206F0319-50E7-403E-B92B-C6BA643C8E46}" presName="descendantArrow" presStyleCnt="0"/>
      <dgm:spPr/>
    </dgm:pt>
    <dgm:pt modelId="{C4B26E87-600F-46DC-904C-0C8C4B5FE5C5}" type="pres">
      <dgm:prSet presAssocID="{B225A481-7280-4EE2-9E57-4547CAD42968}" presName="childTextArrow" presStyleLbl="fgAccFollowNode1" presStyleIdx="0" presStyleCnt="2">
        <dgm:presLayoutVars>
          <dgm:bulletEnabled val="1"/>
        </dgm:presLayoutVars>
      </dgm:prSet>
      <dgm:spPr/>
    </dgm:pt>
    <dgm:pt modelId="{20FD6A9F-1366-4C55-9B42-6E4E3BD1523B}" type="pres">
      <dgm:prSet presAssocID="{C52C4CC6-DDF0-44E4-B9F2-86D1E8B6D6B0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1DB39D08-622F-4C85-8B65-0C43A107CE73}" srcId="{206F0319-50E7-403E-B92B-C6BA643C8E46}" destId="{B225A481-7280-4EE2-9E57-4547CAD42968}" srcOrd="0" destOrd="0" parTransId="{FEAA1E86-0627-40C1-B784-AE2C35296A32}" sibTransId="{2448E045-8FF4-4BF0-BC24-94B5A792951C}"/>
    <dgm:cxn modelId="{7695A526-82D9-4686-B554-5D3DDC6B95FE}" srcId="{306640FA-FAE0-481F-BDE2-A932CF55A8CC}" destId="{EEAC6ED4-C71B-4F09-97A7-97402C036A9B}" srcOrd="2" destOrd="0" parTransId="{7FA0E19D-E24F-467E-8EA0-A5A679498B58}" sibTransId="{915A9B07-942A-4968-9E05-F82E6DE9FDD2}"/>
    <dgm:cxn modelId="{17781739-034F-46BA-B58E-7961DC944EB9}" srcId="{306640FA-FAE0-481F-BDE2-A932CF55A8CC}" destId="{7114207B-AD19-4E69-ACE9-A8AABF9A965F}" srcOrd="1" destOrd="0" parTransId="{80827323-55E6-4247-B41D-AC7FA5751652}" sibTransId="{6568CB2D-EA49-4F27-9925-E2869695A34A}"/>
    <dgm:cxn modelId="{C3A60F3A-1E43-4D79-9E27-69CF98E30BE1}" srcId="{306640FA-FAE0-481F-BDE2-A932CF55A8CC}" destId="{206F0319-50E7-403E-B92B-C6BA643C8E46}" srcOrd="0" destOrd="0" parTransId="{D2DE360E-42FC-4492-AAC1-8BABD0BA077C}" sibTransId="{BAE55046-9520-41DC-AEC8-41CE999D27CE}"/>
    <dgm:cxn modelId="{1D531766-AD57-445D-A790-4E981922E7BE}" type="presOf" srcId="{EEAC6ED4-C71B-4F09-97A7-97402C036A9B}" destId="{F8B6B5EE-8C6E-42E0-A7F2-79A7462B4EBC}" srcOrd="0" destOrd="0" presId="urn:microsoft.com/office/officeart/2005/8/layout/process4"/>
    <dgm:cxn modelId="{82202D88-C84A-45FA-8F18-A84541E621F0}" type="presOf" srcId="{206F0319-50E7-403E-B92B-C6BA643C8E46}" destId="{7241EAAA-8EF4-45C4-A66F-B77CB26CC43C}" srcOrd="1" destOrd="0" presId="urn:microsoft.com/office/officeart/2005/8/layout/process4"/>
    <dgm:cxn modelId="{860B42A0-71BF-4E59-92B9-88C195CE8A48}" type="presOf" srcId="{7114207B-AD19-4E69-ACE9-A8AABF9A965F}" destId="{4A01D07C-6F69-432E-A27C-72976B864CA1}" srcOrd="0" destOrd="0" presId="urn:microsoft.com/office/officeart/2005/8/layout/process4"/>
    <dgm:cxn modelId="{3683EEAA-3169-4817-9BA8-99FDD1182B71}" type="presOf" srcId="{206F0319-50E7-403E-B92B-C6BA643C8E46}" destId="{AB11C158-88FE-4CDF-A3E2-0086ADA822AF}" srcOrd="0" destOrd="0" presId="urn:microsoft.com/office/officeart/2005/8/layout/process4"/>
    <dgm:cxn modelId="{FA54CABC-E8EA-4803-B5C8-7066366E7B39}" type="presOf" srcId="{306640FA-FAE0-481F-BDE2-A932CF55A8CC}" destId="{A2EE6A27-5EBC-472B-913F-4CF01ADCC0ED}" srcOrd="0" destOrd="0" presId="urn:microsoft.com/office/officeart/2005/8/layout/process4"/>
    <dgm:cxn modelId="{197F91D0-0BCA-453D-91B9-DF7A9DABE12E}" type="presOf" srcId="{C52C4CC6-DDF0-44E4-B9F2-86D1E8B6D6B0}" destId="{20FD6A9F-1366-4C55-9B42-6E4E3BD1523B}" srcOrd="0" destOrd="0" presId="urn:microsoft.com/office/officeart/2005/8/layout/process4"/>
    <dgm:cxn modelId="{F37C04DC-4C75-4497-B95E-CBBBE0A1CAEA}" srcId="{206F0319-50E7-403E-B92B-C6BA643C8E46}" destId="{C52C4CC6-DDF0-44E4-B9F2-86D1E8B6D6B0}" srcOrd="1" destOrd="0" parTransId="{EDB8D751-4AE8-4EE8-906F-21D06A28913A}" sibTransId="{4CABC8CC-10CA-4DFA-9355-D4CE61C687F9}"/>
    <dgm:cxn modelId="{E6DA5DE2-839A-4D74-B558-41DA2CA85A24}" type="presOf" srcId="{B225A481-7280-4EE2-9E57-4547CAD42968}" destId="{C4B26E87-600F-46DC-904C-0C8C4B5FE5C5}" srcOrd="0" destOrd="0" presId="urn:microsoft.com/office/officeart/2005/8/layout/process4"/>
    <dgm:cxn modelId="{DBAD66C0-9B9F-492C-9A6F-F15008A260A2}" type="presParOf" srcId="{A2EE6A27-5EBC-472B-913F-4CF01ADCC0ED}" destId="{19D6662C-2404-47E1-ABDA-841ABA1F6069}" srcOrd="0" destOrd="0" presId="urn:microsoft.com/office/officeart/2005/8/layout/process4"/>
    <dgm:cxn modelId="{EB9CB01C-E2A6-4831-A353-0FFA5C1FDCC0}" type="presParOf" srcId="{19D6662C-2404-47E1-ABDA-841ABA1F6069}" destId="{F8B6B5EE-8C6E-42E0-A7F2-79A7462B4EBC}" srcOrd="0" destOrd="0" presId="urn:microsoft.com/office/officeart/2005/8/layout/process4"/>
    <dgm:cxn modelId="{09D241AA-5263-4734-8EAE-9B3733E0BDBB}" type="presParOf" srcId="{A2EE6A27-5EBC-472B-913F-4CF01ADCC0ED}" destId="{75ACCFC8-7319-4811-99E7-B14A8431E049}" srcOrd="1" destOrd="0" presId="urn:microsoft.com/office/officeart/2005/8/layout/process4"/>
    <dgm:cxn modelId="{4E2B6214-3617-4690-9B21-33E9CCD4C4DD}" type="presParOf" srcId="{A2EE6A27-5EBC-472B-913F-4CF01ADCC0ED}" destId="{93186AAC-FFCD-41BE-A44C-889F5739DF80}" srcOrd="2" destOrd="0" presId="urn:microsoft.com/office/officeart/2005/8/layout/process4"/>
    <dgm:cxn modelId="{79EFE8D5-72DA-45F9-BB00-C77F2EFE152F}" type="presParOf" srcId="{93186AAC-FFCD-41BE-A44C-889F5739DF80}" destId="{4A01D07C-6F69-432E-A27C-72976B864CA1}" srcOrd="0" destOrd="0" presId="urn:microsoft.com/office/officeart/2005/8/layout/process4"/>
    <dgm:cxn modelId="{9F9F85DF-F1FA-4443-9E44-A7EF7F74DCFB}" type="presParOf" srcId="{A2EE6A27-5EBC-472B-913F-4CF01ADCC0ED}" destId="{FB6532F4-DCFB-44C6-81AF-02FB01C91D3C}" srcOrd="3" destOrd="0" presId="urn:microsoft.com/office/officeart/2005/8/layout/process4"/>
    <dgm:cxn modelId="{C8D51526-E820-4328-9930-5765348A0D2C}" type="presParOf" srcId="{A2EE6A27-5EBC-472B-913F-4CF01ADCC0ED}" destId="{452A0770-C7D7-4A4F-8162-724B4C3E54B3}" srcOrd="4" destOrd="0" presId="urn:microsoft.com/office/officeart/2005/8/layout/process4"/>
    <dgm:cxn modelId="{3A2141F2-3933-4AFE-BEAA-A8563EAC90FA}" type="presParOf" srcId="{452A0770-C7D7-4A4F-8162-724B4C3E54B3}" destId="{AB11C158-88FE-4CDF-A3E2-0086ADA822AF}" srcOrd="0" destOrd="0" presId="urn:microsoft.com/office/officeart/2005/8/layout/process4"/>
    <dgm:cxn modelId="{52BEE57F-F4F4-4576-BC12-23D05504A9CA}" type="presParOf" srcId="{452A0770-C7D7-4A4F-8162-724B4C3E54B3}" destId="{7241EAAA-8EF4-45C4-A66F-B77CB26CC43C}" srcOrd="1" destOrd="0" presId="urn:microsoft.com/office/officeart/2005/8/layout/process4"/>
    <dgm:cxn modelId="{8CD2A075-C70F-4EC7-A50F-18FD7B301F59}" type="presParOf" srcId="{452A0770-C7D7-4A4F-8162-724B4C3E54B3}" destId="{64A60463-997E-4742-9D88-9AE522D0039C}" srcOrd="2" destOrd="0" presId="urn:microsoft.com/office/officeart/2005/8/layout/process4"/>
    <dgm:cxn modelId="{E1A78991-5B2F-4746-BF3D-98AE961914B5}" type="presParOf" srcId="{64A60463-997E-4742-9D88-9AE522D0039C}" destId="{C4B26E87-600F-46DC-904C-0C8C4B5FE5C5}" srcOrd="0" destOrd="0" presId="urn:microsoft.com/office/officeart/2005/8/layout/process4"/>
    <dgm:cxn modelId="{CAD246FB-6C66-4B84-9B93-18F02D9CB66B}" type="presParOf" srcId="{64A60463-997E-4742-9D88-9AE522D0039C}" destId="{20FD6A9F-1366-4C55-9B42-6E4E3BD1523B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77CAB-87F3-4AB7-A041-7CDAE78D83E8}">
      <dsp:nvSpPr>
        <dsp:cNvPr id="0" name=""/>
        <dsp:cNvSpPr/>
      </dsp:nvSpPr>
      <dsp:spPr>
        <a:xfrm>
          <a:off x="1099810" y="1720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1F619-CC37-4E29-9092-9C6EA4E91D5A}">
      <dsp:nvSpPr>
        <dsp:cNvPr id="0" name=""/>
        <dsp:cNvSpPr/>
      </dsp:nvSpPr>
      <dsp:spPr>
        <a:xfrm>
          <a:off x="85060" y="2252601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/>
            <a:t>“Happy families are all alike;every unhappy family is unhappy in its own way.”</a:t>
          </a:r>
          <a:r>
            <a:rPr lang="en-US" sz="1700" kern="1200"/>
            <a:t> — </a:t>
          </a:r>
          <a:r>
            <a:rPr lang="en-US" sz="1700" b="1" kern="1200"/>
            <a:t>Leo Tolstoy</a:t>
          </a:r>
          <a:endParaRPr lang="en-US" sz="1700" kern="1200"/>
        </a:p>
      </dsp:txBody>
      <dsp:txXfrm>
        <a:off x="85060" y="2252601"/>
        <a:ext cx="3690000" cy="720000"/>
      </dsp:txXfrm>
    </dsp:sp>
    <dsp:sp modelId="{E488644B-29D6-4876-950A-92302314C98D}">
      <dsp:nvSpPr>
        <dsp:cNvPr id="0" name=""/>
        <dsp:cNvSpPr/>
      </dsp:nvSpPr>
      <dsp:spPr>
        <a:xfrm>
          <a:off x="5435560" y="1720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49417-151F-492D-9856-7F6106BD8B2B}">
      <dsp:nvSpPr>
        <dsp:cNvPr id="0" name=""/>
        <dsp:cNvSpPr/>
      </dsp:nvSpPr>
      <dsp:spPr>
        <a:xfrm>
          <a:off x="4420810" y="2252601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1" kern="1200" dirty="0"/>
            <a:t>Tidy datasets are all alike; but every messy dataset is messy in its own way.</a:t>
          </a:r>
          <a:endParaRPr lang="en-US" sz="1700" kern="1200" dirty="0"/>
        </a:p>
      </dsp:txBody>
      <dsp:txXfrm>
        <a:off x="4420810" y="2252601"/>
        <a:ext cx="369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44EA2-66B7-4490-8749-486C3F214913}">
      <dsp:nvSpPr>
        <dsp:cNvPr id="0" name=""/>
        <dsp:cNvSpPr/>
      </dsp:nvSpPr>
      <dsp:spPr>
        <a:xfrm>
          <a:off x="0" y="3981"/>
          <a:ext cx="4726201" cy="926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3A2C6-BE96-4D34-95F2-ACAAA00D5C28}">
      <dsp:nvSpPr>
        <dsp:cNvPr id="0" name=""/>
        <dsp:cNvSpPr/>
      </dsp:nvSpPr>
      <dsp:spPr>
        <a:xfrm>
          <a:off x="280283" y="212456"/>
          <a:ext cx="509606" cy="509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D966B-2648-4DB6-88CB-62F9DFE47096}">
      <dsp:nvSpPr>
        <dsp:cNvPr id="0" name=""/>
        <dsp:cNvSpPr/>
      </dsp:nvSpPr>
      <dsp:spPr>
        <a:xfrm>
          <a:off x="1070172" y="3981"/>
          <a:ext cx="3654982" cy="92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61" tIns="98061" rIns="98061" bIns="9806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duplication with artists and times repeated</a:t>
          </a:r>
        </a:p>
      </dsp:txBody>
      <dsp:txXfrm>
        <a:off x="1070172" y="3981"/>
        <a:ext cx="3654982" cy="926556"/>
      </dsp:txXfrm>
    </dsp:sp>
    <dsp:sp modelId="{0E3DD320-65BF-429C-A284-AA844C94F2F8}">
      <dsp:nvSpPr>
        <dsp:cNvPr id="0" name=""/>
        <dsp:cNvSpPr/>
      </dsp:nvSpPr>
      <dsp:spPr>
        <a:xfrm>
          <a:off x="0" y="1162176"/>
          <a:ext cx="4726201" cy="926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84BA5-CF01-4BC0-ABD0-0DDCB3B8B386}">
      <dsp:nvSpPr>
        <dsp:cNvPr id="0" name=""/>
        <dsp:cNvSpPr/>
      </dsp:nvSpPr>
      <dsp:spPr>
        <a:xfrm>
          <a:off x="280283" y="1370652"/>
          <a:ext cx="509606" cy="5096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C7C61-359C-4D6C-962E-2EF1E9473EB0}">
      <dsp:nvSpPr>
        <dsp:cNvPr id="0" name=""/>
        <dsp:cNvSpPr/>
      </dsp:nvSpPr>
      <dsp:spPr>
        <a:xfrm>
          <a:off x="1070172" y="1162176"/>
          <a:ext cx="2126790" cy="92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61" tIns="98061" rIns="98061" bIns="9806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break down into</a:t>
          </a:r>
        </a:p>
      </dsp:txBody>
      <dsp:txXfrm>
        <a:off x="1070172" y="1162176"/>
        <a:ext cx="2126790" cy="926556"/>
      </dsp:txXfrm>
    </dsp:sp>
    <dsp:sp modelId="{C7558E6C-82B3-4BCC-9CB0-3A013DDA7CCA}">
      <dsp:nvSpPr>
        <dsp:cNvPr id="0" name=""/>
        <dsp:cNvSpPr/>
      </dsp:nvSpPr>
      <dsp:spPr>
        <a:xfrm>
          <a:off x="3196963" y="1162176"/>
          <a:ext cx="1528191" cy="92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61" tIns="98061" rIns="98061" bIns="980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artist, song name and time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rank of song and week</a:t>
          </a:r>
          <a:endParaRPr lang="en-US" sz="1600" kern="1200" dirty="0"/>
        </a:p>
      </dsp:txBody>
      <dsp:txXfrm>
        <a:off x="3196963" y="1162176"/>
        <a:ext cx="1528191" cy="926556"/>
      </dsp:txXfrm>
    </dsp:sp>
    <dsp:sp modelId="{D8923C13-D216-45E1-BB78-5F36C927E0BD}">
      <dsp:nvSpPr>
        <dsp:cNvPr id="0" name=""/>
        <dsp:cNvSpPr/>
      </dsp:nvSpPr>
      <dsp:spPr>
        <a:xfrm>
          <a:off x="0" y="2320372"/>
          <a:ext cx="4726201" cy="926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04CF0-7DE7-4DD6-9AFB-34D51A6C8185}">
      <dsp:nvSpPr>
        <dsp:cNvPr id="0" name=""/>
        <dsp:cNvSpPr/>
      </dsp:nvSpPr>
      <dsp:spPr>
        <a:xfrm>
          <a:off x="280283" y="2528847"/>
          <a:ext cx="509606" cy="5096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FB2EE-6989-4ED0-BC6A-BEBBC1ECDEE1}">
      <dsp:nvSpPr>
        <dsp:cNvPr id="0" name=""/>
        <dsp:cNvSpPr/>
      </dsp:nvSpPr>
      <dsp:spPr>
        <a:xfrm>
          <a:off x="1070172" y="2320372"/>
          <a:ext cx="3654982" cy="92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61" tIns="98061" rIns="98061" bIns="9806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Relational data</a:t>
          </a:r>
        </a:p>
      </dsp:txBody>
      <dsp:txXfrm>
        <a:off x="1070172" y="2320372"/>
        <a:ext cx="3654982" cy="926556"/>
      </dsp:txXfrm>
    </dsp:sp>
    <dsp:sp modelId="{2834E691-DE8F-448D-A0A7-865FCC291E74}">
      <dsp:nvSpPr>
        <dsp:cNvPr id="0" name=""/>
        <dsp:cNvSpPr/>
      </dsp:nvSpPr>
      <dsp:spPr>
        <a:xfrm>
          <a:off x="0" y="3478568"/>
          <a:ext cx="4726201" cy="926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07502-4C0F-4502-AC7F-3CE492434F35}">
      <dsp:nvSpPr>
        <dsp:cNvPr id="0" name=""/>
        <dsp:cNvSpPr/>
      </dsp:nvSpPr>
      <dsp:spPr>
        <a:xfrm>
          <a:off x="280283" y="3687043"/>
          <a:ext cx="509606" cy="5096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BA0E3-D2F4-48F2-B865-27F3FDE4C8E3}">
      <dsp:nvSpPr>
        <dsp:cNvPr id="0" name=""/>
        <dsp:cNvSpPr/>
      </dsp:nvSpPr>
      <dsp:spPr>
        <a:xfrm>
          <a:off x="1070172" y="3478568"/>
          <a:ext cx="3654982" cy="92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61" tIns="98061" rIns="98061" bIns="9806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Also require merging the two data set in one table using unique id</a:t>
          </a:r>
        </a:p>
      </dsp:txBody>
      <dsp:txXfrm>
        <a:off x="1070172" y="3478568"/>
        <a:ext cx="3654982" cy="9265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6B5EE-8C6E-42E0-A7F2-79A7462B4EBC}">
      <dsp:nvSpPr>
        <dsp:cNvPr id="0" name=""/>
        <dsp:cNvSpPr/>
      </dsp:nvSpPr>
      <dsp:spPr>
        <a:xfrm>
          <a:off x="0" y="3079090"/>
          <a:ext cx="5000124" cy="101062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solidFill>
                <a:schemeClr val="tx1"/>
              </a:solidFill>
            </a:rPr>
            <a:t>Then append the tables</a:t>
          </a:r>
        </a:p>
      </dsp:txBody>
      <dsp:txXfrm>
        <a:off x="0" y="3079090"/>
        <a:ext cx="5000124" cy="1010626"/>
      </dsp:txXfrm>
    </dsp:sp>
    <dsp:sp modelId="{4A01D07C-6F69-432E-A27C-72976B864CA1}">
      <dsp:nvSpPr>
        <dsp:cNvPr id="0" name=""/>
        <dsp:cNvSpPr/>
      </dsp:nvSpPr>
      <dsp:spPr>
        <a:xfrm rot="10800000">
          <a:off x="0" y="1539906"/>
          <a:ext cx="5000124" cy="1554343"/>
        </a:xfrm>
        <a:prstGeom prst="upArrowCallou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</a:rPr>
            <a:t>Add a new column that records the original table</a:t>
          </a:r>
        </a:p>
      </dsp:txBody>
      <dsp:txXfrm rot="10800000">
        <a:off x="0" y="1539906"/>
        <a:ext cx="5000124" cy="1009965"/>
      </dsp:txXfrm>
    </dsp:sp>
    <dsp:sp modelId="{7241EAAA-8EF4-45C4-A66F-B77CB26CC43C}">
      <dsp:nvSpPr>
        <dsp:cNvPr id="0" name=""/>
        <dsp:cNvSpPr/>
      </dsp:nvSpPr>
      <dsp:spPr>
        <a:xfrm rot="10800000">
          <a:off x="0" y="723"/>
          <a:ext cx="5000124" cy="1554343"/>
        </a:xfrm>
        <a:prstGeom prst="upArrowCallou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solidFill>
                <a:schemeClr val="tx1"/>
              </a:solidFill>
            </a:rPr>
            <a:t>e.g.,</a:t>
          </a:r>
        </a:p>
      </dsp:txBody>
      <dsp:txXfrm rot="-10800000">
        <a:off x="0" y="723"/>
        <a:ext cx="5000124" cy="545574"/>
      </dsp:txXfrm>
    </dsp:sp>
    <dsp:sp modelId="{C4B26E87-600F-46DC-904C-0C8C4B5FE5C5}">
      <dsp:nvSpPr>
        <dsp:cNvPr id="0" name=""/>
        <dsp:cNvSpPr/>
      </dsp:nvSpPr>
      <dsp:spPr>
        <a:xfrm>
          <a:off x="0" y="546297"/>
          <a:ext cx="2500062" cy="46474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participants of survey 1 and 2</a:t>
          </a:r>
        </a:p>
      </dsp:txBody>
      <dsp:txXfrm>
        <a:off x="0" y="546297"/>
        <a:ext cx="2500062" cy="464748"/>
      </dsp:txXfrm>
    </dsp:sp>
    <dsp:sp modelId="{20FD6A9F-1366-4C55-9B42-6E4E3BD1523B}">
      <dsp:nvSpPr>
        <dsp:cNvPr id="0" name=""/>
        <dsp:cNvSpPr/>
      </dsp:nvSpPr>
      <dsp:spPr>
        <a:xfrm>
          <a:off x="2500062" y="546297"/>
          <a:ext cx="2500062" cy="464748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data of three quarterly reports</a:t>
          </a:r>
        </a:p>
      </dsp:txBody>
      <dsp:txXfrm>
        <a:off x="2500062" y="546297"/>
        <a:ext cx="2500062" cy="464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3200874"/>
            <a:ext cx="3604497" cy="972836"/>
          </a:xfrm>
        </p:spPr>
        <p:txBody>
          <a:bodyPr anchor="t">
            <a:normAutofit/>
          </a:bodyPr>
          <a:lstStyle/>
          <a:p>
            <a:pPr marL="0" lvl="0" indent="0" algn="l">
              <a:buNone/>
            </a:pPr>
            <a:r>
              <a:rPr lang="en-US" sz="3000">
                <a:solidFill>
                  <a:schemeClr val="tx2"/>
                </a:solidFill>
              </a:rPr>
              <a:t>Tidy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2571749"/>
            <a:ext cx="3604268" cy="629123"/>
          </a:xfrm>
        </p:spPr>
        <p:txBody>
          <a:bodyPr anchor="b">
            <a:normAutofit/>
          </a:bodyPr>
          <a:lstStyle/>
          <a:p>
            <a:pPr marL="0" lvl="0" indent="0" algn="l">
              <a:lnSpc>
                <a:spcPct val="90000"/>
              </a:lnSpc>
              <a:buNone/>
            </a:pPr>
            <a:br>
              <a:rPr lang="en-US" sz="1300">
                <a:solidFill>
                  <a:schemeClr val="tx2"/>
                </a:solidFill>
              </a:rPr>
            </a:br>
            <a:br>
              <a:rPr lang="en-US" sz="1300">
                <a:solidFill>
                  <a:schemeClr val="tx2"/>
                </a:solidFill>
              </a:rPr>
            </a:br>
            <a:r>
              <a:rPr lang="en-US" sz="1300">
                <a:solidFill>
                  <a:schemeClr val="tx2"/>
                </a:solidFill>
              </a:rPr>
              <a:t>KMK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75767" y="39747"/>
            <a:ext cx="4570022" cy="5103753"/>
            <a:chOff x="6101023" y="52996"/>
            <a:chExt cx="6093363" cy="6805005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6" name="Graphic 25" descr="Mop and bucket">
            <a:extLst>
              <a:ext uri="{FF2B5EF4-FFF2-40B4-BE49-F238E27FC236}">
                <a16:creationId xmlns:a16="http://schemas.microsoft.com/office/drawing/2014/main" id="{29D0CA70-06CF-38EC-C257-3803DA321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7238" y="1394308"/>
            <a:ext cx="2865827" cy="2865827"/>
          </a:xfrm>
          <a:prstGeom prst="rect">
            <a:avLst/>
          </a:prstGeom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4767262"/>
            <a:ext cx="2057400" cy="273844"/>
          </a:xfrm>
        </p:spPr>
        <p:txBody>
          <a:bodyPr>
            <a:norm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US"/>
              <a:t>2023-10-24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300B3E16-D504-E6F3-E25D-607D8CADB9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40" r="1" b="1"/>
          <a:stretch/>
        </p:blipFill>
        <p:spPr>
          <a:xfrm>
            <a:off x="4577270" y="10"/>
            <a:ext cx="4566728" cy="5143490"/>
          </a:xfrm>
          <a:prstGeom prst="rect">
            <a:avLst/>
          </a:prstGeom>
        </p:spPr>
      </p:pic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51435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1714496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246384"/>
            <a:ext cx="3583791" cy="122172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/>
              <a:t>Common problems of messy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163696"/>
            <a:ext cx="3494817" cy="2530603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400" dirty="0"/>
              <a:t>Column headers are values not variable names.</a:t>
            </a:r>
          </a:p>
          <a:p>
            <a:pPr lvl="0">
              <a:lnSpc>
                <a:spcPct val="90000"/>
              </a:lnSpc>
            </a:pPr>
            <a:r>
              <a:rPr lang="en-US" sz="1400" dirty="0"/>
              <a:t>Multiple variables are stored in one column.</a:t>
            </a:r>
          </a:p>
          <a:p>
            <a:pPr lvl="0">
              <a:lnSpc>
                <a:spcPct val="90000"/>
              </a:lnSpc>
            </a:pPr>
            <a:r>
              <a:rPr lang="en-US" sz="1400" dirty="0"/>
              <a:t>Variables are stored in both rows and columns.</a:t>
            </a:r>
          </a:p>
          <a:p>
            <a:pPr lvl="0">
              <a:lnSpc>
                <a:spcPct val="90000"/>
              </a:lnSpc>
            </a:pPr>
            <a:r>
              <a:rPr lang="en-US" sz="1400" dirty="0"/>
              <a:t>Multiple types of observational units are stored in the same table.</a:t>
            </a:r>
          </a:p>
          <a:p>
            <a:pPr lvl="0">
              <a:lnSpc>
                <a:spcPct val="90000"/>
              </a:lnSpc>
            </a:pPr>
            <a:r>
              <a:rPr lang="en-US" sz="1400" dirty="0"/>
              <a:t>A single observational unit is stored in multiple tables.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400" b="1" dirty="0"/>
              <a:t>Use </a:t>
            </a:r>
            <a:r>
              <a:rPr lang="en-US" sz="1400" b="1" dirty="0" err="1"/>
              <a:t>melting,string</a:t>
            </a:r>
            <a:r>
              <a:rPr lang="en-US" sz="1400" b="1" dirty="0"/>
              <a:t> splitting, and casting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>
                <a:solidFill>
                  <a:srgbClr val="FFFFFF"/>
                </a:solidFill>
              </a:rPr>
              <a:t>Column headers are values not variable names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606770"/>
              </p:ext>
            </p:extLst>
          </p:nvPr>
        </p:nvGraphicFramePr>
        <p:xfrm>
          <a:off x="483042" y="1993660"/>
          <a:ext cx="8195874" cy="2326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1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1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1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523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600"/>
                        <a:t>religion</a:t>
                      </a:r>
                    </a:p>
                  </a:txBody>
                  <a:tcPr marL="105734" marR="105734" marT="52867" marB="5286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600"/>
                        <a:t>&lt;10k</a:t>
                      </a:r>
                    </a:p>
                  </a:txBody>
                  <a:tcPr marL="105734" marR="105734" marT="52867" marB="5286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600"/>
                        <a:t>10-20k</a:t>
                      </a:r>
                    </a:p>
                  </a:txBody>
                  <a:tcPr marL="105734" marR="105734" marT="52867" marB="5286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600"/>
                        <a:t>20-30k</a:t>
                      </a:r>
                    </a:p>
                  </a:txBody>
                  <a:tcPr marL="105734" marR="105734" marT="52867" marB="5286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600"/>
                        <a:t>30-40k</a:t>
                      </a:r>
                    </a:p>
                  </a:txBody>
                  <a:tcPr marL="105734" marR="105734" marT="52867" marB="5286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600"/>
                        <a:t>40-50k</a:t>
                      </a:r>
                    </a:p>
                  </a:txBody>
                  <a:tcPr marL="105734" marR="105734" marT="52867" marB="5286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600"/>
                        <a:t>50-75k</a:t>
                      </a:r>
                    </a:p>
                  </a:txBody>
                  <a:tcPr marL="105734" marR="105734" marT="52867" marB="528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23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600"/>
                        <a:t>Agnostic</a:t>
                      </a:r>
                    </a:p>
                  </a:txBody>
                  <a:tcPr marL="105734" marR="105734" marT="52867" marB="5286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600"/>
                        <a:t>27</a:t>
                      </a:r>
                    </a:p>
                  </a:txBody>
                  <a:tcPr marL="105734" marR="105734" marT="52867" marB="5286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600"/>
                        <a:t>34</a:t>
                      </a:r>
                    </a:p>
                  </a:txBody>
                  <a:tcPr marL="105734" marR="105734" marT="52867" marB="5286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600"/>
                        <a:t>60</a:t>
                      </a:r>
                    </a:p>
                  </a:txBody>
                  <a:tcPr marL="105734" marR="105734" marT="52867" marB="5286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600"/>
                        <a:t>81</a:t>
                      </a:r>
                    </a:p>
                  </a:txBody>
                  <a:tcPr marL="105734" marR="105734" marT="52867" marB="5286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600"/>
                        <a:t>76</a:t>
                      </a:r>
                    </a:p>
                  </a:txBody>
                  <a:tcPr marL="105734" marR="105734" marT="52867" marB="5286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600"/>
                        <a:t>137</a:t>
                      </a:r>
                    </a:p>
                  </a:txBody>
                  <a:tcPr marL="105734" marR="105734" marT="52867" marB="528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23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600"/>
                        <a:t>Atheist</a:t>
                      </a:r>
                    </a:p>
                  </a:txBody>
                  <a:tcPr marL="105734" marR="105734" marT="52867" marB="5286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600"/>
                        <a:t>12</a:t>
                      </a:r>
                    </a:p>
                  </a:txBody>
                  <a:tcPr marL="105734" marR="105734" marT="52867" marB="5286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600"/>
                        <a:t>27</a:t>
                      </a:r>
                    </a:p>
                  </a:txBody>
                  <a:tcPr marL="105734" marR="105734" marT="52867" marB="5286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600"/>
                        <a:t>37</a:t>
                      </a:r>
                    </a:p>
                  </a:txBody>
                  <a:tcPr marL="105734" marR="105734" marT="52867" marB="5286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600"/>
                        <a:t>52</a:t>
                      </a:r>
                    </a:p>
                  </a:txBody>
                  <a:tcPr marL="105734" marR="105734" marT="52867" marB="5286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600"/>
                        <a:t>35</a:t>
                      </a:r>
                    </a:p>
                  </a:txBody>
                  <a:tcPr marL="105734" marR="105734" marT="52867" marB="5286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600"/>
                        <a:t>70</a:t>
                      </a:r>
                    </a:p>
                  </a:txBody>
                  <a:tcPr marL="105734" marR="105734" marT="52867" marB="528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23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600"/>
                        <a:t>Buddhist</a:t>
                      </a:r>
                    </a:p>
                  </a:txBody>
                  <a:tcPr marL="105734" marR="105734" marT="52867" marB="5286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600"/>
                        <a:t>27</a:t>
                      </a:r>
                    </a:p>
                  </a:txBody>
                  <a:tcPr marL="105734" marR="105734" marT="52867" marB="5286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600"/>
                        <a:t>21</a:t>
                      </a:r>
                    </a:p>
                  </a:txBody>
                  <a:tcPr marL="105734" marR="105734" marT="52867" marB="5286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600"/>
                        <a:t>30</a:t>
                      </a:r>
                    </a:p>
                  </a:txBody>
                  <a:tcPr marL="105734" marR="105734" marT="52867" marB="5286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600"/>
                        <a:t>34</a:t>
                      </a:r>
                    </a:p>
                  </a:txBody>
                  <a:tcPr marL="105734" marR="105734" marT="52867" marB="5286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600"/>
                        <a:t>33</a:t>
                      </a:r>
                    </a:p>
                  </a:txBody>
                  <a:tcPr marL="105734" marR="105734" marT="52867" marB="5286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600"/>
                        <a:t>58</a:t>
                      </a:r>
                    </a:p>
                  </a:txBody>
                  <a:tcPr marL="105734" marR="105734" marT="52867" marB="5286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23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600"/>
                        <a:t>Catholist</a:t>
                      </a:r>
                    </a:p>
                  </a:txBody>
                  <a:tcPr marL="105734" marR="105734" marT="52867" marB="5286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600"/>
                        <a:t>418</a:t>
                      </a:r>
                    </a:p>
                  </a:txBody>
                  <a:tcPr marL="105734" marR="105734" marT="52867" marB="5286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600"/>
                        <a:t>617</a:t>
                      </a:r>
                    </a:p>
                  </a:txBody>
                  <a:tcPr marL="105734" marR="105734" marT="52867" marB="5286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600"/>
                        <a:t>732</a:t>
                      </a:r>
                    </a:p>
                  </a:txBody>
                  <a:tcPr marL="105734" marR="105734" marT="52867" marB="5286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600"/>
                        <a:t>670</a:t>
                      </a:r>
                    </a:p>
                  </a:txBody>
                  <a:tcPr marL="105734" marR="105734" marT="52867" marB="5286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600"/>
                        <a:t>638</a:t>
                      </a:r>
                    </a:p>
                  </a:txBody>
                  <a:tcPr marL="105734" marR="105734" marT="52867" marB="5286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600"/>
                        <a:t>1116</a:t>
                      </a:r>
                    </a:p>
                  </a:txBody>
                  <a:tcPr marL="105734" marR="105734" marT="52867" marB="5286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>
                <a:solidFill>
                  <a:srgbClr val="FFFFFF"/>
                </a:solidFill>
              </a:rPr>
              <a:t>Melt the columns into rows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089352"/>
              </p:ext>
            </p:extLst>
          </p:nvPr>
        </p:nvGraphicFramePr>
        <p:xfrm>
          <a:off x="483042" y="1667912"/>
          <a:ext cx="8195871" cy="297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9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4412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500"/>
                        <a:t>religion</a:t>
                      </a:r>
                    </a:p>
                  </a:txBody>
                  <a:tcPr marL="169184" marR="169184" marT="84592" marB="84592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500"/>
                        <a:t>income</a:t>
                      </a:r>
                    </a:p>
                  </a:txBody>
                  <a:tcPr marL="169184" marR="169184" marT="84592" marB="84592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500"/>
                        <a:t>frequency</a:t>
                      </a:r>
                    </a:p>
                  </a:txBody>
                  <a:tcPr marL="169184" marR="169184" marT="84592" marB="845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412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500"/>
                        <a:t>Agnostic</a:t>
                      </a:r>
                    </a:p>
                  </a:txBody>
                  <a:tcPr marL="169184" marR="169184" marT="84592" marB="84592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500"/>
                        <a:t>&lt;10k</a:t>
                      </a:r>
                    </a:p>
                  </a:txBody>
                  <a:tcPr marL="169184" marR="169184" marT="84592" marB="84592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500"/>
                        <a:t>27</a:t>
                      </a:r>
                    </a:p>
                  </a:txBody>
                  <a:tcPr marL="169184" marR="169184" marT="84592" marB="845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412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500"/>
                        <a:t>Agonistic</a:t>
                      </a:r>
                    </a:p>
                  </a:txBody>
                  <a:tcPr marL="169184" marR="169184" marT="84592" marB="84592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500"/>
                        <a:t>10-20k</a:t>
                      </a:r>
                    </a:p>
                  </a:txBody>
                  <a:tcPr marL="169184" marR="169184" marT="84592" marB="84592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500"/>
                        <a:t>34</a:t>
                      </a:r>
                    </a:p>
                  </a:txBody>
                  <a:tcPr marL="169184" marR="169184" marT="84592" marB="845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412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500"/>
                        <a:t>Agonistic</a:t>
                      </a:r>
                    </a:p>
                  </a:txBody>
                  <a:tcPr marL="169184" marR="169184" marT="84592" marB="84592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500"/>
                        <a:t>20-30k</a:t>
                      </a:r>
                    </a:p>
                  </a:txBody>
                  <a:tcPr marL="169184" marR="169184" marT="84592" marB="84592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500"/>
                        <a:t>60</a:t>
                      </a:r>
                    </a:p>
                  </a:txBody>
                  <a:tcPr marL="169184" marR="169184" marT="84592" marB="845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>
                <a:solidFill>
                  <a:srgbClr val="FFFFFF"/>
                </a:solidFill>
              </a:rPr>
              <a:t>Multiple variables are stored in one column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780095"/>
              </p:ext>
            </p:extLst>
          </p:nvPr>
        </p:nvGraphicFramePr>
        <p:xfrm>
          <a:off x="483042" y="1970600"/>
          <a:ext cx="8195873" cy="2372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3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94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3069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000"/>
                        <a:t>country</a:t>
                      </a:r>
                    </a:p>
                  </a:txBody>
                  <a:tcPr marL="134788" marR="134788" marT="67394" marB="6739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000"/>
                        <a:t>year</a:t>
                      </a:r>
                    </a:p>
                  </a:txBody>
                  <a:tcPr marL="134788" marR="134788" marT="67394" marB="6739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000"/>
                        <a:t>m014</a:t>
                      </a:r>
                    </a:p>
                  </a:txBody>
                  <a:tcPr marL="134788" marR="134788" marT="67394" marB="6739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000"/>
                        <a:t>m1524</a:t>
                      </a:r>
                    </a:p>
                  </a:txBody>
                  <a:tcPr marL="134788" marR="134788" marT="67394" marB="6739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000"/>
                        <a:t>m2534</a:t>
                      </a:r>
                    </a:p>
                  </a:txBody>
                  <a:tcPr marL="134788" marR="134788" marT="67394" marB="6739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000"/>
                        <a:t>f014</a:t>
                      </a:r>
                    </a:p>
                  </a:txBody>
                  <a:tcPr marL="134788" marR="134788" marT="67394" marB="673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069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000"/>
                        <a:t>AD</a:t>
                      </a:r>
                    </a:p>
                  </a:txBody>
                  <a:tcPr marL="134788" marR="134788" marT="67394" marB="6739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000"/>
                        <a:t>2000</a:t>
                      </a:r>
                    </a:p>
                  </a:txBody>
                  <a:tcPr marL="134788" marR="134788" marT="67394" marB="6739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000"/>
                        <a:t>0</a:t>
                      </a:r>
                    </a:p>
                  </a:txBody>
                  <a:tcPr marL="134788" marR="134788" marT="67394" marB="6739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000"/>
                        <a:t>0</a:t>
                      </a:r>
                    </a:p>
                  </a:txBody>
                  <a:tcPr marL="134788" marR="134788" marT="67394" marB="6739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000"/>
                        <a:t>1</a:t>
                      </a:r>
                    </a:p>
                  </a:txBody>
                  <a:tcPr marL="134788" marR="134788" marT="67394" marB="6739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000"/>
                        <a:t>_</a:t>
                      </a:r>
                    </a:p>
                  </a:txBody>
                  <a:tcPr marL="134788" marR="134788" marT="67394" marB="673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69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000"/>
                        <a:t>AE</a:t>
                      </a:r>
                    </a:p>
                  </a:txBody>
                  <a:tcPr marL="134788" marR="134788" marT="67394" marB="6739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000"/>
                        <a:t>2000</a:t>
                      </a:r>
                    </a:p>
                  </a:txBody>
                  <a:tcPr marL="134788" marR="134788" marT="67394" marB="6739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000"/>
                        <a:t>2</a:t>
                      </a:r>
                    </a:p>
                  </a:txBody>
                  <a:tcPr marL="134788" marR="134788" marT="67394" marB="6739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000"/>
                        <a:t>4</a:t>
                      </a:r>
                    </a:p>
                  </a:txBody>
                  <a:tcPr marL="134788" marR="134788" marT="67394" marB="6739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000"/>
                        <a:t>4</a:t>
                      </a:r>
                    </a:p>
                  </a:txBody>
                  <a:tcPr marL="134788" marR="134788" marT="67394" marB="6739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000"/>
                        <a:t>3</a:t>
                      </a:r>
                    </a:p>
                  </a:txBody>
                  <a:tcPr marL="134788" marR="134788" marT="67394" marB="673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069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000"/>
                        <a:t>AF</a:t>
                      </a:r>
                    </a:p>
                  </a:txBody>
                  <a:tcPr marL="134788" marR="134788" marT="67394" marB="6739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000"/>
                        <a:t>2000</a:t>
                      </a:r>
                    </a:p>
                  </a:txBody>
                  <a:tcPr marL="134788" marR="134788" marT="67394" marB="6739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000"/>
                        <a:t>52</a:t>
                      </a:r>
                    </a:p>
                  </a:txBody>
                  <a:tcPr marL="134788" marR="134788" marT="67394" marB="6739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000"/>
                        <a:t>228</a:t>
                      </a:r>
                    </a:p>
                  </a:txBody>
                  <a:tcPr marL="134788" marR="134788" marT="67394" marB="6739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000"/>
                        <a:t>183</a:t>
                      </a:r>
                    </a:p>
                  </a:txBody>
                  <a:tcPr marL="134788" marR="134788" marT="67394" marB="6739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000"/>
                        <a:t>93</a:t>
                      </a:r>
                    </a:p>
                  </a:txBody>
                  <a:tcPr marL="134788" marR="134788" marT="67394" marB="6739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>
                <a:solidFill>
                  <a:srgbClr val="FFFFFF"/>
                </a:solidFill>
              </a:rPr>
              <a:t>First, melt the 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91599"/>
              </p:ext>
            </p:extLst>
          </p:nvPr>
        </p:nvGraphicFramePr>
        <p:xfrm>
          <a:off x="838075" y="1584434"/>
          <a:ext cx="7485805" cy="314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1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5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89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100"/>
                        <a:t>country</a:t>
                      </a:r>
                    </a:p>
                  </a:txBody>
                  <a:tcPr marL="142937" marR="142937" marT="71468" marB="71468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100"/>
                        <a:t>year</a:t>
                      </a:r>
                    </a:p>
                  </a:txBody>
                  <a:tcPr marL="142937" marR="142937" marT="71468" marB="71468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2100"/>
                        <a:t>column</a:t>
                      </a:r>
                    </a:p>
                  </a:txBody>
                  <a:tcPr marL="142937" marR="142937" marT="71468" marB="71468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100"/>
                        <a:t>cases</a:t>
                      </a:r>
                    </a:p>
                  </a:txBody>
                  <a:tcPr marL="142937" marR="142937" marT="71468" marB="714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9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100"/>
                        <a:t>AD</a:t>
                      </a:r>
                    </a:p>
                  </a:txBody>
                  <a:tcPr marL="142937" marR="142937" marT="71468" marB="71468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100"/>
                        <a:t>2000</a:t>
                      </a:r>
                    </a:p>
                  </a:txBody>
                  <a:tcPr marL="142937" marR="142937" marT="71468" marB="71468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2100"/>
                        <a:t>m014</a:t>
                      </a:r>
                    </a:p>
                  </a:txBody>
                  <a:tcPr marL="142937" marR="142937" marT="71468" marB="71468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100"/>
                        <a:t>0</a:t>
                      </a:r>
                    </a:p>
                  </a:txBody>
                  <a:tcPr marL="142937" marR="142937" marT="71468" marB="714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9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100"/>
                        <a:t>AD</a:t>
                      </a:r>
                    </a:p>
                  </a:txBody>
                  <a:tcPr marL="142937" marR="142937" marT="71468" marB="71468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100"/>
                        <a:t>2000</a:t>
                      </a:r>
                    </a:p>
                  </a:txBody>
                  <a:tcPr marL="142937" marR="142937" marT="71468" marB="71468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2100"/>
                        <a:t>m1524</a:t>
                      </a:r>
                    </a:p>
                  </a:txBody>
                  <a:tcPr marL="142937" marR="142937" marT="71468" marB="71468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100"/>
                        <a:t>10</a:t>
                      </a:r>
                    </a:p>
                  </a:txBody>
                  <a:tcPr marL="142937" marR="142937" marT="71468" marB="714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9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100"/>
                        <a:t>AD</a:t>
                      </a:r>
                    </a:p>
                  </a:txBody>
                  <a:tcPr marL="142937" marR="142937" marT="71468" marB="71468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100"/>
                        <a:t>2000</a:t>
                      </a:r>
                    </a:p>
                  </a:txBody>
                  <a:tcPr marL="142937" marR="142937" marT="71468" marB="71468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2100"/>
                        <a:t>m2534</a:t>
                      </a:r>
                    </a:p>
                  </a:txBody>
                  <a:tcPr marL="142937" marR="142937" marT="71468" marB="71468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100"/>
                        <a:t>12</a:t>
                      </a:r>
                    </a:p>
                  </a:txBody>
                  <a:tcPr marL="142937" marR="142937" marT="71468" marB="7146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9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100"/>
                        <a:t>AE</a:t>
                      </a:r>
                    </a:p>
                  </a:txBody>
                  <a:tcPr marL="142937" marR="142937" marT="71468" marB="71468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100"/>
                        <a:t>2000</a:t>
                      </a:r>
                    </a:p>
                  </a:txBody>
                  <a:tcPr marL="142937" marR="142937" marT="71468" marB="71468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2100"/>
                        <a:t>f014</a:t>
                      </a:r>
                    </a:p>
                  </a:txBody>
                  <a:tcPr marL="142937" marR="142937" marT="71468" marB="71468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100"/>
                        <a:t>3</a:t>
                      </a:r>
                    </a:p>
                  </a:txBody>
                  <a:tcPr marL="142937" marR="142937" marT="71468" marB="7146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>
                <a:solidFill>
                  <a:srgbClr val="FFFFFF"/>
                </a:solidFill>
              </a:rPr>
              <a:t>Then, split the string column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991344"/>
              </p:ext>
            </p:extLst>
          </p:nvPr>
        </p:nvGraphicFramePr>
        <p:xfrm>
          <a:off x="483042" y="1636848"/>
          <a:ext cx="8195873" cy="303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9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795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000"/>
                        <a:t>country</a:t>
                      </a:r>
                    </a:p>
                  </a:txBody>
                  <a:tcPr marL="138172" marR="138172" marT="69086" marB="69086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000"/>
                        <a:t>year</a:t>
                      </a:r>
                    </a:p>
                  </a:txBody>
                  <a:tcPr marL="138172" marR="138172" marT="69086" marB="69086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000"/>
                        <a:t>sex</a:t>
                      </a:r>
                    </a:p>
                  </a:txBody>
                  <a:tcPr marL="138172" marR="138172" marT="69086" marB="69086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000"/>
                        <a:t>age</a:t>
                      </a:r>
                    </a:p>
                  </a:txBody>
                  <a:tcPr marL="138172" marR="138172" marT="69086" marB="69086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000"/>
                        <a:t>cases</a:t>
                      </a:r>
                    </a:p>
                  </a:txBody>
                  <a:tcPr marL="138172" marR="138172" marT="69086" marB="690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5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000"/>
                        <a:t>AD</a:t>
                      </a:r>
                    </a:p>
                  </a:txBody>
                  <a:tcPr marL="138172" marR="138172" marT="69086" marB="69086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000"/>
                        <a:t>2000</a:t>
                      </a:r>
                    </a:p>
                  </a:txBody>
                  <a:tcPr marL="138172" marR="138172" marT="69086" marB="69086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000"/>
                        <a:t>m</a:t>
                      </a:r>
                    </a:p>
                  </a:txBody>
                  <a:tcPr marL="138172" marR="138172" marT="69086" marB="69086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000"/>
                        <a:t>0-14</a:t>
                      </a:r>
                    </a:p>
                  </a:txBody>
                  <a:tcPr marL="138172" marR="138172" marT="69086" marB="69086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000"/>
                        <a:t>0</a:t>
                      </a:r>
                    </a:p>
                  </a:txBody>
                  <a:tcPr marL="138172" marR="138172" marT="69086" marB="690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95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000"/>
                        <a:t>AD</a:t>
                      </a:r>
                    </a:p>
                  </a:txBody>
                  <a:tcPr marL="138172" marR="138172" marT="69086" marB="69086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000"/>
                        <a:t>2000</a:t>
                      </a:r>
                    </a:p>
                  </a:txBody>
                  <a:tcPr marL="138172" marR="138172" marT="69086" marB="69086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000"/>
                        <a:t>m</a:t>
                      </a:r>
                    </a:p>
                  </a:txBody>
                  <a:tcPr marL="138172" marR="138172" marT="69086" marB="69086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000"/>
                        <a:t>15-24</a:t>
                      </a:r>
                    </a:p>
                  </a:txBody>
                  <a:tcPr marL="138172" marR="138172" marT="69086" marB="69086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000"/>
                        <a:t>10</a:t>
                      </a:r>
                    </a:p>
                  </a:txBody>
                  <a:tcPr marL="138172" marR="138172" marT="69086" marB="690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95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000"/>
                        <a:t>AD</a:t>
                      </a:r>
                    </a:p>
                  </a:txBody>
                  <a:tcPr marL="138172" marR="138172" marT="69086" marB="69086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000"/>
                        <a:t>2000</a:t>
                      </a:r>
                    </a:p>
                  </a:txBody>
                  <a:tcPr marL="138172" marR="138172" marT="69086" marB="69086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000"/>
                        <a:t>m</a:t>
                      </a:r>
                    </a:p>
                  </a:txBody>
                  <a:tcPr marL="138172" marR="138172" marT="69086" marB="69086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000"/>
                        <a:t>25-34</a:t>
                      </a:r>
                    </a:p>
                  </a:txBody>
                  <a:tcPr marL="138172" marR="138172" marT="69086" marB="69086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000"/>
                        <a:t>12</a:t>
                      </a:r>
                    </a:p>
                  </a:txBody>
                  <a:tcPr marL="138172" marR="138172" marT="69086" marB="690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95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000"/>
                        <a:t>AE</a:t>
                      </a:r>
                    </a:p>
                  </a:txBody>
                  <a:tcPr marL="138172" marR="138172" marT="69086" marB="69086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000"/>
                        <a:t>2000</a:t>
                      </a:r>
                    </a:p>
                  </a:txBody>
                  <a:tcPr marL="138172" marR="138172" marT="69086" marB="69086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000"/>
                        <a:t>f</a:t>
                      </a:r>
                    </a:p>
                  </a:txBody>
                  <a:tcPr marL="138172" marR="138172" marT="69086" marB="69086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000"/>
                        <a:t>0-14</a:t>
                      </a:r>
                    </a:p>
                  </a:txBody>
                  <a:tcPr marL="138172" marR="138172" marT="69086" marB="69086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000"/>
                        <a:t>3</a:t>
                      </a:r>
                    </a:p>
                  </a:txBody>
                  <a:tcPr marL="138172" marR="138172" marT="69086" marB="690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>
                <a:solidFill>
                  <a:srgbClr val="FFFFFF"/>
                </a:solidFill>
              </a:rPr>
              <a:t>Variables are stored in both rows and columns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19918"/>
              </p:ext>
            </p:extLst>
          </p:nvPr>
        </p:nvGraphicFramePr>
        <p:xfrm>
          <a:off x="483042" y="1618653"/>
          <a:ext cx="8195875" cy="3076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6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60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13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60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945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/>
                        <a:t>id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800"/>
                        <a:t>year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month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/>
                        <a:t>element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d1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d2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d3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d4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d5</a:t>
                      </a:r>
                    </a:p>
                  </a:txBody>
                  <a:tcPr marL="106248" marR="106248" marT="53124" marB="531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5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/>
                        <a:t>MX17004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800"/>
                        <a:t>2010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/>
                        <a:t>tmax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L="106248" marR="106248" marT="53124" marB="531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5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/>
                        <a:t>MX17004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800"/>
                        <a:t>2010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/>
                        <a:t>tmin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L="106248" marR="106248" marT="53124" marB="531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45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/>
                        <a:t>MX17004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800"/>
                        <a:t>2010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/>
                        <a:t>tmax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27.3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24.1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L="106248" marR="106248" marT="53124" marB="531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45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/>
                        <a:t>MX17004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800"/>
                        <a:t>2010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/>
                        <a:t>tmin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14.4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14.4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L="106248" marR="106248" marT="53124" marB="531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45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/>
                        <a:t>MX17004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800"/>
                        <a:t>2010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/>
                        <a:t>tmax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32.1</a:t>
                      </a:r>
                    </a:p>
                  </a:txBody>
                  <a:tcPr marL="106248" marR="106248" marT="53124" marB="531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45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/>
                        <a:t>MX17004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800"/>
                        <a:t>2010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/>
                        <a:t>tmin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/>
                        <a:t>-</a:t>
                      </a:r>
                    </a:p>
                  </a:txBody>
                  <a:tcPr marL="106248" marR="106248" marT="53124" marB="5312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800" dirty="0"/>
                        <a:t>14.2</a:t>
                      </a:r>
                    </a:p>
                  </a:txBody>
                  <a:tcPr marL="106248" marR="106248" marT="53124" marB="5312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>
                <a:solidFill>
                  <a:srgbClr val="FFFFFF"/>
                </a:solidFill>
              </a:rPr>
              <a:t>First melt the 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165623"/>
              </p:ext>
            </p:extLst>
          </p:nvPr>
        </p:nvGraphicFramePr>
        <p:xfrm>
          <a:off x="674853" y="1584434"/>
          <a:ext cx="7812250" cy="314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2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54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923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id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year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month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500"/>
                        <a:t>element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day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500"/>
                        <a:t>value</a:t>
                      </a:r>
                    </a:p>
                  </a:txBody>
                  <a:tcPr marL="102098" marR="102098" marT="51049" marB="510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3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MX17004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2010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01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500"/>
                        <a:t>tmax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d30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500"/>
                        <a:t>27.8</a:t>
                      </a:r>
                    </a:p>
                  </a:txBody>
                  <a:tcPr marL="102098" marR="102098" marT="51049" marB="510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3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MX17004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2010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01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500"/>
                        <a:t>tmin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d30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500"/>
                        <a:t>14.5</a:t>
                      </a:r>
                    </a:p>
                  </a:txBody>
                  <a:tcPr marL="102098" marR="102098" marT="51049" marB="510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3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MX17004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2010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02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500"/>
                        <a:t>tmax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d2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500"/>
                        <a:t>27.3</a:t>
                      </a:r>
                    </a:p>
                  </a:txBody>
                  <a:tcPr marL="102098" marR="102098" marT="51049" marB="510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3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MX17004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2010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02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500"/>
                        <a:t>tmin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d2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500"/>
                        <a:t>14.4</a:t>
                      </a:r>
                    </a:p>
                  </a:txBody>
                  <a:tcPr marL="102098" marR="102098" marT="51049" marB="510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3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MX17004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2010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02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500"/>
                        <a:t>tmax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d3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500"/>
                        <a:t>24.1</a:t>
                      </a:r>
                    </a:p>
                  </a:txBody>
                  <a:tcPr marL="102098" marR="102098" marT="51049" marB="510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23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MX17004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2010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02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500"/>
                        <a:t>tmin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d3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500"/>
                        <a:t>14.4</a:t>
                      </a:r>
                    </a:p>
                  </a:txBody>
                  <a:tcPr marL="102098" marR="102098" marT="51049" marB="510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2100">
                <a:solidFill>
                  <a:srgbClr val="FFFFFF"/>
                </a:solidFill>
              </a:rPr>
              <a:t>Create date using year, month and day, and drop missing values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280220"/>
              </p:ext>
            </p:extLst>
          </p:nvPr>
        </p:nvGraphicFramePr>
        <p:xfrm>
          <a:off x="483042" y="1669930"/>
          <a:ext cx="8195873" cy="2973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3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2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8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4802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400"/>
                        <a:t>id</a:t>
                      </a:r>
                    </a:p>
                  </a:txBody>
                  <a:tcPr marL="96546" marR="96546" marT="48273" marB="48273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400"/>
                        <a:t>date</a:t>
                      </a:r>
                    </a:p>
                  </a:txBody>
                  <a:tcPr marL="96546" marR="96546" marT="48273" marB="4827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400"/>
                        <a:t>element</a:t>
                      </a:r>
                    </a:p>
                  </a:txBody>
                  <a:tcPr marL="96546" marR="96546" marT="48273" marB="4827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400"/>
                        <a:t>value</a:t>
                      </a:r>
                    </a:p>
                  </a:txBody>
                  <a:tcPr marL="96546" marR="96546" marT="48273" marB="482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802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400"/>
                        <a:t>MX17004</a:t>
                      </a:r>
                    </a:p>
                  </a:txBody>
                  <a:tcPr marL="96546" marR="96546" marT="48273" marB="48273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400"/>
                        <a:t>2010-01-30</a:t>
                      </a:r>
                    </a:p>
                  </a:txBody>
                  <a:tcPr marL="96546" marR="96546" marT="48273" marB="4827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400"/>
                        <a:t>tmax</a:t>
                      </a:r>
                    </a:p>
                  </a:txBody>
                  <a:tcPr marL="96546" marR="96546" marT="48273" marB="4827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400"/>
                        <a:t>27.8</a:t>
                      </a:r>
                    </a:p>
                  </a:txBody>
                  <a:tcPr marL="96546" marR="96546" marT="48273" marB="482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802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400"/>
                        <a:t>MX17004</a:t>
                      </a:r>
                    </a:p>
                  </a:txBody>
                  <a:tcPr marL="96546" marR="96546" marT="48273" marB="48273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400"/>
                        <a:t>2010-01-30</a:t>
                      </a:r>
                    </a:p>
                  </a:txBody>
                  <a:tcPr marL="96546" marR="96546" marT="48273" marB="4827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400"/>
                        <a:t>tmin</a:t>
                      </a:r>
                    </a:p>
                  </a:txBody>
                  <a:tcPr marL="96546" marR="96546" marT="48273" marB="4827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400"/>
                        <a:t>14.5</a:t>
                      </a:r>
                    </a:p>
                  </a:txBody>
                  <a:tcPr marL="96546" marR="96546" marT="48273" marB="482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802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400"/>
                        <a:t>MX17004</a:t>
                      </a:r>
                    </a:p>
                  </a:txBody>
                  <a:tcPr marL="96546" marR="96546" marT="48273" marB="48273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400"/>
                        <a:t>2010-02-02</a:t>
                      </a:r>
                    </a:p>
                  </a:txBody>
                  <a:tcPr marL="96546" marR="96546" marT="48273" marB="4827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400"/>
                        <a:t>tmax</a:t>
                      </a:r>
                    </a:p>
                  </a:txBody>
                  <a:tcPr marL="96546" marR="96546" marT="48273" marB="4827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400"/>
                        <a:t>27.3</a:t>
                      </a:r>
                    </a:p>
                  </a:txBody>
                  <a:tcPr marL="96546" marR="96546" marT="48273" marB="482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802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400"/>
                        <a:t>MX17004</a:t>
                      </a:r>
                    </a:p>
                  </a:txBody>
                  <a:tcPr marL="96546" marR="96546" marT="48273" marB="48273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400"/>
                        <a:t>2010-02-02</a:t>
                      </a:r>
                    </a:p>
                  </a:txBody>
                  <a:tcPr marL="96546" marR="96546" marT="48273" marB="4827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400"/>
                        <a:t>tmin</a:t>
                      </a:r>
                    </a:p>
                  </a:txBody>
                  <a:tcPr marL="96546" marR="96546" marT="48273" marB="4827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400"/>
                        <a:t>14.4</a:t>
                      </a:r>
                    </a:p>
                  </a:txBody>
                  <a:tcPr marL="96546" marR="96546" marT="48273" marB="482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802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400"/>
                        <a:t>MX17004</a:t>
                      </a:r>
                    </a:p>
                  </a:txBody>
                  <a:tcPr marL="96546" marR="96546" marT="48273" marB="48273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400"/>
                        <a:t>2010-02-03</a:t>
                      </a:r>
                    </a:p>
                  </a:txBody>
                  <a:tcPr marL="96546" marR="96546" marT="48273" marB="4827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400"/>
                        <a:t>tmax</a:t>
                      </a:r>
                    </a:p>
                  </a:txBody>
                  <a:tcPr marL="96546" marR="96546" marT="48273" marB="4827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400"/>
                        <a:t>24.1</a:t>
                      </a:r>
                    </a:p>
                  </a:txBody>
                  <a:tcPr marL="96546" marR="96546" marT="48273" marB="482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802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400"/>
                        <a:t>MX17004</a:t>
                      </a:r>
                    </a:p>
                  </a:txBody>
                  <a:tcPr marL="96546" marR="96546" marT="48273" marB="48273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400"/>
                        <a:t>2010-02-03</a:t>
                      </a:r>
                    </a:p>
                  </a:txBody>
                  <a:tcPr marL="96546" marR="96546" marT="48273" marB="4827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400"/>
                        <a:t>tmin</a:t>
                      </a:r>
                    </a:p>
                  </a:txBody>
                  <a:tcPr marL="96546" marR="96546" marT="48273" marB="4827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400"/>
                        <a:t>14.4</a:t>
                      </a:r>
                    </a:p>
                  </a:txBody>
                  <a:tcPr marL="96546" marR="96546" marT="48273" marB="4827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>
                <a:solidFill>
                  <a:srgbClr val="FFFFFF"/>
                </a:solidFill>
              </a:rPr>
              <a:t>Next cast tmax and tmin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476410"/>
              </p:ext>
            </p:extLst>
          </p:nvPr>
        </p:nvGraphicFramePr>
        <p:xfrm>
          <a:off x="483042" y="1639230"/>
          <a:ext cx="8195872" cy="3035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7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875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500"/>
                        <a:t>id</a:t>
                      </a:r>
                    </a:p>
                  </a:txBody>
                  <a:tcPr marL="172444" marR="172444" marT="86222" marB="86222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2500"/>
                        <a:t>date</a:t>
                      </a:r>
                    </a:p>
                  </a:txBody>
                  <a:tcPr marL="172444" marR="172444" marT="86222" marB="86222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500"/>
                        <a:t>tmax</a:t>
                      </a:r>
                    </a:p>
                  </a:txBody>
                  <a:tcPr marL="172444" marR="172444" marT="86222" marB="86222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500"/>
                        <a:t>tmin</a:t>
                      </a:r>
                    </a:p>
                  </a:txBody>
                  <a:tcPr marL="172444" marR="172444" marT="86222" marB="862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75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500"/>
                        <a:t>MX17004</a:t>
                      </a:r>
                    </a:p>
                  </a:txBody>
                  <a:tcPr marL="172444" marR="172444" marT="86222" marB="86222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2500"/>
                        <a:t>2010-01-30</a:t>
                      </a:r>
                    </a:p>
                  </a:txBody>
                  <a:tcPr marL="172444" marR="172444" marT="86222" marB="86222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500"/>
                        <a:t>27.8</a:t>
                      </a:r>
                    </a:p>
                  </a:txBody>
                  <a:tcPr marL="172444" marR="172444" marT="86222" marB="86222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500"/>
                        <a:t>14.5</a:t>
                      </a:r>
                    </a:p>
                  </a:txBody>
                  <a:tcPr marL="172444" marR="172444" marT="86222" marB="862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75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500"/>
                        <a:t>MX17004</a:t>
                      </a:r>
                    </a:p>
                  </a:txBody>
                  <a:tcPr marL="172444" marR="172444" marT="86222" marB="86222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2500"/>
                        <a:t>2010-01-30</a:t>
                      </a:r>
                    </a:p>
                  </a:txBody>
                  <a:tcPr marL="172444" marR="172444" marT="86222" marB="86222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500"/>
                        <a:t>27.3</a:t>
                      </a:r>
                    </a:p>
                  </a:txBody>
                  <a:tcPr marL="172444" marR="172444" marT="86222" marB="86222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500"/>
                        <a:t>14.4</a:t>
                      </a:r>
                    </a:p>
                  </a:txBody>
                  <a:tcPr marL="172444" marR="172444" marT="86222" marB="862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75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500"/>
                        <a:t>MX17004</a:t>
                      </a:r>
                    </a:p>
                  </a:txBody>
                  <a:tcPr marL="172444" marR="172444" marT="86222" marB="86222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2500"/>
                        <a:t>2010-02-02</a:t>
                      </a:r>
                    </a:p>
                  </a:txBody>
                  <a:tcPr marL="172444" marR="172444" marT="86222" marB="86222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500"/>
                        <a:t>24.1</a:t>
                      </a:r>
                    </a:p>
                  </a:txBody>
                  <a:tcPr marL="172444" marR="172444" marT="86222" marB="86222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500"/>
                        <a:t>14.4</a:t>
                      </a:r>
                    </a:p>
                  </a:txBody>
                  <a:tcPr marL="172444" marR="172444" marT="86222" marB="862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>
                <a:solidFill>
                  <a:srgbClr val="FFFFFF"/>
                </a:solidFill>
              </a:rPr>
              <a:t>Tidy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04CBDB-0F54-A93A-2275-1CC77C7295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327600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522" y="1253676"/>
            <a:ext cx="4351438" cy="1671570"/>
          </a:xfrm>
        </p:spPr>
        <p:txBody>
          <a:bodyPr anchor="b">
            <a:normAutofit/>
          </a:bodyPr>
          <a:lstStyle/>
          <a:p>
            <a:pPr marL="0" lvl="0" indent="0" algn="l">
              <a:buNone/>
            </a:pPr>
            <a:r>
              <a:rPr lang="en-US" sz="3000"/>
              <a:t>Multiple types of observational units are stored in the same table.</a:t>
            </a:r>
          </a:p>
        </p:txBody>
      </p:sp>
      <p:pic>
        <p:nvPicPr>
          <p:cNvPr id="7" name="Graphic 6" descr="Tooth">
            <a:extLst>
              <a:ext uri="{FF2B5EF4-FFF2-40B4-BE49-F238E27FC236}">
                <a16:creationId xmlns:a16="http://schemas.microsoft.com/office/drawing/2014/main" id="{003E0716-9767-877A-8BB1-1AFE71F17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711" y="2020513"/>
            <a:ext cx="898899" cy="8988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0523" y="3054033"/>
            <a:ext cx="4351437" cy="1542783"/>
          </a:xfrm>
        </p:spPr>
        <p:txBody>
          <a:bodyPr>
            <a:normAutofit/>
          </a:bodyPr>
          <a:lstStyle/>
          <a:p>
            <a:pPr lvl="0"/>
            <a:r>
              <a:rPr lang="en-US" sz="1500"/>
              <a:t>e.g.,</a:t>
            </a:r>
          </a:p>
          <a:p>
            <a:pPr lvl="1"/>
            <a:r>
              <a:rPr lang="en-US" sz="1500"/>
              <a:t>volunteers/doctors and patients</a:t>
            </a:r>
          </a:p>
          <a:p>
            <a:pPr lvl="1"/>
            <a:r>
              <a:rPr lang="en-US" sz="1500"/>
              <a:t>clinic/hospital ward and patients</a:t>
            </a:r>
          </a:p>
          <a:p>
            <a:pPr lvl="1"/>
            <a:r>
              <a:rPr lang="en-US" sz="1500"/>
              <a:t>dental patients and teeth</a:t>
            </a:r>
          </a:p>
        </p:txBody>
      </p:sp>
      <p:pic>
        <p:nvPicPr>
          <p:cNvPr id="9" name="Graphic 8" descr="Tooth">
            <a:extLst>
              <a:ext uri="{FF2B5EF4-FFF2-40B4-BE49-F238E27FC236}">
                <a16:creationId xmlns:a16="http://schemas.microsoft.com/office/drawing/2014/main" id="{C66E3F79-3088-4461-BFD4-BE98B24EA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1073" y="612252"/>
            <a:ext cx="3918995" cy="3918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>
                <a:solidFill>
                  <a:srgbClr val="FFFFFF"/>
                </a:solidFill>
              </a:rPr>
              <a:t>Song,artist and rank in one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87410"/>
              </p:ext>
            </p:extLst>
          </p:nvPr>
        </p:nvGraphicFramePr>
        <p:xfrm>
          <a:off x="716764" y="1584434"/>
          <a:ext cx="7728431" cy="314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0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73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21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275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year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artist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time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track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date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500"/>
                        <a:t>week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rank</a:t>
                      </a:r>
                    </a:p>
                  </a:txBody>
                  <a:tcPr marL="94244" marR="94244" marT="47123" marB="471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75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2000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2 Pac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4:22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Baby Don’t Cry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2000-02-26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500"/>
                        <a:t>1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87</a:t>
                      </a:r>
                    </a:p>
                  </a:txBody>
                  <a:tcPr marL="94244" marR="94244" marT="47123" marB="471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75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2000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2 Pac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4:22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Baby Don’t Cry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 dirty="0"/>
                        <a:t>2000-03-04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500"/>
                        <a:t>2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82</a:t>
                      </a:r>
                    </a:p>
                  </a:txBody>
                  <a:tcPr marL="94244" marR="94244" marT="47123" marB="471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42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2000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2Ge+her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3:15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 dirty="0"/>
                        <a:t>The Hardest Part of…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2000-09-02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500"/>
                        <a:t>1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91</a:t>
                      </a:r>
                    </a:p>
                  </a:txBody>
                  <a:tcPr marL="94244" marR="94244" marT="47123" marB="471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42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2000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2Ge+her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3:15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The Hardest Part of…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2000-09-09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500"/>
                        <a:t>2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87</a:t>
                      </a:r>
                    </a:p>
                  </a:txBody>
                  <a:tcPr marL="94244" marR="94244" marT="47123" marB="471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75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2000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3 Doors Down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3:53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Kryptonite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2000-04-08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500"/>
                        <a:t>1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81</a:t>
                      </a:r>
                    </a:p>
                  </a:txBody>
                  <a:tcPr marL="94244" marR="94244" marT="47123" marB="471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75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2000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3 Doors Down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3:53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Kryptonite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/>
                        <a:t>2000-04-15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500"/>
                        <a:t>2</a:t>
                      </a:r>
                    </a:p>
                  </a:txBody>
                  <a:tcPr marL="94244" marR="94244" marT="47123" marB="47123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500" dirty="0"/>
                        <a:t>70</a:t>
                      </a:r>
                    </a:p>
                  </a:txBody>
                  <a:tcPr marL="94244" marR="94244" marT="47123" marB="471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96772"/>
            <a:ext cx="2400300" cy="317858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chemeClr val="bg1"/>
                </a:solidFill>
              </a:rPr>
              <a:t>Song, artist and rank in one table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52186"/>
            <a:ext cx="1432689" cy="532245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3564156"/>
            <a:ext cx="273765" cy="27376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3564156"/>
            <a:ext cx="273765" cy="27376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4154935"/>
            <a:ext cx="731374" cy="73137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1F249D7A-6E66-4EBB-7A94-5A2FC1A1C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31398"/>
              </p:ext>
            </p:extLst>
          </p:nvPr>
        </p:nvGraphicFramePr>
        <p:xfrm>
          <a:off x="4113104" y="358155"/>
          <a:ext cx="4726201" cy="4409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>
                <a:solidFill>
                  <a:srgbClr val="FFFFFF"/>
                </a:solidFill>
              </a:rPr>
              <a:t>Song, artist and time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834824"/>
              </p:ext>
            </p:extLst>
          </p:nvPr>
        </p:nvGraphicFramePr>
        <p:xfrm>
          <a:off x="593794" y="1584434"/>
          <a:ext cx="7974367" cy="2800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2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34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/>
                        <a:t>id</a:t>
                      </a:r>
                    </a:p>
                  </a:txBody>
                  <a:tcPr marL="125784" marR="125784" marT="62892" marB="62892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/>
                        <a:t>artist</a:t>
                      </a:r>
                    </a:p>
                  </a:txBody>
                  <a:tcPr marL="125784" marR="125784" marT="62892" marB="62892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/>
                        <a:t>track</a:t>
                      </a:r>
                    </a:p>
                  </a:txBody>
                  <a:tcPr marL="125784" marR="125784" marT="62892" marB="62892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900"/>
                        <a:t>time</a:t>
                      </a:r>
                    </a:p>
                  </a:txBody>
                  <a:tcPr marL="125784" marR="125784" marT="62892" marB="6289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4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/>
                        <a:t>1</a:t>
                      </a:r>
                    </a:p>
                  </a:txBody>
                  <a:tcPr marL="125784" marR="125784" marT="62892" marB="62892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/>
                        <a:t>2 Pac</a:t>
                      </a:r>
                    </a:p>
                  </a:txBody>
                  <a:tcPr marL="125784" marR="125784" marT="62892" marB="62892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/>
                        <a:t>Baby Don’t Cry</a:t>
                      </a:r>
                    </a:p>
                  </a:txBody>
                  <a:tcPr marL="125784" marR="125784" marT="62892" marB="62892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900"/>
                        <a:t>4:22</a:t>
                      </a:r>
                    </a:p>
                  </a:txBody>
                  <a:tcPr marL="125784" marR="125784" marT="62892" marB="628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702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/>
                        <a:t>2</a:t>
                      </a:r>
                    </a:p>
                  </a:txBody>
                  <a:tcPr marL="125784" marR="125784" marT="62892" marB="62892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dirty="0"/>
                        <a:t>2Ge+her</a:t>
                      </a:r>
                    </a:p>
                  </a:txBody>
                  <a:tcPr marL="125784" marR="125784" marT="62892" marB="62892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/>
                        <a:t>The Hardest part of …</a:t>
                      </a:r>
                    </a:p>
                  </a:txBody>
                  <a:tcPr marL="125784" marR="125784" marT="62892" marB="62892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900"/>
                        <a:t>3:15</a:t>
                      </a:r>
                    </a:p>
                  </a:txBody>
                  <a:tcPr marL="125784" marR="125784" marT="62892" marB="628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4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/>
                        <a:t>3</a:t>
                      </a:r>
                    </a:p>
                  </a:txBody>
                  <a:tcPr marL="125784" marR="125784" marT="62892" marB="62892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 dirty="0"/>
                        <a:t>3 Doors Down</a:t>
                      </a:r>
                    </a:p>
                  </a:txBody>
                  <a:tcPr marL="125784" marR="125784" marT="62892" marB="62892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/>
                        <a:t>Kryptonite</a:t>
                      </a:r>
                    </a:p>
                  </a:txBody>
                  <a:tcPr marL="125784" marR="125784" marT="62892" marB="62892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900"/>
                        <a:t>3:53</a:t>
                      </a:r>
                    </a:p>
                  </a:txBody>
                  <a:tcPr marL="125784" marR="125784" marT="62892" marB="628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4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/>
                        <a:t>4</a:t>
                      </a:r>
                    </a:p>
                  </a:txBody>
                  <a:tcPr marL="125784" marR="125784" marT="62892" marB="62892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/>
                        <a:t>3 Doors Down</a:t>
                      </a:r>
                    </a:p>
                  </a:txBody>
                  <a:tcPr marL="125784" marR="125784" marT="62892" marB="62892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900"/>
                        <a:t>Loser</a:t>
                      </a:r>
                    </a:p>
                  </a:txBody>
                  <a:tcPr marL="125784" marR="125784" marT="62892" marB="62892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sz="1900" dirty="0"/>
                        <a:t>4:24</a:t>
                      </a:r>
                    </a:p>
                  </a:txBody>
                  <a:tcPr marL="125784" marR="125784" marT="62892" marB="628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475449"/>
            <a:ext cx="1971675" cy="191044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Dates and rank of song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780551"/>
              </p:ext>
            </p:extLst>
          </p:nvPr>
        </p:nvGraphicFramePr>
        <p:xfrm>
          <a:off x="4218743" y="226342"/>
          <a:ext cx="3814015" cy="4690816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821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035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 b="0" cap="none" spc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 marL="71693" marR="55148" marT="55148" marB="5514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200" b="0" cap="none" spc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 marL="71693" marR="55148" marT="55148" marB="5514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200" b="0" cap="none" spc="0">
                          <a:solidFill>
                            <a:schemeClr val="bg1"/>
                          </a:solidFill>
                        </a:rPr>
                        <a:t>rank</a:t>
                      </a:r>
                    </a:p>
                  </a:txBody>
                  <a:tcPr marL="71693" marR="55148" marT="55148" marB="5514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35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1693" marR="55148" marT="55148" marB="5514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2000-02-26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87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35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2000-03-04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82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035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1693" marR="55148" marT="55148" marB="5514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2000-03-11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72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035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2000-03-18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77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035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1693" marR="55148" marT="55148" marB="5514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2000-03-25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87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035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2000-04-01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94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035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71693" marR="55148" marT="55148" marB="5514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2000-04-08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99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035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2000-09-02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91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035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71693" marR="55148" marT="55148" marB="5514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2000-09-09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87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035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2000-09-16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92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035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71693" marR="55148" marT="55148" marB="5514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2000-04-08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81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035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2000-04-15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70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035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71693" marR="55148" marT="55148" marB="5514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2000-04-22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68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1035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2000-04-29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67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1035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71693" marR="55148" marT="55148" marB="5514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200" cap="none" spc="0">
                          <a:solidFill>
                            <a:schemeClr val="bg1"/>
                          </a:solidFill>
                        </a:rPr>
                        <a:t>2000-05-06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200" cap="none" spc="0" dirty="0">
                          <a:solidFill>
                            <a:schemeClr val="bg1"/>
                          </a:solidFill>
                        </a:rPr>
                        <a:t>66</a:t>
                      </a:r>
                    </a:p>
                  </a:txBody>
                  <a:tcPr marL="71693" marR="55148" marT="55148" marB="55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262817"/>
            <a:ext cx="2336449" cy="1797269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000">
                <a:solidFill>
                  <a:srgbClr val="FFFFFF"/>
                </a:solidFill>
              </a:rPr>
              <a:t>One type in multiple table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1C78E1-4716-580B-CA83-8E57E6F1E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112923"/>
              </p:ext>
            </p:extLst>
          </p:nvPr>
        </p:nvGraphicFramePr>
        <p:xfrm>
          <a:off x="3678789" y="562830"/>
          <a:ext cx="5000124" cy="409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>
                <a:solidFill>
                  <a:srgbClr val="FFFFFF"/>
                </a:solidFill>
              </a:rPr>
              <a:t>Survey 1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384330"/>
              </p:ext>
            </p:extLst>
          </p:nvPr>
        </p:nvGraphicFramePr>
        <p:xfrm>
          <a:off x="483042" y="1855615"/>
          <a:ext cx="8195872" cy="2602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6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056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200"/>
                        <a:t>id</a:t>
                      </a:r>
                    </a:p>
                  </a:txBody>
                  <a:tcPr marL="147855" marR="147855" marT="73927" marB="7392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200"/>
                        <a:t>age</a:t>
                      </a:r>
                    </a:p>
                  </a:txBody>
                  <a:tcPr marL="147855" marR="147855" marT="73927" marB="73927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200"/>
                        <a:t>sex</a:t>
                      </a:r>
                    </a:p>
                  </a:txBody>
                  <a:tcPr marL="147855" marR="147855" marT="73927" marB="7392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200"/>
                        <a:t>Knowledge score</a:t>
                      </a:r>
                    </a:p>
                  </a:txBody>
                  <a:tcPr marL="147855" marR="147855" marT="73927" marB="739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56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200"/>
                        <a:t>FHW01</a:t>
                      </a:r>
                    </a:p>
                  </a:txBody>
                  <a:tcPr marL="147855" marR="147855" marT="73927" marB="7392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200"/>
                        <a:t>34</a:t>
                      </a:r>
                    </a:p>
                  </a:txBody>
                  <a:tcPr marL="147855" marR="147855" marT="73927" marB="73927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200"/>
                        <a:t>M</a:t>
                      </a:r>
                    </a:p>
                  </a:txBody>
                  <a:tcPr marL="147855" marR="147855" marT="73927" marB="7392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200"/>
                        <a:t>70</a:t>
                      </a:r>
                    </a:p>
                  </a:txBody>
                  <a:tcPr marL="147855" marR="147855" marT="73927" marB="739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56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200"/>
                        <a:t>FHW02</a:t>
                      </a:r>
                    </a:p>
                  </a:txBody>
                  <a:tcPr marL="147855" marR="147855" marT="73927" marB="7392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200"/>
                        <a:t>30</a:t>
                      </a:r>
                    </a:p>
                  </a:txBody>
                  <a:tcPr marL="147855" marR="147855" marT="73927" marB="73927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200"/>
                        <a:t>F</a:t>
                      </a:r>
                    </a:p>
                  </a:txBody>
                  <a:tcPr marL="147855" marR="147855" marT="73927" marB="7392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200"/>
                        <a:t>76</a:t>
                      </a:r>
                    </a:p>
                  </a:txBody>
                  <a:tcPr marL="147855" marR="147855" marT="73927" marB="739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56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200"/>
                        <a:t>FHW03</a:t>
                      </a:r>
                    </a:p>
                  </a:txBody>
                  <a:tcPr marL="147855" marR="147855" marT="73927" marB="7392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200"/>
                        <a:t>38</a:t>
                      </a:r>
                    </a:p>
                  </a:txBody>
                  <a:tcPr marL="147855" marR="147855" marT="73927" marB="73927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200"/>
                        <a:t>F</a:t>
                      </a:r>
                    </a:p>
                  </a:txBody>
                  <a:tcPr marL="147855" marR="147855" marT="73927" marB="73927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200"/>
                        <a:t>69</a:t>
                      </a:r>
                    </a:p>
                  </a:txBody>
                  <a:tcPr marL="147855" marR="147855" marT="73927" marB="739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>
                <a:solidFill>
                  <a:srgbClr val="FFFFFF"/>
                </a:solidFill>
              </a:rPr>
              <a:t>Survey 2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625148"/>
              </p:ext>
            </p:extLst>
          </p:nvPr>
        </p:nvGraphicFramePr>
        <p:xfrm>
          <a:off x="483042" y="1845648"/>
          <a:ext cx="8195873" cy="2622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554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200"/>
                        <a:t>id</a:t>
                      </a:r>
                    </a:p>
                  </a:txBody>
                  <a:tcPr marL="148987" marR="148987" marT="74494" marB="7449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200"/>
                        <a:t>age</a:t>
                      </a:r>
                    </a:p>
                  </a:txBody>
                  <a:tcPr marL="148987" marR="148987" marT="74494" marB="7449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200"/>
                        <a:t>sex</a:t>
                      </a:r>
                    </a:p>
                  </a:txBody>
                  <a:tcPr marL="148987" marR="148987" marT="74494" marB="7449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200"/>
                        <a:t>Knowledge score</a:t>
                      </a:r>
                    </a:p>
                  </a:txBody>
                  <a:tcPr marL="148987" marR="148987" marT="74494" marB="7449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54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200"/>
                        <a:t>MPS01</a:t>
                      </a:r>
                    </a:p>
                  </a:txBody>
                  <a:tcPr marL="148987" marR="148987" marT="74494" marB="7449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200"/>
                        <a:t>39</a:t>
                      </a:r>
                    </a:p>
                  </a:txBody>
                  <a:tcPr marL="148987" marR="148987" marT="74494" marB="7449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200"/>
                        <a:t>M</a:t>
                      </a:r>
                    </a:p>
                  </a:txBody>
                  <a:tcPr marL="148987" marR="148987" marT="74494" marB="7449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200"/>
                        <a:t>78</a:t>
                      </a:r>
                    </a:p>
                  </a:txBody>
                  <a:tcPr marL="148987" marR="148987" marT="74494" marB="7449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54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200"/>
                        <a:t>MPS02</a:t>
                      </a:r>
                    </a:p>
                  </a:txBody>
                  <a:tcPr marL="148987" marR="148987" marT="74494" marB="7449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200"/>
                        <a:t>40</a:t>
                      </a:r>
                    </a:p>
                  </a:txBody>
                  <a:tcPr marL="148987" marR="148987" marT="74494" marB="7449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200"/>
                        <a:t>M</a:t>
                      </a:r>
                    </a:p>
                  </a:txBody>
                  <a:tcPr marL="148987" marR="148987" marT="74494" marB="7449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200"/>
                        <a:t>74</a:t>
                      </a:r>
                    </a:p>
                  </a:txBody>
                  <a:tcPr marL="148987" marR="148987" marT="74494" marB="7449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54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200"/>
                        <a:t>MPS03</a:t>
                      </a:r>
                    </a:p>
                  </a:txBody>
                  <a:tcPr marL="148987" marR="148987" marT="74494" marB="7449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200"/>
                        <a:t>38</a:t>
                      </a:r>
                    </a:p>
                  </a:txBody>
                  <a:tcPr marL="148987" marR="148987" marT="74494" marB="74494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200"/>
                        <a:t>F</a:t>
                      </a:r>
                    </a:p>
                  </a:txBody>
                  <a:tcPr marL="148987" marR="148987" marT="74494" marB="74494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2200"/>
                        <a:t>70</a:t>
                      </a:r>
                    </a:p>
                  </a:txBody>
                  <a:tcPr marL="148987" marR="148987" marT="74494" marB="7449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>
                <a:solidFill>
                  <a:srgbClr val="FFFFFF"/>
                </a:solidFill>
              </a:rPr>
              <a:t>Appended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193235"/>
              </p:ext>
            </p:extLst>
          </p:nvPr>
        </p:nvGraphicFramePr>
        <p:xfrm>
          <a:off x="483042" y="1779267"/>
          <a:ext cx="8195875" cy="275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55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0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356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id</a:t>
                      </a:r>
                    </a:p>
                  </a:txBody>
                  <a:tcPr marL="89446" marR="89446" marT="44723" marB="4472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300"/>
                        <a:t>age</a:t>
                      </a:r>
                    </a:p>
                  </a:txBody>
                  <a:tcPr marL="89446" marR="89446" marT="44723" marB="4472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sex</a:t>
                      </a:r>
                    </a:p>
                  </a:txBody>
                  <a:tcPr marL="89446" marR="89446" marT="44723" marB="4472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300"/>
                        <a:t>Knowledge score</a:t>
                      </a:r>
                    </a:p>
                  </a:txBody>
                  <a:tcPr marL="89446" marR="89446" marT="44723" marB="4472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300"/>
                        <a:t>survey</a:t>
                      </a:r>
                    </a:p>
                  </a:txBody>
                  <a:tcPr marL="89446" marR="89446" marT="44723" marB="44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56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FHW01</a:t>
                      </a:r>
                    </a:p>
                  </a:txBody>
                  <a:tcPr marL="89446" marR="89446" marT="44723" marB="4472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300"/>
                        <a:t>34</a:t>
                      </a:r>
                    </a:p>
                  </a:txBody>
                  <a:tcPr marL="89446" marR="89446" marT="44723" marB="4472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M</a:t>
                      </a:r>
                    </a:p>
                  </a:txBody>
                  <a:tcPr marL="89446" marR="89446" marT="44723" marB="4472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300"/>
                        <a:t>70</a:t>
                      </a:r>
                    </a:p>
                  </a:txBody>
                  <a:tcPr marL="89446" marR="89446" marT="44723" marB="4472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300"/>
                        <a:t>1</a:t>
                      </a:r>
                    </a:p>
                  </a:txBody>
                  <a:tcPr marL="89446" marR="89446" marT="44723" marB="44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56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FHW02</a:t>
                      </a:r>
                    </a:p>
                  </a:txBody>
                  <a:tcPr marL="89446" marR="89446" marT="44723" marB="4472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300"/>
                        <a:t>30</a:t>
                      </a:r>
                    </a:p>
                  </a:txBody>
                  <a:tcPr marL="89446" marR="89446" marT="44723" marB="4472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F</a:t>
                      </a:r>
                    </a:p>
                  </a:txBody>
                  <a:tcPr marL="89446" marR="89446" marT="44723" marB="4472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300"/>
                        <a:t>76</a:t>
                      </a:r>
                    </a:p>
                  </a:txBody>
                  <a:tcPr marL="89446" marR="89446" marT="44723" marB="4472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300"/>
                        <a:t>1</a:t>
                      </a:r>
                    </a:p>
                  </a:txBody>
                  <a:tcPr marL="89446" marR="89446" marT="44723" marB="44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56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FHW03</a:t>
                      </a:r>
                    </a:p>
                  </a:txBody>
                  <a:tcPr marL="89446" marR="89446" marT="44723" marB="4472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300"/>
                        <a:t>38</a:t>
                      </a:r>
                    </a:p>
                  </a:txBody>
                  <a:tcPr marL="89446" marR="89446" marT="44723" marB="4472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F</a:t>
                      </a:r>
                    </a:p>
                  </a:txBody>
                  <a:tcPr marL="89446" marR="89446" marT="44723" marB="4472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300"/>
                        <a:t>69</a:t>
                      </a:r>
                    </a:p>
                  </a:txBody>
                  <a:tcPr marL="89446" marR="89446" marT="44723" marB="4472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300"/>
                        <a:t>1</a:t>
                      </a:r>
                    </a:p>
                  </a:txBody>
                  <a:tcPr marL="89446" marR="89446" marT="44723" marB="44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56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MPS01</a:t>
                      </a:r>
                    </a:p>
                  </a:txBody>
                  <a:tcPr marL="89446" marR="89446" marT="44723" marB="4472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300"/>
                        <a:t>39</a:t>
                      </a:r>
                    </a:p>
                  </a:txBody>
                  <a:tcPr marL="89446" marR="89446" marT="44723" marB="4472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M</a:t>
                      </a:r>
                    </a:p>
                  </a:txBody>
                  <a:tcPr marL="89446" marR="89446" marT="44723" marB="4472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300"/>
                        <a:t>78</a:t>
                      </a:r>
                    </a:p>
                  </a:txBody>
                  <a:tcPr marL="89446" marR="89446" marT="44723" marB="4472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300"/>
                        <a:t>2</a:t>
                      </a:r>
                    </a:p>
                  </a:txBody>
                  <a:tcPr marL="89446" marR="89446" marT="44723" marB="44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56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MPS02</a:t>
                      </a:r>
                    </a:p>
                  </a:txBody>
                  <a:tcPr marL="89446" marR="89446" marT="44723" marB="4472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300"/>
                        <a:t>40</a:t>
                      </a:r>
                    </a:p>
                  </a:txBody>
                  <a:tcPr marL="89446" marR="89446" marT="44723" marB="4472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M</a:t>
                      </a:r>
                    </a:p>
                  </a:txBody>
                  <a:tcPr marL="89446" marR="89446" marT="44723" marB="4472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300"/>
                        <a:t>74</a:t>
                      </a:r>
                    </a:p>
                  </a:txBody>
                  <a:tcPr marL="89446" marR="89446" marT="44723" marB="4472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300"/>
                        <a:t>2</a:t>
                      </a:r>
                    </a:p>
                  </a:txBody>
                  <a:tcPr marL="89446" marR="89446" marT="44723" marB="44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56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MPS03</a:t>
                      </a:r>
                    </a:p>
                  </a:txBody>
                  <a:tcPr marL="89446" marR="89446" marT="44723" marB="4472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300"/>
                        <a:t>38</a:t>
                      </a:r>
                    </a:p>
                  </a:txBody>
                  <a:tcPr marL="89446" marR="89446" marT="44723" marB="4472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F</a:t>
                      </a:r>
                    </a:p>
                  </a:txBody>
                  <a:tcPr marL="89446" marR="89446" marT="44723" marB="4472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300"/>
                        <a:t>70</a:t>
                      </a:r>
                    </a:p>
                  </a:txBody>
                  <a:tcPr marL="89446" marR="89446" marT="44723" marB="44723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300"/>
                        <a:t>2</a:t>
                      </a:r>
                    </a:p>
                  </a:txBody>
                  <a:tcPr marL="89446" marR="89446" marT="44723" marB="44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7019"/>
            <a:ext cx="9143998" cy="3280596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31539" y="-2948881"/>
            <a:ext cx="3280918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02522" y="-2777901"/>
            <a:ext cx="3280596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17017"/>
            <a:ext cx="6406863" cy="3280594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774039"/>
            <a:ext cx="3742610" cy="3329347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8" y="551329"/>
            <a:ext cx="7540322" cy="21963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l" defTabSz="914400">
              <a:lnSpc>
                <a:spcPct val="90000"/>
              </a:lnSpc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Tidy data: A standardized way to link structure of a dataset with its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011" y="3653118"/>
            <a:ext cx="7504463" cy="109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80% of data analysis is spent on cleaning and preparing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17144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262647"/>
            <a:ext cx="3485178" cy="1218390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2300"/>
              <a:t>Tidy data: A standardized way to link structure of a dataset with its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057400"/>
            <a:ext cx="3485179" cy="2709861"/>
          </a:xfrm>
        </p:spPr>
        <p:txBody>
          <a:bodyPr anchor="ctr">
            <a:normAutofit/>
          </a:bodyPr>
          <a:lstStyle/>
          <a:p>
            <a:pPr lvl="0"/>
            <a:r>
              <a:rPr lang="en-US" sz="2000" dirty="0"/>
              <a:t>Data structure</a:t>
            </a:r>
          </a:p>
          <a:p>
            <a:pPr lvl="1"/>
            <a:r>
              <a:rPr lang="en-US" sz="2000" dirty="0"/>
              <a:t>made up of rows and columns</a:t>
            </a:r>
          </a:p>
          <a:p>
            <a:pPr lvl="1"/>
            <a:r>
              <a:rPr lang="en-US" sz="2000" dirty="0"/>
              <a:t>columns almost always labelled</a:t>
            </a:r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968FE065-0132-145D-FF15-53FCDCBB6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17" r="40428" b="-446"/>
          <a:stretch/>
        </p:blipFill>
        <p:spPr>
          <a:xfrm>
            <a:off x="4572000" y="10"/>
            <a:ext cx="4577118" cy="5143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>
                <a:solidFill>
                  <a:srgbClr val="FFFFFF"/>
                </a:solidFill>
              </a:rPr>
              <a:t>Table 1</a:t>
            </a: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630572"/>
              </p:ext>
            </p:extLst>
          </p:nvPr>
        </p:nvGraphicFramePr>
        <p:xfrm>
          <a:off x="483042" y="1643209"/>
          <a:ext cx="8229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treatmenta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treatmentb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John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Jane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Mary 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F5C17994-3E26-011C-3F37-16304AF304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202900"/>
              </p:ext>
            </p:extLst>
          </p:nvPr>
        </p:nvGraphicFramePr>
        <p:xfrm>
          <a:off x="483042" y="3782377"/>
          <a:ext cx="8229600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John.Smith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Jane.Doe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Mary.Johnson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treatmenta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treatmentb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7CA1EE8C-3A5D-E692-0EF7-46C8EE4C6C3F}"/>
              </a:ext>
            </a:extLst>
          </p:cNvPr>
          <p:cNvSpPr txBox="1">
            <a:spLocks/>
          </p:cNvSpPr>
          <p:nvPr/>
        </p:nvSpPr>
        <p:spPr>
          <a:xfrm>
            <a:off x="483042" y="2877848"/>
            <a:ext cx="8195871" cy="853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339471">
              <a:spcAft>
                <a:spcPts val="600"/>
              </a:spcAft>
            </a:pPr>
            <a:r>
              <a:rPr lang="en-GB" sz="3267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2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78886" y="479460"/>
            <a:ext cx="51435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94905" y="296405"/>
            <a:ext cx="4759657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6680" y="2114225"/>
            <a:ext cx="1876484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18752" y="639595"/>
            <a:ext cx="51435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614065" y="846373"/>
            <a:ext cx="3238727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440141"/>
            <a:ext cx="3172575" cy="2540623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000">
                <a:solidFill>
                  <a:srgbClr val="FFFFFF"/>
                </a:solidFill>
              </a:rPr>
              <a:t>Tidy data: A standardized way to link structure of a dataset with its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487110"/>
            <a:ext cx="3646835" cy="4159535"/>
          </a:xfrm>
        </p:spPr>
        <p:txBody>
          <a:bodyPr anchor="ctr">
            <a:normAutofit/>
          </a:bodyPr>
          <a:lstStyle/>
          <a:p>
            <a:pPr lvl="0"/>
            <a:r>
              <a:rPr lang="en-US" sz="2000" dirty="0"/>
              <a:t>Data semantics</a:t>
            </a:r>
          </a:p>
          <a:p>
            <a:pPr lvl="1"/>
            <a:r>
              <a:rPr lang="en-US" sz="2000" dirty="0"/>
              <a:t>every value belongs to a </a:t>
            </a:r>
            <a:r>
              <a:rPr lang="en-US" sz="2000" i="1" dirty="0"/>
              <a:t>variable</a:t>
            </a:r>
            <a:r>
              <a:rPr lang="en-US" sz="2000" dirty="0"/>
              <a:t> and an </a:t>
            </a:r>
            <a:r>
              <a:rPr lang="en-US" sz="2000" i="1" dirty="0"/>
              <a:t>observation</a:t>
            </a:r>
          </a:p>
          <a:p>
            <a:pPr lvl="1"/>
            <a:r>
              <a:rPr lang="en-US" sz="2000" dirty="0"/>
              <a:t>A variable contains all values that measure the same underlying attribute across units</a:t>
            </a:r>
          </a:p>
          <a:p>
            <a:pPr lvl="1"/>
            <a:r>
              <a:rPr lang="en-US" sz="2000" dirty="0"/>
              <a:t>An observation contains all values measured on the same unit across attributes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>
                <a:solidFill>
                  <a:srgbClr val="FFFFFF"/>
                </a:solidFill>
              </a:rPr>
              <a:t>Table 3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210627"/>
              </p:ext>
            </p:extLst>
          </p:nvPr>
        </p:nvGraphicFramePr>
        <p:xfrm>
          <a:off x="664015" y="1584434"/>
          <a:ext cx="7833927" cy="314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5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4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23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name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treatment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500"/>
                        <a:t>result</a:t>
                      </a:r>
                    </a:p>
                  </a:txBody>
                  <a:tcPr marL="102098" marR="102098" marT="51049" marB="510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3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John Smith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a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500"/>
                        <a:t>_</a:t>
                      </a:r>
                    </a:p>
                  </a:txBody>
                  <a:tcPr marL="102098" marR="102098" marT="51049" marB="510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3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Jane Doe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a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500"/>
                        <a:t>16</a:t>
                      </a:r>
                    </a:p>
                  </a:txBody>
                  <a:tcPr marL="102098" marR="102098" marT="51049" marB="510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3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Mary Johnson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a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500"/>
                        <a:t>3</a:t>
                      </a:r>
                    </a:p>
                  </a:txBody>
                  <a:tcPr marL="102098" marR="102098" marT="51049" marB="510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3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John Smith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b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500"/>
                        <a:t>2</a:t>
                      </a:r>
                    </a:p>
                  </a:txBody>
                  <a:tcPr marL="102098" marR="102098" marT="51049" marB="510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3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Jane Doe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b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500"/>
                        <a:t>11</a:t>
                      </a:r>
                    </a:p>
                  </a:txBody>
                  <a:tcPr marL="102098" marR="102098" marT="51049" marB="510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23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Mary Johnson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500"/>
                        <a:t>b</a:t>
                      </a:r>
                    </a:p>
                  </a:txBody>
                  <a:tcPr marL="102098" marR="102098" marT="51049" marB="51049"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lang="en-US" sz="1500"/>
                        <a:t>1</a:t>
                      </a:r>
                    </a:p>
                  </a:txBody>
                  <a:tcPr marL="102098" marR="102098" marT="51049" marB="510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949801"/>
            <a:ext cx="9143997" cy="1193057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952631"/>
            <a:ext cx="9138997" cy="1193056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3949159"/>
            <a:ext cx="3057523" cy="1193057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001" y="3947612"/>
            <a:ext cx="9143999" cy="119807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4132689"/>
            <a:ext cx="7421963" cy="7752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Tidy data: A standardized way to link structure of a dataset with its semantics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5192" y="2874899"/>
            <a:ext cx="6249619" cy="839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/>
              <a:t>Data semantics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/>
              <a:t>it is easier to describe functional relationship between variables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/>
              <a:t>it is easier to make comparison between group of comparison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821415"/>
              </p:ext>
            </p:extLst>
          </p:nvPr>
        </p:nvGraphicFramePr>
        <p:xfrm>
          <a:off x="1455192" y="410365"/>
          <a:ext cx="6233616" cy="219458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373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91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300" b="1">
                          <a:solidFill>
                            <a:srgbClr val="FFFFFF"/>
                          </a:solidFill>
                        </a:rPr>
                        <a:t>id</a:t>
                      </a:r>
                    </a:p>
                  </a:txBody>
                  <a:tcPr marL="180872" marR="108523" marT="108523" marB="10852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300" b="1">
                          <a:solidFill>
                            <a:srgbClr val="FFFFFF"/>
                          </a:solidFill>
                        </a:rPr>
                        <a:t>sex</a:t>
                      </a:r>
                    </a:p>
                  </a:txBody>
                  <a:tcPr marL="180872" marR="108523" marT="108523" marB="10852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300" b="1">
                          <a:solidFill>
                            <a:srgbClr val="FFFFFF"/>
                          </a:solidFill>
                        </a:rPr>
                        <a:t>weight</a:t>
                      </a:r>
                    </a:p>
                  </a:txBody>
                  <a:tcPr marL="180872" marR="108523" marT="108523" marB="10852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300" b="1">
                          <a:solidFill>
                            <a:srgbClr val="FFFFFF"/>
                          </a:solidFill>
                        </a:rPr>
                        <a:t>height</a:t>
                      </a:r>
                    </a:p>
                  </a:txBody>
                  <a:tcPr marL="180872" marR="108523" marT="108523" marB="10852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180872" marR="108523" marT="108523" marB="10852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Male</a:t>
                      </a:r>
                    </a:p>
                  </a:txBody>
                  <a:tcPr marL="180872" marR="108523" marT="108523" marB="10852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65</a:t>
                      </a:r>
                    </a:p>
                  </a:txBody>
                  <a:tcPr marL="180872" marR="108523" marT="108523" marB="10852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168</a:t>
                      </a:r>
                    </a:p>
                  </a:txBody>
                  <a:tcPr marL="180872" marR="108523" marT="108523" marB="10852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80872" marR="108523" marT="108523" marB="108523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Female</a:t>
                      </a:r>
                    </a:p>
                  </a:txBody>
                  <a:tcPr marL="180872" marR="108523" marT="108523" marB="10852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55</a:t>
                      </a:r>
                    </a:p>
                  </a:txBody>
                  <a:tcPr marL="180872" marR="108523" marT="108523" marB="10852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170</a:t>
                      </a:r>
                    </a:p>
                  </a:txBody>
                  <a:tcPr marL="180872" marR="108523" marT="108523" marB="10852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80872" marR="108523" marT="108523" marB="10852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Female</a:t>
                      </a:r>
                    </a:p>
                  </a:txBody>
                  <a:tcPr marL="180872" marR="108523" marT="108523" marB="10852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38</a:t>
                      </a:r>
                    </a:p>
                  </a:txBody>
                  <a:tcPr marL="180872" marR="108523" marT="108523" marB="10852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168</a:t>
                      </a:r>
                    </a:p>
                  </a:txBody>
                  <a:tcPr marL="180872" marR="108523" marT="108523" marB="10852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80872" marR="108523" marT="108523" marB="108523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Male</a:t>
                      </a:r>
                    </a:p>
                  </a:txBody>
                  <a:tcPr marL="180872" marR="108523" marT="108523" marB="10852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44</a:t>
                      </a:r>
                    </a:p>
                  </a:txBody>
                  <a:tcPr marL="180872" marR="108523" marT="108523" marB="10852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172</a:t>
                      </a:r>
                    </a:p>
                  </a:txBody>
                  <a:tcPr marL="180872" marR="108523" marT="108523" marB="10852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394486"/>
            <a:ext cx="3212237" cy="9002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Tidy 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458684"/>
            <a:ext cx="3017520" cy="205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799" y="1523325"/>
            <a:ext cx="3212238" cy="26339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1.Each variable forms a column. </a:t>
            </a:r>
          </a:p>
          <a:p>
            <a:pPr marL="0"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2.Each observation forms a row. </a:t>
            </a:r>
          </a:p>
          <a:p>
            <a:pPr marL="0" lv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3.Each type of observational unit forms a table.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69382" y="4540020"/>
            <a:ext cx="555498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28692" y="161401"/>
            <a:ext cx="555498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266219"/>
            <a:ext cx="4638730" cy="44364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745007"/>
              </p:ext>
            </p:extLst>
          </p:nvPr>
        </p:nvGraphicFramePr>
        <p:xfrm>
          <a:off x="4490803" y="862292"/>
          <a:ext cx="4221015" cy="324426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5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592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 b="0" cap="none" spc="6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153057" marR="117736" marT="91440" marB="117736" anchor="ctr">
                    <a:lnL w="12700" cmpd="sng">
                      <a:noFill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600" b="0" cap="none" spc="60">
                          <a:solidFill>
                            <a:schemeClr val="bg1"/>
                          </a:solidFill>
                        </a:rPr>
                        <a:t>treatment</a:t>
                      </a:r>
                    </a:p>
                  </a:txBody>
                  <a:tcPr marL="153057" marR="117736" marT="91440" marB="1177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600" b="0" cap="none" spc="60">
                          <a:solidFill>
                            <a:schemeClr val="bg1"/>
                          </a:solidFill>
                        </a:rPr>
                        <a:t>result</a:t>
                      </a:r>
                    </a:p>
                  </a:txBody>
                  <a:tcPr marL="153057" marR="117736" marT="91440" marB="1177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112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 cap="none" spc="0">
                          <a:solidFill>
                            <a:schemeClr val="tx1"/>
                          </a:solidFill>
                        </a:rPr>
                        <a:t>John Smith</a:t>
                      </a:r>
                    </a:p>
                  </a:txBody>
                  <a:tcPr marL="153057" marR="117736" marT="91440" marB="1177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 cap="none" spc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53057" marR="117736" marT="91440" marB="1177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400" cap="none" spc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 marL="153057" marR="117736" marT="91440" marB="1177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112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 cap="none" spc="0">
                          <a:solidFill>
                            <a:schemeClr val="tx1"/>
                          </a:solidFill>
                        </a:rPr>
                        <a:t>Jane Doe</a:t>
                      </a:r>
                    </a:p>
                  </a:txBody>
                  <a:tcPr marL="153057" marR="117736" marT="91440" marB="1177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 cap="none" spc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53057" marR="117736" marT="91440" marB="1177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400" cap="none" spc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153057" marR="117736" marT="91440" marB="1177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112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 cap="none" spc="0">
                          <a:solidFill>
                            <a:schemeClr val="tx1"/>
                          </a:solidFill>
                        </a:rPr>
                        <a:t>Mary Johnson</a:t>
                      </a:r>
                    </a:p>
                  </a:txBody>
                  <a:tcPr marL="153057" marR="117736" marT="91440" marB="1177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 cap="none" spc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53057" marR="117736" marT="91440" marB="1177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4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53057" marR="117736" marT="91440" marB="1177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112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 cap="none" spc="0">
                          <a:solidFill>
                            <a:schemeClr val="tx1"/>
                          </a:solidFill>
                        </a:rPr>
                        <a:t>John Smith</a:t>
                      </a:r>
                    </a:p>
                  </a:txBody>
                  <a:tcPr marL="153057" marR="117736" marT="91440" marB="1177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 cap="none" spc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153057" marR="117736" marT="91440" marB="1177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4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53057" marR="117736" marT="91440" marB="1177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112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 cap="none" spc="0">
                          <a:solidFill>
                            <a:schemeClr val="tx1"/>
                          </a:solidFill>
                        </a:rPr>
                        <a:t>Jane Doe</a:t>
                      </a:r>
                    </a:p>
                  </a:txBody>
                  <a:tcPr marL="153057" marR="117736" marT="91440" marB="1177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 cap="none" spc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153057" marR="117736" marT="91440" marB="1177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400" cap="none" spc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153057" marR="117736" marT="91440" marB="1177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112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 cap="none" spc="0">
                          <a:solidFill>
                            <a:schemeClr val="tx1"/>
                          </a:solidFill>
                        </a:rPr>
                        <a:t>Mary Johnson</a:t>
                      </a:r>
                    </a:p>
                  </a:txBody>
                  <a:tcPr marL="153057" marR="117736" marT="91440" marB="1177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 cap="none" spc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153057" marR="117736" marT="91440" marB="1177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 sz="14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53057" marR="117736" marT="91440" marB="1177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1069</Words>
  <Application>Microsoft Office PowerPoint</Application>
  <PresentationFormat>On-screen Show (16:9)</PresentationFormat>
  <Paragraphs>603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Tidy data</vt:lpstr>
      <vt:lpstr>Tidy data</vt:lpstr>
      <vt:lpstr>Tidy data: A standardized way to link structure of a dataset with its semantics</vt:lpstr>
      <vt:lpstr>Tidy data: A standardized way to link structure of a dataset with its semantics</vt:lpstr>
      <vt:lpstr>Table 1</vt:lpstr>
      <vt:lpstr>Tidy data: A standardized way to link structure of a dataset with its semantics</vt:lpstr>
      <vt:lpstr>Table 3</vt:lpstr>
      <vt:lpstr>Tidy data: A standardized way to link structure of a dataset with its semantics</vt:lpstr>
      <vt:lpstr>Tidy data</vt:lpstr>
      <vt:lpstr>Common problems of messy datasets</vt:lpstr>
      <vt:lpstr>Column headers are values not variable names</vt:lpstr>
      <vt:lpstr>Melt the columns into rows</vt:lpstr>
      <vt:lpstr>Multiple variables are stored in one column</vt:lpstr>
      <vt:lpstr>First, melt the data</vt:lpstr>
      <vt:lpstr>Then, split the string column</vt:lpstr>
      <vt:lpstr>Variables are stored in both rows and columns</vt:lpstr>
      <vt:lpstr>First melt the data</vt:lpstr>
      <vt:lpstr>Create date using year, month and day, and drop missing values</vt:lpstr>
      <vt:lpstr>Next cast tmax and tmin</vt:lpstr>
      <vt:lpstr>Multiple types of observational units are stored in the same table.</vt:lpstr>
      <vt:lpstr>Song,artist and rank in one table</vt:lpstr>
      <vt:lpstr>Song, artist and rank in one table</vt:lpstr>
      <vt:lpstr>Song, artist and time</vt:lpstr>
      <vt:lpstr>Dates and rank of song</vt:lpstr>
      <vt:lpstr>One type in multiple table</vt:lpstr>
      <vt:lpstr>Survey 1 table</vt:lpstr>
      <vt:lpstr>Survey 2 table</vt:lpstr>
      <vt:lpstr>Appended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 data</dc:title>
  <dc:creator>KMK</dc:creator>
  <cp:keywords/>
  <cp:lastModifiedBy>Kaung Myat Khant</cp:lastModifiedBy>
  <cp:revision>7</cp:revision>
  <dcterms:created xsi:type="dcterms:W3CDTF">2023-10-26T05:16:54Z</dcterms:created>
  <dcterms:modified xsi:type="dcterms:W3CDTF">2024-05-18T17:07:58Z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2023-10-24</vt:lpwstr>
  </property>
  <property fmtid="{D5CDD505-2E9C-101B-9397-08002B2CF9AE}" pid="3" name="output">
    <vt:lpwstr>powerpoint_presentation</vt:lpwstr>
  </property>
</Properties>
</file>