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88" r:id="rId3"/>
    <p:sldId id="289" r:id="rId4"/>
    <p:sldId id="290" r:id="rId5"/>
    <p:sldId id="291" r:id="rId6"/>
    <p:sldId id="293"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060" autoAdjust="0"/>
    <p:restoredTop sz="90160" autoAdjust="0"/>
  </p:normalViewPr>
  <p:slideViewPr>
    <p:cSldViewPr snapToGrid="0">
      <p:cViewPr varScale="1">
        <p:scale>
          <a:sx n="65" d="100"/>
          <a:sy n="65" d="100"/>
        </p:scale>
        <p:origin x="-77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Cognitive</a:t>
            </a:r>
            <a:r>
              <a:rPr lang="en-US" baseline="0" dirty="0" smtClean="0"/>
              <a:t> Services includes 21 APIs that fall into five categories: vision, speech, language, knowledge, and search.</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2</a:t>
            </a:fld>
            <a:endParaRPr lang="en-US"/>
          </a:p>
        </p:txBody>
      </p:sp>
    </p:spTree>
    <p:extLst>
      <p:ext uri="{BB962C8B-B14F-4D97-AF65-F5344CB8AC3E}">
        <p14:creationId xmlns="" xmlns:p14="http://schemas.microsoft.com/office/powerpoint/2010/main" val="26480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Microsoft Cognitive Services</a:t>
            </a:r>
            <a:r>
              <a:rPr lang="en-US" sz="1200" b="0" i="0" u="none" strike="noStrike"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a set of intelligent APIs for building equally intelligent applications. It currently offers 21 different API for analyzing images, videos, text, and much more. For more information, visit https://www.microsoft.com/cognitive-services.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3</a:t>
            </a:fld>
            <a:endParaRPr lang="en-US"/>
          </a:p>
        </p:txBody>
      </p:sp>
    </p:spTree>
    <p:extLst>
      <p:ext uri="{BB962C8B-B14F-4D97-AF65-F5344CB8AC3E}">
        <p14:creationId xmlns="" xmlns:p14="http://schemas.microsoft.com/office/powerpoint/2010/main" val="259018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Computer Vision API, part of Cognitive</a:t>
            </a:r>
            <a:r>
              <a:rPr lang="en-US" baseline="0" dirty="0" smtClean="0"/>
              <a:t> Services, offers methods for captioning images, generating metadata keywords, recognizing celebrities, reading text, and generating "smart" thumbnails. For more information, visit https://www.microsoft.com/cognitive-services/en-us/computer-vision-api.</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 xmlns:p14="http://schemas.microsoft.com/office/powerpoint/2010/main" val="176181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Students will write</a:t>
            </a:r>
            <a:r>
              <a:rPr lang="en-US" baseline="0" dirty="0" smtClean="0"/>
              <a:t> code similar to this in the next lab to submit images uploaded to a Web site to the Computer Vision API in order to generate captions and search keywords. This example is written in C# for Microsoft .NET. This example uses the </a:t>
            </a:r>
            <a:r>
              <a:rPr lang="en-US" dirty="0" err="1" smtClean="0"/>
              <a:t>Microsoft.ProjectOxford.Vision</a:t>
            </a:r>
            <a:r>
              <a:rPr lang="en-US" dirty="0" smtClean="0"/>
              <a:t> </a:t>
            </a:r>
            <a:r>
              <a:rPr lang="en-US" dirty="0" err="1" smtClean="0"/>
              <a:t>NuGet</a:t>
            </a:r>
            <a:r>
              <a:rPr lang="en-US" dirty="0" smtClean="0"/>
              <a:t> package and </a:t>
            </a:r>
            <a:r>
              <a:rPr lang="en-US" baseline="0" dirty="0" smtClean="0"/>
              <a:t>passes the image via URI, but callers can pass a stream instead. </a:t>
            </a:r>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 xmlns:p14="http://schemas.microsoft.com/office/powerpoint/2010/main" val="205596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Text Analytics</a:t>
            </a:r>
            <a:r>
              <a:rPr lang="en-US" baseline="0" dirty="0" smtClean="0"/>
              <a:t> API can be used to perform sentiment analysis, extract key phrases, detect topics, and detect language. Here is a more information on each feature:</a:t>
            </a:r>
          </a:p>
          <a:p>
            <a:endParaRPr lang="en-US" baseline="0" dirty="0" smtClean="0"/>
          </a:p>
          <a:p>
            <a:pPr marL="171450" indent="-171450">
              <a:buFont typeface="Arial" panose="020B0604020202020204" pitchFamily="34" charset="0"/>
              <a:buChar char="•"/>
            </a:pPr>
            <a:r>
              <a:rPr lang="en-US" baseline="0" dirty="0" smtClean="0"/>
              <a:t>Sentiment analysis - </a:t>
            </a:r>
            <a:r>
              <a:rPr lang="en-US" dirty="0" smtClean="0">
                <a:effectLst/>
              </a:rPr>
              <a:t>The API returns a numeric score between 0 and 1. Scores close to 1 indicate positive sentiment and scores close to 0 indicate negative sentiment. Sentiment score is generated using classification techniques. The input features of the classifier include n-grams, features generated from part-of-speech tags, and word </a:t>
            </a:r>
            <a:r>
              <a:rPr lang="en-US" dirty="0" err="1" smtClean="0">
                <a:effectLst/>
              </a:rPr>
              <a:t>embeddings</a:t>
            </a:r>
            <a:r>
              <a:rPr lang="en-US" dirty="0" smtClean="0">
                <a:effectLst/>
              </a:rPr>
              <a:t>. English, French, Spanish and Portuguese text are supported.</a:t>
            </a:r>
          </a:p>
          <a:p>
            <a:pPr marL="171450" indent="-171450">
              <a:buFont typeface="Arial" panose="020B0604020202020204" pitchFamily="34" charset="0"/>
              <a:buChar char="•"/>
            </a:pPr>
            <a:endParaRPr lang="en-US" dirty="0" smtClean="0">
              <a:effectLst/>
            </a:endParaRPr>
          </a:p>
          <a:p>
            <a:pPr marL="171450" indent="-171450">
              <a:buFont typeface="Arial" panose="020B0604020202020204" pitchFamily="34" charset="0"/>
              <a:buChar char="•"/>
            </a:pPr>
            <a:r>
              <a:rPr lang="en-US" dirty="0" smtClean="0">
                <a:effectLst/>
              </a:rPr>
              <a:t>Key phrase extraction - The API returns a list of strings denoting the key talking points in the input text. We employ techniques from Microsoft Office's sophisticated Natural Language Processing toolkit. English, German, Spanish, and Japanese text are supported.</a:t>
            </a:r>
          </a:p>
          <a:p>
            <a:pPr marL="171450" indent="-171450">
              <a:buFont typeface="Arial" panose="020B0604020202020204" pitchFamily="34" charset="0"/>
              <a:buChar char="•"/>
            </a:pPr>
            <a:endParaRPr lang="en-US" dirty="0" smtClean="0">
              <a:effectLst/>
            </a:endParaRPr>
          </a:p>
          <a:p>
            <a:pPr marL="171450" indent="-171450">
              <a:buFont typeface="Arial" panose="020B0604020202020204" pitchFamily="34" charset="0"/>
              <a:buChar char="•"/>
            </a:pPr>
            <a:r>
              <a:rPr lang="en-US" dirty="0" smtClean="0">
                <a:effectLst/>
              </a:rPr>
              <a:t>Topic detection</a:t>
            </a:r>
            <a:r>
              <a:rPr lang="en-US" baseline="0" dirty="0" smtClean="0">
                <a:effectLst/>
              </a:rPr>
              <a:t> - </a:t>
            </a:r>
            <a:r>
              <a:rPr lang="en-US" dirty="0" smtClean="0">
                <a:effectLst/>
              </a:rPr>
              <a:t>This is a newly released API that returns the detected topics for a list of submitted text records. A topic is identified with a key phrase, which can be one or more related words. This API requires a minimum of 100 text records to be submitted, but is designed to detect topics across hundreds to thousands of records. Note that this API charges 1 transaction per text record submitted. The API is designed to work well for short, human-written text such as reviews and user feedback.</a:t>
            </a:r>
          </a:p>
          <a:p>
            <a:pPr marL="171450" indent="-171450">
              <a:buFont typeface="Arial" panose="020B0604020202020204" pitchFamily="34" charset="0"/>
              <a:buChar char="•"/>
            </a:pPr>
            <a:endParaRPr lang="en-US" dirty="0" smtClean="0">
              <a:effectLst/>
            </a:endParaRPr>
          </a:p>
          <a:p>
            <a:pPr marL="171450" indent="-171450">
              <a:buFont typeface="Arial" panose="020B0604020202020204" pitchFamily="34" charset="0"/>
              <a:buChar char="•"/>
            </a:pPr>
            <a:r>
              <a:rPr lang="en-US" dirty="0" smtClean="0">
                <a:effectLst/>
              </a:rPr>
              <a:t>Language detection - The API returns the detected language and a numeric score between 0 and 1. Scores close to 1 indicate 100% certainty that the identified language is true. A total of 120 languages are supported.</a:t>
            </a:r>
          </a:p>
          <a:p>
            <a:endParaRPr lang="en-US" dirty="0" smtClean="0">
              <a:effectLst/>
            </a:endParaRPr>
          </a:p>
          <a:p>
            <a:r>
              <a:rPr lang="en-US" dirty="0" smtClean="0">
                <a:effectLst/>
              </a:rPr>
              <a:t>For more information, see https://www.microsoft.com/cognitive-services/en-us/text-analytics-api.</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 xmlns:p14="http://schemas.microsoft.com/office/powerpoint/2010/main" val="1480496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 xmlns:p14="http://schemas.microsoft.com/office/powerpoint/2010/main" val="2947296416"/>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553911" cy="1359196"/>
          </a:xfrm>
        </p:spPr>
        <p:txBody>
          <a:bodyPr/>
          <a:lstStyle/>
          <a:p>
            <a:r>
              <a:rPr lang="en-US" dirty="0" smtClean="0"/>
              <a:t>Microsoft Cognitive Services</a:t>
            </a:r>
            <a:endParaRPr lang="en-US" dirty="0"/>
          </a:p>
        </p:txBody>
      </p:sp>
    </p:spTree>
    <p:extLst>
      <p:ext uri="{BB962C8B-B14F-4D97-AF65-F5344CB8AC3E}">
        <p14:creationId xmlns=""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a:t>Intelligence APIs for building intelligent </a:t>
            </a:r>
            <a:r>
              <a:rPr lang="en-US" dirty="0" smtClean="0"/>
              <a:t>apps</a:t>
            </a:r>
            <a:endParaRPr lang="en-US" dirty="0"/>
          </a:p>
        </p:txBody>
      </p:sp>
      <p:pic>
        <p:nvPicPr>
          <p:cNvPr id="4" name="Picture 3"/>
          <p:cNvPicPr>
            <a:picLocks noChangeAspect="1"/>
          </p:cNvPicPr>
          <p:nvPr/>
        </p:nvPicPr>
        <p:blipFill>
          <a:blip r:embed="rId3"/>
          <a:stretch>
            <a:fillRect/>
          </a:stretch>
        </p:blipFill>
        <p:spPr>
          <a:xfrm>
            <a:off x="381000" y="2120010"/>
            <a:ext cx="11430000" cy="3933825"/>
          </a:xfrm>
          <a:prstGeom prst="rect">
            <a:avLst/>
          </a:prstGeom>
        </p:spPr>
      </p:pic>
    </p:spTree>
    <p:extLst>
      <p:ext uri="{BB962C8B-B14F-4D97-AF65-F5344CB8AC3E}">
        <p14:creationId xmlns="" xmlns:p14="http://schemas.microsoft.com/office/powerpoint/2010/main" val="3346333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0" name="Rectangle 9"/>
          <p:cNvSpPr/>
          <p:nvPr/>
        </p:nvSpPr>
        <p:spPr>
          <a:xfrm>
            <a:off x="3357838" y="287194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11" name="Rectangle 10"/>
          <p:cNvSpPr/>
          <p:nvPr/>
        </p:nvSpPr>
        <p:spPr>
          <a:xfrm>
            <a:off x="3357838"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12" name="Rectangle 11"/>
          <p:cNvSpPr/>
          <p:nvPr/>
        </p:nvSpPr>
        <p:spPr>
          <a:xfrm>
            <a:off x="3357838" y="450002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13" name="Rectangle 12"/>
          <p:cNvSpPr/>
          <p:nvPr/>
        </p:nvSpPr>
        <p:spPr>
          <a:xfrm>
            <a:off x="3357838"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14" name="Rectangle 13"/>
          <p:cNvSpPr/>
          <p:nvPr/>
        </p:nvSpPr>
        <p:spPr>
          <a:xfrm>
            <a:off x="4874403" y="206159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15" name="Rectangle 14"/>
          <p:cNvSpPr/>
          <p:nvPr/>
        </p:nvSpPr>
        <p:spPr>
          <a:xfrm>
            <a:off x="4874403" y="287194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16" name="Rectangle 15"/>
          <p:cNvSpPr/>
          <p:nvPr/>
        </p:nvSpPr>
        <p:spPr>
          <a:xfrm>
            <a:off x="4874403"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17" name="Rectangle 16"/>
          <p:cNvSpPr/>
          <p:nvPr/>
        </p:nvSpPr>
        <p:spPr>
          <a:xfrm>
            <a:off x="4874403" y="450002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18" name="Rectangle 17"/>
          <p:cNvSpPr/>
          <p:nvPr/>
        </p:nvSpPr>
        <p:spPr>
          <a:xfrm>
            <a:off x="4874403"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19" name="Rectangle 18"/>
          <p:cNvSpPr/>
          <p:nvPr/>
        </p:nvSpPr>
        <p:spPr>
          <a:xfrm>
            <a:off x="6390968" y="206159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20" name="Rectangle 19"/>
          <p:cNvSpPr/>
          <p:nvPr/>
        </p:nvSpPr>
        <p:spPr>
          <a:xfrm>
            <a:off x="6390968" y="287194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21" name="Rectangle 20"/>
          <p:cNvSpPr/>
          <p:nvPr/>
        </p:nvSpPr>
        <p:spPr>
          <a:xfrm>
            <a:off x="6390968"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22" name="Rectangle 21"/>
          <p:cNvSpPr/>
          <p:nvPr/>
        </p:nvSpPr>
        <p:spPr>
          <a:xfrm>
            <a:off x="6390968" y="450002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23" name="Rectangle 22"/>
          <p:cNvSpPr/>
          <p:nvPr/>
        </p:nvSpPr>
        <p:spPr>
          <a:xfrm>
            <a:off x="6390968"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24" name="Rectangle 23"/>
          <p:cNvSpPr/>
          <p:nvPr/>
        </p:nvSpPr>
        <p:spPr>
          <a:xfrm>
            <a:off x="7907533" y="206159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25" name="Rectangle 24"/>
          <p:cNvSpPr/>
          <p:nvPr/>
        </p:nvSpPr>
        <p:spPr>
          <a:xfrm>
            <a:off x="7907533"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26" name="Rectangle 25"/>
          <p:cNvSpPr/>
          <p:nvPr/>
        </p:nvSpPr>
        <p:spPr>
          <a:xfrm>
            <a:off x="7907533" y="450002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27" name="Rectangle 26"/>
          <p:cNvSpPr/>
          <p:nvPr/>
        </p:nvSpPr>
        <p:spPr>
          <a:xfrm>
            <a:off x="7907533"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28" name="Rectangle 27"/>
          <p:cNvSpPr/>
          <p:nvPr/>
        </p:nvSpPr>
        <p:spPr>
          <a:xfrm>
            <a:off x="9424098"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29" name="Rectangle 28"/>
          <p:cNvSpPr/>
          <p:nvPr/>
        </p:nvSpPr>
        <p:spPr>
          <a:xfrm>
            <a:off x="9424098"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 xmlns:p14="http://schemas.microsoft.com/office/powerpoint/2010/main" val="42908940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4" name="Picture 3"/>
          <p:cNvPicPr>
            <a:picLocks noChangeAspect="1"/>
          </p:cNvPicPr>
          <p:nvPr/>
        </p:nvPicPr>
        <p:blipFill>
          <a:blip r:embed="rId3"/>
          <a:stretch>
            <a:fillRect/>
          </a:stretch>
        </p:blipFill>
        <p:spPr>
          <a:xfrm>
            <a:off x="1566561" y="1115861"/>
            <a:ext cx="9058877" cy="5064702"/>
          </a:xfrm>
          <a:prstGeom prst="rect">
            <a:avLst/>
          </a:prstGeom>
          <a:ln>
            <a:solidFill>
              <a:schemeClr val="bg2"/>
            </a:solidFill>
          </a:ln>
        </p:spPr>
      </p:pic>
    </p:spTree>
    <p:extLst>
      <p:ext uri="{BB962C8B-B14F-4D97-AF65-F5344CB8AC3E}">
        <p14:creationId xmlns="" xmlns:p14="http://schemas.microsoft.com/office/powerpoint/2010/main" val="218552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Computer Vision API (C#)</a:t>
            </a:r>
            <a:endParaRPr lang="en-US" dirty="0"/>
          </a:p>
        </p:txBody>
      </p:sp>
      <p:sp>
        <p:nvSpPr>
          <p:cNvPr id="6" name="TextBox 5"/>
          <p:cNvSpPr txBox="1"/>
          <p:nvPr/>
        </p:nvSpPr>
        <p:spPr>
          <a:xfrm>
            <a:off x="646770" y="1650421"/>
            <a:ext cx="11024395" cy="2991588"/>
          </a:xfrm>
          <a:prstGeom prst="rect">
            <a:avLst/>
          </a:prstGeom>
          <a:noFill/>
        </p:spPr>
        <p:txBody>
          <a:bodyPr wrap="square" lIns="0" tIns="0" rIns="0" bIns="0" rtlCol="0">
            <a:spAutoFit/>
          </a:bodyPr>
          <a:lstStyle/>
          <a:p>
            <a:pPr>
              <a:lnSpc>
                <a:spcPct val="90000"/>
              </a:lnSpc>
              <a:spcBef>
                <a:spcPct val="20000"/>
              </a:spcBef>
              <a:buSzPct val="80000"/>
            </a:pPr>
            <a:r>
              <a:rPr lang="en-US" dirty="0" err="1"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vision = new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VisionServiceClient</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subscription_key</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err="1"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features </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new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VisualFeature</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VisualFeature.Description</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p>
          <a:p>
            <a:pPr>
              <a:lnSpc>
                <a:spcPct val="90000"/>
              </a:lnSpc>
              <a:spcBef>
                <a:spcPct val="20000"/>
              </a:spcBef>
              <a:buSzPct val="80000"/>
            </a:pPr>
            <a:r>
              <a:rPr lang="en-US" dirty="0" err="1"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result </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await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vision.AnalyzeImageAsync</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uri</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features);</a:t>
            </a: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endParaRP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string caption =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result.Description.Captions</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[0].Text);</a:t>
            </a: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endParaRPr>
          </a:p>
          <a:p>
            <a:pPr>
              <a:lnSpc>
                <a:spcPct val="90000"/>
              </a:lnSpc>
              <a:spcBef>
                <a:spcPct val="20000"/>
              </a:spcBef>
              <a:buSzPct val="80000"/>
            </a:pP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foreach</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(string tag in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result.Description.Tags</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 tag holds descriptive tag for image (e.g., "river")</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endPar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endParaRPr>
          </a:p>
        </p:txBody>
      </p:sp>
    </p:spTree>
    <p:extLst>
      <p:ext uri="{BB962C8B-B14F-4D97-AF65-F5344CB8AC3E}">
        <p14:creationId xmlns="" xmlns:p14="http://schemas.microsoft.com/office/powerpoint/2010/main" val="14405546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Analytics API</a:t>
            </a:r>
            <a:endParaRPr lang="en-US" dirty="0"/>
          </a:p>
        </p:txBody>
      </p:sp>
      <p:pic>
        <p:nvPicPr>
          <p:cNvPr id="4" name="Picture 3"/>
          <p:cNvPicPr>
            <a:picLocks noChangeAspect="1"/>
          </p:cNvPicPr>
          <p:nvPr/>
        </p:nvPicPr>
        <p:blipFill>
          <a:blip r:embed="rId3"/>
          <a:stretch>
            <a:fillRect/>
          </a:stretch>
        </p:blipFill>
        <p:spPr>
          <a:xfrm>
            <a:off x="1547019" y="1285178"/>
            <a:ext cx="9096375" cy="4648914"/>
          </a:xfrm>
          <a:prstGeom prst="rect">
            <a:avLst/>
          </a:prstGeom>
          <a:ln>
            <a:solidFill>
              <a:schemeClr val="bg2"/>
            </a:solidFill>
          </a:ln>
        </p:spPr>
      </p:pic>
    </p:spTree>
    <p:extLst>
      <p:ext uri="{BB962C8B-B14F-4D97-AF65-F5344CB8AC3E}">
        <p14:creationId xmlns="" xmlns:p14="http://schemas.microsoft.com/office/powerpoint/2010/main" val="39203668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Microsoft Cognitive Services HOL.html</a:t>
            </a:r>
            <a:endParaRPr lang="en-US" dirty="0"/>
          </a:p>
        </p:txBody>
      </p:sp>
      <p:sp>
        <p:nvSpPr>
          <p:cNvPr id="4" name="Text Placeholder 3"/>
          <p:cNvSpPr>
            <a:spLocks noGrp="1"/>
          </p:cNvSpPr>
          <p:nvPr>
            <p:ph type="body" sz="quarter" idx="10"/>
          </p:nvPr>
        </p:nvSpPr>
        <p:spPr/>
        <p:txBody>
          <a:bodyPr/>
          <a:lstStyle/>
          <a:p>
            <a:r>
              <a:rPr lang="en-US" dirty="0" smtClean="0"/>
              <a:t>Using Cognitive Services</a:t>
            </a:r>
            <a:endParaRPr lang="en-US" dirty="0"/>
          </a:p>
        </p:txBody>
      </p:sp>
    </p:spTree>
    <p:extLst>
      <p:ext uri="{BB962C8B-B14F-4D97-AF65-F5344CB8AC3E}">
        <p14:creationId xmlns=""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1247114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900</TotalTime>
  <Words>586</Words>
  <Application>Microsoft Office PowerPoint</Application>
  <PresentationFormat>Custom</PresentationFormat>
  <Paragraphs>66</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1_MS1444_Windows Azure Template 16x9_r08a</vt:lpstr>
      <vt:lpstr>Microsoft Cognitive Services</vt:lpstr>
      <vt:lpstr>Microsoft Cognitive Services</vt:lpstr>
      <vt:lpstr>Cognitive Services APIs</vt:lpstr>
      <vt:lpstr>Computer Vision API</vt:lpstr>
      <vt:lpstr>Using the Computer Vision API (C#)</vt:lpstr>
      <vt:lpstr>Text Analytics API</vt:lpstr>
      <vt:lpstr>Hands-On Lab</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Uditha-DELL</cp:lastModifiedBy>
  <cp:revision>102</cp:revision>
  <dcterms:created xsi:type="dcterms:W3CDTF">2015-09-13T23:36:54Z</dcterms:created>
  <dcterms:modified xsi:type="dcterms:W3CDTF">2017-12-01T13:58:41Z</dcterms:modified>
</cp:coreProperties>
</file>