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9" r:id="rId23"/>
    <p:sldId id="280" r:id="rId24"/>
    <p:sldId id="278" r:id="rId25"/>
    <p:sldId id="281" r:id="rId26"/>
    <p:sldId id="287" r:id="rId27"/>
    <p:sldId id="282" r:id="rId28"/>
    <p:sldId id="283" r:id="rId29"/>
    <p:sldId id="284" r:id="rId30"/>
    <p:sldId id="285" r:id="rId31"/>
    <p:sldId id="286"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593" autoAdjust="0"/>
  </p:normalViewPr>
  <p:slideViewPr>
    <p:cSldViewPr>
      <p:cViewPr varScale="1">
        <p:scale>
          <a:sx n="60" d="100"/>
          <a:sy n="60" d="100"/>
        </p:scale>
        <p:origin x="-78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85A47E-CFC0-4BBF-84AE-FBA263D00541}" type="datetimeFigureOut">
              <a:rPr lang="en-US" smtClean="0"/>
              <a:t>06/04/2025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0D82C2-B0D5-4EFB-98DF-DFE10D2325E3}" type="slidenum">
              <a:rPr lang="en-US" smtClean="0"/>
              <a:t>‹#›</a:t>
            </a:fld>
            <a:endParaRPr lang="en-US"/>
          </a:p>
        </p:txBody>
      </p:sp>
    </p:spTree>
    <p:extLst>
      <p:ext uri="{BB962C8B-B14F-4D97-AF65-F5344CB8AC3E}">
        <p14:creationId xmlns:p14="http://schemas.microsoft.com/office/powerpoint/2010/main" val="1654381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Your data architecture also needs to perform in concert with your organization’s</a:t>
            </a:r>
          </a:p>
          <a:p>
            <a:r>
              <a:rPr lang="en-US" sz="1200" b="0" i="0" u="none" strike="noStrike" kern="1200" baseline="0" dirty="0" smtClean="0">
                <a:solidFill>
                  <a:schemeClr val="tx1"/>
                </a:solidFill>
                <a:latin typeface="+mn-lt"/>
                <a:ea typeface="+mn-ea"/>
                <a:cs typeface="+mn-cs"/>
              </a:rPr>
              <a:t>supporting infrastructure.</a:t>
            </a:r>
            <a:endParaRPr lang="en-US" dirty="0"/>
          </a:p>
        </p:txBody>
      </p:sp>
      <p:sp>
        <p:nvSpPr>
          <p:cNvPr id="4" name="Slide Number Placeholder 3"/>
          <p:cNvSpPr>
            <a:spLocks noGrp="1"/>
          </p:cNvSpPr>
          <p:nvPr>
            <p:ph type="sldNum" sz="quarter" idx="10"/>
          </p:nvPr>
        </p:nvSpPr>
        <p:spPr/>
        <p:txBody>
          <a:bodyPr/>
          <a:lstStyle/>
          <a:p>
            <a:fld id="{4B0D82C2-B0D5-4EFB-98DF-DFE10D2325E3}" type="slidenum">
              <a:rPr lang="en-US" smtClean="0"/>
              <a:t>5</a:t>
            </a:fld>
            <a:endParaRPr lang="en-US"/>
          </a:p>
        </p:txBody>
      </p:sp>
    </p:spTree>
    <p:extLst>
      <p:ext uri="{BB962C8B-B14F-4D97-AF65-F5344CB8AC3E}">
        <p14:creationId xmlns:p14="http://schemas.microsoft.com/office/powerpoint/2010/main" val="1606673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B0D82C2-B0D5-4EFB-98DF-DFE10D2325E3}" type="slidenum">
              <a:rPr lang="en-US" smtClean="0"/>
              <a:t>7</a:t>
            </a:fld>
            <a:endParaRPr lang="en-US"/>
          </a:p>
        </p:txBody>
      </p:sp>
    </p:spTree>
    <p:extLst>
      <p:ext uri="{BB962C8B-B14F-4D97-AF65-F5344CB8AC3E}">
        <p14:creationId xmlns:p14="http://schemas.microsoft.com/office/powerpoint/2010/main" val="3293573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Some experts argue that a third category exists that is a hybrid between machine and human.</a:t>
            </a:r>
          </a:p>
          <a:p>
            <a:r>
              <a:rPr lang="en-US" sz="1200" b="1" i="0" u="none" strike="noStrike" kern="1200" baseline="0" dirty="0" smtClean="0">
                <a:solidFill>
                  <a:schemeClr val="tx1"/>
                </a:solidFill>
                <a:latin typeface="+mn-lt"/>
                <a:ea typeface="+mn-ea"/>
                <a:cs typeface="+mn-cs"/>
              </a:rPr>
              <a:t>Input data: </a:t>
            </a:r>
            <a:r>
              <a:rPr lang="en-US" sz="1200" b="0" i="0" u="none" strike="noStrike" kern="1200" baseline="0" dirty="0" smtClean="0">
                <a:solidFill>
                  <a:schemeClr val="tx1"/>
                </a:solidFill>
                <a:latin typeface="+mn-lt"/>
                <a:ea typeface="+mn-ea"/>
                <a:cs typeface="+mn-cs"/>
              </a:rPr>
              <a:t>This is any piece of data that a human might input into a</a:t>
            </a:r>
          </a:p>
          <a:p>
            <a:r>
              <a:rPr lang="en-US" sz="1200" b="0" i="0" u="none" strike="noStrike" kern="1200" baseline="0" dirty="0" smtClean="0">
                <a:solidFill>
                  <a:schemeClr val="tx1"/>
                </a:solidFill>
                <a:latin typeface="+mn-lt"/>
                <a:ea typeface="+mn-ea"/>
                <a:cs typeface="+mn-cs"/>
              </a:rPr>
              <a:t>computer, such as name, age, income, non-free-form survey responses,</a:t>
            </a:r>
          </a:p>
          <a:p>
            <a:r>
              <a:rPr lang="en-US" sz="1200" b="0" i="0" u="none" strike="noStrike" kern="1200" baseline="0" dirty="0" smtClean="0">
                <a:solidFill>
                  <a:schemeClr val="tx1"/>
                </a:solidFill>
                <a:latin typeface="+mn-lt"/>
                <a:ea typeface="+mn-ea"/>
                <a:cs typeface="+mn-cs"/>
              </a:rPr>
              <a:t>and so on. This data can be useful to understand basic customer</a:t>
            </a:r>
          </a:p>
          <a:p>
            <a:r>
              <a:rPr lang="en-US" sz="1200" b="0" i="0" u="none" strike="noStrike" kern="1200" baseline="0" dirty="0" smtClean="0">
                <a:solidFill>
                  <a:schemeClr val="tx1"/>
                </a:solidFill>
                <a:latin typeface="+mn-lt"/>
                <a:ea typeface="+mn-ea"/>
                <a:cs typeface="+mn-cs"/>
              </a:rPr>
              <a:t>behavior.</a:t>
            </a:r>
          </a:p>
          <a:p>
            <a:r>
              <a:rPr lang="en-US" sz="1200" b="0" i="0" u="none" strike="noStrike" kern="1200" baseline="0" dirty="0" smtClean="0">
                <a:solidFill>
                  <a:schemeClr val="tx1"/>
                </a:solidFill>
                <a:latin typeface="+mn-lt"/>
                <a:ea typeface="+mn-ea"/>
                <a:cs typeface="+mn-cs"/>
              </a:rPr>
              <a:t>✓ </a:t>
            </a:r>
            <a:r>
              <a:rPr lang="en-US" sz="1200" b="1" i="0" u="none" strike="noStrike" kern="1200" baseline="0" dirty="0" smtClean="0">
                <a:solidFill>
                  <a:schemeClr val="tx1"/>
                </a:solidFill>
                <a:latin typeface="+mn-lt"/>
                <a:ea typeface="+mn-ea"/>
                <a:cs typeface="+mn-cs"/>
              </a:rPr>
              <a:t>Click-stream data: </a:t>
            </a:r>
            <a:r>
              <a:rPr lang="en-US" sz="1200" b="0" i="0" u="none" strike="noStrike" kern="1200" baseline="0" dirty="0" smtClean="0">
                <a:solidFill>
                  <a:schemeClr val="tx1"/>
                </a:solidFill>
                <a:latin typeface="+mn-lt"/>
                <a:ea typeface="+mn-ea"/>
                <a:cs typeface="+mn-cs"/>
              </a:rPr>
              <a:t>Data is generated every time you click a link on a</a:t>
            </a:r>
          </a:p>
          <a:p>
            <a:r>
              <a:rPr lang="en-US" sz="1200" b="0" i="0" u="none" strike="noStrike" kern="1200" baseline="0" dirty="0" smtClean="0">
                <a:solidFill>
                  <a:schemeClr val="tx1"/>
                </a:solidFill>
                <a:latin typeface="+mn-lt"/>
                <a:ea typeface="+mn-ea"/>
                <a:cs typeface="+mn-cs"/>
              </a:rPr>
              <a:t>website. This data can be analyzed to determine customer behavior and</a:t>
            </a:r>
          </a:p>
          <a:p>
            <a:r>
              <a:rPr lang="en-US" sz="1200" b="0" i="0" u="none" strike="noStrike" kern="1200" baseline="0" dirty="0" smtClean="0">
                <a:solidFill>
                  <a:schemeClr val="tx1"/>
                </a:solidFill>
                <a:latin typeface="+mn-lt"/>
                <a:ea typeface="+mn-ea"/>
                <a:cs typeface="+mn-cs"/>
              </a:rPr>
              <a:t>buying patterns.</a:t>
            </a:r>
          </a:p>
          <a:p>
            <a:r>
              <a:rPr lang="en-US" sz="1200" b="0" i="0" u="none" strike="noStrike" kern="1200" baseline="0" dirty="0" smtClean="0">
                <a:solidFill>
                  <a:schemeClr val="tx1"/>
                </a:solidFill>
                <a:latin typeface="+mn-lt"/>
                <a:ea typeface="+mn-ea"/>
                <a:cs typeface="+mn-cs"/>
              </a:rPr>
              <a:t>✓ </a:t>
            </a:r>
            <a:r>
              <a:rPr lang="en-US" sz="1200" b="1" i="0" u="none" strike="noStrike" kern="1200" baseline="0" dirty="0" smtClean="0">
                <a:solidFill>
                  <a:schemeClr val="tx1"/>
                </a:solidFill>
                <a:latin typeface="+mn-lt"/>
                <a:ea typeface="+mn-ea"/>
                <a:cs typeface="+mn-cs"/>
              </a:rPr>
              <a:t>Gaming-related </a:t>
            </a:r>
            <a:r>
              <a:rPr lang="en-US" sz="1200" b="1" i="0" u="none" strike="noStrike" kern="1200" baseline="0" dirty="0" err="1" smtClean="0">
                <a:solidFill>
                  <a:schemeClr val="tx1"/>
                </a:solidFill>
                <a:latin typeface="+mn-lt"/>
                <a:ea typeface="+mn-ea"/>
                <a:cs typeface="+mn-cs"/>
              </a:rPr>
              <a:t>dat</a:t>
            </a:r>
            <a:endParaRPr lang="en-US" dirty="0" smtClean="0"/>
          </a:p>
          <a:p>
            <a:endParaRPr lang="en-US" dirty="0"/>
          </a:p>
        </p:txBody>
      </p:sp>
      <p:sp>
        <p:nvSpPr>
          <p:cNvPr id="4" name="Slide Number Placeholder 3"/>
          <p:cNvSpPr>
            <a:spLocks noGrp="1"/>
          </p:cNvSpPr>
          <p:nvPr>
            <p:ph type="sldNum" sz="quarter" idx="10"/>
          </p:nvPr>
        </p:nvSpPr>
        <p:spPr/>
        <p:txBody>
          <a:bodyPr/>
          <a:lstStyle/>
          <a:p>
            <a:fld id="{4B0D82C2-B0D5-4EFB-98DF-DFE10D2325E3}" type="slidenum">
              <a:rPr lang="en-US" smtClean="0"/>
              <a:t>8</a:t>
            </a:fld>
            <a:endParaRPr lang="en-US"/>
          </a:p>
        </p:txBody>
      </p:sp>
    </p:spTree>
    <p:extLst>
      <p:ext uri="{BB962C8B-B14F-4D97-AF65-F5344CB8AC3E}">
        <p14:creationId xmlns:p14="http://schemas.microsoft.com/office/powerpoint/2010/main" val="1324627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In a relational model, the data is stored in a table. This database would contain a </a:t>
            </a:r>
            <a:r>
              <a:rPr lang="en-US" sz="1200" b="0" i="1" u="none" strike="noStrike" kern="1200" baseline="0" dirty="0" smtClean="0">
                <a:solidFill>
                  <a:schemeClr val="tx1"/>
                </a:solidFill>
                <a:latin typeface="+mn-lt"/>
                <a:ea typeface="+mn-ea"/>
                <a:cs typeface="+mn-cs"/>
              </a:rPr>
              <a:t>schema </a:t>
            </a:r>
            <a:r>
              <a:rPr lang="en-US" sz="1200" b="0" i="0" u="none" strike="noStrike" kern="1200" baseline="0" dirty="0" smtClean="0">
                <a:solidFill>
                  <a:schemeClr val="tx1"/>
                </a:solidFill>
                <a:latin typeface="+mn-lt"/>
                <a:ea typeface="+mn-ea"/>
                <a:cs typeface="+mn-cs"/>
              </a:rPr>
              <a:t>— that is, a structural representation of what is in the database.</a:t>
            </a:r>
          </a:p>
          <a:p>
            <a:r>
              <a:rPr lang="en-US" sz="1200" b="0" i="0" u="none" strike="noStrike" kern="1200" baseline="0" dirty="0" smtClean="0">
                <a:solidFill>
                  <a:schemeClr val="tx1"/>
                </a:solidFill>
                <a:latin typeface="+mn-lt"/>
                <a:ea typeface="+mn-ea"/>
                <a:cs typeface="+mn-cs"/>
              </a:rPr>
              <a:t>For example, in a relational database, the schema defines the tables, the fields in the tables, and the relationships between the two. The data</a:t>
            </a:r>
          </a:p>
          <a:p>
            <a:r>
              <a:rPr lang="en-US" sz="1200" b="0" i="0" u="none" strike="noStrike" kern="1200" baseline="0" dirty="0" smtClean="0">
                <a:solidFill>
                  <a:schemeClr val="tx1"/>
                </a:solidFill>
                <a:latin typeface="+mn-lt"/>
                <a:ea typeface="+mn-ea"/>
                <a:cs typeface="+mn-cs"/>
              </a:rPr>
              <a:t>is stored in columns, one each for each specific attribute. The data is also stored in the rows.</a:t>
            </a:r>
            <a:endParaRPr lang="en-US" dirty="0"/>
          </a:p>
        </p:txBody>
      </p:sp>
      <p:sp>
        <p:nvSpPr>
          <p:cNvPr id="4" name="Slide Number Placeholder 3"/>
          <p:cNvSpPr>
            <a:spLocks noGrp="1"/>
          </p:cNvSpPr>
          <p:nvPr>
            <p:ph type="sldNum" sz="quarter" idx="10"/>
          </p:nvPr>
        </p:nvSpPr>
        <p:spPr/>
        <p:txBody>
          <a:bodyPr/>
          <a:lstStyle/>
          <a:p>
            <a:fld id="{4B0D82C2-B0D5-4EFB-98DF-DFE10D2325E3}" type="slidenum">
              <a:rPr lang="en-US" smtClean="0"/>
              <a:t>9</a:t>
            </a:fld>
            <a:endParaRPr lang="en-US"/>
          </a:p>
        </p:txBody>
      </p:sp>
    </p:spTree>
    <p:extLst>
      <p:ext uri="{BB962C8B-B14F-4D97-AF65-F5344CB8AC3E}">
        <p14:creationId xmlns:p14="http://schemas.microsoft.com/office/powerpoint/2010/main" val="38535193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Some people believe that the term </a:t>
            </a:r>
            <a:r>
              <a:rPr lang="en-US" sz="1200" b="0" i="1" u="none" strike="noStrike" kern="1200" baseline="0" dirty="0" smtClean="0">
                <a:solidFill>
                  <a:schemeClr val="tx1"/>
                </a:solidFill>
                <a:latin typeface="+mn-lt"/>
                <a:ea typeface="+mn-ea"/>
                <a:cs typeface="+mn-cs"/>
              </a:rPr>
              <a:t>unstructured data </a:t>
            </a:r>
            <a:r>
              <a:rPr lang="en-US" sz="1200" b="0" i="0" u="none" strike="noStrike" kern="1200" baseline="0" dirty="0" smtClean="0">
                <a:solidFill>
                  <a:schemeClr val="tx1"/>
                </a:solidFill>
                <a:latin typeface="+mn-lt"/>
                <a:ea typeface="+mn-ea"/>
                <a:cs typeface="+mn-cs"/>
              </a:rPr>
              <a:t>is misleading because each document may contain its own specific structure or formatting based on the software that created it. However, what is internal to the document is truly unstructured.</a:t>
            </a:r>
          </a:p>
          <a:p>
            <a:r>
              <a:rPr lang="en-US" sz="1200" b="0" i="0" u="none" strike="noStrike" kern="1200" baseline="0" dirty="0" smtClean="0">
                <a:solidFill>
                  <a:schemeClr val="tx1"/>
                </a:solidFill>
                <a:latin typeface="+mn-lt"/>
                <a:ea typeface="+mn-ea"/>
                <a:cs typeface="+mn-cs"/>
              </a:rPr>
              <a:t>E.g. Text Analytics</a:t>
            </a:r>
            <a:endParaRPr lang="en-US" dirty="0"/>
          </a:p>
        </p:txBody>
      </p:sp>
      <p:sp>
        <p:nvSpPr>
          <p:cNvPr id="4" name="Slide Number Placeholder 3"/>
          <p:cNvSpPr>
            <a:spLocks noGrp="1"/>
          </p:cNvSpPr>
          <p:nvPr>
            <p:ph type="sldNum" sz="quarter" idx="10"/>
          </p:nvPr>
        </p:nvSpPr>
        <p:spPr/>
        <p:txBody>
          <a:bodyPr/>
          <a:lstStyle/>
          <a:p>
            <a:fld id="{4B0D82C2-B0D5-4EFB-98DF-DFE10D2325E3}" type="slidenum">
              <a:rPr lang="en-US" smtClean="0"/>
              <a:t>11</a:t>
            </a:fld>
            <a:endParaRPr lang="en-US"/>
          </a:p>
        </p:txBody>
      </p:sp>
    </p:spTree>
    <p:extLst>
      <p:ext uri="{BB962C8B-B14F-4D97-AF65-F5344CB8AC3E}">
        <p14:creationId xmlns:p14="http://schemas.microsoft.com/office/powerpoint/2010/main" val="40945862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The question you need to ask yourself if you’re moving to real time is this: </a:t>
            </a:r>
          </a:p>
          <a:p>
            <a:r>
              <a:rPr lang="en-US" sz="1200" b="0" i="0" u="none" strike="noStrike" kern="1200" baseline="0" dirty="0" smtClean="0">
                <a:solidFill>
                  <a:schemeClr val="tx1"/>
                </a:solidFill>
                <a:latin typeface="+mn-lt"/>
                <a:ea typeface="+mn-ea"/>
                <a:cs typeface="+mn-cs"/>
              </a:rPr>
              <a:t>Could this (problem) be solved with traditional information management capabilities or do we need newer capabilities? </a:t>
            </a:r>
          </a:p>
          <a:p>
            <a:r>
              <a:rPr lang="en-US" sz="1200" b="0" i="0" u="none" strike="noStrike" kern="1200" baseline="0" dirty="0" smtClean="0">
                <a:solidFill>
                  <a:schemeClr val="tx1"/>
                </a:solidFill>
                <a:latin typeface="+mn-lt"/>
                <a:ea typeface="+mn-ea"/>
                <a:cs typeface="+mn-cs"/>
              </a:rPr>
              <a:t>Is the sheer volume or velocity going to overwhelm our systems? </a:t>
            </a:r>
          </a:p>
          <a:p>
            <a:r>
              <a:rPr lang="en-US" sz="1200" b="0" i="0" u="none" strike="noStrike" kern="1200" baseline="0" dirty="0" smtClean="0">
                <a:solidFill>
                  <a:schemeClr val="tx1"/>
                </a:solidFill>
                <a:latin typeface="+mn-lt"/>
                <a:ea typeface="+mn-ea"/>
                <a:cs typeface="+mn-cs"/>
              </a:rPr>
              <a:t>Oftentimes it is a combination of the two.</a:t>
            </a:r>
            <a:endParaRPr lang="en-US" dirty="0"/>
          </a:p>
        </p:txBody>
      </p:sp>
      <p:sp>
        <p:nvSpPr>
          <p:cNvPr id="4" name="Slide Number Placeholder 3"/>
          <p:cNvSpPr>
            <a:spLocks noGrp="1"/>
          </p:cNvSpPr>
          <p:nvPr>
            <p:ph type="sldNum" sz="quarter" idx="10"/>
          </p:nvPr>
        </p:nvSpPr>
        <p:spPr/>
        <p:txBody>
          <a:bodyPr/>
          <a:lstStyle/>
          <a:p>
            <a:fld id="{4B0D82C2-B0D5-4EFB-98DF-DFE10D2325E3}" type="slidenum">
              <a:rPr lang="en-US" smtClean="0"/>
              <a:t>13</a:t>
            </a:fld>
            <a:endParaRPr lang="en-US"/>
          </a:p>
        </p:txBody>
      </p:sp>
    </p:spTree>
    <p:extLst>
      <p:ext uri="{BB962C8B-B14F-4D97-AF65-F5344CB8AC3E}">
        <p14:creationId xmlns:p14="http://schemas.microsoft.com/office/powerpoint/2010/main" val="694629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smtClean="0"/>
          </a:p>
          <a:p>
            <a:r>
              <a:rPr lang="en-US" sz="1200" dirty="0" smtClean="0"/>
              <a:t>When you are dealing with real-time data, a high level of latency means the difference between success and failure.</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Latency is an issue in every aspect of computing, including communications, data management, system performance, and more. </a:t>
            </a:r>
          </a:p>
          <a:p>
            <a:r>
              <a:rPr lang="en-US" dirty="0" smtClean="0"/>
              <a:t>If a big time constraint doesn’t exist, complex processing can done via a specialized service remotely. If you have ever used a wireless phone, you have experienced latency firsthand. It is the delay in the transmissions between you and your caller.</a:t>
            </a:r>
          </a:p>
          <a:p>
            <a:r>
              <a:rPr lang="en-US" sz="1200" dirty="0" smtClean="0"/>
              <a:t>It may not be possible to construct a big data application in a high latency environment if high performance is needed. </a:t>
            </a:r>
          </a:p>
          <a:p>
            <a:r>
              <a:rPr lang="en-US" sz="1200" dirty="0" smtClean="0"/>
              <a:t>The need to verify the data in near real time can also be impacted by latency.</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4B0D82C2-B0D5-4EFB-98DF-DFE10D2325E3}" type="slidenum">
              <a:rPr lang="en-US" smtClean="0"/>
              <a:t>16</a:t>
            </a:fld>
            <a:endParaRPr lang="en-US"/>
          </a:p>
        </p:txBody>
      </p:sp>
    </p:spTree>
    <p:extLst>
      <p:ext uri="{BB962C8B-B14F-4D97-AF65-F5344CB8AC3E}">
        <p14:creationId xmlns:p14="http://schemas.microsoft.com/office/powerpoint/2010/main" val="4099152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some complex situations, you may want to execute many different algorithms in parallel, even within the same cluster, to achieve the speed of analysis required.</a:t>
            </a:r>
          </a:p>
          <a:p>
            <a:endParaRPr lang="en-US" dirty="0"/>
          </a:p>
        </p:txBody>
      </p:sp>
      <p:sp>
        <p:nvSpPr>
          <p:cNvPr id="4" name="Slide Number Placeholder 3"/>
          <p:cNvSpPr>
            <a:spLocks noGrp="1"/>
          </p:cNvSpPr>
          <p:nvPr>
            <p:ph type="sldNum" sz="quarter" idx="10"/>
          </p:nvPr>
        </p:nvSpPr>
        <p:spPr/>
        <p:txBody>
          <a:bodyPr/>
          <a:lstStyle/>
          <a:p>
            <a:fld id="{4B0D82C2-B0D5-4EFB-98DF-DFE10D2325E3}" type="slidenum">
              <a:rPr lang="en-US" smtClean="0"/>
              <a:t>18</a:t>
            </a:fld>
            <a:endParaRPr lang="en-US"/>
          </a:p>
        </p:txBody>
      </p:sp>
    </p:spTree>
    <p:extLst>
      <p:ext uri="{BB962C8B-B14F-4D97-AF65-F5344CB8AC3E}">
        <p14:creationId xmlns:p14="http://schemas.microsoft.com/office/powerpoint/2010/main" val="848999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most prevalent categories as of this writing(2013) are log data applications (</a:t>
            </a:r>
            <a:r>
              <a:rPr lang="en-US" dirty="0" err="1" smtClean="0"/>
              <a:t>Splunk</a:t>
            </a:r>
            <a:r>
              <a:rPr lang="en-US" dirty="0" smtClean="0"/>
              <a:t>, </a:t>
            </a:r>
            <a:r>
              <a:rPr lang="en-US" dirty="0" err="1" smtClean="0"/>
              <a:t>Loggly</a:t>
            </a:r>
            <a:r>
              <a:rPr lang="en-US" dirty="0" smtClean="0"/>
              <a:t>), ad/media applications (Bluefin, </a:t>
            </a:r>
            <a:r>
              <a:rPr lang="en-US" dirty="0" err="1" smtClean="0"/>
              <a:t>DataXu</a:t>
            </a:r>
            <a:r>
              <a:rPr lang="en-US" dirty="0" smtClean="0"/>
              <a:t>), and marketing applications (</a:t>
            </a:r>
            <a:r>
              <a:rPr lang="en-US" dirty="0" err="1" smtClean="0"/>
              <a:t>Bloomreach</a:t>
            </a:r>
            <a:r>
              <a:rPr lang="en-US" dirty="0" smtClean="0"/>
              <a:t>, </a:t>
            </a:r>
            <a:r>
              <a:rPr lang="en-US" dirty="0" err="1" smtClean="0"/>
              <a:t>Myrrix</a:t>
            </a:r>
            <a:r>
              <a:rPr lang="en-US" dirty="0" smtClean="0"/>
              <a:t>).</a:t>
            </a:r>
          </a:p>
          <a:p>
            <a:endParaRPr lang="en-US" dirty="0"/>
          </a:p>
        </p:txBody>
      </p:sp>
      <p:sp>
        <p:nvSpPr>
          <p:cNvPr id="4" name="Slide Number Placeholder 3"/>
          <p:cNvSpPr>
            <a:spLocks noGrp="1"/>
          </p:cNvSpPr>
          <p:nvPr>
            <p:ph type="sldNum" sz="quarter" idx="10"/>
          </p:nvPr>
        </p:nvSpPr>
        <p:spPr/>
        <p:txBody>
          <a:bodyPr/>
          <a:lstStyle/>
          <a:p>
            <a:fld id="{4B0D82C2-B0D5-4EFB-98DF-DFE10D2325E3}" type="slidenum">
              <a:rPr lang="en-US" smtClean="0"/>
              <a:t>31</a:t>
            </a:fld>
            <a:endParaRPr lang="en-US"/>
          </a:p>
        </p:txBody>
      </p:sp>
    </p:spTree>
    <p:extLst>
      <p:ext uri="{BB962C8B-B14F-4D97-AF65-F5344CB8AC3E}">
        <p14:creationId xmlns:p14="http://schemas.microsoft.com/office/powerpoint/2010/main" val="1643880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96C0A07-9F7E-4C3D-BAC2-F801A4C3FB44}" type="datetimeFigureOut">
              <a:rPr lang="en-US" smtClean="0"/>
              <a:t>06/04/2025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DED705-167D-4189-AF19-6C21385E79EE}"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6C0A07-9F7E-4C3D-BAC2-F801A4C3FB44}" type="datetimeFigureOut">
              <a:rPr lang="en-US" smtClean="0"/>
              <a:t>06/04/2025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DED705-167D-4189-AF19-6C21385E79E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6C0A07-9F7E-4C3D-BAC2-F801A4C3FB44}" type="datetimeFigureOut">
              <a:rPr lang="en-US" smtClean="0"/>
              <a:t>06/04/2025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DED705-167D-4189-AF19-6C21385E79E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6C0A07-9F7E-4C3D-BAC2-F801A4C3FB44}" type="datetimeFigureOut">
              <a:rPr lang="en-US" smtClean="0"/>
              <a:t>06/04/2025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DED705-167D-4189-AF19-6C21385E79E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6C0A07-9F7E-4C3D-BAC2-F801A4C3FB44}" type="datetimeFigureOut">
              <a:rPr lang="en-US" smtClean="0"/>
              <a:t>06/04/2025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DED705-167D-4189-AF19-6C21385E79EE}"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96C0A07-9F7E-4C3D-BAC2-F801A4C3FB44}" type="datetimeFigureOut">
              <a:rPr lang="en-US" smtClean="0"/>
              <a:t>06/04/2025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DED705-167D-4189-AF19-6C21385E79E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96C0A07-9F7E-4C3D-BAC2-F801A4C3FB44}" type="datetimeFigureOut">
              <a:rPr lang="en-US" smtClean="0"/>
              <a:t>06/04/2025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DED705-167D-4189-AF19-6C21385E79EE}"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96C0A07-9F7E-4C3D-BAC2-F801A4C3FB44}" type="datetimeFigureOut">
              <a:rPr lang="en-US" smtClean="0"/>
              <a:t>06/04/2025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DED705-167D-4189-AF19-6C21385E79E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6C0A07-9F7E-4C3D-BAC2-F801A4C3FB44}" type="datetimeFigureOut">
              <a:rPr lang="en-US" smtClean="0"/>
              <a:t>06/04/2025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DED705-167D-4189-AF19-6C21385E79E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6C0A07-9F7E-4C3D-BAC2-F801A4C3FB44}" type="datetimeFigureOut">
              <a:rPr lang="en-US" smtClean="0"/>
              <a:t>06/04/2025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DED705-167D-4189-AF19-6C21385E79EE}"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6C0A07-9F7E-4C3D-BAC2-F801A4C3FB44}" type="datetimeFigureOut">
              <a:rPr lang="en-US" smtClean="0"/>
              <a:t>06/04/2025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DED705-167D-4189-AF19-6C21385E79E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096C0A07-9F7E-4C3D-BAC2-F801A4C3FB44}" type="datetimeFigureOut">
              <a:rPr lang="en-US" smtClean="0"/>
              <a:t>06/04/2025</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D8DED705-167D-4189-AF19-6C21385E79E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Analytics</a:t>
            </a:r>
            <a:endParaRPr lang="en-US" dirty="0"/>
          </a:p>
        </p:txBody>
      </p:sp>
      <p:sp>
        <p:nvSpPr>
          <p:cNvPr id="3" name="Subtitle 2"/>
          <p:cNvSpPr>
            <a:spLocks noGrp="1"/>
          </p:cNvSpPr>
          <p:nvPr>
            <p:ph type="subTitle" idx="1"/>
          </p:nvPr>
        </p:nvSpPr>
        <p:spPr/>
        <p:txBody>
          <a:bodyPr/>
          <a:lstStyle/>
          <a:p>
            <a:pPr algn="ctr"/>
            <a:r>
              <a:rPr lang="en-US" dirty="0" smtClean="0"/>
              <a:t>Comp 624</a:t>
            </a:r>
          </a:p>
          <a:p>
            <a:pPr algn="ctr"/>
            <a:r>
              <a:rPr lang="en-US" dirty="0" err="1" smtClean="0"/>
              <a:t>Daw</a:t>
            </a:r>
            <a:r>
              <a:rPr lang="en-US" dirty="0" smtClean="0"/>
              <a:t> Pwint Phyu Khine</a:t>
            </a:r>
          </a:p>
        </p:txBody>
      </p:sp>
    </p:spTree>
    <p:extLst>
      <p:ext uri="{BB962C8B-B14F-4D97-AF65-F5344CB8AC3E}">
        <p14:creationId xmlns:p14="http://schemas.microsoft.com/office/powerpoint/2010/main" val="13947879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Unstructured Data</a:t>
            </a:r>
            <a:endParaRPr lang="en-US" dirty="0"/>
          </a:p>
        </p:txBody>
      </p:sp>
      <p:sp>
        <p:nvSpPr>
          <p:cNvPr id="3" name="Content Placeholder 2"/>
          <p:cNvSpPr>
            <a:spLocks noGrp="1"/>
          </p:cNvSpPr>
          <p:nvPr>
            <p:ph idx="1"/>
          </p:nvPr>
        </p:nvSpPr>
        <p:spPr/>
        <p:txBody>
          <a:bodyPr/>
          <a:lstStyle/>
          <a:p>
            <a:r>
              <a:rPr lang="en-US" i="1" dirty="0"/>
              <a:t>Unstructured data </a:t>
            </a:r>
            <a:r>
              <a:rPr lang="en-US" dirty="0"/>
              <a:t>is data that does not follow a specified format. </a:t>
            </a:r>
            <a:endParaRPr lang="en-US" dirty="0" smtClean="0"/>
          </a:p>
          <a:p>
            <a:endParaRPr lang="en-US" dirty="0" smtClean="0"/>
          </a:p>
          <a:p>
            <a:r>
              <a:rPr lang="en-US" dirty="0" smtClean="0"/>
              <a:t>If </a:t>
            </a:r>
            <a:r>
              <a:rPr lang="en-US" dirty="0"/>
              <a:t>20 </a:t>
            </a:r>
            <a:r>
              <a:rPr lang="en-US" dirty="0" smtClean="0"/>
              <a:t>percent of </a:t>
            </a:r>
            <a:r>
              <a:rPr lang="en-US" dirty="0"/>
              <a:t>the data available to enterprises is structured data, the other 80 </a:t>
            </a:r>
            <a:r>
              <a:rPr lang="en-US" dirty="0" smtClean="0"/>
              <a:t>percent is </a:t>
            </a:r>
            <a:r>
              <a:rPr lang="en-US" dirty="0"/>
              <a:t>unstructured. </a:t>
            </a:r>
            <a:endParaRPr lang="en-US" dirty="0" smtClean="0"/>
          </a:p>
          <a:p>
            <a:endParaRPr lang="en-US" dirty="0" smtClean="0"/>
          </a:p>
          <a:p>
            <a:r>
              <a:rPr lang="en-US" dirty="0" smtClean="0"/>
              <a:t>Unstructured </a:t>
            </a:r>
            <a:r>
              <a:rPr lang="en-US" dirty="0"/>
              <a:t>data is really most of the data that you </a:t>
            </a:r>
            <a:r>
              <a:rPr lang="en-US" dirty="0" smtClean="0"/>
              <a:t>will encounter</a:t>
            </a:r>
            <a:r>
              <a:rPr lang="en-US" dirty="0"/>
              <a:t>.</a:t>
            </a:r>
          </a:p>
        </p:txBody>
      </p:sp>
    </p:spTree>
    <p:extLst>
      <p:ext uri="{BB962C8B-B14F-4D97-AF65-F5344CB8AC3E}">
        <p14:creationId xmlns:p14="http://schemas.microsoft.com/office/powerpoint/2010/main" val="12407313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 of Unstructured Data</a:t>
            </a:r>
            <a:endParaRPr lang="en-US" dirty="0"/>
          </a:p>
        </p:txBody>
      </p:sp>
      <p:sp>
        <p:nvSpPr>
          <p:cNvPr id="3" name="Content Placeholder 2"/>
          <p:cNvSpPr>
            <a:spLocks noGrp="1"/>
          </p:cNvSpPr>
          <p:nvPr>
            <p:ph idx="1"/>
          </p:nvPr>
        </p:nvSpPr>
        <p:spPr>
          <a:xfrm>
            <a:off x="533400" y="1600200"/>
            <a:ext cx="8382000" cy="5105400"/>
          </a:xfrm>
        </p:spPr>
        <p:txBody>
          <a:bodyPr>
            <a:normAutofit fontScale="85000" lnSpcReduction="20000"/>
          </a:bodyPr>
          <a:lstStyle/>
          <a:p>
            <a:pPr marL="0" indent="0">
              <a:buNone/>
            </a:pPr>
            <a:r>
              <a:rPr lang="en-US" dirty="0" smtClean="0"/>
              <a:t>Machine-generated </a:t>
            </a:r>
            <a:r>
              <a:rPr lang="en-US" dirty="0"/>
              <a:t>unstructured data</a:t>
            </a:r>
            <a:endParaRPr lang="en-US" b="1" dirty="0" smtClean="0"/>
          </a:p>
          <a:p>
            <a:r>
              <a:rPr lang="en-US" sz="2100" b="1" dirty="0" smtClean="0"/>
              <a:t>Satellite Data:</a:t>
            </a:r>
            <a:r>
              <a:rPr lang="en-US" sz="2100" dirty="0" smtClean="0"/>
              <a:t> </a:t>
            </a:r>
            <a:r>
              <a:rPr lang="en-US" sz="2100" dirty="0"/>
              <a:t>weather data or the data that the </a:t>
            </a:r>
            <a:r>
              <a:rPr lang="en-US" sz="2100" dirty="0" smtClean="0"/>
              <a:t>government captures </a:t>
            </a:r>
            <a:r>
              <a:rPr lang="en-US" sz="2100" dirty="0"/>
              <a:t>in its satellite surveillance </a:t>
            </a:r>
            <a:r>
              <a:rPr lang="en-US" sz="2100" dirty="0" smtClean="0"/>
              <a:t>imagery e.g. Google earth.</a:t>
            </a:r>
          </a:p>
          <a:p>
            <a:r>
              <a:rPr lang="en-US" sz="2100" b="1" dirty="0"/>
              <a:t>Scientific data: </a:t>
            </a:r>
            <a:r>
              <a:rPr lang="en-US" sz="2100" dirty="0"/>
              <a:t>This includes seismic imagery, atmospheric data, </a:t>
            </a:r>
            <a:r>
              <a:rPr lang="en-US" sz="2100" dirty="0" smtClean="0"/>
              <a:t>and high </a:t>
            </a:r>
            <a:r>
              <a:rPr lang="en-US" sz="2100" dirty="0"/>
              <a:t>energy physics</a:t>
            </a:r>
            <a:r>
              <a:rPr lang="en-US" sz="2100" dirty="0" smtClean="0"/>
              <a:t>.</a:t>
            </a:r>
          </a:p>
          <a:p>
            <a:r>
              <a:rPr lang="en-US" sz="2100" b="1" dirty="0"/>
              <a:t>Photographs and video: </a:t>
            </a:r>
            <a:r>
              <a:rPr lang="en-US" sz="2100" dirty="0"/>
              <a:t>This includes security, surveillance, and </a:t>
            </a:r>
            <a:r>
              <a:rPr lang="en-US" sz="2100" dirty="0" smtClean="0"/>
              <a:t>traffic video</a:t>
            </a:r>
            <a:r>
              <a:rPr lang="en-US" sz="2100" dirty="0"/>
              <a:t>.</a:t>
            </a:r>
          </a:p>
          <a:p>
            <a:r>
              <a:rPr lang="en-US" sz="2100" b="1" dirty="0" smtClean="0"/>
              <a:t>Radar </a:t>
            </a:r>
            <a:r>
              <a:rPr lang="en-US" sz="2100" b="1" dirty="0"/>
              <a:t>or sonar data: </a:t>
            </a:r>
            <a:r>
              <a:rPr lang="en-US" sz="2100" dirty="0"/>
              <a:t>This includes vehicular, meteorological, </a:t>
            </a:r>
            <a:r>
              <a:rPr lang="en-US" sz="2100" dirty="0" smtClean="0"/>
              <a:t>and oceanographic </a:t>
            </a:r>
            <a:r>
              <a:rPr lang="en-US" sz="2100" dirty="0"/>
              <a:t>seismic profiles</a:t>
            </a:r>
            <a:r>
              <a:rPr lang="en-US" sz="2100" dirty="0" smtClean="0"/>
              <a:t>.</a:t>
            </a:r>
          </a:p>
          <a:p>
            <a:endParaRPr lang="en-US" dirty="0"/>
          </a:p>
          <a:p>
            <a:r>
              <a:rPr lang="en-US" dirty="0" smtClean="0"/>
              <a:t>Human-generated </a:t>
            </a:r>
            <a:r>
              <a:rPr lang="en-US" dirty="0"/>
              <a:t>unstructured data:</a:t>
            </a:r>
          </a:p>
          <a:p>
            <a:pPr marL="274320" lvl="1" indent="0">
              <a:buNone/>
            </a:pPr>
            <a:r>
              <a:rPr lang="en-US" sz="2100" dirty="0" smtClean="0"/>
              <a:t>✓ </a:t>
            </a:r>
            <a:r>
              <a:rPr lang="en-US" sz="2100" b="1" dirty="0" smtClean="0"/>
              <a:t>Text </a:t>
            </a:r>
            <a:r>
              <a:rPr lang="en-US" sz="2100" b="1" dirty="0"/>
              <a:t>internal to your company: </a:t>
            </a:r>
            <a:r>
              <a:rPr lang="en-US" sz="2100" dirty="0"/>
              <a:t>Think of all the text within </a:t>
            </a:r>
            <a:r>
              <a:rPr lang="en-US" sz="2100" dirty="0" smtClean="0"/>
              <a:t>documents, logs</a:t>
            </a:r>
            <a:r>
              <a:rPr lang="en-US" sz="2100" dirty="0"/>
              <a:t>, survey results, and e-mails</a:t>
            </a:r>
            <a:r>
              <a:rPr lang="en-US" sz="2100" dirty="0" smtClean="0"/>
              <a:t>.</a:t>
            </a:r>
            <a:endParaRPr lang="en-US" sz="2100" dirty="0"/>
          </a:p>
          <a:p>
            <a:pPr marL="274320" lvl="1" indent="0">
              <a:buNone/>
            </a:pPr>
            <a:r>
              <a:rPr lang="en-US" sz="2100" dirty="0" smtClean="0"/>
              <a:t>✓ </a:t>
            </a:r>
            <a:r>
              <a:rPr lang="en-US" sz="2100" b="1" dirty="0" smtClean="0"/>
              <a:t>Social </a:t>
            </a:r>
            <a:r>
              <a:rPr lang="en-US" sz="2100" b="1" dirty="0"/>
              <a:t>media data: </a:t>
            </a:r>
            <a:r>
              <a:rPr lang="en-US" sz="2100" dirty="0" smtClean="0"/>
              <a:t>Generated </a:t>
            </a:r>
            <a:r>
              <a:rPr lang="en-US" sz="2100" dirty="0"/>
              <a:t>from the social media </a:t>
            </a:r>
            <a:r>
              <a:rPr lang="en-US" sz="2100" dirty="0" smtClean="0"/>
              <a:t>platforms such </a:t>
            </a:r>
            <a:r>
              <a:rPr lang="en-US" sz="2100" dirty="0"/>
              <a:t>as YouTube, Facebook, Twitter, LinkedIn, and Flickr.</a:t>
            </a:r>
          </a:p>
          <a:p>
            <a:pPr marL="274320" lvl="1" indent="0">
              <a:buNone/>
            </a:pPr>
            <a:r>
              <a:rPr lang="en-US" sz="2100" dirty="0" smtClean="0"/>
              <a:t>✓ </a:t>
            </a:r>
            <a:r>
              <a:rPr lang="en-US" sz="2100" b="1" dirty="0" smtClean="0"/>
              <a:t>Mobile </a:t>
            </a:r>
            <a:r>
              <a:rPr lang="en-US" sz="2100" b="1" dirty="0"/>
              <a:t>data: </a:t>
            </a:r>
            <a:r>
              <a:rPr lang="en-US" sz="2100" dirty="0"/>
              <a:t>This includes data such as text messages and </a:t>
            </a:r>
            <a:r>
              <a:rPr lang="en-US" sz="2100" dirty="0" smtClean="0"/>
              <a:t>location information</a:t>
            </a:r>
            <a:r>
              <a:rPr lang="en-US" sz="2100" dirty="0"/>
              <a:t>.</a:t>
            </a:r>
          </a:p>
          <a:p>
            <a:pPr marL="274320" lvl="1" indent="0">
              <a:buNone/>
            </a:pPr>
            <a:r>
              <a:rPr lang="en-US" sz="2100" dirty="0" smtClean="0"/>
              <a:t>✓ </a:t>
            </a:r>
            <a:r>
              <a:rPr lang="en-US" sz="2100" b="1" dirty="0" smtClean="0"/>
              <a:t>Website </a:t>
            </a:r>
            <a:r>
              <a:rPr lang="en-US" sz="2100" b="1" dirty="0"/>
              <a:t>content: </a:t>
            </a:r>
            <a:r>
              <a:rPr lang="en-US" sz="2100" dirty="0"/>
              <a:t>This comes from any site delivering </a:t>
            </a:r>
            <a:r>
              <a:rPr lang="en-US" sz="2100" dirty="0" smtClean="0"/>
              <a:t>unstructured content</a:t>
            </a:r>
            <a:r>
              <a:rPr lang="en-US" sz="2100" dirty="0"/>
              <a:t>, like YouTube, Flickr, or </a:t>
            </a:r>
            <a:r>
              <a:rPr lang="en-US" sz="2100" dirty="0" err="1"/>
              <a:t>Instagram</a:t>
            </a:r>
            <a:r>
              <a:rPr lang="en-US" sz="2100" dirty="0"/>
              <a:t>.</a:t>
            </a:r>
            <a:endParaRPr lang="en-US" sz="2100" dirty="0" smtClean="0"/>
          </a:p>
          <a:p>
            <a:endParaRPr lang="en-US" dirty="0"/>
          </a:p>
        </p:txBody>
      </p:sp>
    </p:spTree>
    <p:extLst>
      <p:ext uri="{BB962C8B-B14F-4D97-AF65-F5344CB8AC3E}">
        <p14:creationId xmlns:p14="http://schemas.microsoft.com/office/powerpoint/2010/main" val="18862494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Semi-structured Data</a:t>
            </a:r>
            <a:endParaRPr lang="en-US" dirty="0"/>
          </a:p>
        </p:txBody>
      </p:sp>
      <p:sp>
        <p:nvSpPr>
          <p:cNvPr id="3" name="Content Placeholder 2"/>
          <p:cNvSpPr>
            <a:spLocks noGrp="1"/>
          </p:cNvSpPr>
          <p:nvPr>
            <p:ph idx="1"/>
          </p:nvPr>
        </p:nvSpPr>
        <p:spPr/>
        <p:txBody>
          <a:bodyPr/>
          <a:lstStyle/>
          <a:p>
            <a:endParaRPr lang="en-US" dirty="0"/>
          </a:p>
        </p:txBody>
      </p:sp>
      <p:pic>
        <p:nvPicPr>
          <p:cNvPr id="5122" name="Picture 2"/>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7200"/>
                    </a14:imgEffect>
                  </a14:imgLayer>
                </a14:imgProps>
              </a:ext>
              <a:ext uri="{28A0092B-C50C-407E-A947-70E740481C1C}">
                <a14:useLocalDpi xmlns:a14="http://schemas.microsoft.com/office/drawing/2010/main" val="0"/>
              </a:ext>
            </a:extLst>
          </a:blip>
          <a:srcRect/>
          <a:stretch>
            <a:fillRect/>
          </a:stretch>
        </p:blipFill>
        <p:spPr bwMode="auto">
          <a:xfrm>
            <a:off x="304800" y="1905000"/>
            <a:ext cx="8441956" cy="2309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32943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Looking at Real-Time and Non-Real-Time</a:t>
            </a:r>
            <a:br>
              <a:rPr lang="en-US" dirty="0"/>
            </a:br>
            <a:r>
              <a:rPr lang="en-US" dirty="0"/>
              <a:t>Requirements</a:t>
            </a:r>
          </a:p>
        </p:txBody>
      </p:sp>
      <p:sp>
        <p:nvSpPr>
          <p:cNvPr id="3" name="Content Placeholder 2"/>
          <p:cNvSpPr>
            <a:spLocks noGrp="1"/>
          </p:cNvSpPr>
          <p:nvPr>
            <p:ph idx="1"/>
          </p:nvPr>
        </p:nvSpPr>
        <p:spPr>
          <a:xfrm>
            <a:off x="457200" y="2209800"/>
            <a:ext cx="8229600" cy="3733800"/>
          </a:xfrm>
        </p:spPr>
        <p:txBody>
          <a:bodyPr>
            <a:normAutofit fontScale="85000" lnSpcReduction="10000"/>
          </a:bodyPr>
          <a:lstStyle/>
          <a:p>
            <a:endParaRPr lang="en-US" dirty="0"/>
          </a:p>
          <a:p>
            <a:r>
              <a:rPr lang="en-US" dirty="0" smtClean="0"/>
              <a:t>Big </a:t>
            </a:r>
            <a:r>
              <a:rPr lang="en-US" dirty="0"/>
              <a:t>data approaches will help keep things in </a:t>
            </a:r>
            <a:r>
              <a:rPr lang="en-US" dirty="0" smtClean="0"/>
              <a:t>balance so </a:t>
            </a:r>
            <a:r>
              <a:rPr lang="en-US" dirty="0"/>
              <a:t>we don’t go over the edge as the volume, variety, and velocity of </a:t>
            </a:r>
            <a:r>
              <a:rPr lang="en-US" dirty="0" smtClean="0"/>
              <a:t>data changes</a:t>
            </a:r>
          </a:p>
          <a:p>
            <a:endParaRPr lang="en-US" dirty="0" smtClean="0"/>
          </a:p>
          <a:p>
            <a:r>
              <a:rPr lang="en-US" dirty="0" smtClean="0"/>
              <a:t>In </a:t>
            </a:r>
            <a:r>
              <a:rPr lang="en-US" dirty="0"/>
              <a:t>general, this real-time </a:t>
            </a:r>
            <a:r>
              <a:rPr lang="en-US" dirty="0" smtClean="0"/>
              <a:t>approach is </a:t>
            </a:r>
            <a:r>
              <a:rPr lang="en-US" dirty="0"/>
              <a:t>most relevant when the answer to a problem is time sensitive and </a:t>
            </a:r>
            <a:r>
              <a:rPr lang="en-US" dirty="0" smtClean="0"/>
              <a:t>business critical</a:t>
            </a:r>
            <a:r>
              <a:rPr lang="en-US" dirty="0"/>
              <a:t>. </a:t>
            </a:r>
            <a:endParaRPr lang="en-US" dirty="0" smtClean="0"/>
          </a:p>
          <a:p>
            <a:pPr lvl="1"/>
            <a:r>
              <a:rPr lang="en-US" dirty="0" smtClean="0"/>
              <a:t>This </a:t>
            </a:r>
            <a:r>
              <a:rPr lang="en-US" dirty="0"/>
              <a:t>may be related to a threat to something important like </a:t>
            </a:r>
            <a:r>
              <a:rPr lang="en-US" dirty="0" smtClean="0"/>
              <a:t>detecting the </a:t>
            </a:r>
            <a:r>
              <a:rPr lang="en-US" dirty="0"/>
              <a:t>performance of hospital equipment or anticipating a potential </a:t>
            </a:r>
            <a:r>
              <a:rPr lang="en-US" dirty="0" smtClean="0"/>
              <a:t>intrusion risk.</a:t>
            </a:r>
          </a:p>
          <a:p>
            <a:endParaRPr lang="en-US" dirty="0" smtClean="0"/>
          </a:p>
          <a:p>
            <a:r>
              <a:rPr lang="en-US" dirty="0"/>
              <a:t>Sometimes streaming data is coming in really fast and does not include </a:t>
            </a:r>
            <a:r>
              <a:rPr lang="en-US" dirty="0" smtClean="0"/>
              <a:t>a wide </a:t>
            </a:r>
            <a:r>
              <a:rPr lang="en-US" dirty="0"/>
              <a:t>variety of sources, sometimes a wide variety exists, and sometimes </a:t>
            </a:r>
            <a:r>
              <a:rPr lang="en-US" dirty="0" smtClean="0"/>
              <a:t>it is </a:t>
            </a:r>
            <a:r>
              <a:rPr lang="en-US" dirty="0"/>
              <a:t>a combination of the two.</a:t>
            </a:r>
            <a:endParaRPr lang="en-US" dirty="0" smtClean="0"/>
          </a:p>
          <a:p>
            <a:endParaRPr lang="en-US" dirty="0"/>
          </a:p>
        </p:txBody>
      </p:sp>
    </p:spTree>
    <p:extLst>
      <p:ext uri="{BB962C8B-B14F-4D97-AF65-F5344CB8AC3E}">
        <p14:creationId xmlns:p14="http://schemas.microsoft.com/office/powerpoint/2010/main" val="323111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90600"/>
          </a:xfrm>
        </p:spPr>
        <p:txBody>
          <a:bodyPr/>
          <a:lstStyle/>
          <a:p>
            <a:r>
              <a:rPr lang="en-US" dirty="0" smtClean="0"/>
              <a:t>Considering the Real time</a:t>
            </a:r>
            <a:endParaRPr lang="en-US" dirty="0"/>
          </a:p>
        </p:txBody>
      </p:sp>
      <p:sp>
        <p:nvSpPr>
          <p:cNvPr id="3" name="Content Placeholder 2"/>
          <p:cNvSpPr>
            <a:spLocks noGrp="1"/>
          </p:cNvSpPr>
          <p:nvPr>
            <p:ph idx="1"/>
          </p:nvPr>
        </p:nvSpPr>
        <p:spPr>
          <a:xfrm>
            <a:off x="76200" y="1676400"/>
            <a:ext cx="8839200" cy="4876800"/>
          </a:xfrm>
        </p:spPr>
        <p:txBody>
          <a:bodyPr>
            <a:normAutofit fontScale="85000" lnSpcReduction="20000"/>
          </a:bodyPr>
          <a:lstStyle/>
          <a:p>
            <a:pPr marL="0" indent="0">
              <a:buNone/>
            </a:pPr>
            <a:r>
              <a:rPr lang="en-US" dirty="0" smtClean="0"/>
              <a:t>Regarding </a:t>
            </a:r>
            <a:r>
              <a:rPr lang="en-US" dirty="0"/>
              <a:t>a system’s capability to ingest </a:t>
            </a:r>
            <a:r>
              <a:rPr lang="en-US" dirty="0" smtClean="0"/>
              <a:t>data, process </a:t>
            </a:r>
            <a:r>
              <a:rPr lang="en-US" dirty="0"/>
              <a:t>it, and analyze it in real time:</a:t>
            </a:r>
          </a:p>
          <a:p>
            <a:pPr marL="0" indent="0">
              <a:buNone/>
            </a:pPr>
            <a:endParaRPr lang="en-US" dirty="0" smtClean="0"/>
          </a:p>
          <a:p>
            <a:pPr marL="0" indent="0">
              <a:buNone/>
            </a:pPr>
            <a:r>
              <a:rPr lang="en-US" dirty="0" smtClean="0"/>
              <a:t>✓ </a:t>
            </a:r>
            <a:r>
              <a:rPr lang="en-US" b="1" dirty="0"/>
              <a:t>Low latency: </a:t>
            </a:r>
            <a:r>
              <a:rPr lang="en-US" dirty="0"/>
              <a:t>Latency is the amount of time lag that enables a </a:t>
            </a:r>
            <a:r>
              <a:rPr lang="en-US" dirty="0" smtClean="0"/>
              <a:t>service to </a:t>
            </a:r>
            <a:r>
              <a:rPr lang="en-US" dirty="0"/>
              <a:t>execute in an </a:t>
            </a:r>
            <a:r>
              <a:rPr lang="en-US" dirty="0" smtClean="0"/>
              <a:t>environment.</a:t>
            </a:r>
          </a:p>
          <a:p>
            <a:pPr lvl="1"/>
            <a:r>
              <a:rPr lang="en-US" dirty="0" smtClean="0"/>
              <a:t>Some </a:t>
            </a:r>
            <a:r>
              <a:rPr lang="en-US" dirty="0"/>
              <a:t>applications require less </a:t>
            </a:r>
            <a:r>
              <a:rPr lang="en-US" dirty="0" smtClean="0"/>
              <a:t>latency, which </a:t>
            </a:r>
            <a:r>
              <a:rPr lang="en-US" dirty="0"/>
              <a:t>means that they need to respond in real time. </a:t>
            </a:r>
            <a:endParaRPr lang="en-US" dirty="0" smtClean="0"/>
          </a:p>
          <a:p>
            <a:pPr lvl="1"/>
            <a:r>
              <a:rPr lang="en-US" dirty="0" smtClean="0"/>
              <a:t>A </a:t>
            </a:r>
            <a:r>
              <a:rPr lang="en-US" dirty="0"/>
              <a:t>real-time </a:t>
            </a:r>
            <a:r>
              <a:rPr lang="en-US" dirty="0" smtClean="0"/>
              <a:t>stream is </a:t>
            </a:r>
            <a:r>
              <a:rPr lang="en-US" dirty="0"/>
              <a:t>going to require low latency. </a:t>
            </a:r>
            <a:endParaRPr lang="en-US" dirty="0" smtClean="0"/>
          </a:p>
          <a:p>
            <a:pPr lvl="1"/>
            <a:r>
              <a:rPr lang="en-US" dirty="0" smtClean="0"/>
              <a:t>So </a:t>
            </a:r>
            <a:r>
              <a:rPr lang="en-US" dirty="0"/>
              <a:t>you need to be thinking about </a:t>
            </a:r>
            <a:r>
              <a:rPr lang="en-US" dirty="0" smtClean="0"/>
              <a:t>compute power </a:t>
            </a:r>
            <a:r>
              <a:rPr lang="en-US" dirty="0"/>
              <a:t>as well as network constraints.</a:t>
            </a:r>
          </a:p>
          <a:p>
            <a:pPr marL="0" indent="0">
              <a:buNone/>
            </a:pPr>
            <a:r>
              <a:rPr lang="en-US" dirty="0"/>
              <a:t>✓ </a:t>
            </a:r>
            <a:r>
              <a:rPr lang="en-US" b="1" dirty="0"/>
              <a:t>Scalability: </a:t>
            </a:r>
            <a:r>
              <a:rPr lang="en-US" dirty="0"/>
              <a:t>Scalability is the capability to sustain a certain level of </a:t>
            </a:r>
            <a:r>
              <a:rPr lang="en-US" dirty="0" smtClean="0"/>
              <a:t>performance even </a:t>
            </a:r>
            <a:r>
              <a:rPr lang="en-US" dirty="0"/>
              <a:t>under increasing loads.</a:t>
            </a:r>
          </a:p>
          <a:p>
            <a:pPr marL="0" indent="0">
              <a:buNone/>
            </a:pPr>
            <a:r>
              <a:rPr lang="en-US" dirty="0"/>
              <a:t>✓ </a:t>
            </a:r>
            <a:r>
              <a:rPr lang="en-US" b="1" dirty="0"/>
              <a:t>Versatility: </a:t>
            </a:r>
            <a:r>
              <a:rPr lang="en-US" dirty="0"/>
              <a:t>The system must support both structured and </a:t>
            </a:r>
            <a:r>
              <a:rPr lang="en-US" dirty="0" smtClean="0"/>
              <a:t>unstructured data </a:t>
            </a:r>
            <a:r>
              <a:rPr lang="en-US" dirty="0"/>
              <a:t>streams.</a:t>
            </a:r>
          </a:p>
          <a:p>
            <a:pPr marL="0" indent="0">
              <a:buNone/>
            </a:pPr>
            <a:r>
              <a:rPr lang="en-US" dirty="0"/>
              <a:t>✓ </a:t>
            </a:r>
            <a:r>
              <a:rPr lang="en-US" b="1" dirty="0"/>
              <a:t>Native format: </a:t>
            </a:r>
            <a:r>
              <a:rPr lang="en-US" dirty="0"/>
              <a:t>Use the data in its native form. Transformation </a:t>
            </a:r>
            <a:r>
              <a:rPr lang="en-US" dirty="0" smtClean="0"/>
              <a:t>takes time </a:t>
            </a:r>
            <a:r>
              <a:rPr lang="en-US" dirty="0"/>
              <a:t>and money. </a:t>
            </a:r>
            <a:endParaRPr lang="en-US" dirty="0" smtClean="0"/>
          </a:p>
          <a:p>
            <a:pPr marL="274320" lvl="1" indent="0">
              <a:buNone/>
            </a:pPr>
            <a:r>
              <a:rPr lang="en-US" dirty="0" smtClean="0"/>
              <a:t>The </a:t>
            </a:r>
            <a:r>
              <a:rPr lang="en-US" dirty="0"/>
              <a:t>capability to use the idea of processing </a:t>
            </a:r>
            <a:r>
              <a:rPr lang="en-US" dirty="0" smtClean="0"/>
              <a:t>complex interactions </a:t>
            </a:r>
            <a:r>
              <a:rPr lang="en-US" dirty="0"/>
              <a:t>in the data that trigger events may be transformational.</a:t>
            </a:r>
          </a:p>
        </p:txBody>
      </p:sp>
    </p:spTree>
    <p:extLst>
      <p:ext uri="{BB962C8B-B14F-4D97-AF65-F5344CB8AC3E}">
        <p14:creationId xmlns:p14="http://schemas.microsoft.com/office/powerpoint/2010/main" val="30331929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5" name="Content Placeholder 4"/>
          <p:cNvSpPr>
            <a:spLocks noGrp="1"/>
          </p:cNvSpPr>
          <p:nvPr>
            <p:ph idx="1"/>
          </p:nvPr>
        </p:nvSpPr>
        <p:spPr/>
        <p:txBody>
          <a:bodyPr/>
          <a:lstStyle/>
          <a:p>
            <a:endParaRPr lang="en-US" dirty="0"/>
          </a:p>
        </p:txBody>
      </p:sp>
      <p:sp>
        <p:nvSpPr>
          <p:cNvPr id="6" name="Text Placeholder 5"/>
          <p:cNvSpPr>
            <a:spLocks noGrp="1"/>
          </p:cNvSpPr>
          <p:nvPr>
            <p:ph type="body" sz="half" idx="2"/>
          </p:nvPr>
        </p:nvSpPr>
        <p:spPr/>
        <p:txBody>
          <a:bodyPr/>
          <a:lstStyle/>
          <a:p>
            <a:r>
              <a:rPr lang="en-US" dirty="0"/>
              <a:t>Connector -&gt; from </a:t>
            </a:r>
            <a:r>
              <a:rPr lang="en-US" dirty="0" smtClean="0"/>
              <a:t>twitter(X) </a:t>
            </a:r>
            <a:r>
              <a:rPr lang="en-US" dirty="0"/>
              <a:t>to </a:t>
            </a:r>
            <a:r>
              <a:rPr lang="en-US" dirty="0" smtClean="0"/>
              <a:t>Facebook</a:t>
            </a:r>
            <a:endParaRPr lang="en-US" dirty="0"/>
          </a:p>
          <a:p>
            <a:endParaRPr lang="en-US" dirty="0"/>
          </a:p>
          <a:p>
            <a:r>
              <a:rPr lang="en-US" dirty="0" smtClean="0"/>
              <a:t>Meta </a:t>
            </a:r>
            <a:r>
              <a:rPr lang="en-US" dirty="0"/>
              <a:t>Data -&gt; Data about Data</a:t>
            </a:r>
          </a:p>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181100"/>
            <a:ext cx="6177664" cy="247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56674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8600" y="381000"/>
            <a:ext cx="8534400" cy="990600"/>
          </a:xfrm>
        </p:spPr>
        <p:txBody>
          <a:bodyPr>
            <a:normAutofit fontScale="90000"/>
          </a:bodyPr>
          <a:lstStyle/>
          <a:p>
            <a:r>
              <a:rPr lang="en-US" sz="3500" dirty="0"/>
              <a:t>Why we need </a:t>
            </a:r>
            <a:r>
              <a:rPr lang="en-US" sz="3500" dirty="0" smtClean="0"/>
              <a:t>distributed computing </a:t>
            </a:r>
            <a:r>
              <a:rPr lang="en-US" sz="3500" dirty="0"/>
              <a:t>for big </a:t>
            </a:r>
            <a:r>
              <a:rPr lang="en-US" sz="3500" dirty="0" smtClean="0"/>
              <a:t>data?</a:t>
            </a:r>
            <a:endParaRPr lang="en-US" sz="3500" dirty="0"/>
          </a:p>
        </p:txBody>
      </p:sp>
      <p:sp>
        <p:nvSpPr>
          <p:cNvPr id="6" name="Content Placeholder 5"/>
          <p:cNvSpPr>
            <a:spLocks noGrp="1"/>
          </p:cNvSpPr>
          <p:nvPr>
            <p:ph idx="1"/>
          </p:nvPr>
        </p:nvSpPr>
        <p:spPr>
          <a:xfrm>
            <a:off x="304800" y="1752600"/>
            <a:ext cx="8686800" cy="4800600"/>
          </a:xfrm>
        </p:spPr>
        <p:txBody>
          <a:bodyPr>
            <a:noAutofit/>
          </a:bodyPr>
          <a:lstStyle/>
          <a:p>
            <a:r>
              <a:rPr lang="en-US" sz="2000" dirty="0" smtClean="0"/>
              <a:t>Not </a:t>
            </a:r>
            <a:r>
              <a:rPr lang="en-US" sz="2000" dirty="0"/>
              <a:t>all problems require distributed computing</a:t>
            </a:r>
            <a:r>
              <a:rPr lang="en-US" sz="2000" dirty="0" smtClean="0"/>
              <a:t>.</a:t>
            </a:r>
          </a:p>
          <a:p>
            <a:endParaRPr lang="en-US" sz="2000" dirty="0" smtClean="0"/>
          </a:p>
          <a:p>
            <a:r>
              <a:rPr lang="en-US" sz="2000" dirty="0" smtClean="0"/>
              <a:t>One </a:t>
            </a:r>
            <a:r>
              <a:rPr lang="en-US" sz="2000" dirty="0"/>
              <a:t>of the perennial problems with managing data — especially large </a:t>
            </a:r>
            <a:r>
              <a:rPr lang="en-US" sz="2000" dirty="0" smtClean="0"/>
              <a:t>quantities of </a:t>
            </a:r>
            <a:r>
              <a:rPr lang="en-US" sz="2000" dirty="0"/>
              <a:t>data — has been the impact of latency. </a:t>
            </a:r>
            <a:endParaRPr lang="en-US" sz="2000" dirty="0" smtClean="0"/>
          </a:p>
          <a:p>
            <a:pPr lvl="1"/>
            <a:r>
              <a:rPr lang="en-US" b="1" i="1" dirty="0" smtClean="0"/>
              <a:t>Latency </a:t>
            </a:r>
            <a:r>
              <a:rPr lang="en-US" b="1" dirty="0"/>
              <a:t>is the delay within </a:t>
            </a:r>
            <a:r>
              <a:rPr lang="en-US" b="1" dirty="0" smtClean="0"/>
              <a:t>a system </a:t>
            </a:r>
            <a:r>
              <a:rPr lang="en-US" b="1" dirty="0"/>
              <a:t>based on delays in execution of a task. </a:t>
            </a:r>
            <a:endParaRPr lang="en-US" b="1" dirty="0" smtClean="0"/>
          </a:p>
          <a:p>
            <a:endParaRPr lang="en-US" sz="2000" dirty="0" smtClean="0"/>
          </a:p>
          <a:p>
            <a:r>
              <a:rPr lang="en-US" sz="2000" dirty="0" smtClean="0"/>
              <a:t>Distributed </a:t>
            </a:r>
            <a:r>
              <a:rPr lang="en-US" sz="2000" dirty="0"/>
              <a:t>computing and parallel processing techniques can make a significant difference in the latency </a:t>
            </a:r>
            <a:r>
              <a:rPr lang="en-US" sz="2000" dirty="0" smtClean="0"/>
              <a:t>experience.</a:t>
            </a:r>
          </a:p>
          <a:p>
            <a:endParaRPr lang="en-US" sz="2000" dirty="0" smtClean="0"/>
          </a:p>
          <a:p>
            <a:r>
              <a:rPr lang="en-US" sz="2000" dirty="0" smtClean="0"/>
              <a:t>Many </a:t>
            </a:r>
            <a:r>
              <a:rPr lang="en-US" sz="2000" dirty="0"/>
              <a:t>big data applications are dependent on low latency because of the big data requirements for speed and the volume and variety of the data</a:t>
            </a:r>
            <a:r>
              <a:rPr lang="en-US" sz="2000" dirty="0" smtClean="0"/>
              <a:t>.</a:t>
            </a:r>
          </a:p>
        </p:txBody>
      </p:sp>
    </p:spTree>
    <p:extLst>
      <p:ext uri="{BB962C8B-B14F-4D97-AF65-F5344CB8AC3E}">
        <p14:creationId xmlns:p14="http://schemas.microsoft.com/office/powerpoint/2010/main" val="21626218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792480"/>
            <a:ext cx="2971800" cy="502920"/>
          </a:xfrm>
        </p:spPr>
        <p:txBody>
          <a:bodyPr/>
          <a:lstStyle/>
          <a:p>
            <a:r>
              <a:rPr lang="en-US" dirty="0" smtClean="0"/>
              <a:t>Distributed work</a:t>
            </a:r>
            <a:endParaRPr lang="en-US" dirty="0"/>
          </a:p>
        </p:txBody>
      </p:sp>
      <p:sp>
        <p:nvSpPr>
          <p:cNvPr id="8" name="Picture Placeholder 7"/>
          <p:cNvSpPr>
            <a:spLocks noGrp="1"/>
          </p:cNvSpPr>
          <p:nvPr>
            <p:ph type="pic" idx="1"/>
          </p:nvPr>
        </p:nvSpPr>
        <p:spPr>
          <a:xfrm>
            <a:off x="4267200" y="838201"/>
            <a:ext cx="4495800" cy="5500456"/>
          </a:xfrm>
        </p:spPr>
      </p:sp>
      <p:sp>
        <p:nvSpPr>
          <p:cNvPr id="9" name="Text Placeholder 8"/>
          <p:cNvSpPr>
            <a:spLocks noGrp="1"/>
          </p:cNvSpPr>
          <p:nvPr>
            <p:ph type="body" sz="half" idx="2"/>
          </p:nvPr>
        </p:nvSpPr>
        <p:spPr>
          <a:xfrm>
            <a:off x="228600" y="1600200"/>
            <a:ext cx="3657600" cy="4776216"/>
          </a:xfrm>
        </p:spPr>
        <p:txBody>
          <a:bodyPr>
            <a:normAutofit/>
          </a:bodyPr>
          <a:lstStyle/>
          <a:p>
            <a:pPr marL="285750" indent="-285750">
              <a:buFont typeface="Arial" pitchFamily="34" charset="0"/>
              <a:buChar char="•"/>
            </a:pPr>
            <a:r>
              <a:rPr lang="en-US" sz="1800" dirty="0" smtClean="0"/>
              <a:t>Distribute </a:t>
            </a:r>
            <a:r>
              <a:rPr lang="en-US" sz="1800" dirty="0"/>
              <a:t>components </a:t>
            </a:r>
            <a:r>
              <a:rPr lang="en-US" sz="1800" dirty="0" smtClean="0"/>
              <a:t>of your </a:t>
            </a:r>
            <a:r>
              <a:rPr lang="en-US" sz="1800" dirty="0"/>
              <a:t>big data service across a series of nodes. </a:t>
            </a:r>
            <a:endParaRPr lang="en-US" sz="1800" dirty="0" smtClean="0"/>
          </a:p>
          <a:p>
            <a:pPr marL="285750" indent="-285750">
              <a:buFont typeface="Arial" pitchFamily="34" charset="0"/>
              <a:buChar char="•"/>
            </a:pPr>
            <a:r>
              <a:rPr lang="en-US" sz="1800" dirty="0" smtClean="0"/>
              <a:t>In distributed computing</a:t>
            </a:r>
            <a:r>
              <a:rPr lang="en-US" sz="1800" dirty="0"/>
              <a:t>, a </a:t>
            </a:r>
            <a:r>
              <a:rPr lang="en-US" sz="1800" i="1" dirty="0"/>
              <a:t>node </a:t>
            </a:r>
            <a:r>
              <a:rPr lang="en-US" sz="1800" dirty="0"/>
              <a:t>is an element contained within a cluster of systems </a:t>
            </a:r>
            <a:r>
              <a:rPr lang="en-US" sz="1800" dirty="0" smtClean="0"/>
              <a:t>or within </a:t>
            </a:r>
            <a:r>
              <a:rPr lang="en-US" sz="1800" dirty="0"/>
              <a:t>a rack. </a:t>
            </a:r>
            <a:endParaRPr lang="en-US" sz="1800" dirty="0" smtClean="0"/>
          </a:p>
          <a:p>
            <a:pPr marL="285750" indent="-285750">
              <a:buFont typeface="Arial" pitchFamily="34" charset="0"/>
              <a:buChar char="•"/>
            </a:pPr>
            <a:r>
              <a:rPr lang="en-US" sz="1800" dirty="0" smtClean="0"/>
              <a:t>A node typically includes CPU, memory, and some kind of disk</a:t>
            </a:r>
          </a:p>
          <a:p>
            <a:pPr marL="285750" indent="-285750">
              <a:buFont typeface="Arial" pitchFamily="34" charset="0"/>
              <a:buChar char="•"/>
            </a:pPr>
            <a:r>
              <a:rPr lang="en-US" sz="1800" dirty="0" smtClean="0"/>
              <a:t>Or a </a:t>
            </a:r>
            <a:r>
              <a:rPr lang="en-US" sz="1800" dirty="0"/>
              <a:t>blade CPU and memory that rely on </a:t>
            </a:r>
            <a:r>
              <a:rPr lang="en-US" sz="1800" dirty="0" smtClean="0"/>
              <a:t>nearby storage </a:t>
            </a:r>
            <a:r>
              <a:rPr lang="en-US" sz="1800" dirty="0"/>
              <a:t>within a rack</a:t>
            </a:r>
            <a:r>
              <a:rPr lang="en-US" sz="1800" dirty="0" smtClean="0"/>
              <a:t>.</a:t>
            </a:r>
          </a:p>
          <a:p>
            <a:pPr marL="285750" indent="-285750">
              <a:buFont typeface="Arial" pitchFamily="34" charset="0"/>
              <a:buChar char="•"/>
            </a:pPr>
            <a:r>
              <a:rPr lang="en-US" sz="1800" dirty="0"/>
              <a:t>Within a big data environment, these nodes are typically clustered </a:t>
            </a:r>
            <a:r>
              <a:rPr lang="en-US" sz="1800" dirty="0" smtClean="0"/>
              <a:t>together to </a:t>
            </a:r>
            <a:r>
              <a:rPr lang="en-US" sz="1800" dirty="0"/>
              <a:t>provide scale.</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8600" y="838200"/>
            <a:ext cx="4953000" cy="551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0226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0" y="76200"/>
            <a:ext cx="9144000" cy="762000"/>
          </a:xfrm>
        </p:spPr>
        <p:style>
          <a:lnRef idx="2">
            <a:schemeClr val="accent1"/>
          </a:lnRef>
          <a:fillRef idx="1">
            <a:schemeClr val="lt1"/>
          </a:fillRef>
          <a:effectRef idx="0">
            <a:schemeClr val="accent1"/>
          </a:effectRef>
          <a:fontRef idx="minor">
            <a:schemeClr val="dk1"/>
          </a:fontRef>
        </p:style>
        <p:txBody>
          <a:bodyPr>
            <a:normAutofit fontScale="90000"/>
          </a:bodyPr>
          <a:lstStyle/>
          <a:p>
            <a:pPr algn="ctr"/>
            <a:r>
              <a:rPr lang="en-US" dirty="0" smtClean="0"/>
              <a:t>Usage of Distributed Computing in Big Data</a:t>
            </a:r>
            <a:endParaRPr lang="en-US" dirty="0"/>
          </a:p>
        </p:txBody>
      </p:sp>
      <p:sp>
        <p:nvSpPr>
          <p:cNvPr id="6" name="Content Placeholder 5"/>
          <p:cNvSpPr>
            <a:spLocks noGrp="1"/>
          </p:cNvSpPr>
          <p:nvPr>
            <p:ph idx="1"/>
          </p:nvPr>
        </p:nvSpPr>
        <p:spPr>
          <a:xfrm>
            <a:off x="304800" y="1066800"/>
            <a:ext cx="8686800" cy="5638800"/>
          </a:xfrm>
        </p:spPr>
        <p:style>
          <a:lnRef idx="2">
            <a:schemeClr val="accent5"/>
          </a:lnRef>
          <a:fillRef idx="1">
            <a:schemeClr val="lt1"/>
          </a:fillRef>
          <a:effectRef idx="0">
            <a:schemeClr val="accent5"/>
          </a:effectRef>
          <a:fontRef idx="minor">
            <a:schemeClr val="dk1"/>
          </a:fontRef>
        </p:style>
        <p:txBody>
          <a:bodyPr>
            <a:noAutofit/>
          </a:bodyPr>
          <a:lstStyle/>
          <a:p>
            <a:r>
              <a:rPr lang="en-US" sz="2000" dirty="0" smtClean="0"/>
              <a:t>To </a:t>
            </a:r>
            <a:r>
              <a:rPr lang="en-US" sz="2000" dirty="0"/>
              <a:t>accommodate the growth, </a:t>
            </a:r>
            <a:r>
              <a:rPr lang="en-US" sz="2000" dirty="0" smtClean="0"/>
              <a:t>an organization </a:t>
            </a:r>
            <a:r>
              <a:rPr lang="en-US" sz="2000" dirty="0"/>
              <a:t>simply adds more nodes into a cluster so that it can scale </a:t>
            </a:r>
            <a:r>
              <a:rPr lang="en-US" sz="2000" dirty="0" smtClean="0"/>
              <a:t>out to </a:t>
            </a:r>
            <a:r>
              <a:rPr lang="en-US" sz="2000" dirty="0"/>
              <a:t>accommodate growing requirements</a:t>
            </a:r>
            <a:r>
              <a:rPr lang="en-US" sz="2000" dirty="0" smtClean="0"/>
              <a:t>.</a:t>
            </a:r>
          </a:p>
          <a:p>
            <a:r>
              <a:rPr lang="en-US" sz="2000" dirty="0"/>
              <a:t>it is important to be </a:t>
            </a:r>
            <a:r>
              <a:rPr lang="en-US" sz="2000" dirty="0" smtClean="0"/>
              <a:t>able to </a:t>
            </a:r>
            <a:r>
              <a:rPr lang="en-US" sz="2000" dirty="0"/>
              <a:t>send part of the big data analysis to different physical environments.</a:t>
            </a:r>
          </a:p>
          <a:p>
            <a:pPr lvl="1"/>
            <a:r>
              <a:rPr lang="en-US" dirty="0"/>
              <a:t>Where you send these tasks and how you manage them makes the </a:t>
            </a:r>
            <a:r>
              <a:rPr lang="en-US" dirty="0" smtClean="0"/>
              <a:t>difference between </a:t>
            </a:r>
            <a:r>
              <a:rPr lang="en-US" dirty="0"/>
              <a:t>success and failure</a:t>
            </a:r>
            <a:r>
              <a:rPr lang="en-US" dirty="0" smtClean="0"/>
              <a:t>.</a:t>
            </a:r>
          </a:p>
          <a:p>
            <a:r>
              <a:rPr lang="en-US" sz="2000" dirty="0" smtClean="0"/>
              <a:t>The </a:t>
            </a:r>
            <a:r>
              <a:rPr lang="en-US" sz="2000" dirty="0"/>
              <a:t>closer together the distributions of </a:t>
            </a:r>
            <a:r>
              <a:rPr lang="en-US" sz="2000" dirty="0" smtClean="0"/>
              <a:t>functions are</a:t>
            </a:r>
            <a:r>
              <a:rPr lang="en-US" sz="2000" dirty="0"/>
              <a:t>, the faster they can execute</a:t>
            </a:r>
            <a:r>
              <a:rPr lang="en-US" sz="2000" dirty="0" smtClean="0"/>
              <a:t>.</a:t>
            </a:r>
            <a:endParaRPr lang="en-US" sz="2000" dirty="0"/>
          </a:p>
          <a:p>
            <a:r>
              <a:rPr lang="en-US" sz="2000" dirty="0"/>
              <a:t>Therefore, scalability is the lynchpin of making big data operate successfully</a:t>
            </a:r>
            <a:r>
              <a:rPr lang="en-US" sz="2000" dirty="0" smtClean="0"/>
              <a:t>.</a:t>
            </a:r>
            <a:endParaRPr lang="en-US" sz="2000" dirty="0"/>
          </a:p>
          <a:p>
            <a:r>
              <a:rPr lang="en-US" sz="2000" dirty="0" smtClean="0"/>
              <a:t>Big </a:t>
            </a:r>
            <a:r>
              <a:rPr lang="en-US" sz="2000" dirty="0"/>
              <a:t>data requires the inclusion of fast networks and inexpensive clusters </a:t>
            </a:r>
            <a:r>
              <a:rPr lang="en-US" sz="2000" dirty="0" smtClean="0"/>
              <a:t>of hardware </a:t>
            </a:r>
            <a:r>
              <a:rPr lang="en-US" sz="2000" dirty="0"/>
              <a:t>that can be combined in racks to increase </a:t>
            </a:r>
            <a:r>
              <a:rPr lang="en-US" sz="2000" dirty="0" smtClean="0"/>
              <a:t>performance by dynamic scaling and load balancing.</a:t>
            </a:r>
            <a:endParaRPr lang="en-US" sz="2000" dirty="0"/>
          </a:p>
          <a:p>
            <a:r>
              <a:rPr lang="en-US" sz="2000" dirty="0"/>
              <a:t>The design and implementations of </a:t>
            </a:r>
            <a:r>
              <a:rPr lang="en-US" sz="2000" dirty="0" err="1"/>
              <a:t>MapReduce</a:t>
            </a:r>
            <a:r>
              <a:rPr lang="en-US" sz="2000" dirty="0"/>
              <a:t> are excellent examples </a:t>
            </a:r>
            <a:r>
              <a:rPr lang="en-US" sz="2000" dirty="0" smtClean="0"/>
              <a:t>of how </a:t>
            </a:r>
            <a:r>
              <a:rPr lang="en-US" sz="2000" dirty="0"/>
              <a:t>distributed computing can make big data operationally visible </a:t>
            </a:r>
            <a:r>
              <a:rPr lang="en-US" sz="2000" dirty="0" smtClean="0"/>
              <a:t>and affordable</a:t>
            </a:r>
            <a:r>
              <a:rPr lang="en-US" sz="2000" dirty="0"/>
              <a:t>.</a:t>
            </a:r>
          </a:p>
        </p:txBody>
      </p:sp>
    </p:spTree>
    <p:extLst>
      <p:ext uri="{BB962C8B-B14F-4D97-AF65-F5344CB8AC3E}">
        <p14:creationId xmlns:p14="http://schemas.microsoft.com/office/powerpoint/2010/main" val="41593580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Implementation of Big Data Architecture</a:t>
            </a:r>
            <a:endParaRPr lang="en-US" dirty="0"/>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28750" y="1957387"/>
            <a:ext cx="6286500" cy="4162425"/>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519146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a:t>
            </a:r>
            <a:endParaRPr lang="en-US" dirty="0"/>
          </a:p>
        </p:txBody>
      </p:sp>
      <p:sp>
        <p:nvSpPr>
          <p:cNvPr id="3" name="Content Placeholder 2"/>
          <p:cNvSpPr>
            <a:spLocks noGrp="1"/>
          </p:cNvSpPr>
          <p:nvPr>
            <p:ph idx="1"/>
          </p:nvPr>
        </p:nvSpPr>
        <p:spPr/>
        <p:txBody>
          <a:bodyPr/>
          <a:lstStyle/>
          <a:p>
            <a:r>
              <a:rPr lang="en-US" dirty="0" smtClean="0"/>
              <a:t>Big </a:t>
            </a:r>
            <a:r>
              <a:rPr lang="en-US" dirty="0"/>
              <a:t>data is typically broken down by </a:t>
            </a:r>
            <a:r>
              <a:rPr lang="en-US" dirty="0" smtClean="0"/>
              <a:t>three characteristics</a:t>
            </a:r>
            <a:r>
              <a:rPr lang="en-US" dirty="0"/>
              <a:t>:</a:t>
            </a:r>
          </a:p>
          <a:p>
            <a:pPr marL="0" indent="0">
              <a:buNone/>
            </a:pPr>
            <a:r>
              <a:rPr lang="en-US" dirty="0"/>
              <a:t>✓ </a:t>
            </a:r>
            <a:r>
              <a:rPr lang="en-US" b="1" dirty="0"/>
              <a:t>Volume: </a:t>
            </a:r>
            <a:r>
              <a:rPr lang="en-US" dirty="0"/>
              <a:t>How much data</a:t>
            </a:r>
          </a:p>
          <a:p>
            <a:pPr marL="0" indent="0">
              <a:buNone/>
            </a:pPr>
            <a:r>
              <a:rPr lang="en-US" dirty="0"/>
              <a:t>✓ </a:t>
            </a:r>
            <a:r>
              <a:rPr lang="en-US" b="1" dirty="0"/>
              <a:t>Velocity: </a:t>
            </a:r>
            <a:r>
              <a:rPr lang="en-US" dirty="0"/>
              <a:t>How fast that data is </a:t>
            </a:r>
            <a:r>
              <a:rPr lang="en-US" dirty="0" smtClean="0"/>
              <a:t>processed</a:t>
            </a:r>
          </a:p>
          <a:p>
            <a:pPr marL="0" indent="0">
              <a:buNone/>
            </a:pPr>
            <a:r>
              <a:rPr lang="en-US" dirty="0"/>
              <a:t>	</a:t>
            </a:r>
            <a:r>
              <a:rPr lang="en-US" dirty="0" smtClean="0"/>
              <a:t>- batch</a:t>
            </a:r>
          </a:p>
          <a:p>
            <a:pPr marL="0" indent="0">
              <a:buNone/>
            </a:pPr>
            <a:r>
              <a:rPr lang="en-US" dirty="0"/>
              <a:t>	</a:t>
            </a:r>
            <a:r>
              <a:rPr lang="en-US" dirty="0" smtClean="0"/>
              <a:t>- real time</a:t>
            </a:r>
          </a:p>
          <a:p>
            <a:pPr marL="0" indent="0">
              <a:buNone/>
            </a:pPr>
            <a:r>
              <a:rPr lang="en-US" dirty="0"/>
              <a:t>	</a:t>
            </a:r>
            <a:r>
              <a:rPr lang="en-US" dirty="0" smtClean="0"/>
              <a:t>- near real time</a:t>
            </a:r>
          </a:p>
          <a:p>
            <a:pPr marL="0" indent="0">
              <a:buNone/>
            </a:pPr>
            <a:r>
              <a:rPr lang="en-US" dirty="0"/>
              <a:t>	</a:t>
            </a:r>
            <a:r>
              <a:rPr lang="en-US" dirty="0" smtClean="0"/>
              <a:t>- streaming</a:t>
            </a:r>
            <a:endParaRPr lang="en-US" dirty="0"/>
          </a:p>
          <a:p>
            <a:pPr marL="0" indent="0">
              <a:buNone/>
            </a:pPr>
            <a:r>
              <a:rPr lang="en-US" dirty="0"/>
              <a:t>✓ </a:t>
            </a:r>
            <a:r>
              <a:rPr lang="en-US" b="1" dirty="0"/>
              <a:t>Variety: </a:t>
            </a:r>
            <a:r>
              <a:rPr lang="en-US" dirty="0"/>
              <a:t>The various types of </a:t>
            </a:r>
            <a:r>
              <a:rPr lang="en-US" dirty="0" smtClean="0"/>
              <a:t>data</a:t>
            </a:r>
          </a:p>
          <a:p>
            <a:pPr marL="0" indent="0">
              <a:buNone/>
            </a:pPr>
            <a:r>
              <a:rPr lang="en-US" dirty="0"/>
              <a:t>	</a:t>
            </a:r>
            <a:r>
              <a:rPr lang="en-US" dirty="0" smtClean="0"/>
              <a:t>- structured, unstructured (semi-structure)</a:t>
            </a:r>
          </a:p>
          <a:p>
            <a:pPr marL="0" indent="0" algn="ctr">
              <a:buNone/>
            </a:pPr>
            <a:r>
              <a:rPr lang="en-US" b="1" dirty="0" smtClean="0"/>
              <a:t>&lt;&lt;&lt;Veracity&gt;&gt;&gt;,</a:t>
            </a:r>
          </a:p>
          <a:p>
            <a:pPr marL="0" indent="0" algn="ctr">
              <a:buNone/>
            </a:pPr>
            <a:r>
              <a:rPr lang="en-US" b="1" dirty="0" smtClean="0"/>
              <a:t>&lt;&lt;&lt;Value&gt;&gt;&gt;</a:t>
            </a:r>
            <a:endParaRPr lang="en-US" b="1" dirty="0"/>
          </a:p>
        </p:txBody>
      </p:sp>
    </p:spTree>
    <p:extLst>
      <p:ext uri="{BB962C8B-B14F-4D97-AF65-F5344CB8AC3E}">
        <p14:creationId xmlns:p14="http://schemas.microsoft.com/office/powerpoint/2010/main" val="20062077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8610600" cy="990600"/>
          </a:xfrm>
        </p:spPr>
        <p:txBody>
          <a:bodyPr>
            <a:normAutofit fontScale="90000"/>
          </a:bodyPr>
          <a:lstStyle/>
          <a:p>
            <a:pPr algn="ctr"/>
            <a:r>
              <a:rPr lang="en-US" dirty="0"/>
              <a:t>Layer 0: Redundant </a:t>
            </a:r>
            <a:r>
              <a:rPr lang="en-US" dirty="0" smtClean="0"/>
              <a:t>Physical Infrastructure</a:t>
            </a:r>
            <a:r>
              <a:rPr lang="en-US" dirty="0"/>
              <a:t/>
            </a:r>
            <a:br>
              <a:rPr lang="en-US" dirty="0"/>
            </a:br>
            <a:endParaRPr lang="en-US" dirty="0"/>
          </a:p>
        </p:txBody>
      </p:sp>
      <p:sp>
        <p:nvSpPr>
          <p:cNvPr id="3" name="Content Placeholder 2"/>
          <p:cNvSpPr>
            <a:spLocks noGrp="1"/>
          </p:cNvSpPr>
          <p:nvPr>
            <p:ph idx="1"/>
          </p:nvPr>
        </p:nvSpPr>
        <p:spPr>
          <a:xfrm>
            <a:off x="457200" y="1600200"/>
            <a:ext cx="8229600" cy="3581400"/>
          </a:xfrm>
        </p:spPr>
        <p:txBody>
          <a:bodyPr>
            <a:normAutofit fontScale="77500" lnSpcReduction="20000"/>
          </a:bodyPr>
          <a:lstStyle/>
          <a:p>
            <a:pPr indent="-457200">
              <a:lnSpc>
                <a:spcPts val="1800"/>
              </a:lnSpc>
            </a:pPr>
            <a:r>
              <a:rPr lang="en-US" dirty="0"/>
              <a:t>At the lowest level of the stack is the physical infrastructure — the </a:t>
            </a:r>
            <a:r>
              <a:rPr lang="en-US" dirty="0" smtClean="0"/>
              <a:t>hardware, network</a:t>
            </a:r>
            <a:r>
              <a:rPr lang="en-US" dirty="0"/>
              <a:t>, and so on</a:t>
            </a:r>
            <a:r>
              <a:rPr lang="en-US" dirty="0" smtClean="0"/>
              <a:t>.</a:t>
            </a:r>
          </a:p>
          <a:p>
            <a:pPr indent="-457200">
              <a:lnSpc>
                <a:spcPts val="1800"/>
              </a:lnSpc>
            </a:pPr>
            <a:r>
              <a:rPr lang="en-US" b="1" dirty="0" err="1" smtClean="0"/>
              <a:t>Performance:</a:t>
            </a:r>
            <a:r>
              <a:rPr lang="en-US" dirty="0" err="1"/>
              <a:t>How</a:t>
            </a:r>
            <a:r>
              <a:rPr lang="en-US" dirty="0"/>
              <a:t> responsive do you need the system to </a:t>
            </a:r>
            <a:r>
              <a:rPr lang="en-US" dirty="0" smtClean="0"/>
              <a:t>be? Performance</a:t>
            </a:r>
            <a:r>
              <a:rPr lang="en-US" dirty="0"/>
              <a:t>, also called </a:t>
            </a:r>
            <a:r>
              <a:rPr lang="en-US" i="1" dirty="0"/>
              <a:t>latency, </a:t>
            </a:r>
            <a:r>
              <a:rPr lang="en-US" dirty="0"/>
              <a:t>is often measured end to end, based </a:t>
            </a:r>
            <a:r>
              <a:rPr lang="en-US" dirty="0" smtClean="0"/>
              <a:t>on a </a:t>
            </a:r>
            <a:r>
              <a:rPr lang="en-US" dirty="0"/>
              <a:t>single transaction or query request</a:t>
            </a:r>
            <a:r>
              <a:rPr lang="en-US" dirty="0" smtClean="0"/>
              <a:t>.</a:t>
            </a:r>
          </a:p>
          <a:p>
            <a:pPr indent="-457200">
              <a:lnSpc>
                <a:spcPts val="1800"/>
              </a:lnSpc>
            </a:pPr>
            <a:r>
              <a:rPr lang="en-US" b="1" dirty="0"/>
              <a:t>Availability: </a:t>
            </a:r>
            <a:r>
              <a:rPr lang="en-US" dirty="0"/>
              <a:t>Do you need a 100 percent uptime guarantee of </a:t>
            </a:r>
            <a:r>
              <a:rPr lang="en-US" dirty="0" smtClean="0"/>
              <a:t>service? How </a:t>
            </a:r>
            <a:r>
              <a:rPr lang="en-US" dirty="0"/>
              <a:t>long can your business wait in the case of a service interruption </a:t>
            </a:r>
            <a:r>
              <a:rPr lang="en-US" dirty="0" smtClean="0"/>
              <a:t>or failure?</a:t>
            </a:r>
          </a:p>
          <a:p>
            <a:pPr indent="-457200">
              <a:lnSpc>
                <a:spcPts val="1800"/>
              </a:lnSpc>
            </a:pPr>
            <a:r>
              <a:rPr lang="en-US" b="1" dirty="0"/>
              <a:t>Scalability: </a:t>
            </a:r>
            <a:r>
              <a:rPr lang="en-US" dirty="0"/>
              <a:t>How big does your infrastructure need to be? How </a:t>
            </a:r>
            <a:r>
              <a:rPr lang="en-US" dirty="0" smtClean="0"/>
              <a:t>much disk space and computing power are needed? Decide </a:t>
            </a:r>
            <a:r>
              <a:rPr lang="en-US" dirty="0"/>
              <a:t>what you need </a:t>
            </a:r>
            <a:r>
              <a:rPr lang="en-US" dirty="0" smtClean="0"/>
              <a:t>and then </a:t>
            </a:r>
            <a:r>
              <a:rPr lang="en-US" dirty="0"/>
              <a:t>add a little more scale for unexpected challenges</a:t>
            </a:r>
            <a:r>
              <a:rPr lang="en-US" dirty="0" smtClean="0"/>
              <a:t>.</a:t>
            </a:r>
          </a:p>
          <a:p>
            <a:pPr indent="-457200">
              <a:lnSpc>
                <a:spcPts val="1800"/>
              </a:lnSpc>
            </a:pPr>
            <a:r>
              <a:rPr lang="en-US" b="1" dirty="0" smtClean="0"/>
              <a:t>Flexibility</a:t>
            </a:r>
            <a:r>
              <a:rPr lang="en-US" b="1" dirty="0"/>
              <a:t>: </a:t>
            </a:r>
            <a:r>
              <a:rPr lang="en-US" dirty="0"/>
              <a:t>How quickly can you add more resources to the </a:t>
            </a:r>
            <a:r>
              <a:rPr lang="en-US" dirty="0" smtClean="0"/>
              <a:t>infrastructure? How </a:t>
            </a:r>
            <a:r>
              <a:rPr lang="en-US" dirty="0"/>
              <a:t>quickly can your infrastructure recover from failures</a:t>
            </a:r>
            <a:r>
              <a:rPr lang="en-US" dirty="0" smtClean="0"/>
              <a:t>?</a:t>
            </a:r>
          </a:p>
          <a:p>
            <a:pPr indent="-457200">
              <a:lnSpc>
                <a:spcPts val="1800"/>
              </a:lnSpc>
            </a:pPr>
            <a:r>
              <a:rPr lang="en-US" b="1" dirty="0"/>
              <a:t>Cost: </a:t>
            </a:r>
            <a:r>
              <a:rPr lang="en-US" dirty="0"/>
              <a:t>What can you afford</a:t>
            </a:r>
            <a:r>
              <a:rPr lang="en-US" dirty="0" smtClean="0"/>
              <a:t>?</a:t>
            </a:r>
          </a:p>
          <a:p>
            <a:pPr indent="-457200">
              <a:lnSpc>
                <a:spcPts val="1800"/>
              </a:lnSpc>
            </a:pPr>
            <a:endParaRPr lang="en-US" dirty="0" smtClean="0"/>
          </a:p>
        </p:txBody>
      </p:sp>
      <p:sp>
        <p:nvSpPr>
          <p:cNvPr id="4" name="Rectangle 3"/>
          <p:cNvSpPr/>
          <p:nvPr/>
        </p:nvSpPr>
        <p:spPr>
          <a:xfrm>
            <a:off x="304800" y="5525869"/>
            <a:ext cx="8534400" cy="64633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i="1" dirty="0"/>
              <a:t>As big data is all about high-velocity, high-volume, and high-data variety, the physical infrastructure will literally “make or break” the implementation.</a:t>
            </a:r>
          </a:p>
        </p:txBody>
      </p:sp>
    </p:spTree>
    <p:extLst>
      <p:ext uri="{BB962C8B-B14F-4D97-AF65-F5344CB8AC3E}">
        <p14:creationId xmlns:p14="http://schemas.microsoft.com/office/powerpoint/2010/main" val="22064737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 1: Security Infrastructure</a:t>
            </a:r>
            <a:endParaRPr lang="en-US" dirty="0"/>
          </a:p>
        </p:txBody>
      </p:sp>
      <p:sp>
        <p:nvSpPr>
          <p:cNvPr id="3" name="Content Placeholder 2"/>
          <p:cNvSpPr>
            <a:spLocks noGrp="1"/>
          </p:cNvSpPr>
          <p:nvPr>
            <p:ph idx="1"/>
          </p:nvPr>
        </p:nvSpPr>
        <p:spPr/>
        <p:txBody>
          <a:bodyPr>
            <a:normAutofit fontScale="85000" lnSpcReduction="20000"/>
          </a:bodyPr>
          <a:lstStyle/>
          <a:p>
            <a:r>
              <a:rPr lang="en-US" b="1" dirty="0"/>
              <a:t>Data access: </a:t>
            </a:r>
            <a:r>
              <a:rPr lang="en-US" dirty="0" smtClean="0"/>
              <a:t>Most </a:t>
            </a:r>
            <a:r>
              <a:rPr lang="en-US" dirty="0"/>
              <a:t>core data </a:t>
            </a:r>
            <a:r>
              <a:rPr lang="en-US" dirty="0" smtClean="0"/>
              <a:t>storage platforms </a:t>
            </a:r>
            <a:r>
              <a:rPr lang="en-US" dirty="0"/>
              <a:t>have rigorous security schemes and are often augmented </a:t>
            </a:r>
            <a:r>
              <a:rPr lang="en-US" dirty="0" smtClean="0"/>
              <a:t>with a </a:t>
            </a:r>
            <a:r>
              <a:rPr lang="en-US" dirty="0"/>
              <a:t>federated identity capability, providing appropriate access across </a:t>
            </a:r>
            <a:r>
              <a:rPr lang="en-US" dirty="0" smtClean="0"/>
              <a:t>the many </a:t>
            </a:r>
            <a:r>
              <a:rPr lang="en-US" dirty="0"/>
              <a:t>layers of the architecture</a:t>
            </a:r>
            <a:r>
              <a:rPr lang="en-US" dirty="0" smtClean="0"/>
              <a:t>.</a:t>
            </a:r>
          </a:p>
          <a:p>
            <a:r>
              <a:rPr lang="en-US" b="1" dirty="0"/>
              <a:t>Application access: </a:t>
            </a:r>
            <a:r>
              <a:rPr lang="en-US" dirty="0"/>
              <a:t>Application access to data is also relatively </a:t>
            </a:r>
            <a:r>
              <a:rPr lang="en-US" dirty="0" smtClean="0"/>
              <a:t>straightforward from </a:t>
            </a:r>
            <a:r>
              <a:rPr lang="en-US" dirty="0"/>
              <a:t>a technical perspective. Most application </a:t>
            </a:r>
            <a:r>
              <a:rPr lang="en-US" dirty="0" smtClean="0"/>
              <a:t>programming interfaces </a:t>
            </a:r>
            <a:r>
              <a:rPr lang="en-US" dirty="0"/>
              <a:t>(APIs) offer protection from unauthorized usage or access</a:t>
            </a:r>
            <a:r>
              <a:rPr lang="en-US" dirty="0" smtClean="0"/>
              <a:t>.</a:t>
            </a:r>
          </a:p>
          <a:p>
            <a:r>
              <a:rPr lang="en-US" b="1" dirty="0" smtClean="0"/>
              <a:t>Data Encryption</a:t>
            </a:r>
            <a:r>
              <a:rPr lang="en-US" dirty="0" smtClean="0"/>
              <a:t>: </a:t>
            </a:r>
            <a:r>
              <a:rPr lang="en-US" dirty="0"/>
              <a:t>E</a:t>
            </a:r>
            <a:r>
              <a:rPr lang="en-US" dirty="0" smtClean="0"/>
              <a:t>ncrypting and </a:t>
            </a:r>
            <a:r>
              <a:rPr lang="en-US" dirty="0"/>
              <a:t>decrypting data really stresses the systems’ resources. </a:t>
            </a:r>
            <a:r>
              <a:rPr lang="en-US" dirty="0" smtClean="0"/>
              <a:t>With the </a:t>
            </a:r>
            <a:r>
              <a:rPr lang="en-US" dirty="0"/>
              <a:t>volume, velocity, and varieties associated with big data, this </a:t>
            </a:r>
            <a:r>
              <a:rPr lang="en-US" dirty="0" smtClean="0"/>
              <a:t>problem is </a:t>
            </a:r>
            <a:r>
              <a:rPr lang="en-US" dirty="0"/>
              <a:t>exacerbated. </a:t>
            </a:r>
            <a:r>
              <a:rPr lang="en-US" dirty="0" smtClean="0"/>
              <a:t>Try to </a:t>
            </a:r>
            <a:r>
              <a:rPr lang="en-US" dirty="0"/>
              <a:t>identify the data </a:t>
            </a:r>
            <a:r>
              <a:rPr lang="en-US" dirty="0" smtClean="0"/>
              <a:t>elements requiring different </a:t>
            </a:r>
            <a:r>
              <a:rPr lang="en-US" dirty="0"/>
              <a:t>level of security and to encrypt only the </a:t>
            </a:r>
            <a:r>
              <a:rPr lang="en-US" dirty="0" smtClean="0"/>
              <a:t>necessary items.</a:t>
            </a:r>
          </a:p>
          <a:p>
            <a:r>
              <a:rPr lang="en-US" b="1" dirty="0"/>
              <a:t>Threat detection: </a:t>
            </a:r>
            <a:r>
              <a:rPr lang="en-US" dirty="0"/>
              <a:t>The inclusion of mobile devices and social </a:t>
            </a:r>
            <a:r>
              <a:rPr lang="en-US" dirty="0" smtClean="0"/>
              <a:t>networks exponentially </a:t>
            </a:r>
            <a:r>
              <a:rPr lang="en-US" dirty="0"/>
              <a:t>increases both the amount of data and the </a:t>
            </a:r>
            <a:r>
              <a:rPr lang="en-US" dirty="0" smtClean="0"/>
              <a:t>opportunities for </a:t>
            </a:r>
            <a:r>
              <a:rPr lang="en-US" dirty="0"/>
              <a:t>security threats. It is therefore important that organizations take </a:t>
            </a:r>
            <a:r>
              <a:rPr lang="en-US" dirty="0" smtClean="0"/>
              <a:t>a </a:t>
            </a:r>
            <a:r>
              <a:rPr lang="en-US" dirty="0" err="1" smtClean="0"/>
              <a:t>multiperimeter</a:t>
            </a:r>
            <a:r>
              <a:rPr lang="en-US" dirty="0" smtClean="0"/>
              <a:t> </a:t>
            </a:r>
            <a:r>
              <a:rPr lang="en-US" dirty="0"/>
              <a:t>approach to security.</a:t>
            </a:r>
            <a:endParaRPr lang="en-US" dirty="0" smtClean="0"/>
          </a:p>
          <a:p>
            <a:endParaRPr lang="en-US" dirty="0" smtClean="0"/>
          </a:p>
          <a:p>
            <a:endParaRPr lang="en-US" dirty="0"/>
          </a:p>
        </p:txBody>
      </p:sp>
    </p:spTree>
    <p:extLst>
      <p:ext uri="{BB962C8B-B14F-4D97-AF65-F5344CB8AC3E}">
        <p14:creationId xmlns:p14="http://schemas.microsoft.com/office/powerpoint/2010/main" val="11055345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API (Application Programming Interface)</a:t>
            </a:r>
            <a:endParaRPr lang="en-US" dirty="0"/>
          </a:p>
        </p:txBody>
      </p:sp>
      <p:sp>
        <p:nvSpPr>
          <p:cNvPr id="3" name="Content Placeholder 2"/>
          <p:cNvSpPr>
            <a:spLocks noGrp="1"/>
          </p:cNvSpPr>
          <p:nvPr>
            <p:ph idx="1"/>
          </p:nvPr>
        </p:nvSpPr>
        <p:spPr/>
        <p:txBody>
          <a:bodyPr>
            <a:normAutofit/>
          </a:bodyPr>
          <a:lstStyle/>
          <a:p>
            <a:r>
              <a:rPr lang="en-US" dirty="0" smtClean="0"/>
              <a:t>API is </a:t>
            </a:r>
            <a:r>
              <a:rPr lang="en-US" dirty="0"/>
              <a:t>the interfaces that provide bidirectional access to all the </a:t>
            </a:r>
            <a:r>
              <a:rPr lang="en-US" dirty="0" smtClean="0"/>
              <a:t>components of </a:t>
            </a:r>
            <a:r>
              <a:rPr lang="en-US" dirty="0"/>
              <a:t>the stack — from corporate applications to data feeds from </a:t>
            </a:r>
            <a:r>
              <a:rPr lang="en-US" dirty="0" smtClean="0"/>
              <a:t>the Internet.</a:t>
            </a:r>
          </a:p>
          <a:p>
            <a:r>
              <a:rPr lang="en-US" dirty="0"/>
              <a:t>Big data challenges require a slightly different approach to API </a:t>
            </a:r>
            <a:r>
              <a:rPr lang="en-US" dirty="0" smtClean="0"/>
              <a:t>development or adoption.</a:t>
            </a:r>
          </a:p>
          <a:p>
            <a:r>
              <a:rPr lang="en-US" dirty="0" smtClean="0"/>
              <a:t>A </a:t>
            </a:r>
            <a:r>
              <a:rPr lang="en-US" dirty="0"/>
              <a:t>new technique, called </a:t>
            </a:r>
            <a:r>
              <a:rPr lang="en-US" dirty="0" smtClean="0"/>
              <a:t>Natural Language </a:t>
            </a:r>
            <a:r>
              <a:rPr lang="en-US" dirty="0"/>
              <a:t>Processing (NLP), is emerging as the preferred method for </a:t>
            </a:r>
            <a:r>
              <a:rPr lang="en-US" dirty="0" smtClean="0"/>
              <a:t>interfacing between </a:t>
            </a:r>
            <a:r>
              <a:rPr lang="en-US" dirty="0"/>
              <a:t>big data and your application </a:t>
            </a:r>
            <a:r>
              <a:rPr lang="en-US" dirty="0" smtClean="0"/>
              <a:t>programs.(Large Language Model (LLM) such as </a:t>
            </a:r>
            <a:r>
              <a:rPr lang="en-US" dirty="0" err="1" smtClean="0"/>
              <a:t>Chatgpt</a:t>
            </a:r>
            <a:r>
              <a:rPr lang="en-US" dirty="0" smtClean="0"/>
              <a:t> AI are now in popularity.)</a:t>
            </a:r>
          </a:p>
          <a:p>
            <a:r>
              <a:rPr lang="en-US" dirty="0"/>
              <a:t>One way to deal with interfaces is to implement a “connector” factory</a:t>
            </a:r>
            <a:endParaRPr lang="en-US" dirty="0" smtClean="0"/>
          </a:p>
        </p:txBody>
      </p:sp>
    </p:spTree>
    <p:extLst>
      <p:ext uri="{BB962C8B-B14F-4D97-AF65-F5344CB8AC3E}">
        <p14:creationId xmlns:p14="http://schemas.microsoft.com/office/powerpoint/2010/main" val="20626184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API: Connector Factory</a:t>
            </a:r>
            <a:endParaRPr lang="en-US" dirty="0"/>
          </a:p>
        </p:txBody>
      </p:sp>
      <p:sp>
        <p:nvSpPr>
          <p:cNvPr id="3" name="Content Placeholder 2"/>
          <p:cNvSpPr>
            <a:spLocks noGrp="1"/>
          </p:cNvSpPr>
          <p:nvPr>
            <p:ph idx="1"/>
          </p:nvPr>
        </p:nvSpPr>
        <p:spPr>
          <a:xfrm>
            <a:off x="304800" y="1524000"/>
            <a:ext cx="8458200" cy="5105400"/>
          </a:xfrm>
        </p:spPr>
        <p:txBody>
          <a:bodyPr>
            <a:normAutofit fontScale="70000" lnSpcReduction="20000"/>
          </a:bodyPr>
          <a:lstStyle/>
          <a:p>
            <a:r>
              <a:rPr lang="en-US" dirty="0" smtClean="0"/>
              <a:t>A </a:t>
            </a:r>
            <a:r>
              <a:rPr lang="en-US" dirty="0"/>
              <a:t>“connector” factory </a:t>
            </a:r>
            <a:r>
              <a:rPr lang="en-US" dirty="0" smtClean="0"/>
              <a:t>adds </a:t>
            </a:r>
            <a:r>
              <a:rPr lang="en-US" dirty="0"/>
              <a:t>a layer of abstraction and predictability to the process, and it leverages many of the lessons and techniques used in Service Oriented Architecture (SOA).</a:t>
            </a:r>
          </a:p>
          <a:p>
            <a:endParaRPr lang="en-US" dirty="0" smtClean="0"/>
          </a:p>
          <a:p>
            <a:r>
              <a:rPr lang="en-US" dirty="0" smtClean="0"/>
              <a:t>Design </a:t>
            </a:r>
            <a:r>
              <a:rPr lang="en-US" dirty="0"/>
              <a:t>a set of services to gather, cleanse, transform, normalize, and store big data items in the storage system. the factory could be driven with interface descriptions written in Extensible Markup Language (XML</a:t>
            </a:r>
            <a:r>
              <a:rPr lang="en-US" dirty="0" smtClean="0"/>
              <a:t>)</a:t>
            </a:r>
          </a:p>
          <a:p>
            <a:endParaRPr lang="en-US" dirty="0" smtClean="0"/>
          </a:p>
          <a:p>
            <a:r>
              <a:rPr lang="en-US" dirty="0" smtClean="0"/>
              <a:t>This </a:t>
            </a:r>
            <a:r>
              <a:rPr lang="en-US" dirty="0"/>
              <a:t>level of abstraction allows specific interfaces to be created easily and quickly without the need to build specific services for each data source.</a:t>
            </a:r>
          </a:p>
          <a:p>
            <a:endParaRPr lang="en-US" dirty="0" smtClean="0"/>
          </a:p>
          <a:p>
            <a:r>
              <a:rPr lang="en-US" dirty="0" smtClean="0"/>
              <a:t>In </a:t>
            </a:r>
            <a:r>
              <a:rPr lang="en-US" dirty="0"/>
              <a:t>practice, you could create a description of SAP or Oracle application interfaces using something like XML. </a:t>
            </a:r>
            <a:endParaRPr lang="en-US" dirty="0" smtClean="0"/>
          </a:p>
          <a:p>
            <a:endParaRPr lang="en-US" dirty="0"/>
          </a:p>
          <a:p>
            <a:r>
              <a:rPr lang="en-US" dirty="0" smtClean="0"/>
              <a:t>Each </a:t>
            </a:r>
            <a:r>
              <a:rPr lang="en-US" dirty="0"/>
              <a:t>interface would use the same underlying software to migrate data between the big data environment and the production application environment independent of the specifics of SAP or Oracle</a:t>
            </a:r>
            <a:r>
              <a:rPr lang="en-US" dirty="0" smtClean="0"/>
              <a:t>.</a:t>
            </a:r>
          </a:p>
          <a:p>
            <a:endParaRPr lang="en-US" dirty="0"/>
          </a:p>
          <a:p>
            <a:r>
              <a:rPr lang="en-US" dirty="0"/>
              <a:t>If you need to gather data from social sites on the Internet (such </a:t>
            </a:r>
            <a:r>
              <a:rPr lang="en-US" dirty="0" smtClean="0"/>
              <a:t>as Facebook</a:t>
            </a:r>
            <a:r>
              <a:rPr lang="en-US" dirty="0"/>
              <a:t>, Google+, and so on), the practice would be identical.</a:t>
            </a:r>
            <a:endParaRPr lang="en-US" dirty="0"/>
          </a:p>
          <a:p>
            <a:endParaRPr lang="en-US" dirty="0"/>
          </a:p>
        </p:txBody>
      </p:sp>
    </p:spTree>
    <p:extLst>
      <p:ext uri="{BB962C8B-B14F-4D97-AF65-F5344CB8AC3E}">
        <p14:creationId xmlns:p14="http://schemas.microsoft.com/office/powerpoint/2010/main" val="890324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REST</a:t>
            </a:r>
            <a:endParaRPr lang="en-US" dirty="0"/>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581150"/>
            <a:ext cx="8229600" cy="369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036567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 2: Operational Databases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Relational Database’s ACID Characteristics</a:t>
            </a:r>
          </a:p>
          <a:p>
            <a:endParaRPr lang="en-US" dirty="0" smtClean="0"/>
          </a:p>
          <a:p>
            <a:pPr marL="0" indent="0">
              <a:buNone/>
            </a:pPr>
            <a:r>
              <a:rPr lang="en-US" dirty="0"/>
              <a:t>✓ </a:t>
            </a:r>
            <a:r>
              <a:rPr lang="en-US" b="1" dirty="0" smtClean="0"/>
              <a:t>Atomicity</a:t>
            </a:r>
            <a:r>
              <a:rPr lang="en-US" b="1" dirty="0"/>
              <a:t>: </a:t>
            </a:r>
            <a:r>
              <a:rPr lang="en-US" dirty="0"/>
              <a:t>A transaction is “all or nothing” when it is atomic. If any part </a:t>
            </a:r>
            <a:r>
              <a:rPr lang="en-US" dirty="0" smtClean="0"/>
              <a:t>of the </a:t>
            </a:r>
            <a:r>
              <a:rPr lang="en-US" dirty="0"/>
              <a:t>transaction or the underlying system fails, the entire transaction fails</a:t>
            </a:r>
            <a:r>
              <a:rPr lang="en-US" dirty="0" smtClean="0"/>
              <a:t>.</a:t>
            </a:r>
          </a:p>
          <a:p>
            <a:pPr marL="0" indent="0">
              <a:buNone/>
            </a:pPr>
            <a:endParaRPr lang="en-US" dirty="0"/>
          </a:p>
          <a:p>
            <a:pPr marL="0" indent="0">
              <a:buNone/>
            </a:pPr>
            <a:r>
              <a:rPr lang="en-US" dirty="0"/>
              <a:t>✓ </a:t>
            </a:r>
            <a:r>
              <a:rPr lang="en-US" b="1" dirty="0"/>
              <a:t>Consistency: </a:t>
            </a:r>
            <a:r>
              <a:rPr lang="en-US" dirty="0"/>
              <a:t>Only transactions with valid data will be performed </a:t>
            </a:r>
            <a:r>
              <a:rPr lang="en-US" dirty="0" smtClean="0"/>
              <a:t>on the </a:t>
            </a:r>
            <a:r>
              <a:rPr lang="en-US" dirty="0"/>
              <a:t>database. If the data is corrupt or improper, the transaction will </a:t>
            </a:r>
            <a:r>
              <a:rPr lang="en-US" dirty="0" smtClean="0"/>
              <a:t>not complete </a:t>
            </a:r>
            <a:r>
              <a:rPr lang="en-US" dirty="0"/>
              <a:t>and the data will not be written to the database</a:t>
            </a:r>
            <a:r>
              <a:rPr lang="en-US" dirty="0" smtClean="0"/>
              <a:t>.</a:t>
            </a:r>
          </a:p>
          <a:p>
            <a:pPr marL="0" indent="0">
              <a:buNone/>
            </a:pPr>
            <a:endParaRPr lang="en-US" dirty="0"/>
          </a:p>
          <a:p>
            <a:pPr marL="0" indent="0">
              <a:buNone/>
            </a:pPr>
            <a:r>
              <a:rPr lang="en-US" dirty="0"/>
              <a:t>✓ </a:t>
            </a:r>
            <a:r>
              <a:rPr lang="en-US" b="1" dirty="0"/>
              <a:t>Isolation: </a:t>
            </a:r>
            <a:r>
              <a:rPr lang="en-US" dirty="0"/>
              <a:t>Multiple, simultaneous transactions will not interfere </a:t>
            </a:r>
            <a:r>
              <a:rPr lang="en-US" dirty="0" smtClean="0"/>
              <a:t>with each </a:t>
            </a:r>
            <a:r>
              <a:rPr lang="en-US" dirty="0"/>
              <a:t>other. All valid transactions will execute until completed and in the</a:t>
            </a:r>
          </a:p>
          <a:p>
            <a:pPr marL="0" indent="0">
              <a:buNone/>
            </a:pPr>
            <a:r>
              <a:rPr lang="en-US" dirty="0"/>
              <a:t>order they were submitted for processing</a:t>
            </a:r>
            <a:r>
              <a:rPr lang="en-US" dirty="0" smtClean="0"/>
              <a:t>.</a:t>
            </a:r>
          </a:p>
          <a:p>
            <a:pPr marL="0" indent="0">
              <a:buNone/>
            </a:pPr>
            <a:endParaRPr lang="en-US" dirty="0"/>
          </a:p>
          <a:p>
            <a:pPr marL="0" indent="0">
              <a:buNone/>
            </a:pPr>
            <a:r>
              <a:rPr lang="en-US" dirty="0"/>
              <a:t>✓ </a:t>
            </a:r>
            <a:r>
              <a:rPr lang="en-US" b="1" dirty="0"/>
              <a:t>Durability: </a:t>
            </a:r>
            <a:r>
              <a:rPr lang="en-US" dirty="0"/>
              <a:t>After the data from the transaction is written to the </a:t>
            </a:r>
            <a:r>
              <a:rPr lang="en-US" dirty="0" smtClean="0"/>
              <a:t>database, it </a:t>
            </a:r>
            <a:r>
              <a:rPr lang="en-US" dirty="0"/>
              <a:t>stays there “forever.”</a:t>
            </a:r>
            <a:endParaRPr lang="en-US" dirty="0" smtClean="0"/>
          </a:p>
          <a:p>
            <a:pPr marL="274320" lvl="1" indent="0">
              <a:buNone/>
            </a:pPr>
            <a:endParaRPr lang="en-US" dirty="0"/>
          </a:p>
        </p:txBody>
      </p:sp>
    </p:spTree>
    <p:extLst>
      <p:ext uri="{BB962C8B-B14F-4D97-AF65-F5344CB8AC3E}">
        <p14:creationId xmlns:p14="http://schemas.microsoft.com/office/powerpoint/2010/main" val="22072447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Only SQL Database</a:t>
            </a:r>
            <a:endParaRPr lang="en-US" dirty="0"/>
          </a:p>
        </p:txBody>
      </p:sp>
      <p:sp>
        <p:nvSpPr>
          <p:cNvPr id="3" name="Content Placeholder 2"/>
          <p:cNvSpPr>
            <a:spLocks noGrp="1"/>
          </p:cNvSpPr>
          <p:nvPr>
            <p:ph idx="1"/>
          </p:nvPr>
        </p:nvSpPr>
        <p:spPr/>
        <p:txBody>
          <a:bodyPr/>
          <a:lstStyle/>
          <a:p>
            <a:pPr marL="0" indent="0">
              <a:buNone/>
            </a:pPr>
            <a:r>
              <a:rPr lang="en-US" dirty="0" smtClean="0"/>
              <a:t>BASE</a:t>
            </a:r>
          </a:p>
          <a:p>
            <a:r>
              <a:rPr lang="en-US" dirty="0" smtClean="0"/>
              <a:t>Basically Available</a:t>
            </a:r>
          </a:p>
          <a:p>
            <a:r>
              <a:rPr lang="en-US" dirty="0" smtClean="0"/>
              <a:t>Soft State</a:t>
            </a:r>
          </a:p>
          <a:p>
            <a:r>
              <a:rPr lang="en-US" dirty="0" smtClean="0"/>
              <a:t>Eventual Consistency</a:t>
            </a:r>
          </a:p>
          <a:p>
            <a:endParaRPr lang="en-US" dirty="0"/>
          </a:p>
          <a:p>
            <a:r>
              <a:rPr lang="en-US" dirty="0" smtClean="0"/>
              <a:t>Distributed System</a:t>
            </a:r>
          </a:p>
          <a:p>
            <a:r>
              <a:rPr lang="en-US" dirty="0" smtClean="0"/>
              <a:t>CAP Theorem</a:t>
            </a:r>
            <a:endParaRPr lang="en-US" dirty="0"/>
          </a:p>
        </p:txBody>
      </p:sp>
    </p:spTree>
    <p:extLst>
      <p:ext uri="{BB962C8B-B14F-4D97-AF65-F5344CB8AC3E}">
        <p14:creationId xmlns:p14="http://schemas.microsoft.com/office/powerpoint/2010/main" val="25718955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382000" cy="990600"/>
          </a:xfrm>
        </p:spPr>
        <p:txBody>
          <a:bodyPr>
            <a:normAutofit fontScale="90000"/>
          </a:bodyPr>
          <a:lstStyle/>
          <a:p>
            <a:pPr algn="ctr"/>
            <a:r>
              <a:rPr lang="en-US" dirty="0" smtClean="0"/>
              <a:t>Characteristics </a:t>
            </a:r>
            <a:r>
              <a:rPr lang="en-US" dirty="0"/>
              <a:t>of SQL and </a:t>
            </a:r>
            <a:r>
              <a:rPr lang="en-US" dirty="0" err="1"/>
              <a:t>NoSQL</a:t>
            </a:r>
            <a:r>
              <a:rPr lang="en-US" dirty="0"/>
              <a:t/>
            </a:r>
            <a:br>
              <a:rPr lang="en-US" dirty="0"/>
            </a:br>
            <a:r>
              <a:rPr lang="en-US" dirty="0" smtClean="0"/>
              <a:t>databases</a:t>
            </a:r>
            <a:endParaRPr lang="en-US" dirty="0"/>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763" y="1733550"/>
            <a:ext cx="7610475" cy="443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04746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04800"/>
            <a:ext cx="9144000" cy="990600"/>
          </a:xfrm>
        </p:spPr>
        <p:txBody>
          <a:bodyPr>
            <a:normAutofit fontScale="90000"/>
          </a:bodyPr>
          <a:lstStyle/>
          <a:p>
            <a:pPr algn="ctr"/>
            <a:r>
              <a:rPr lang="en-US" dirty="0"/>
              <a:t>Layer 3: Organizing </a:t>
            </a:r>
            <a:r>
              <a:rPr lang="en-US" dirty="0" smtClean="0"/>
              <a:t>Data Services </a:t>
            </a:r>
            <a:r>
              <a:rPr lang="en-US" dirty="0"/>
              <a:t>and Tools</a:t>
            </a:r>
            <a:endParaRPr lang="en-US" dirty="0"/>
          </a:p>
        </p:txBody>
      </p:sp>
      <p:sp>
        <p:nvSpPr>
          <p:cNvPr id="3" name="Content Placeholder 2"/>
          <p:cNvSpPr>
            <a:spLocks noGrp="1"/>
          </p:cNvSpPr>
          <p:nvPr>
            <p:ph idx="1"/>
          </p:nvPr>
        </p:nvSpPr>
        <p:spPr>
          <a:xfrm>
            <a:off x="457200" y="1600200"/>
            <a:ext cx="8229600" cy="1828800"/>
          </a:xfrm>
        </p:spPr>
        <p:txBody>
          <a:bodyPr>
            <a:normAutofit/>
          </a:bodyPr>
          <a:lstStyle/>
          <a:p>
            <a:r>
              <a:rPr lang="en-US" sz="2000" dirty="0" smtClean="0"/>
              <a:t>Many </a:t>
            </a:r>
            <a:r>
              <a:rPr lang="en-US" sz="2000" dirty="0"/>
              <a:t>of these organizing data services are </a:t>
            </a:r>
            <a:r>
              <a:rPr lang="en-US" sz="2000" dirty="0" err="1"/>
              <a:t>MapReduce</a:t>
            </a:r>
            <a:r>
              <a:rPr lang="en-US" sz="2000" dirty="0"/>
              <a:t> </a:t>
            </a:r>
            <a:r>
              <a:rPr lang="en-US" sz="2000" dirty="0" smtClean="0"/>
              <a:t>engines, specifically </a:t>
            </a:r>
            <a:r>
              <a:rPr lang="en-US" sz="2000" dirty="0"/>
              <a:t>designed to optimize the organization of big data streams.</a:t>
            </a:r>
          </a:p>
          <a:p>
            <a:r>
              <a:rPr lang="en-US" sz="2000" dirty="0"/>
              <a:t>Organizing data services are, in reality, an ecosystem of tools and </a:t>
            </a:r>
            <a:r>
              <a:rPr lang="en-US" sz="2000" dirty="0" smtClean="0"/>
              <a:t>technologies that </a:t>
            </a:r>
            <a:r>
              <a:rPr lang="en-US" sz="2000" dirty="0"/>
              <a:t>can be used to gather </a:t>
            </a:r>
            <a:r>
              <a:rPr lang="en-US" sz="2000" dirty="0" smtClean="0"/>
              <a:t>and </a:t>
            </a:r>
            <a:r>
              <a:rPr lang="en-US" sz="2000" dirty="0"/>
              <a:t>assemble data in preparation for </a:t>
            </a:r>
            <a:r>
              <a:rPr lang="en-US" sz="2000" dirty="0" smtClean="0"/>
              <a:t>further processing.</a:t>
            </a:r>
          </a:p>
          <a:p>
            <a:endParaRPr lang="en-US" sz="2000" b="1" dirty="0" smtClean="0"/>
          </a:p>
        </p:txBody>
      </p:sp>
      <p:sp>
        <p:nvSpPr>
          <p:cNvPr id="4" name="Rectangle 3"/>
          <p:cNvSpPr/>
          <p:nvPr/>
        </p:nvSpPr>
        <p:spPr>
          <a:xfrm>
            <a:off x="685800" y="3505200"/>
            <a:ext cx="7924800" cy="3139321"/>
          </a:xfrm>
          <a:prstGeom prst="rect">
            <a:avLst/>
          </a:prstGeom>
        </p:spPr>
        <p:txBody>
          <a:bodyPr wrap="square">
            <a:spAutoFit/>
          </a:bodyPr>
          <a:lstStyle/>
          <a:p>
            <a:r>
              <a:rPr lang="en-US" dirty="0"/>
              <a:t>✓ </a:t>
            </a:r>
            <a:r>
              <a:rPr lang="en-US" b="1" dirty="0"/>
              <a:t>A distributed file system: </a:t>
            </a:r>
            <a:r>
              <a:rPr lang="en-US" dirty="0"/>
              <a:t>Necessary to accommodate the decomposition of data streams and to provide scale and storage capacity</a:t>
            </a:r>
          </a:p>
          <a:p>
            <a:r>
              <a:rPr lang="en-US" dirty="0"/>
              <a:t>✓ </a:t>
            </a:r>
            <a:r>
              <a:rPr lang="en-US" b="1" dirty="0"/>
              <a:t>Serialization services: </a:t>
            </a:r>
            <a:r>
              <a:rPr lang="en-US" dirty="0"/>
              <a:t>Necessary for persistent data storage and </a:t>
            </a:r>
            <a:r>
              <a:rPr lang="en-US" dirty="0" err="1"/>
              <a:t>multilanguage</a:t>
            </a:r>
            <a:r>
              <a:rPr lang="en-US" dirty="0"/>
              <a:t> remote procedure calls (RPCs)</a:t>
            </a:r>
          </a:p>
          <a:p>
            <a:r>
              <a:rPr lang="en-US" dirty="0"/>
              <a:t>✓ </a:t>
            </a:r>
            <a:r>
              <a:rPr lang="en-US" b="1" dirty="0"/>
              <a:t>Coordination services: </a:t>
            </a:r>
            <a:r>
              <a:rPr lang="en-US" dirty="0"/>
              <a:t>Necessary for building distributed applications (locking and so on)</a:t>
            </a:r>
          </a:p>
          <a:p>
            <a:r>
              <a:rPr lang="en-US" dirty="0"/>
              <a:t>✓ </a:t>
            </a:r>
            <a:r>
              <a:rPr lang="en-US" b="1" dirty="0"/>
              <a:t>Extract, transform, and load (ETL) tools: </a:t>
            </a:r>
            <a:r>
              <a:rPr lang="en-US" dirty="0"/>
              <a:t>Necessary for the loading and conversion of structured and unstructured data into </a:t>
            </a:r>
            <a:r>
              <a:rPr lang="en-US" dirty="0" smtClean="0"/>
              <a:t>Big Data File System such as </a:t>
            </a:r>
            <a:r>
              <a:rPr lang="en-US" dirty="0" err="1" smtClean="0"/>
              <a:t>Hadoop</a:t>
            </a:r>
            <a:endParaRPr lang="en-US" dirty="0"/>
          </a:p>
          <a:p>
            <a:r>
              <a:rPr lang="en-US" dirty="0"/>
              <a:t>✓ </a:t>
            </a:r>
            <a:r>
              <a:rPr lang="en-US" b="1" dirty="0"/>
              <a:t>Workflow services: </a:t>
            </a:r>
            <a:r>
              <a:rPr lang="en-US" dirty="0"/>
              <a:t>Necessary for scheduling jobs and providing a structure for synchronizing process elements across layers</a:t>
            </a:r>
            <a:endParaRPr lang="en-US" dirty="0"/>
          </a:p>
        </p:txBody>
      </p:sp>
    </p:spTree>
    <p:extLst>
      <p:ext uri="{BB962C8B-B14F-4D97-AF65-F5344CB8AC3E}">
        <p14:creationId xmlns:p14="http://schemas.microsoft.com/office/powerpoint/2010/main" val="23057762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Layer 4: Analytical Data </a:t>
            </a:r>
            <a:r>
              <a:rPr lang="en-US" dirty="0" smtClean="0"/>
              <a:t>Warehouses/ </a:t>
            </a:r>
            <a:r>
              <a:rPr lang="en-US" dirty="0" err="1" smtClean="0"/>
              <a:t>DataLake</a:t>
            </a:r>
            <a:endParaRPr lang="en-US" dirty="0"/>
          </a:p>
        </p:txBody>
      </p:sp>
      <p:sp>
        <p:nvSpPr>
          <p:cNvPr id="3" name="Content Placeholder 2"/>
          <p:cNvSpPr>
            <a:spLocks noGrp="1"/>
          </p:cNvSpPr>
          <p:nvPr>
            <p:ph idx="1"/>
          </p:nvPr>
        </p:nvSpPr>
        <p:spPr/>
        <p:txBody>
          <a:bodyPr>
            <a:normAutofit fontScale="92500"/>
          </a:bodyPr>
          <a:lstStyle/>
          <a:p>
            <a:r>
              <a:rPr lang="en-US" dirty="0"/>
              <a:t>Data warehouses and marts simplify the creation of reports </a:t>
            </a:r>
            <a:r>
              <a:rPr lang="en-US" dirty="0" smtClean="0"/>
              <a:t>and the </a:t>
            </a:r>
            <a:r>
              <a:rPr lang="en-US" dirty="0"/>
              <a:t>visualization of disparate data items. They are generally created </a:t>
            </a:r>
            <a:r>
              <a:rPr lang="en-US" dirty="0" smtClean="0"/>
              <a:t>from relational </a:t>
            </a:r>
            <a:r>
              <a:rPr lang="en-US" dirty="0"/>
              <a:t>databases, multidimensional databases, flat files, and </a:t>
            </a:r>
            <a:r>
              <a:rPr lang="en-US" dirty="0" smtClean="0"/>
              <a:t>object databases </a:t>
            </a:r>
            <a:r>
              <a:rPr lang="en-US" dirty="0"/>
              <a:t>— essentially any storage architecture</a:t>
            </a:r>
            <a:r>
              <a:rPr lang="en-US" dirty="0" smtClean="0"/>
              <a:t>.  (Extract-</a:t>
            </a:r>
            <a:r>
              <a:rPr lang="en-US" dirty="0" err="1" smtClean="0"/>
              <a:t>Trasform</a:t>
            </a:r>
            <a:r>
              <a:rPr lang="en-US" dirty="0" smtClean="0"/>
              <a:t>-Load)</a:t>
            </a:r>
          </a:p>
          <a:p>
            <a:r>
              <a:rPr lang="en-US" dirty="0" smtClean="0"/>
              <a:t>Most data </a:t>
            </a:r>
            <a:r>
              <a:rPr lang="en-US" dirty="0"/>
              <a:t>warehouse implementations are kept current via batch processing. </a:t>
            </a:r>
            <a:endParaRPr lang="en-US" dirty="0" smtClean="0"/>
          </a:p>
          <a:p>
            <a:r>
              <a:rPr lang="en-US" dirty="0" smtClean="0"/>
              <a:t>The problem </a:t>
            </a:r>
            <a:r>
              <a:rPr lang="en-US" dirty="0"/>
              <a:t>is that batch-loaded data warehouses and data marts may be </a:t>
            </a:r>
            <a:r>
              <a:rPr lang="en-US" dirty="0" smtClean="0"/>
              <a:t>insufficient for </a:t>
            </a:r>
            <a:r>
              <a:rPr lang="en-US" dirty="0"/>
              <a:t>many big data applications</a:t>
            </a:r>
            <a:r>
              <a:rPr lang="en-US" dirty="0" smtClean="0"/>
              <a:t>.</a:t>
            </a:r>
          </a:p>
          <a:p>
            <a:r>
              <a:rPr lang="en-US" dirty="0"/>
              <a:t>The stress imposed by </a:t>
            </a:r>
            <a:r>
              <a:rPr lang="en-US" dirty="0" smtClean="0"/>
              <a:t>high-velocity data </a:t>
            </a:r>
            <a:r>
              <a:rPr lang="en-US" dirty="0"/>
              <a:t>streams will likely require a more real-time approach to big data warehouses</a:t>
            </a:r>
            <a:r>
              <a:rPr lang="en-US" dirty="0" smtClean="0"/>
              <a:t>.</a:t>
            </a:r>
          </a:p>
          <a:p>
            <a:r>
              <a:rPr lang="en-US" dirty="0" smtClean="0"/>
              <a:t>Data Lake is a new emerging concept for handling both Batch and Real-time Data which rely on ELT(Extract-Load-Transform)</a:t>
            </a:r>
          </a:p>
        </p:txBody>
      </p:sp>
    </p:spTree>
    <p:extLst>
      <p:ext uri="{BB962C8B-B14F-4D97-AF65-F5344CB8AC3E}">
        <p14:creationId xmlns:p14="http://schemas.microsoft.com/office/powerpoint/2010/main" val="307252395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Data</a:t>
            </a:r>
            <a:endParaRPr lang="en-US" dirty="0"/>
          </a:p>
        </p:txBody>
      </p:sp>
      <p:sp>
        <p:nvSpPr>
          <p:cNvPr id="7" name="Text Placeholder 6"/>
          <p:cNvSpPr>
            <a:spLocks noGrp="1"/>
          </p:cNvSpPr>
          <p:nvPr>
            <p:ph type="body" idx="1"/>
          </p:nvPr>
        </p:nvSpPr>
        <p:spPr/>
        <p:txBody>
          <a:bodyPr/>
          <a:lstStyle/>
          <a:p>
            <a:r>
              <a:rPr lang="en-US" dirty="0" smtClean="0"/>
              <a:t>Data in motion	</a:t>
            </a:r>
            <a:endParaRPr lang="en-US" dirty="0"/>
          </a:p>
        </p:txBody>
      </p:sp>
      <p:sp>
        <p:nvSpPr>
          <p:cNvPr id="3" name="Content Placeholder 2"/>
          <p:cNvSpPr>
            <a:spLocks noGrp="1"/>
          </p:cNvSpPr>
          <p:nvPr>
            <p:ph sz="half" idx="2"/>
          </p:nvPr>
        </p:nvSpPr>
        <p:spPr/>
        <p:txBody>
          <a:bodyPr>
            <a:normAutofit/>
          </a:bodyPr>
          <a:lstStyle/>
          <a:p>
            <a:r>
              <a:rPr lang="en-US" dirty="0"/>
              <a:t>Data in motion </a:t>
            </a:r>
            <a:r>
              <a:rPr lang="en-US" dirty="0" smtClean="0"/>
              <a:t>would be </a:t>
            </a:r>
            <a:r>
              <a:rPr lang="en-US" dirty="0"/>
              <a:t>used if a company is able to analyze the quality of its products during </a:t>
            </a:r>
            <a:r>
              <a:rPr lang="en-US" dirty="0" smtClean="0"/>
              <a:t>the manufacturing </a:t>
            </a:r>
            <a:r>
              <a:rPr lang="en-US" dirty="0"/>
              <a:t>process to avoid costly </a:t>
            </a:r>
            <a:r>
              <a:rPr lang="en-US" dirty="0" smtClean="0"/>
              <a:t>errors.</a:t>
            </a:r>
          </a:p>
        </p:txBody>
      </p:sp>
      <p:sp>
        <p:nvSpPr>
          <p:cNvPr id="8" name="Text Placeholder 7"/>
          <p:cNvSpPr>
            <a:spLocks noGrp="1"/>
          </p:cNvSpPr>
          <p:nvPr>
            <p:ph type="body" sz="quarter" idx="3"/>
          </p:nvPr>
        </p:nvSpPr>
        <p:spPr/>
        <p:txBody>
          <a:bodyPr/>
          <a:lstStyle/>
          <a:p>
            <a:r>
              <a:rPr lang="en-US" dirty="0" smtClean="0"/>
              <a:t>Data At rest</a:t>
            </a:r>
            <a:endParaRPr lang="en-US" dirty="0"/>
          </a:p>
        </p:txBody>
      </p:sp>
      <p:sp>
        <p:nvSpPr>
          <p:cNvPr id="5" name="Content Placeholder 4"/>
          <p:cNvSpPr>
            <a:spLocks noGrp="1"/>
          </p:cNvSpPr>
          <p:nvPr>
            <p:ph sz="quarter" idx="4"/>
          </p:nvPr>
        </p:nvSpPr>
        <p:spPr/>
        <p:txBody>
          <a:bodyPr>
            <a:normAutofit/>
          </a:bodyPr>
          <a:lstStyle/>
          <a:p>
            <a:r>
              <a:rPr lang="en-US" dirty="0" smtClean="0"/>
              <a:t>Data at rest would be used by a business analyst to better understand customers’ current buying patterns based on all aspects of the customer relationship, including sales, social media data, and customer service interactions.</a:t>
            </a:r>
          </a:p>
          <a:p>
            <a:endParaRPr lang="en-US" dirty="0"/>
          </a:p>
        </p:txBody>
      </p:sp>
    </p:spTree>
    <p:extLst>
      <p:ext uri="{BB962C8B-B14F-4D97-AF65-F5344CB8AC3E}">
        <p14:creationId xmlns:p14="http://schemas.microsoft.com/office/powerpoint/2010/main" val="6836337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33400"/>
            <a:ext cx="9220200" cy="990600"/>
          </a:xfrm>
        </p:spPr>
        <p:txBody>
          <a:bodyPr>
            <a:normAutofit fontScale="90000"/>
          </a:bodyPr>
          <a:lstStyle/>
          <a:p>
            <a:pPr algn="ctr"/>
            <a:r>
              <a:rPr lang="en-US" dirty="0" smtClean="0"/>
              <a:t>Layer 5 &amp; 6: Big </a:t>
            </a:r>
            <a:r>
              <a:rPr lang="en-US" dirty="0"/>
              <a:t>Data </a:t>
            </a:r>
            <a:r>
              <a:rPr lang="en-US" dirty="0" smtClean="0"/>
              <a:t>Analytics and Visualization</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Reporting and dashboards: </a:t>
            </a:r>
            <a:r>
              <a:rPr lang="en-US" dirty="0"/>
              <a:t>These tools provide a “user-friendly” </a:t>
            </a:r>
            <a:r>
              <a:rPr lang="en-US" dirty="0" smtClean="0"/>
              <a:t>representation of </a:t>
            </a:r>
            <a:r>
              <a:rPr lang="en-US" dirty="0"/>
              <a:t>the information from various sources. </a:t>
            </a:r>
            <a:r>
              <a:rPr lang="en-US" dirty="0" smtClean="0"/>
              <a:t>These tools now access the </a:t>
            </a:r>
            <a:r>
              <a:rPr lang="en-US" dirty="0"/>
              <a:t>new kinds of databases collectively called </a:t>
            </a:r>
            <a:r>
              <a:rPr lang="en-US" dirty="0" err="1"/>
              <a:t>NoSQL</a:t>
            </a:r>
            <a:r>
              <a:rPr lang="en-US" dirty="0"/>
              <a:t> (Not Only SQL).</a:t>
            </a:r>
          </a:p>
          <a:p>
            <a:r>
              <a:rPr lang="en-US" b="1" dirty="0" smtClean="0"/>
              <a:t>Visualization</a:t>
            </a:r>
            <a:r>
              <a:rPr lang="en-US" b="1" dirty="0"/>
              <a:t>: </a:t>
            </a:r>
            <a:r>
              <a:rPr lang="en-US" b="1" dirty="0" smtClean="0"/>
              <a:t> </a:t>
            </a:r>
            <a:r>
              <a:rPr lang="en-US" dirty="0" smtClean="0"/>
              <a:t>Business </a:t>
            </a:r>
            <a:r>
              <a:rPr lang="en-US" dirty="0"/>
              <a:t>users can watch the changes in the data </a:t>
            </a:r>
            <a:r>
              <a:rPr lang="en-US" dirty="0" smtClean="0"/>
              <a:t>utilizing a </a:t>
            </a:r>
            <a:r>
              <a:rPr lang="en-US" dirty="0"/>
              <a:t>variety of different visualization techniques, including mind </a:t>
            </a:r>
            <a:r>
              <a:rPr lang="en-US" dirty="0" smtClean="0"/>
              <a:t>maps, heat </a:t>
            </a:r>
            <a:r>
              <a:rPr lang="en-US" dirty="0"/>
              <a:t>maps, </a:t>
            </a:r>
            <a:r>
              <a:rPr lang="en-US" dirty="0" err="1"/>
              <a:t>infographics</a:t>
            </a:r>
            <a:r>
              <a:rPr lang="en-US" dirty="0"/>
              <a:t>, and connection diagrams. </a:t>
            </a:r>
            <a:r>
              <a:rPr lang="en-US" dirty="0" smtClean="0"/>
              <a:t>Sometimes, animation and interactive visualizations are used.</a:t>
            </a:r>
          </a:p>
          <a:p>
            <a:r>
              <a:rPr lang="en-US" b="1" dirty="0" smtClean="0"/>
              <a:t>Analytics </a:t>
            </a:r>
            <a:r>
              <a:rPr lang="en-US" b="1" dirty="0"/>
              <a:t>and advanced analytics: </a:t>
            </a:r>
            <a:r>
              <a:rPr lang="en-US" dirty="0"/>
              <a:t>These tools reach into the data </a:t>
            </a:r>
            <a:r>
              <a:rPr lang="en-US" dirty="0" smtClean="0"/>
              <a:t>warehouse and </a:t>
            </a:r>
            <a:r>
              <a:rPr lang="en-US" dirty="0"/>
              <a:t>process the data for human consumption. Advanced </a:t>
            </a:r>
            <a:r>
              <a:rPr lang="en-US" dirty="0" smtClean="0"/>
              <a:t>analytics should </a:t>
            </a:r>
            <a:r>
              <a:rPr lang="en-US" dirty="0"/>
              <a:t>explicate trends or events that are transformative, </a:t>
            </a:r>
            <a:r>
              <a:rPr lang="en-US" dirty="0" smtClean="0"/>
              <a:t>unique, or </a:t>
            </a:r>
            <a:r>
              <a:rPr lang="en-US" dirty="0"/>
              <a:t>revolutionary to existing business practice. Predictive analytics </a:t>
            </a:r>
            <a:r>
              <a:rPr lang="en-US" dirty="0" smtClean="0"/>
              <a:t>and sentiment </a:t>
            </a:r>
            <a:r>
              <a:rPr lang="en-US" dirty="0"/>
              <a:t>analytics are good examples of this science</a:t>
            </a:r>
            <a:r>
              <a:rPr lang="en-US" dirty="0" smtClean="0"/>
              <a:t>.</a:t>
            </a:r>
          </a:p>
          <a:p>
            <a:endParaRPr lang="en-US" dirty="0"/>
          </a:p>
        </p:txBody>
      </p:sp>
    </p:spTree>
    <p:extLst>
      <p:ext uri="{BB962C8B-B14F-4D97-AF65-F5344CB8AC3E}">
        <p14:creationId xmlns:p14="http://schemas.microsoft.com/office/powerpoint/2010/main" val="6765504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 7: Big </a:t>
            </a:r>
            <a:r>
              <a:rPr lang="en-US" dirty="0"/>
              <a:t>Data Applications</a:t>
            </a:r>
            <a:endParaRPr lang="en-US" dirty="0"/>
          </a:p>
        </p:txBody>
      </p:sp>
      <p:sp>
        <p:nvSpPr>
          <p:cNvPr id="3" name="Content Placeholder 2"/>
          <p:cNvSpPr>
            <a:spLocks noGrp="1"/>
          </p:cNvSpPr>
          <p:nvPr>
            <p:ph idx="1"/>
          </p:nvPr>
        </p:nvSpPr>
        <p:spPr/>
        <p:txBody>
          <a:bodyPr>
            <a:normAutofit/>
          </a:bodyPr>
          <a:lstStyle/>
          <a:p>
            <a:r>
              <a:rPr lang="en-US" dirty="0"/>
              <a:t>These applications are either horizontal, in that they address problems </a:t>
            </a:r>
            <a:r>
              <a:rPr lang="en-US" dirty="0" smtClean="0"/>
              <a:t>that are </a:t>
            </a:r>
            <a:r>
              <a:rPr lang="en-US" dirty="0"/>
              <a:t>common across industries, or vertical, in that they are intended to </a:t>
            </a:r>
            <a:r>
              <a:rPr lang="en-US" dirty="0" smtClean="0"/>
              <a:t>help solve </a:t>
            </a:r>
            <a:r>
              <a:rPr lang="en-US" dirty="0"/>
              <a:t>an industry-specific problem</a:t>
            </a:r>
            <a:r>
              <a:rPr lang="en-US" dirty="0" smtClean="0"/>
              <a:t>.</a:t>
            </a:r>
          </a:p>
          <a:p>
            <a:r>
              <a:rPr lang="en-US" dirty="0" smtClean="0"/>
              <a:t>Like </a:t>
            </a:r>
            <a:r>
              <a:rPr lang="en-US" dirty="0"/>
              <a:t>any other custom application development initiative, the creation of </a:t>
            </a:r>
            <a:r>
              <a:rPr lang="en-US" dirty="0" smtClean="0"/>
              <a:t>big data </a:t>
            </a:r>
            <a:r>
              <a:rPr lang="en-US" dirty="0"/>
              <a:t>applications will require structure, standards, rigor, and </a:t>
            </a:r>
            <a:r>
              <a:rPr lang="en-US" dirty="0" smtClean="0"/>
              <a:t>well-defined APIs</a:t>
            </a:r>
            <a:r>
              <a:rPr lang="en-US" dirty="0"/>
              <a:t>. </a:t>
            </a:r>
            <a:endParaRPr lang="en-US" dirty="0" smtClean="0"/>
          </a:p>
          <a:p>
            <a:r>
              <a:rPr lang="en-US" dirty="0" smtClean="0"/>
              <a:t>Most </a:t>
            </a:r>
            <a:r>
              <a:rPr lang="en-US" dirty="0"/>
              <a:t>business applications wanting to leverage big data will need </a:t>
            </a:r>
            <a:r>
              <a:rPr lang="en-US" dirty="0" smtClean="0"/>
              <a:t>to subscribe </a:t>
            </a:r>
            <a:r>
              <a:rPr lang="en-US" dirty="0"/>
              <a:t>to APIs across the entire stack. It may be necessary to process </a:t>
            </a:r>
            <a:r>
              <a:rPr lang="en-US" dirty="0" smtClean="0"/>
              <a:t>raw data </a:t>
            </a:r>
            <a:r>
              <a:rPr lang="en-US" dirty="0"/>
              <a:t>from the low-level data stores and combine the raw data with </a:t>
            </a:r>
            <a:r>
              <a:rPr lang="en-US" dirty="0" smtClean="0"/>
              <a:t>synthesized output </a:t>
            </a:r>
            <a:r>
              <a:rPr lang="en-US" dirty="0"/>
              <a:t>from the </a:t>
            </a:r>
            <a:r>
              <a:rPr lang="en-US" dirty="0" smtClean="0"/>
              <a:t>warehouses.</a:t>
            </a:r>
            <a:endParaRPr lang="en-US" dirty="0"/>
          </a:p>
        </p:txBody>
      </p:sp>
    </p:spTree>
    <p:extLst>
      <p:ext uri="{BB962C8B-B14F-4D97-AF65-F5344CB8AC3E}">
        <p14:creationId xmlns:p14="http://schemas.microsoft.com/office/powerpoint/2010/main" val="39327485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Big Data Management Cycle</a:t>
            </a:r>
            <a:endParaRPr lang="en-US" dirty="0"/>
          </a:p>
        </p:txBody>
      </p:sp>
      <p:sp>
        <p:nvSpPr>
          <p:cNvPr id="8" name="Content Placeholder 7"/>
          <p:cNvSpPr>
            <a:spLocks noGrp="1"/>
          </p:cNvSpPr>
          <p:nvPr>
            <p:ph idx="1"/>
          </p:nvPr>
        </p:nvSpPr>
        <p:spPr>
          <a:xfrm>
            <a:off x="457200" y="1600200"/>
            <a:ext cx="8077200" cy="2133600"/>
          </a:xfrm>
        </p:spPr>
        <p:txBody>
          <a:bodyPr>
            <a:normAutofit fontScale="92500" lnSpcReduction="10000"/>
          </a:bodyPr>
          <a:lstStyle/>
          <a:p>
            <a:r>
              <a:rPr lang="en-US" dirty="0"/>
              <a:t>It is necessary to identify the right amount and </a:t>
            </a:r>
            <a:r>
              <a:rPr lang="en-US" dirty="0" smtClean="0"/>
              <a:t>types of </a:t>
            </a:r>
            <a:r>
              <a:rPr lang="en-US" dirty="0"/>
              <a:t>data that can be analyzed to impact business outcomes. </a:t>
            </a:r>
            <a:endParaRPr lang="en-US" dirty="0" smtClean="0"/>
          </a:p>
          <a:p>
            <a:endParaRPr lang="en-US" dirty="0" smtClean="0"/>
          </a:p>
          <a:p>
            <a:r>
              <a:rPr lang="en-US" dirty="0" smtClean="0"/>
              <a:t>Big </a:t>
            </a:r>
            <a:r>
              <a:rPr lang="en-US" dirty="0"/>
              <a:t>data </a:t>
            </a:r>
            <a:r>
              <a:rPr lang="en-US" dirty="0" smtClean="0"/>
              <a:t>incorporates all </a:t>
            </a:r>
            <a:r>
              <a:rPr lang="en-US" dirty="0"/>
              <a:t>data, including structured data and unstructured data from </a:t>
            </a:r>
            <a:r>
              <a:rPr lang="en-US" dirty="0" smtClean="0"/>
              <a:t>e-mail, social </a:t>
            </a:r>
            <a:r>
              <a:rPr lang="en-US" dirty="0"/>
              <a:t>media, text streams, and more</a:t>
            </a:r>
            <a:r>
              <a:rPr lang="en-US" dirty="0" smtClean="0"/>
              <a:t>.</a:t>
            </a:r>
          </a:p>
          <a:p>
            <a:endParaRPr lang="en-US" dirty="0" smtClean="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415" y="3657600"/>
            <a:ext cx="4589585"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87331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Big Data Architecture</a:t>
            </a:r>
            <a:endParaRPr lang="en-US" dirty="0"/>
          </a:p>
        </p:txBody>
      </p:sp>
      <p:sp>
        <p:nvSpPr>
          <p:cNvPr id="3" name="Content Placeholder 2"/>
          <p:cNvSpPr>
            <a:spLocks noGrp="1"/>
          </p:cNvSpPr>
          <p:nvPr>
            <p:ph idx="1"/>
          </p:nvPr>
        </p:nvSpPr>
        <p:spPr/>
        <p:txBody>
          <a:bodyPr/>
          <a:lstStyle/>
          <a:p>
            <a:endParaRPr lang="en-US"/>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524000"/>
            <a:ext cx="8382000" cy="5194660"/>
          </a:xfrm>
          <a:prstGeom prst="rect">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44179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Data are generated or captured</a:t>
            </a:r>
            <a:endParaRPr lang="en-US" dirty="0"/>
          </a:p>
        </p:txBody>
      </p:sp>
      <p:sp>
        <p:nvSpPr>
          <p:cNvPr id="3" name="Content Placeholder 2"/>
          <p:cNvSpPr>
            <a:spLocks noGrp="1"/>
          </p:cNvSpPr>
          <p:nvPr>
            <p:ph idx="1"/>
          </p:nvPr>
        </p:nvSpPr>
        <p:spPr/>
        <p:txBody>
          <a:bodyPr/>
          <a:lstStyle/>
          <a:p>
            <a:r>
              <a:rPr lang="en-US" dirty="0" smtClean="0"/>
              <a:t>Two </a:t>
            </a:r>
            <a:r>
              <a:rPr lang="en-US" dirty="0"/>
              <a:t>factors </a:t>
            </a:r>
            <a:r>
              <a:rPr lang="en-US" dirty="0" smtClean="0"/>
              <a:t>are new </a:t>
            </a:r>
            <a:r>
              <a:rPr lang="en-US" dirty="0"/>
              <a:t>in the big data world:</a:t>
            </a:r>
          </a:p>
          <a:p>
            <a:endParaRPr lang="en-US" dirty="0" smtClean="0"/>
          </a:p>
          <a:p>
            <a:pPr marL="0" indent="0">
              <a:buNone/>
            </a:pPr>
            <a:r>
              <a:rPr lang="en-US" dirty="0" smtClean="0"/>
              <a:t>✓ </a:t>
            </a:r>
            <a:r>
              <a:rPr lang="en-US" dirty="0"/>
              <a:t>Some sources of big data are actually new like the data generated </a:t>
            </a:r>
            <a:r>
              <a:rPr lang="en-US" dirty="0" smtClean="0"/>
              <a:t>from sensors</a:t>
            </a:r>
            <a:r>
              <a:rPr lang="en-US" dirty="0"/>
              <a:t>, smartphone, and tablets</a:t>
            </a:r>
            <a:r>
              <a:rPr lang="en-US" dirty="0" smtClean="0"/>
              <a:t>.</a:t>
            </a:r>
          </a:p>
          <a:p>
            <a:endParaRPr lang="en-US" dirty="0"/>
          </a:p>
          <a:p>
            <a:pPr marL="0" indent="0">
              <a:buNone/>
            </a:pPr>
            <a:r>
              <a:rPr lang="en-US" dirty="0"/>
              <a:t>✓ Previously produced data hadn’t been captured or stored and </a:t>
            </a:r>
            <a:r>
              <a:rPr lang="en-US" dirty="0" smtClean="0"/>
              <a:t>analyzed in </a:t>
            </a:r>
            <a:r>
              <a:rPr lang="en-US" dirty="0"/>
              <a:t>a usable way</a:t>
            </a:r>
            <a:r>
              <a:rPr lang="en-US" dirty="0" smtClean="0"/>
              <a:t>.</a:t>
            </a:r>
            <a:endParaRPr lang="en-US" dirty="0"/>
          </a:p>
        </p:txBody>
      </p:sp>
    </p:spTree>
    <p:extLst>
      <p:ext uri="{BB962C8B-B14F-4D97-AF65-F5344CB8AC3E}">
        <p14:creationId xmlns:p14="http://schemas.microsoft.com/office/powerpoint/2010/main" val="1389761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Data</a:t>
            </a:r>
            <a:endParaRPr lang="en-US" dirty="0"/>
          </a:p>
        </p:txBody>
      </p:sp>
      <p:sp>
        <p:nvSpPr>
          <p:cNvPr id="3" name="Content Placeholder 2"/>
          <p:cNvSpPr>
            <a:spLocks noGrp="1"/>
          </p:cNvSpPr>
          <p:nvPr>
            <p:ph idx="1"/>
          </p:nvPr>
        </p:nvSpPr>
        <p:spPr/>
        <p:txBody>
          <a:bodyPr>
            <a:normAutofit/>
          </a:bodyPr>
          <a:lstStyle/>
          <a:p>
            <a:r>
              <a:rPr lang="en-US" dirty="0" smtClean="0"/>
              <a:t>Different Types of Data</a:t>
            </a:r>
          </a:p>
          <a:p>
            <a:pPr lvl="1"/>
            <a:r>
              <a:rPr lang="en-US" sz="2400" dirty="0" smtClean="0"/>
              <a:t>Structured Data  - Traditional types of data</a:t>
            </a:r>
          </a:p>
          <a:p>
            <a:pPr lvl="1"/>
            <a:r>
              <a:rPr lang="en-US" sz="2400" dirty="0" smtClean="0"/>
              <a:t>Unstructured Data – Image, Voice, Audio, Video</a:t>
            </a:r>
          </a:p>
          <a:p>
            <a:pPr lvl="1"/>
            <a:r>
              <a:rPr lang="en-US" sz="2400" dirty="0" smtClean="0"/>
              <a:t>Semi-structured Data – Time series, Temporal, Spatial</a:t>
            </a:r>
          </a:p>
          <a:p>
            <a:pPr lvl="1"/>
            <a:endParaRPr lang="en-US" dirty="0"/>
          </a:p>
          <a:p>
            <a:endParaRPr lang="en-US" dirty="0" smtClean="0"/>
          </a:p>
        </p:txBody>
      </p:sp>
    </p:spTree>
    <p:extLst>
      <p:ext uri="{BB962C8B-B14F-4D97-AF65-F5344CB8AC3E}">
        <p14:creationId xmlns:p14="http://schemas.microsoft.com/office/powerpoint/2010/main" val="40279230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Structured Data</a:t>
            </a:r>
            <a:endParaRPr lang="en-US" dirty="0"/>
          </a:p>
        </p:txBody>
      </p:sp>
      <p:sp>
        <p:nvSpPr>
          <p:cNvPr id="3" name="Content Placeholder 2"/>
          <p:cNvSpPr>
            <a:spLocks noGrp="1"/>
          </p:cNvSpPr>
          <p:nvPr>
            <p:ph idx="1"/>
          </p:nvPr>
        </p:nvSpPr>
        <p:spPr/>
        <p:txBody>
          <a:bodyPr>
            <a:normAutofit lnSpcReduction="10000"/>
          </a:bodyPr>
          <a:lstStyle/>
          <a:p>
            <a:r>
              <a:rPr lang="en-US" dirty="0"/>
              <a:t>The sources of structured data are divided into two categories:</a:t>
            </a:r>
          </a:p>
          <a:p>
            <a:pPr lvl="1"/>
            <a:r>
              <a:rPr lang="en-US" dirty="0"/>
              <a:t>✓ </a:t>
            </a:r>
            <a:r>
              <a:rPr lang="en-US" b="1" dirty="0"/>
              <a:t>Computer- or machine-generated: </a:t>
            </a:r>
            <a:r>
              <a:rPr lang="en-US" dirty="0"/>
              <a:t>Machine-generated data generally refers to data that is created by a machine without human intervention</a:t>
            </a:r>
            <a:r>
              <a:rPr lang="en-US" dirty="0" smtClean="0"/>
              <a:t>.</a:t>
            </a:r>
          </a:p>
          <a:p>
            <a:pPr lvl="2"/>
            <a:r>
              <a:rPr lang="en-US" dirty="0" smtClean="0"/>
              <a:t>Sensor Data -radio </a:t>
            </a:r>
            <a:r>
              <a:rPr lang="en-US" dirty="0"/>
              <a:t>frequency ID (RFID) tags, </a:t>
            </a:r>
            <a:r>
              <a:rPr lang="en-US" dirty="0" smtClean="0"/>
              <a:t>smart meters</a:t>
            </a:r>
            <a:r>
              <a:rPr lang="en-US" dirty="0"/>
              <a:t>, medical devices, and Global Positioning System (GPS) </a:t>
            </a:r>
            <a:r>
              <a:rPr lang="en-US" dirty="0" smtClean="0"/>
              <a:t>data</a:t>
            </a:r>
          </a:p>
          <a:p>
            <a:pPr lvl="2"/>
            <a:r>
              <a:rPr lang="en-US" dirty="0" smtClean="0"/>
              <a:t>Web log Data</a:t>
            </a:r>
          </a:p>
          <a:p>
            <a:pPr lvl="2"/>
            <a:r>
              <a:rPr lang="en-US" dirty="0" smtClean="0"/>
              <a:t>Point of Sale</a:t>
            </a:r>
          </a:p>
          <a:p>
            <a:pPr lvl="2"/>
            <a:r>
              <a:rPr lang="en-US" dirty="0" smtClean="0"/>
              <a:t>Financial Data</a:t>
            </a:r>
          </a:p>
          <a:p>
            <a:pPr lvl="1"/>
            <a:r>
              <a:rPr lang="en-US" dirty="0" smtClean="0"/>
              <a:t>✓ </a:t>
            </a:r>
            <a:r>
              <a:rPr lang="en-US" b="1" dirty="0"/>
              <a:t>Human-generated: </a:t>
            </a:r>
            <a:r>
              <a:rPr lang="en-US" dirty="0"/>
              <a:t>This is data that humans, in interaction with computers, supply</a:t>
            </a:r>
            <a:r>
              <a:rPr lang="en-US" dirty="0" smtClean="0"/>
              <a:t>.</a:t>
            </a:r>
          </a:p>
          <a:p>
            <a:pPr lvl="2"/>
            <a:r>
              <a:rPr lang="en-US" dirty="0" smtClean="0"/>
              <a:t>Input Data e.g. name, age, non-free-form response</a:t>
            </a:r>
          </a:p>
          <a:p>
            <a:pPr lvl="2"/>
            <a:r>
              <a:rPr lang="en-US" dirty="0" smtClean="0"/>
              <a:t>Click-stream data</a:t>
            </a:r>
          </a:p>
          <a:p>
            <a:pPr lvl="2"/>
            <a:r>
              <a:rPr lang="en-US" dirty="0" smtClean="0"/>
              <a:t>Gaming data</a:t>
            </a:r>
          </a:p>
          <a:p>
            <a:endParaRPr lang="en-US" dirty="0"/>
          </a:p>
        </p:txBody>
      </p:sp>
    </p:spTree>
    <p:extLst>
      <p:ext uri="{BB962C8B-B14F-4D97-AF65-F5344CB8AC3E}">
        <p14:creationId xmlns:p14="http://schemas.microsoft.com/office/powerpoint/2010/main" val="18925174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Relational (Structured Data) </a:t>
            </a:r>
            <a:endParaRPr lang="en-US" dirty="0"/>
          </a:p>
        </p:txBody>
      </p:sp>
      <p:sp>
        <p:nvSpPr>
          <p:cNvPr id="3" name="Content Placeholder 2"/>
          <p:cNvSpPr>
            <a:spLocks noGrp="1"/>
          </p:cNvSpPr>
          <p:nvPr>
            <p:ph idx="1"/>
          </p:nvPr>
        </p:nvSpPr>
        <p:spPr>
          <a:xfrm>
            <a:off x="457200" y="1600200"/>
            <a:ext cx="8382000" cy="2209800"/>
          </a:xfrm>
        </p:spPr>
        <p:txBody>
          <a:bodyPr>
            <a:normAutofit fontScale="85000" lnSpcReduction="10000"/>
          </a:bodyPr>
          <a:lstStyle/>
          <a:p>
            <a:r>
              <a:rPr lang="en-US" dirty="0" smtClean="0"/>
              <a:t>In </a:t>
            </a:r>
            <a:r>
              <a:rPr lang="en-US" dirty="0"/>
              <a:t>a relational model, the data is stored in a table. </a:t>
            </a:r>
            <a:endParaRPr lang="en-US" dirty="0" smtClean="0"/>
          </a:p>
          <a:p>
            <a:r>
              <a:rPr lang="en-US" dirty="0" smtClean="0"/>
              <a:t>This </a:t>
            </a:r>
            <a:r>
              <a:rPr lang="en-US" dirty="0"/>
              <a:t>database would contain a </a:t>
            </a:r>
            <a:r>
              <a:rPr lang="en-US" i="1" dirty="0"/>
              <a:t>schema </a:t>
            </a:r>
            <a:r>
              <a:rPr lang="en-US" dirty="0"/>
              <a:t>— that is, a structural representation of what is in the database.</a:t>
            </a:r>
          </a:p>
          <a:p>
            <a:pPr lvl="1"/>
            <a:r>
              <a:rPr lang="en-US" dirty="0"/>
              <a:t>For example, in a relational database, the schema defines the tables, the fields in the tables, and the relationships between the two. </a:t>
            </a:r>
            <a:endParaRPr lang="en-US" dirty="0" smtClean="0"/>
          </a:p>
          <a:p>
            <a:r>
              <a:rPr lang="en-US" dirty="0" smtClean="0"/>
              <a:t>The data is </a:t>
            </a:r>
            <a:r>
              <a:rPr lang="en-US" dirty="0"/>
              <a:t>stored in columns, one each for each specific attribute. </a:t>
            </a:r>
            <a:endParaRPr lang="en-US" dirty="0" smtClean="0"/>
          </a:p>
          <a:p>
            <a:r>
              <a:rPr lang="en-US" dirty="0" smtClean="0"/>
              <a:t>The </a:t>
            </a:r>
            <a:r>
              <a:rPr lang="en-US" dirty="0"/>
              <a:t>data is also stored in the rows.</a:t>
            </a:r>
          </a:p>
          <a:p>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4572000"/>
            <a:ext cx="5819775" cy="2205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18393" y="5334000"/>
            <a:ext cx="4572000" cy="923330"/>
          </a:xfrm>
          <a:prstGeom prst="rect">
            <a:avLst/>
          </a:prstGeom>
        </p:spPr>
        <p:txBody>
          <a:bodyPr>
            <a:spAutoFit/>
          </a:bodyPr>
          <a:lstStyle/>
          <a:p>
            <a:r>
              <a:rPr lang="en-US" dirty="0" smtClean="0"/>
              <a:t>Schema</a:t>
            </a:r>
          </a:p>
          <a:p>
            <a:r>
              <a:rPr lang="en-US" dirty="0" smtClean="0"/>
              <a:t>Relationship</a:t>
            </a:r>
          </a:p>
          <a:p>
            <a:r>
              <a:rPr lang="en-US" dirty="0" smtClean="0"/>
              <a:t>SQL(Structured Query Language)</a:t>
            </a:r>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4343400"/>
            <a:ext cx="5686425"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981037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316</TotalTime>
  <Words>3050</Words>
  <Application>Microsoft Office PowerPoint</Application>
  <PresentationFormat>On-screen Show (4:3)</PresentationFormat>
  <Paragraphs>232</Paragraphs>
  <Slides>31</Slides>
  <Notes>9</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Clarity</vt:lpstr>
      <vt:lpstr>Data Analytics</vt:lpstr>
      <vt:lpstr>Big Data</vt:lpstr>
      <vt:lpstr>Data</vt:lpstr>
      <vt:lpstr>Big Data Management Cycle</vt:lpstr>
      <vt:lpstr>Big Data Architecture</vt:lpstr>
      <vt:lpstr>How Data are generated or captured</vt:lpstr>
      <vt:lpstr>Understanding Data</vt:lpstr>
      <vt:lpstr>Structured Data</vt:lpstr>
      <vt:lpstr>Relational (Structured Data) </vt:lpstr>
      <vt:lpstr>Unstructured Data</vt:lpstr>
      <vt:lpstr>Sources of Unstructured Data</vt:lpstr>
      <vt:lpstr>Semi-structured Data</vt:lpstr>
      <vt:lpstr>Looking at Real-Time and Non-Real-Time Requirements</vt:lpstr>
      <vt:lpstr>Considering the Real time</vt:lpstr>
      <vt:lpstr>PowerPoint Presentation</vt:lpstr>
      <vt:lpstr>Why we need distributed computing for big data?</vt:lpstr>
      <vt:lpstr>Distributed work</vt:lpstr>
      <vt:lpstr>Usage of Distributed Computing in Big Data</vt:lpstr>
      <vt:lpstr>Implementation of Big Data Architecture</vt:lpstr>
      <vt:lpstr>Layer 0: Redundant Physical Infrastructure </vt:lpstr>
      <vt:lpstr>Layer 1: Security Infrastructure</vt:lpstr>
      <vt:lpstr>API (Application Programming Interface)</vt:lpstr>
      <vt:lpstr>API: Connector Factory</vt:lpstr>
      <vt:lpstr>REST</vt:lpstr>
      <vt:lpstr>Layer 2: Operational Databases</vt:lpstr>
      <vt:lpstr>Not Only SQL Database</vt:lpstr>
      <vt:lpstr>Characteristics of SQL and NoSQL databases</vt:lpstr>
      <vt:lpstr>Layer 3: Organizing Data Services and Tools</vt:lpstr>
      <vt:lpstr>Layer 4: Analytical Data Warehouses/ DataLake</vt:lpstr>
      <vt:lpstr>Layer 5 &amp; 6: Big Data Analytics and Visualization</vt:lpstr>
      <vt:lpstr>Layer 7: Big Data Applications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dc:title>
  <dc:creator>Lenovo</dc:creator>
  <cp:lastModifiedBy>Lenovo</cp:lastModifiedBy>
  <cp:revision>197</cp:revision>
  <dcterms:created xsi:type="dcterms:W3CDTF">2025-06-03T02:22:05Z</dcterms:created>
  <dcterms:modified xsi:type="dcterms:W3CDTF">2025-06-04T04:16:55Z</dcterms:modified>
</cp:coreProperties>
</file>