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7" r:id="rId2"/>
    <p:sldId id="268" r:id="rId3"/>
    <p:sldId id="270" r:id="rId4"/>
    <p:sldId id="271" r:id="rId5"/>
    <p:sldId id="272" r:id="rId6"/>
    <p:sldId id="261" r:id="rId7"/>
    <p:sldId id="275" r:id="rId8"/>
    <p:sldId id="276" r:id="rId9"/>
    <p:sldId id="277" r:id="rId10"/>
    <p:sldId id="278" r:id="rId11"/>
    <p:sldId id="273" r:id="rId12"/>
    <p:sldId id="258" r:id="rId13"/>
    <p:sldId id="259" r:id="rId14"/>
    <p:sldId id="260" r:id="rId15"/>
    <p:sldId id="262" r:id="rId16"/>
    <p:sldId id="263" r:id="rId17"/>
    <p:sldId id="283" r:id="rId18"/>
    <p:sldId id="280" r:id="rId19"/>
    <p:sldId id="281" r:id="rId20"/>
    <p:sldId id="282" r:id="rId21"/>
    <p:sldId id="279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93F99-75F0-4ED7-BDF0-F372C21C6D7A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AFEDE-D08C-41A9-A82D-285FE1919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60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r>
              <a:rPr lang="en-US" altLang="zh-TW" dirty="0" smtClean="0"/>
              <a:t>:</a:t>
            </a:r>
            <a:r>
              <a:rPr lang="zh-TW" altLang="en-US" dirty="0" smtClean="0"/>
              <a:t>不希望</a:t>
            </a:r>
            <a:r>
              <a:rPr lang="en-US" altLang="zh-TW" dirty="0" smtClean="0"/>
              <a:t>B domain </a:t>
            </a:r>
            <a:r>
              <a:rPr lang="zh-TW" altLang="en-US" dirty="0" smtClean="0"/>
              <a:t>在</a:t>
            </a:r>
            <a:r>
              <a:rPr lang="en-US" altLang="zh-TW" dirty="0" smtClean="0"/>
              <a:t>sample</a:t>
            </a:r>
            <a:r>
              <a:rPr lang="zh-TW" altLang="en-US" dirty="0" smtClean="0"/>
              <a:t>時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domain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正在變化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AEF91-A7A5-465E-8AD7-344694EA411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515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AFEDE-D08C-41A9-A82D-285FE19190C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369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AFEDE-D08C-41A9-A82D-285FE19190C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369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AFEDE-D08C-41A9-A82D-285FE19190C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369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AFEDE-D08C-41A9-A82D-285FE19190C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369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AFEDE-D08C-41A9-A82D-285FE19190C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369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AFEDE-D08C-41A9-A82D-285FE19190C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369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AFEDE-D08C-41A9-A82D-285FE19190C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369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AFEDE-D08C-41A9-A82D-285FE19190C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369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B439-7514-47B8-B5F3-0D5C994475BE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603-058D-453B-8950-4B3E89A34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71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B439-7514-47B8-B5F3-0D5C994475BE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603-058D-453B-8950-4B3E89A34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18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B439-7514-47B8-B5F3-0D5C994475BE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603-058D-453B-8950-4B3E89A34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70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B439-7514-47B8-B5F3-0D5C994475BE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603-058D-453B-8950-4B3E89A34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89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B439-7514-47B8-B5F3-0D5C994475BE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603-058D-453B-8950-4B3E89A34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64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B439-7514-47B8-B5F3-0D5C994475BE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603-058D-453B-8950-4B3E89A34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51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B439-7514-47B8-B5F3-0D5C994475BE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603-058D-453B-8950-4B3E89A34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46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B439-7514-47B8-B5F3-0D5C994475BE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603-058D-453B-8950-4B3E89A34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85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B439-7514-47B8-B5F3-0D5C994475BE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603-058D-453B-8950-4B3E89A34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27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B439-7514-47B8-B5F3-0D5C994475BE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603-058D-453B-8950-4B3E89A34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91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B439-7514-47B8-B5F3-0D5C994475BE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603-058D-453B-8950-4B3E89A34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78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8B439-7514-47B8-B5F3-0D5C994475BE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18603-058D-453B-8950-4B3E89A34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27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89817877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xilinx.com/r/en-US/ug904-vivado-implementation/Directives-Used-by-phys_opt_design-and-route_design-in-Implementation-Strategies" TargetMode="External"/><Relationship Id="rId2" Type="http://schemas.openxmlformats.org/officeDocument/2006/relationships/hyperlink" Target="https://codeantenna.com/a/d1HqmGTmH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xilinx.eetrend.com/d6-xilinx/blog/2011-06/1905.html" TargetMode="External"/><Relationship Id="rId2" Type="http://schemas.openxmlformats.org/officeDocument/2006/relationships/hyperlink" Target="https://xilinx.eetrend.com/blog/2022/10056224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xilinx.com/r/en-US/ug583-ultrascale-pcb-design/Overview?tocId=5RSoJqU2wHCQGWn8cg5FFQ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xilinx.com/s/article/1004299?language=zh_C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xilinx.com/r/en-US/ug908-vivado-programming-debugging/Marking-HDL-Signals-for-Debu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hackmd.io/@eng-lyon/ByJEolFr9" TargetMode="External"/><Relationship Id="rId4" Type="http://schemas.openxmlformats.org/officeDocument/2006/relationships/hyperlink" Target="https://bbs.elecfans.com/m/jishu_1671582_1_1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xilinx.eetrend.com/blog/2021/100112660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How to generate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BitFile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0" y="4221088"/>
            <a:ext cx="91440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286000" y="450912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/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Modulator: Jay 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Gao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7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833509"/>
            <a:ext cx="91440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0" y="11663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內容版面配置區 1"/>
          <p:cNvSpPr>
            <a:spLocks noGrp="1"/>
          </p:cNvSpPr>
          <p:nvPr>
            <p:ph idx="1"/>
          </p:nvPr>
        </p:nvSpPr>
        <p:spPr>
          <a:xfrm>
            <a:off x="0" y="833509"/>
            <a:ext cx="9154353" cy="6024491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RTL design (can use spyglass to check)</a:t>
            </a:r>
          </a:p>
          <a:p>
            <a:endParaRPr lang="en-US" altLang="zh-TW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Design Patterns (as many as cases)</a:t>
            </a:r>
          </a:p>
          <a:p>
            <a:endParaRPr lang="en-US" altLang="zh-TW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Check Synthesizable (use DC compiler)</a:t>
            </a:r>
          </a:p>
          <a:p>
            <a:pPr marL="0" indent="0">
              <a:buNone/>
            </a:pPr>
            <a:endParaRPr lang="en-US" altLang="zh-TW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Generate </a:t>
            </a: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BitFile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altLang="zh-TW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Give FW/SW below documents:</a:t>
            </a:r>
          </a:p>
          <a:p>
            <a:pPr lvl="1"/>
            <a:r>
              <a:rPr lang="en-US" altLang="zh-TW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BitFile</a:t>
            </a:r>
            <a:endParaRPr lang="en-US" altLang="zh-TW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FPGA Pin information</a:t>
            </a:r>
          </a:p>
          <a:p>
            <a:pPr lvl="1"/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Memory map information</a:t>
            </a:r>
            <a:endParaRPr lang="en-US" altLang="zh-TW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Ask FW to access RAM and </a:t>
            </a: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regif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(confirm </a:t>
            </a: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bitfile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is programed into FPGA)</a:t>
            </a:r>
          </a:p>
          <a:p>
            <a:pPr marL="0" indent="0">
              <a:buNone/>
            </a:pPr>
            <a:endParaRPr lang="en-US" altLang="zh-TW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36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eference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0" y="4221088"/>
            <a:ext cx="91440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19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06" y="134533"/>
            <a:ext cx="424750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ASP - 134486 – 01 </a:t>
            </a:r>
          </a:p>
          <a:p>
            <a:r>
              <a:rPr lang="en-US" altLang="zh-TW" dirty="0" smtClean="0"/>
              <a:t>HPC</a:t>
            </a:r>
          </a:p>
          <a:p>
            <a:r>
              <a:rPr lang="en-US" altLang="zh-TW" dirty="0"/>
              <a:t>Z:\Doc\FPGA\ FPGA_KC705_DB_190929.xls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12835"/>
            <a:ext cx="7635189" cy="2237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350112"/>
            <a:ext cx="5350371" cy="3527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7381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0808"/>
            <a:ext cx="95770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有跨</a:t>
            </a:r>
            <a:r>
              <a:rPr lang="en-US" altLang="zh-TW" dirty="0" smtClean="0"/>
              <a:t>domain</a:t>
            </a:r>
            <a:r>
              <a:rPr lang="zh-TW" altLang="en-US" dirty="0" smtClean="0"/>
              <a:t>的話要加上</a:t>
            </a:r>
            <a:endParaRPr lang="en-US" altLang="zh-TW" dirty="0" smtClean="0"/>
          </a:p>
          <a:p>
            <a:r>
              <a:rPr lang="en-US" altLang="zh-TW" dirty="0" err="1" smtClean="0"/>
              <a:t>set_clock_group</a:t>
            </a:r>
            <a:r>
              <a:rPr lang="en-US" altLang="zh-TW" dirty="0" smtClean="0"/>
              <a:t> -name async_spito25 -asynchronous -group {clk_spi_60} -group {clk_25}</a:t>
            </a:r>
          </a:p>
          <a:p>
            <a:r>
              <a:rPr lang="en-US" altLang="zh-TW" dirty="0" err="1" smtClean="0"/>
              <a:t>set_clock_group</a:t>
            </a:r>
            <a:r>
              <a:rPr lang="en-US" altLang="zh-TW" dirty="0" smtClean="0"/>
              <a:t> -name async_spito60 -asynchronous -group {clk_60} -group {clk_spi_60}</a:t>
            </a:r>
            <a:endParaRPr lang="en-US" altLang="zh-TW" dirty="0"/>
          </a:p>
        </p:txBody>
      </p:sp>
      <p:sp>
        <p:nvSpPr>
          <p:cNvPr id="3" name="矩形 2"/>
          <p:cNvSpPr/>
          <p:nvPr/>
        </p:nvSpPr>
        <p:spPr>
          <a:xfrm>
            <a:off x="0" y="3429000"/>
            <a:ext cx="97565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>
                <a:effectLst/>
              </a:rPr>
              <a:t>set_false_path</a:t>
            </a:r>
            <a:r>
              <a:rPr lang="en-US" altLang="zh-TW" dirty="0" smtClean="0">
                <a:effectLst/>
              </a:rPr>
              <a:t>-from [</a:t>
            </a:r>
            <a:r>
              <a:rPr lang="en-US" altLang="zh-TW" dirty="0" err="1" smtClean="0">
                <a:effectLst/>
              </a:rPr>
              <a:t>get_clocks</a:t>
            </a:r>
            <a:r>
              <a:rPr lang="en-US" altLang="zh-TW" dirty="0" smtClean="0">
                <a:effectLst/>
              </a:rPr>
              <a:t> CLKA] -to [</a:t>
            </a:r>
            <a:r>
              <a:rPr lang="en-US" altLang="zh-TW" dirty="0" err="1" smtClean="0">
                <a:effectLst/>
              </a:rPr>
              <a:t>get_clocks</a:t>
            </a:r>
            <a:r>
              <a:rPr lang="en-US" altLang="zh-TW" dirty="0" smtClean="0">
                <a:effectLst/>
              </a:rPr>
              <a:t> CLKB]].</a:t>
            </a:r>
          </a:p>
          <a:p>
            <a:r>
              <a:rPr lang="zh-TW" altLang="en-US" dirty="0" smtClean="0">
                <a:effectLst/>
              </a:rPr>
              <a:t>只能指定单方向路径的</a:t>
            </a:r>
            <a:r>
              <a:rPr lang="en-US" altLang="zh-TW" dirty="0" smtClean="0">
                <a:effectLst/>
              </a:rPr>
              <a:t>timing exceptions</a:t>
            </a:r>
            <a:r>
              <a:rPr lang="zh-TW" altLang="en-US" dirty="0" smtClean="0">
                <a:effectLst/>
              </a:rPr>
              <a:t>。如果需要指定双向的</a:t>
            </a:r>
            <a:r>
              <a:rPr lang="en-US" altLang="zh-TW" dirty="0" smtClean="0">
                <a:effectLst/>
              </a:rPr>
              <a:t>timing exceptions</a:t>
            </a:r>
            <a:r>
              <a:rPr lang="zh-TW" altLang="en-US" dirty="0" smtClean="0">
                <a:effectLst/>
              </a:rPr>
              <a:t>，则需要</a:t>
            </a:r>
          </a:p>
          <a:p>
            <a:r>
              <a:rPr lang="en-US" altLang="zh-TW" dirty="0" err="1" smtClean="0">
                <a:effectLst/>
              </a:rPr>
              <a:t>set_false_path</a:t>
            </a:r>
            <a:r>
              <a:rPr lang="en-US" altLang="zh-TW" dirty="0" smtClean="0">
                <a:effectLst/>
              </a:rPr>
              <a:t> -from [</a:t>
            </a:r>
            <a:r>
              <a:rPr lang="en-US" altLang="zh-TW" dirty="0" err="1" smtClean="0">
                <a:effectLst/>
              </a:rPr>
              <a:t>get_clocks</a:t>
            </a:r>
            <a:r>
              <a:rPr lang="en-US" altLang="zh-TW" dirty="0" smtClean="0">
                <a:effectLst/>
              </a:rPr>
              <a:t> CLKA]-to [</a:t>
            </a:r>
            <a:r>
              <a:rPr lang="en-US" altLang="zh-TW" dirty="0" err="1" smtClean="0">
                <a:effectLst/>
              </a:rPr>
              <a:t>get_clocks</a:t>
            </a:r>
            <a:r>
              <a:rPr lang="en-US" altLang="zh-TW" dirty="0" smtClean="0">
                <a:effectLst/>
              </a:rPr>
              <a:t> CLKB]]</a:t>
            </a:r>
          </a:p>
          <a:p>
            <a:r>
              <a:rPr lang="en-US" altLang="zh-TW" dirty="0" err="1" smtClean="0">
                <a:effectLst/>
              </a:rPr>
              <a:t>set_false_path</a:t>
            </a:r>
            <a:r>
              <a:rPr lang="en-US" altLang="zh-TW" dirty="0" smtClean="0">
                <a:effectLst/>
              </a:rPr>
              <a:t> -from [</a:t>
            </a:r>
            <a:r>
              <a:rPr lang="en-US" altLang="zh-TW" dirty="0" err="1" smtClean="0">
                <a:effectLst/>
              </a:rPr>
              <a:t>get_clocks</a:t>
            </a:r>
            <a:r>
              <a:rPr lang="en-US" altLang="zh-TW" dirty="0" smtClean="0">
                <a:effectLst/>
              </a:rPr>
              <a:t> CLKB]-to [</a:t>
            </a:r>
            <a:r>
              <a:rPr lang="en-US" altLang="zh-TW" dirty="0" err="1" smtClean="0">
                <a:effectLst/>
              </a:rPr>
              <a:t>get_clocks</a:t>
            </a:r>
            <a:r>
              <a:rPr lang="en-US" altLang="zh-TW" dirty="0" smtClean="0">
                <a:effectLst/>
              </a:rPr>
              <a:t> CLKA]]</a:t>
            </a:r>
          </a:p>
          <a:p>
            <a:endParaRPr lang="en-US" altLang="zh-TW" dirty="0" smtClean="0">
              <a:effectLst/>
            </a:endParaRPr>
          </a:p>
          <a:p>
            <a:r>
              <a:rPr lang="en-US" altLang="zh-TW" dirty="0" err="1"/>
              <a:t>set_clock_groups</a:t>
            </a:r>
            <a:r>
              <a:rPr lang="en-US" altLang="zh-TW" dirty="0"/>
              <a:t> –asynchronous –name </a:t>
            </a:r>
            <a:r>
              <a:rPr lang="en-US" altLang="zh-TW" dirty="0" err="1"/>
              <a:t>my_ASYNC</a:t>
            </a:r>
            <a:r>
              <a:rPr lang="en-US" altLang="zh-TW" dirty="0"/>
              <a:t> -group {CLKA CLKA_div2} -group {CLK_OSC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zh-TW" altLang="en-US" dirty="0"/>
              <a:t>工具不会分析</a:t>
            </a:r>
            <a:r>
              <a:rPr lang="en-US" altLang="zh-TW" dirty="0"/>
              <a:t>CLKA </a:t>
            </a:r>
            <a:r>
              <a:rPr lang="zh-TW" altLang="en-US" dirty="0"/>
              <a:t>和</a:t>
            </a:r>
            <a:r>
              <a:rPr lang="en-US" altLang="zh-TW" dirty="0"/>
              <a:t>CLK_OSC</a:t>
            </a:r>
            <a:r>
              <a:rPr lang="zh-TW" altLang="en-US" dirty="0"/>
              <a:t>、</a:t>
            </a:r>
            <a:r>
              <a:rPr lang="en-US" altLang="zh-TW" dirty="0"/>
              <a:t>CLKA_div2 </a:t>
            </a:r>
            <a:r>
              <a:rPr lang="zh-TW" altLang="en-US" dirty="0"/>
              <a:t>和 </a:t>
            </a:r>
            <a:r>
              <a:rPr lang="en-US" altLang="zh-TW" dirty="0"/>
              <a:t>CLK_OSC</a:t>
            </a:r>
            <a:r>
              <a:rPr lang="zh-TW" altLang="en-US" dirty="0"/>
              <a:t>之间的时序，但是会分析他们之间的</a:t>
            </a:r>
            <a:r>
              <a:rPr lang="en-US" altLang="zh-TW" dirty="0"/>
              <a:t>Crosstalk</a:t>
            </a:r>
            <a:r>
              <a:rPr lang="zh-TW" altLang="en-US" dirty="0"/>
              <a:t>。</a:t>
            </a:r>
          </a:p>
          <a:p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r>
              <a:rPr lang="en-US" altLang="zh-TW" dirty="0" smtClean="0">
                <a:effectLst/>
                <a:hlinkClick r:id="rId2"/>
              </a:rPr>
              <a:t>https://zhuanlan.zhihu.com/p/89817877</a:t>
            </a:r>
            <a:endParaRPr lang="en-US" altLang="zh-TW" dirty="0" smtClean="0">
              <a:effectLst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8612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664" y="3068960"/>
            <a:ext cx="1414284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FGPA</a:t>
            </a:r>
            <a:r>
              <a:rPr lang="zh-TW" altLang="en-US" dirty="0" smtClean="0"/>
              <a:t> </a:t>
            </a:r>
            <a:r>
              <a:rPr lang="en-US" altLang="zh-TW" dirty="0" smtClean="0"/>
              <a:t>option</a:t>
            </a:r>
            <a:r>
              <a:rPr lang="zh-TW" altLang="en-US" dirty="0" smtClean="0"/>
              <a:t>選擇</a:t>
            </a:r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https://codeantenna.com/a/d1HqmGTmH5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https://docs.xilinx.com/r/en-US/ug904-vivado-implementation/Directives-Used-by-phys_opt_design-and-route_design-in-Implementation-Strategies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7504" y="1628800"/>
            <a:ext cx="9577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Tcl</a:t>
            </a:r>
            <a:r>
              <a:rPr lang="zh-TW" altLang="en-US" dirty="0" smtClean="0"/>
              <a:t>的註解 </a:t>
            </a:r>
            <a:r>
              <a:rPr lang="en-US" altLang="zh-TW" dirty="0" smtClean="0"/>
              <a:t>#</a:t>
            </a:r>
            <a:r>
              <a:rPr lang="zh-TW" altLang="en-US" dirty="0" smtClean="0"/>
              <a:t> 不能放在行尾，</a:t>
            </a:r>
            <a:r>
              <a:rPr lang="en-US" altLang="zh-TW" dirty="0" smtClean="0"/>
              <a:t>tool</a:t>
            </a:r>
            <a:r>
              <a:rPr lang="zh-TW" altLang="en-US" dirty="0" smtClean="0"/>
              <a:t>會認成 </a:t>
            </a:r>
            <a:r>
              <a:rPr lang="en-US" altLang="zh-TW" dirty="0" err="1" smtClean="0"/>
              <a:t>syntex</a:t>
            </a:r>
            <a:r>
              <a:rPr lang="en-US" altLang="zh-TW" dirty="0" smtClean="0"/>
              <a:t> error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58612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FGPA</a:t>
            </a:r>
            <a:r>
              <a:rPr lang="zh-TW" altLang="en-US" dirty="0" smtClean="0"/>
              <a:t> </a:t>
            </a:r>
            <a:r>
              <a:rPr lang="en-US" altLang="zh-TW" dirty="0" smtClean="0"/>
              <a:t>pin</a:t>
            </a:r>
            <a:r>
              <a:rPr lang="zh-TW" altLang="en-US" dirty="0" smtClean="0"/>
              <a:t> 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https://xilinx.eetrend.com/blog/2022/100562240.html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https://xilinx.eetrend.com/d6-xilinx/blog/2011-06/1905.html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https://docs.xilinx.com/r/en-US/ug583-ultrascale-pcb-design/Overview?tocId=5RSoJqU2wHCQGWn8cg5FFQ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6473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0728" y="866996"/>
            <a:ext cx="4229720" cy="512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992" y="1409438"/>
            <a:ext cx="9542587" cy="4314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7416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833509"/>
            <a:ext cx="91440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0" y="11663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latin typeface="Times New Roman" pitchFamily="18" charset="0"/>
                <a:cs typeface="Times New Roman" pitchFamily="18" charset="0"/>
              </a:rPr>
              <a:t>Debug pin</a:t>
            </a: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520" y="1628800"/>
            <a:ext cx="8229600" cy="4525963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若有</a:t>
            </a:r>
            <a:r>
              <a:rPr lang="en-US" altLang="zh-TW" dirty="0" smtClean="0">
                <a:solidFill>
                  <a:srgbClr val="FF0000"/>
                </a:solidFill>
              </a:rPr>
              <a:t>synthesis</a:t>
            </a:r>
            <a:r>
              <a:rPr lang="zh-TW" altLang="en-US" dirty="0" smtClean="0">
                <a:solidFill>
                  <a:srgbClr val="FF0000"/>
                </a:solidFill>
              </a:rPr>
              <a:t> 完後的</a:t>
            </a:r>
            <a:r>
              <a:rPr lang="en-US" altLang="zh-TW" dirty="0" err="1" smtClean="0">
                <a:solidFill>
                  <a:srgbClr val="FF0000"/>
                </a:solidFill>
              </a:rPr>
              <a:t>dcp</a:t>
            </a:r>
            <a:r>
              <a:rPr lang="zh-TW" altLang="en-US" dirty="0" smtClean="0">
                <a:solidFill>
                  <a:srgbClr val="FF0000"/>
                </a:solidFill>
              </a:rPr>
              <a:t>檔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可以直接吃</a:t>
            </a:r>
            <a:r>
              <a:rPr lang="en-US" altLang="zh-TW" dirty="0" err="1">
                <a:solidFill>
                  <a:srgbClr val="FF0000"/>
                </a:solidFill>
              </a:rPr>
              <a:t>dcp</a:t>
            </a:r>
            <a:r>
              <a:rPr lang="zh-TW" altLang="en-US" dirty="0" smtClean="0">
                <a:solidFill>
                  <a:srgbClr val="FF0000"/>
                </a:solidFill>
              </a:rPr>
              <a:t>檔再吃</a:t>
            </a:r>
            <a:r>
              <a:rPr lang="en-US" altLang="zh-TW" dirty="0" err="1" smtClean="0">
                <a:solidFill>
                  <a:srgbClr val="FF0000"/>
                </a:solidFill>
              </a:rPr>
              <a:t>ila.xdc</a:t>
            </a:r>
            <a:r>
              <a:rPr lang="zh-TW" altLang="en-US" dirty="0" smtClean="0">
                <a:solidFill>
                  <a:srgbClr val="FF0000"/>
                </a:solidFill>
              </a:rPr>
              <a:t>，可以省去</a:t>
            </a:r>
            <a:r>
              <a:rPr lang="en-US" altLang="zh-TW" dirty="0" smtClean="0">
                <a:solidFill>
                  <a:srgbClr val="FF0000"/>
                </a:solidFill>
              </a:rPr>
              <a:t>synthesis</a:t>
            </a:r>
            <a:r>
              <a:rPr lang="zh-TW" altLang="en-US" dirty="0" smtClean="0">
                <a:solidFill>
                  <a:srgbClr val="FF0000"/>
                </a:solidFill>
              </a:rPr>
              <a:t>的時間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要在</a:t>
            </a:r>
            <a:r>
              <a:rPr lang="en-US" altLang="zh-TW" dirty="0" err="1" smtClean="0">
                <a:solidFill>
                  <a:srgbClr val="FF0000"/>
                </a:solidFill>
              </a:rPr>
              <a:t>rtl</a:t>
            </a:r>
            <a:r>
              <a:rPr lang="zh-TW" altLang="en-US" dirty="0" smtClean="0">
                <a:solidFill>
                  <a:srgbClr val="FF0000"/>
                </a:solidFill>
              </a:rPr>
              <a:t>裡面新增</a:t>
            </a:r>
            <a:r>
              <a:rPr lang="en-US" altLang="zh-TW" dirty="0">
                <a:solidFill>
                  <a:srgbClr val="FF0000"/>
                </a:solidFill>
              </a:rPr>
              <a:t>(* </a:t>
            </a:r>
            <a:r>
              <a:rPr lang="en-US" altLang="zh-TW" dirty="0" err="1">
                <a:solidFill>
                  <a:srgbClr val="FF0000"/>
                </a:solidFill>
              </a:rPr>
              <a:t>syn_keep</a:t>
            </a:r>
            <a:r>
              <a:rPr lang="en-US" altLang="zh-TW" dirty="0">
                <a:solidFill>
                  <a:srgbClr val="FF0000"/>
                </a:solidFill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</a:rPr>
              <a:t>“true”, </a:t>
            </a:r>
            <a:r>
              <a:rPr lang="en-US" altLang="zh-TW" dirty="0" err="1">
                <a:solidFill>
                  <a:srgbClr val="FF0000"/>
                </a:solidFill>
              </a:rPr>
              <a:t>mark_debug</a:t>
            </a:r>
            <a:r>
              <a:rPr lang="en-US" altLang="zh-TW" dirty="0">
                <a:solidFill>
                  <a:srgbClr val="FF0000"/>
                </a:solidFill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</a:rPr>
              <a:t>“true” *)</a:t>
            </a:r>
            <a:r>
              <a:rPr lang="zh-TW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TW" dirty="0" smtClean="0">
                <a:solidFill>
                  <a:srgbClr val="FF0000"/>
                </a:solidFill>
              </a:rPr>
              <a:t>wire/</a:t>
            </a:r>
            <a:r>
              <a:rPr lang="en-US" altLang="zh-TW" dirty="0" err="1" smtClean="0">
                <a:solidFill>
                  <a:srgbClr val="FF0000"/>
                </a:solidFill>
              </a:rPr>
              <a:t>reg</a:t>
            </a:r>
            <a:r>
              <a:rPr lang="en-US" altLang="zh-TW" dirty="0" smtClean="0">
                <a:solidFill>
                  <a:srgbClr val="FF0000"/>
                </a:solidFill>
              </a:rPr>
              <a:t>/input/output</a:t>
            </a:r>
            <a:r>
              <a:rPr lang="zh-TW" altLang="en-US" smtClean="0">
                <a:solidFill>
                  <a:srgbClr val="FF0000"/>
                </a:solidFill>
              </a:rPr>
              <a:t>都可以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01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833509"/>
            <a:ext cx="91440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0" y="11663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latin typeface="Times New Roman" pitchFamily="18" charset="0"/>
                <a:cs typeface="Times New Roman" pitchFamily="18" charset="0"/>
              </a:rPr>
              <a:t>Debug pin</a:t>
            </a: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-30832" y="1628800"/>
            <a:ext cx="9174832" cy="5229200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support.xilinx.com/s/article/1004299?language=zh_CN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/>
              <a:t>create_debug_port</a:t>
            </a:r>
            <a:r>
              <a:rPr lang="en-US" altLang="zh-TW" dirty="0"/>
              <a:t> u_ila_0 probe</a:t>
            </a:r>
          </a:p>
          <a:p>
            <a:r>
              <a:rPr lang="en-US" altLang="zh-TW" dirty="0" err="1"/>
              <a:t>set_property</a:t>
            </a:r>
            <a:r>
              <a:rPr lang="en-US" altLang="zh-TW" dirty="0"/>
              <a:t> PROBE_TYPE DATA_AND_TRIGGER [</a:t>
            </a:r>
            <a:r>
              <a:rPr lang="en-US" altLang="zh-TW" dirty="0" err="1"/>
              <a:t>get_debug_ports</a:t>
            </a:r>
            <a:r>
              <a:rPr lang="en-US" altLang="zh-TW" dirty="0"/>
              <a:t> u_ila_0/probe8]</a:t>
            </a:r>
          </a:p>
          <a:p>
            <a:r>
              <a:rPr lang="en-US" altLang="zh-TW" dirty="0" err="1"/>
              <a:t>set_property</a:t>
            </a:r>
            <a:r>
              <a:rPr lang="en-US" altLang="zh-TW" dirty="0"/>
              <a:t> </a:t>
            </a:r>
            <a:r>
              <a:rPr lang="en-US" altLang="zh-TW" dirty="0" err="1"/>
              <a:t>port_width</a:t>
            </a:r>
            <a:r>
              <a:rPr lang="en-US" altLang="zh-TW" dirty="0"/>
              <a:t> 4 [</a:t>
            </a:r>
            <a:r>
              <a:rPr lang="en-US" altLang="zh-TW" dirty="0" err="1"/>
              <a:t>get_debug_ports</a:t>
            </a:r>
            <a:r>
              <a:rPr lang="en-US" altLang="zh-TW" dirty="0"/>
              <a:t> u_ila_0/probe8]</a:t>
            </a:r>
          </a:p>
          <a:p>
            <a:r>
              <a:rPr lang="en-US" altLang="zh-TW" dirty="0" err="1"/>
              <a:t>connect_debug_port</a:t>
            </a:r>
            <a:r>
              <a:rPr lang="en-US" altLang="zh-TW" dirty="0"/>
              <a:t> u_ila_0/probe8 [</a:t>
            </a:r>
            <a:r>
              <a:rPr lang="en-US" altLang="zh-TW" dirty="0" err="1"/>
              <a:t>get_nets</a:t>
            </a:r>
            <a:r>
              <a:rPr lang="en-US" altLang="zh-TW" dirty="0"/>
              <a:t> [list {iV0_top/uSM2703_CORE/</a:t>
            </a:r>
            <a:r>
              <a:rPr lang="en-US" altLang="zh-TW" dirty="0" err="1"/>
              <a:t>uSDH</a:t>
            </a:r>
            <a:r>
              <a:rPr lang="en-US" altLang="zh-TW" dirty="0"/>
              <a:t>/</a:t>
            </a:r>
            <a:r>
              <a:rPr lang="en-US" altLang="zh-TW" dirty="0" err="1"/>
              <a:t>p_i_sdat</a:t>
            </a:r>
            <a:r>
              <a:rPr lang="en-US" altLang="zh-TW" dirty="0"/>
              <a:t>[0]} {iV0_top/uSM2703_CORE/</a:t>
            </a:r>
            <a:r>
              <a:rPr lang="en-US" altLang="zh-TW" dirty="0" err="1"/>
              <a:t>uSDH</a:t>
            </a:r>
            <a:r>
              <a:rPr lang="en-US" altLang="zh-TW" dirty="0"/>
              <a:t>/</a:t>
            </a:r>
            <a:r>
              <a:rPr lang="en-US" altLang="zh-TW" dirty="0" err="1"/>
              <a:t>p_i_sdat</a:t>
            </a:r>
            <a:r>
              <a:rPr lang="en-US" altLang="zh-TW" dirty="0"/>
              <a:t>[1]} {iV0_top/uSM2703_CORE/</a:t>
            </a:r>
            <a:r>
              <a:rPr lang="en-US" altLang="zh-TW" dirty="0" err="1"/>
              <a:t>uSDH</a:t>
            </a:r>
            <a:r>
              <a:rPr lang="en-US" altLang="zh-TW" dirty="0"/>
              <a:t>/</a:t>
            </a:r>
            <a:r>
              <a:rPr lang="en-US" altLang="zh-TW" dirty="0" err="1"/>
              <a:t>p_i_sdat</a:t>
            </a:r>
            <a:r>
              <a:rPr lang="en-US" altLang="zh-TW" dirty="0"/>
              <a:t>[2]} {iV0_top/uSM2703_CORE/</a:t>
            </a:r>
            <a:r>
              <a:rPr lang="en-US" altLang="zh-TW" dirty="0" err="1"/>
              <a:t>uSDH</a:t>
            </a:r>
            <a:r>
              <a:rPr lang="en-US" altLang="zh-TW" dirty="0"/>
              <a:t>/</a:t>
            </a:r>
            <a:r>
              <a:rPr lang="en-US" altLang="zh-TW" dirty="0" err="1"/>
              <a:t>p_i_sdat</a:t>
            </a:r>
            <a:r>
              <a:rPr lang="en-US" altLang="zh-TW" dirty="0"/>
              <a:t>[3]} ]]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注意每個</a:t>
            </a:r>
            <a:r>
              <a:rPr lang="en-US" altLang="zh-TW" dirty="0" smtClean="0">
                <a:solidFill>
                  <a:srgbClr val="FF0000"/>
                </a:solidFill>
              </a:rPr>
              <a:t>{}</a:t>
            </a:r>
            <a:r>
              <a:rPr lang="zh-TW" altLang="en-US" dirty="0" smtClean="0">
                <a:solidFill>
                  <a:srgbClr val="FF0000"/>
                </a:solidFill>
              </a:rPr>
              <a:t>一定要空格</a:t>
            </a:r>
            <a:r>
              <a:rPr lang="en-US" altLang="zh-TW" dirty="0" smtClean="0">
                <a:solidFill>
                  <a:srgbClr val="FF0000"/>
                </a:solidFill>
              </a:rPr>
              <a:t>!!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注意</a:t>
            </a:r>
            <a:r>
              <a:rPr lang="en-US" altLang="zh-TW" dirty="0" smtClean="0">
                <a:solidFill>
                  <a:srgbClr val="FF0000"/>
                </a:solidFill>
              </a:rPr>
              <a:t>probe</a:t>
            </a:r>
            <a:r>
              <a:rPr lang="zh-TW" altLang="en-US" dirty="0" smtClean="0">
                <a:solidFill>
                  <a:srgbClr val="FF0000"/>
                </a:solidFill>
              </a:rPr>
              <a:t>一定要照順序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(* </a:t>
            </a:r>
            <a:r>
              <a:rPr lang="en-US" altLang="zh-TW" dirty="0" err="1">
                <a:solidFill>
                  <a:srgbClr val="FF0000"/>
                </a:solidFill>
              </a:rPr>
              <a:t>syn_keep</a:t>
            </a:r>
            <a:r>
              <a:rPr lang="en-US" altLang="zh-TW" dirty="0">
                <a:solidFill>
                  <a:srgbClr val="FF0000"/>
                </a:solidFill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</a:rPr>
              <a:t>“true”, </a:t>
            </a:r>
            <a:r>
              <a:rPr lang="en-US" altLang="zh-TW" dirty="0" err="1">
                <a:solidFill>
                  <a:srgbClr val="FF0000"/>
                </a:solidFill>
              </a:rPr>
              <a:t>mark_debug</a:t>
            </a:r>
            <a:r>
              <a:rPr lang="en-US" altLang="zh-TW" dirty="0">
                <a:solidFill>
                  <a:srgbClr val="FF0000"/>
                </a:solidFill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</a:rPr>
              <a:t>“true” *)</a:t>
            </a:r>
            <a:r>
              <a:rPr lang="zh-TW" altLang="en-US" dirty="0" smtClean="0">
                <a:solidFill>
                  <a:srgbClr val="FF0000"/>
                </a:solidFill>
              </a:rPr>
              <a:t>不能在同一根</a:t>
            </a:r>
            <a:r>
              <a:rPr lang="en-US" altLang="zh-TW" dirty="0" smtClean="0">
                <a:solidFill>
                  <a:srgbClr val="FF0000"/>
                </a:solidFill>
              </a:rPr>
              <a:t>pin</a:t>
            </a:r>
            <a:r>
              <a:rPr lang="zh-TW" altLang="en-US" dirty="0" smtClean="0">
                <a:solidFill>
                  <a:srgbClr val="FF0000"/>
                </a:solidFill>
              </a:rPr>
              <a:t>但不同</a:t>
            </a:r>
            <a:r>
              <a:rPr lang="en-US" altLang="zh-TW" dirty="0" err="1" smtClean="0">
                <a:solidFill>
                  <a:srgbClr val="FF0000"/>
                </a:solidFill>
              </a:rPr>
              <a:t>reg</a:t>
            </a:r>
            <a:r>
              <a:rPr lang="en-US" altLang="zh-TW" dirty="0" smtClean="0">
                <a:solidFill>
                  <a:srgbClr val="FF0000"/>
                </a:solidFill>
              </a:rPr>
              <a:t>/wire</a:t>
            </a:r>
            <a:r>
              <a:rPr lang="zh-TW" altLang="en-US" dirty="0" smtClean="0">
                <a:solidFill>
                  <a:srgbClr val="FF0000"/>
                </a:solidFill>
              </a:rPr>
              <a:t>上</a:t>
            </a:r>
            <a:r>
              <a:rPr lang="zh-TW" altLang="en-US" dirty="0" smtClean="0">
                <a:solidFill>
                  <a:srgbClr val="FF0000"/>
                </a:solidFill>
              </a:rPr>
              <a:t>重複加，</a:t>
            </a:r>
            <a:r>
              <a:rPr lang="zh-TW" altLang="en-US" dirty="0" smtClean="0">
                <a:solidFill>
                  <a:srgbClr val="FF0000"/>
                </a:solidFill>
              </a:rPr>
              <a:t>會</a:t>
            </a:r>
            <a:r>
              <a:rPr lang="zh-TW" altLang="en-US" dirty="0" smtClean="0">
                <a:solidFill>
                  <a:srgbClr val="FF0000"/>
                </a:solidFill>
              </a:rPr>
              <a:t>秀</a:t>
            </a:r>
            <a:r>
              <a:rPr lang="en-US" altLang="zh-TW" dirty="0" smtClean="0">
                <a:solidFill>
                  <a:srgbClr val="FF0000"/>
                </a:solidFill>
              </a:rPr>
              <a:t>probe0 </a:t>
            </a:r>
            <a:r>
              <a:rPr lang="en-US" altLang="zh-TW" dirty="0" smtClean="0">
                <a:solidFill>
                  <a:srgbClr val="FF0000"/>
                </a:solidFill>
              </a:rPr>
              <a:t>error,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-963488"/>
            <a:ext cx="4302548" cy="6213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891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833509"/>
            <a:ext cx="91440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0" y="11663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latin typeface="Times New Roman" pitchFamily="18" charset="0"/>
                <a:cs typeface="Times New Roman" pitchFamily="18" charset="0"/>
              </a:rPr>
              <a:t>Debug pin</a:t>
            </a: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5445224"/>
            <a:ext cx="8229600" cy="680939"/>
          </a:xfrm>
        </p:spPr>
        <p:txBody>
          <a:bodyPr>
            <a:normAutofit fontScale="40000" lnSpcReduction="20000"/>
          </a:bodyPr>
          <a:lstStyle/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docs.xilinx.com/r/en-US/ug908-vivado-programming-debugging/Marking-HDL-Signals-for-Debug</a:t>
            </a:r>
            <a:endParaRPr lang="en-US" altLang="zh-TW" dirty="0" smtClean="0"/>
          </a:p>
          <a:p>
            <a:r>
              <a:rPr lang="en-US" altLang="zh-TW" dirty="0" err="1" smtClean="0"/>
              <a:t>Ila</a:t>
            </a:r>
            <a:r>
              <a:rPr lang="en-US" altLang="zh-TW" dirty="0" smtClean="0"/>
              <a:t> core </a:t>
            </a:r>
            <a:r>
              <a:rPr lang="zh-TW" altLang="en-US" dirty="0" smtClean="0"/>
              <a:t>跟 </a:t>
            </a:r>
            <a:r>
              <a:rPr lang="en-US" altLang="zh-TW" dirty="0" smtClean="0"/>
              <a:t>debug hub</a:t>
            </a:r>
            <a:r>
              <a:rPr lang="zh-TW" altLang="en-US" dirty="0" smtClean="0"/>
              <a:t> 關係</a:t>
            </a:r>
            <a:r>
              <a:rPr lang="en-US" altLang="zh-TW" dirty="0"/>
              <a:t>: </a:t>
            </a: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bbs.elecfans.com/m/jishu_1671582_1_1.html</a:t>
            </a:r>
            <a:endParaRPr lang="en-US" altLang="zh-TW" dirty="0" smtClean="0"/>
          </a:p>
          <a:p>
            <a:r>
              <a:rPr lang="en-US" altLang="zh-TW" dirty="0" err="1" smtClean="0"/>
              <a:t>Ial</a:t>
            </a:r>
            <a:r>
              <a:rPr lang="en-US" altLang="zh-TW" dirty="0" smtClean="0"/>
              <a:t> core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clock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smtClean="0">
                <a:hlinkClick r:id="rId5"/>
              </a:rPr>
              <a:t>https</a:t>
            </a:r>
            <a:r>
              <a:rPr lang="en-US" altLang="zh-TW" dirty="0">
                <a:hlinkClick r:id="rId5"/>
              </a:rPr>
              <a:t>://hackmd.io</a:t>
            </a:r>
            <a:r>
              <a:rPr lang="en-US" altLang="zh-TW">
                <a:hlinkClick r:id="rId5"/>
              </a:rPr>
              <a:t>/@</a:t>
            </a:r>
            <a:r>
              <a:rPr lang="en-US" altLang="zh-TW" smtClean="0">
                <a:hlinkClick r:id="rId5"/>
              </a:rPr>
              <a:t>eng-lyon/ByJEolFr9</a:t>
            </a:r>
            <a:endParaRPr lang="en-US" altLang="zh-TW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60"/>
            <a:ext cx="6137507" cy="355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388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0" y="650109"/>
            <a:ext cx="91440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0" y="10761"/>
            <a:ext cx="9144000" cy="494185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pPr algn="ctr"/>
            <a:r>
              <a:rPr lang="en-US" altLang="zh-TW" sz="2700" b="1" dirty="0">
                <a:latin typeface="Times New Roman" pitchFamily="18" charset="0"/>
                <a:cs typeface="Times New Roman" pitchFamily="18" charset="0"/>
              </a:rPr>
              <a:t>Outline</a:t>
            </a:r>
            <a:endParaRPr lang="zh-TW" altLang="en-US" sz="27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-21813" y="1268760"/>
            <a:ext cx="9144000" cy="3895116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pPr marL="292219" indent="-292219" algn="ctr">
              <a:buFont typeface="Wingdings" pitchFamily="2" charset="2"/>
              <a:buChar char="l"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92219" indent="-292219" algn="ctr">
              <a:buFont typeface="Wingdings" pitchFamily="2" charset="2"/>
              <a:buChar char="l"/>
            </a:pP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Generate </a:t>
            </a:r>
            <a:r>
              <a:rPr lang="en-US" altLang="zh-TW" sz="2800" dirty="0" err="1" smtClean="0">
                <a:latin typeface="Times New Roman" pitchFamily="18" charset="0"/>
                <a:cs typeface="Times New Roman" pitchFamily="18" charset="0"/>
              </a:rPr>
              <a:t>BitFile</a:t>
            </a: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ctr">
              <a:buFont typeface="Wingdings" pitchFamily="2" charset="2"/>
              <a:buChar char="ü"/>
            </a:pP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Vivado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set up</a:t>
            </a:r>
          </a:p>
          <a:p>
            <a:pPr marL="800100" lvl="1" indent="-342900" algn="ctr">
              <a:buFont typeface="Wingdings" pitchFamily="2" charset="2"/>
              <a:buChar char="ü"/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FPGA pin assignment</a:t>
            </a:r>
          </a:p>
          <a:p>
            <a:pPr marL="800100" lvl="1" indent="-342900" algn="ctr">
              <a:buFont typeface="Wingdings" pitchFamily="2" charset="2"/>
              <a:buChar char="ü"/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Output 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bitfile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to NAS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681845" lvl="1" indent="-292219" algn="ctr">
              <a:buFont typeface="Wingdings" pitchFamily="2" charset="2"/>
              <a:buChar char="ü"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92219" indent="-292219" algn="ctr">
              <a:buFont typeface="Wingdings" pitchFamily="2" charset="2"/>
              <a:buChar char="l"/>
            </a:pP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Memory map file</a:t>
            </a:r>
          </a:p>
          <a:p>
            <a:pPr marL="292219" indent="-292219" algn="ctr">
              <a:buFont typeface="Wingdings" pitchFamily="2" charset="2"/>
              <a:buChar char="l"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92219" indent="-292219" algn="ctr">
              <a:buFont typeface="Wingdings" pitchFamily="2" charset="2"/>
              <a:buChar char="l"/>
            </a:pP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92219" indent="-292219" algn="ctr">
              <a:buFont typeface="Wingdings" pitchFamily="2" charset="2"/>
              <a:buChar char="l"/>
            </a:pP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03BA-5E6C-4F1E-9188-C2228A79880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37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FPGA</a:t>
            </a:r>
            <a:r>
              <a:rPr lang="zh-TW" altLang="en-US" dirty="0"/>
              <a:t>中可执行文件：</a:t>
            </a:r>
            <a:r>
              <a:rPr lang="en-US" altLang="zh-TW" dirty="0"/>
              <a:t>bit/bin/</a:t>
            </a:r>
            <a:r>
              <a:rPr lang="en-US" altLang="zh-TW" dirty="0" err="1"/>
              <a:t>mcs</a:t>
            </a:r>
            <a:r>
              <a:rPr lang="en-US" altLang="zh-TW" dirty="0"/>
              <a:t>/elf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xilinx.eetrend.com/blog/2021/100112660.html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9105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持續等待之</a:t>
            </a:r>
            <a:r>
              <a:rPr lang="en-US" altLang="zh-TW" dirty="0" smtClean="0"/>
              <a:t>log-</a:t>
            </a:r>
            <a:r>
              <a:rPr lang="zh-TW" altLang="en-US" dirty="0" smtClean="0"/>
              <a:t>大約都要超過</a:t>
            </a:r>
            <a:r>
              <a:rPr lang="en-US" altLang="zh-TW" dirty="0" smtClean="0"/>
              <a:t>2hr</a:t>
            </a:r>
            <a:r>
              <a:rPr lang="zh-TW" altLang="en-US" dirty="0" smtClean="0"/>
              <a:t>解決方法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situation</a:t>
            </a:r>
          </a:p>
          <a:p>
            <a:pPr lvl="1"/>
            <a:r>
              <a:rPr lang="en-US" altLang="zh-TW" dirty="0" smtClean="0"/>
              <a:t>Phase </a:t>
            </a:r>
            <a:r>
              <a:rPr lang="en-US" altLang="zh-TW" dirty="0"/>
              <a:t>6.2 Additional Hold </a:t>
            </a:r>
            <a:r>
              <a:rPr lang="en-US" altLang="zh-TW" dirty="0" smtClean="0"/>
              <a:t>Fix</a:t>
            </a:r>
          </a:p>
          <a:p>
            <a:pPr lvl="1"/>
            <a:r>
              <a:rPr lang="en-US" altLang="zh-TW" dirty="0" err="1"/>
              <a:t>lut</a:t>
            </a:r>
            <a:r>
              <a:rPr lang="en-US" altLang="zh-TW" dirty="0"/>
              <a:t> route thru assignment for </a:t>
            </a:r>
            <a:r>
              <a:rPr lang="en-US" altLang="zh-TW" dirty="0" smtClean="0"/>
              <a:t>hold</a:t>
            </a:r>
          </a:p>
          <a:p>
            <a:r>
              <a:rPr lang="en-US" altLang="zh-TW" dirty="0" smtClean="0"/>
              <a:t>solution</a:t>
            </a:r>
            <a:endParaRPr lang="en-US" altLang="zh-TW" dirty="0"/>
          </a:p>
          <a:p>
            <a:pPr lvl="1"/>
            <a:r>
              <a:rPr lang="en-US" altLang="zh-TW" dirty="0" smtClean="0"/>
              <a:t>check </a:t>
            </a:r>
            <a:r>
              <a:rPr lang="en-US" altLang="zh-TW" dirty="0" err="1" smtClean="0"/>
              <a:t>clk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async</a:t>
            </a:r>
            <a:r>
              <a:rPr lang="en-US" altLang="zh-TW" dirty="0" smtClean="0"/>
              <a:t> group? ….)</a:t>
            </a:r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1506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Generate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BitFile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0" y="4221088"/>
            <a:ext cx="91440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286000" y="450912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 algn="ctr">
              <a:buFont typeface="Wingdings" pitchFamily="2" charset="2"/>
              <a:buChar char="ü"/>
            </a:pP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Vivado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set up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ctr">
              <a:buFont typeface="Wingdings" pitchFamily="2" charset="2"/>
              <a:buChar char="ü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FPGA pin assignment</a:t>
            </a:r>
          </a:p>
          <a:p>
            <a:pPr marL="800100" lvl="1" indent="-342900" algn="ctr">
              <a:buFont typeface="Wingdings" pitchFamily="2" charset="2"/>
              <a:buChar char="ü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Output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bitfile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to NAS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6211669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/</a:t>
            </a:r>
            <a:r>
              <a:rPr lang="en-US" altLang="zh-TW" dirty="0" err="1"/>
              <a:t>tmp_data</a:t>
            </a:r>
            <a:r>
              <a:rPr lang="en-US" altLang="zh-TW" dirty="0"/>
              <a:t>/jay/projects/venusV12_forDante_fpga/</a:t>
            </a:r>
            <a:r>
              <a:rPr lang="en-US" altLang="zh-TW" dirty="0" err="1"/>
              <a:t>vivado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208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833509"/>
            <a:ext cx="91440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0" y="11663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err="1">
                <a:latin typeface="Times New Roman" pitchFamily="18" charset="0"/>
                <a:cs typeface="Times New Roman" pitchFamily="18" charset="0"/>
              </a:rPr>
              <a:t>Vivado</a:t>
            </a: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 set up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-10354" y="862109"/>
            <a:ext cx="9154353" cy="4439099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TW" sz="2400" dirty="0" err="1">
                <a:latin typeface="Times New Roman" pitchFamily="18" charset="0"/>
                <a:cs typeface="Times New Roman" pitchFamily="18" charset="0"/>
              </a:rPr>
              <a:t>tcl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file (</a:t>
            </a:r>
            <a:r>
              <a:rPr lang="en-US" altLang="zh-TW" sz="2400" dirty="0" err="1">
                <a:latin typeface="Times New Roman" pitchFamily="18" charset="0"/>
                <a:cs typeface="Times New Roman" pitchFamily="18" charset="0"/>
              </a:rPr>
              <a:t>run_chip_top.tcl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TW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Set file output direction</a:t>
            </a:r>
          </a:p>
          <a:p>
            <a:pPr lvl="1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Set up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FGPA’s IC chip name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Read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verilog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Read 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clk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sram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…) (.xci) </a:t>
            </a:r>
          </a:p>
          <a:p>
            <a:pPr lvl="1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Read .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xdc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set_up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property, clock, port…) (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top_full.xdc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run synthesis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(report utilization and timing estimates, write checkpoint design)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run placement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and logic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optimzation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, report utilization and timing estimates, write checkpoint design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run router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(report actual utilization and timing, write checkpoint design). run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drc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, write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verilog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xdc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out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generate a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bitstream</a:t>
            </a:r>
            <a:endParaRPr lang="en-US" altLang="zh-TW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內容版面配置區 1"/>
          <p:cNvSpPr txBox="1">
            <a:spLocks/>
          </p:cNvSpPr>
          <p:nvPr/>
        </p:nvSpPr>
        <p:spPr>
          <a:xfrm>
            <a:off x="-16922" y="5517232"/>
            <a:ext cx="9154353" cy="1340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In .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xdc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file (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top_full.xdc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), need: </a:t>
            </a:r>
          </a:p>
          <a:p>
            <a:pPr lvl="1"/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Generate clock, set </a:t>
            </a:r>
            <a:r>
              <a:rPr lang="en-US" altLang="zh-TW" sz="1600" dirty="0" err="1" smtClean="0">
                <a:latin typeface="Times New Roman" pitchFamily="18" charset="0"/>
                <a:cs typeface="Times New Roman" pitchFamily="18" charset="0"/>
              </a:rPr>
              <a:t>protperty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lvl="1"/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et up FPGA pin (it must be sure, or FPGA will be broken)</a:t>
            </a:r>
          </a:p>
          <a:p>
            <a:pPr lvl="1"/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Set asynchronous group </a:t>
            </a:r>
            <a:r>
              <a:rPr lang="en-US" altLang="zh-TW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(affect routing time very much)</a:t>
            </a:r>
            <a:endParaRPr lang="zh-TW" alt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13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833509"/>
            <a:ext cx="91440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0" y="11663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FPGA pin assignment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-10354" y="862109"/>
            <a:ext cx="9154353" cy="5995891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Choose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pin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from: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Z:\PROJECT\FPGA_KC705_daughterboard/FPGA_DB_PHY Board Pin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list.xlsx</a:t>
            </a:r>
          </a:p>
          <a:p>
            <a:endParaRPr lang="en-US" altLang="zh-TW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Reference: </a:t>
            </a:r>
            <a:endParaRPr lang="en-US" altLang="zh-TW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:\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Doc\FPGA\ug810_KC705_Eval_Bd.pdf</a:t>
            </a:r>
          </a:p>
          <a:p>
            <a:pPr lvl="1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Z:\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Doc\FPGA\kc705_Schematic_xtp132_rev1_1.pdf</a:t>
            </a:r>
          </a:p>
          <a:p>
            <a:pPr lvl="1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Z:\Doc\FPGA\FPGA_KC705_DB_V1.0.0.pdf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Note:</a:t>
            </a:r>
          </a:p>
          <a:p>
            <a:pPr lvl="1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Clock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pin must choose 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xxxCC_P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LVCMOS has more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noise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margin than TTL.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To reduce electromagnetic radiation while increasing switching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speed: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LVDS.</a:t>
            </a:r>
          </a:p>
          <a:p>
            <a:pPr lvl="1"/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Watch out whether pin is support with function of Level shift (hardware side testing) (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FPGA output is 2.5V, Raspberry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Pi output is 3.3V)!!</a:t>
            </a:r>
          </a:p>
          <a:p>
            <a:pPr lvl="1"/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SOME high performance pin can not be assign. Ex: HPC_DPx_C2M</a:t>
            </a:r>
            <a:endParaRPr lang="en-US" altLang="zh-TW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68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92693"/>
            <a:ext cx="4255431" cy="5526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694330"/>
            <a:ext cx="5256584" cy="2623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60477"/>
            <a:ext cx="5430023" cy="263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446742" y="685679"/>
            <a:ext cx="770795" cy="23042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779911" y="1878109"/>
            <a:ext cx="385397" cy="463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176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833509"/>
            <a:ext cx="91440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0" y="11663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Output </a:t>
            </a:r>
            <a:r>
              <a:rPr lang="en-US" altLang="zh-TW" sz="3200" dirty="0" err="1">
                <a:latin typeface="Times New Roman" pitchFamily="18" charset="0"/>
                <a:cs typeface="Times New Roman" pitchFamily="18" charset="0"/>
              </a:rPr>
              <a:t>bitfile</a:t>
            </a: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 to NAS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-10353" y="1628800"/>
            <a:ext cx="9154353" cy="3430987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Copy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bit file to: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home/</a:t>
            </a: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wallace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/Downloads/</a:t>
            </a: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bitfile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/jay/</a:t>
            </a: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xxxx</a:t>
            </a:r>
            <a:endParaRPr lang="en-US" altLang="zh-TW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Please ask Wallace for downloading file to NAS/TEMP/</a:t>
            </a: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to_Jay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/xxx 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2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833509"/>
            <a:ext cx="91440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0" y="11663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latin typeface="Times New Roman" pitchFamily="18" charset="0"/>
                <a:cs typeface="Times New Roman" pitchFamily="18" charset="0"/>
              </a:rPr>
              <a:t>Memory Map</a:t>
            </a: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700808"/>
            <a:ext cx="8784731" cy="3921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79510" y="6021288"/>
            <a:ext cx="8640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Z:\PROJECT\Venus(SD3.0 Card)\03_Registers\01_Top\</a:t>
            </a:r>
            <a:r>
              <a:rPr lang="en-US" altLang="zh-TW" dirty="0" err="1"/>
              <a:t>spi_slave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107504" y="2348880"/>
            <a:ext cx="8856738" cy="3273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99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0" y="4221088"/>
            <a:ext cx="91440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92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7028</TotalTime>
  <Words>761</Words>
  <Application>Microsoft Office PowerPoint</Application>
  <PresentationFormat>如螢幕大小 (4:3)</PresentationFormat>
  <Paragraphs>136</Paragraphs>
  <Slides>21</Slides>
  <Notes>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Office 佈景主題</vt:lpstr>
      <vt:lpstr>How to generate BitFile</vt:lpstr>
      <vt:lpstr>PowerPoint 簡報</vt:lpstr>
      <vt:lpstr>Generate BitFile</vt:lpstr>
      <vt:lpstr>PowerPoint 簡報</vt:lpstr>
      <vt:lpstr>PowerPoint 簡報</vt:lpstr>
      <vt:lpstr>PowerPoint 簡報</vt:lpstr>
      <vt:lpstr>PowerPoint 簡報</vt:lpstr>
      <vt:lpstr>PowerPoint 簡報</vt:lpstr>
      <vt:lpstr>Summary</vt:lpstr>
      <vt:lpstr>PowerPoint 簡報</vt:lpstr>
      <vt:lpstr>Reference</vt:lpstr>
      <vt:lpstr>PowerPoint 簡報</vt:lpstr>
      <vt:lpstr>PowerPoint 簡報</vt:lpstr>
      <vt:lpstr>PowerPoint 簡報</vt:lpstr>
      <vt:lpstr>FGPA pin 類別</vt:lpstr>
      <vt:lpstr>PowerPoint 簡報</vt:lpstr>
      <vt:lpstr>PowerPoint 簡報</vt:lpstr>
      <vt:lpstr>PowerPoint 簡報</vt:lpstr>
      <vt:lpstr>PowerPoint 簡報</vt:lpstr>
      <vt:lpstr>FPGA中可执行文件：bit/bin/mcs/elf </vt:lpstr>
      <vt:lpstr>持續等待之log-大約都要超過2hr解決方法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高敬中</dc:creator>
  <cp:lastModifiedBy>高敬中</cp:lastModifiedBy>
  <cp:revision>101</cp:revision>
  <dcterms:created xsi:type="dcterms:W3CDTF">2022-12-02T01:03:58Z</dcterms:created>
  <dcterms:modified xsi:type="dcterms:W3CDTF">2023-04-20T09:00:59Z</dcterms:modified>
</cp:coreProperties>
</file>