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35661600" cy="1920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7FEFF-6F8E-B84D-B017-FDE1B87BD4BC}" v="1" dt="2023-06-25T18:51:17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1"/>
    <p:restoredTop sz="95645"/>
  </p:normalViewPr>
  <p:slideViewPr>
    <p:cSldViewPr snapToGrid="0">
      <p:cViewPr>
        <p:scale>
          <a:sx n="90" d="100"/>
          <a:sy n="90" d="100"/>
        </p:scale>
        <p:origin x="-12336" y="-3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E0850-E3BC-B744-88B3-E13A39C154F5}" type="datetimeFigureOut">
              <a:t>6/25/23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1143000"/>
            <a:ext cx="5730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D3129-9EA4-744D-86B6-0BEE509BBD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D3129-9EA4-744D-86B6-0BEE509BBDF0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0" y="3142616"/>
            <a:ext cx="26746200" cy="6685280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700" y="10085706"/>
            <a:ext cx="26746200" cy="4636134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39A8-0A3C-9546-A8DE-62EBA610269A}" type="datetimeFigureOut"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A575-0A82-5141-B4EB-FD4C9C9D5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39A8-0A3C-9546-A8DE-62EBA610269A}" type="datetimeFigureOut"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A575-0A82-5141-B4EB-FD4C9C9D5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20332" y="1022350"/>
            <a:ext cx="7689533" cy="1627314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1735" y="1022350"/>
            <a:ext cx="22622828" cy="1627314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39A8-0A3C-9546-A8DE-62EBA610269A}" type="datetimeFigureOut"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A575-0A82-5141-B4EB-FD4C9C9D5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6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39A8-0A3C-9546-A8DE-62EBA610269A}" type="datetimeFigureOut"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A575-0A82-5141-B4EB-FD4C9C9D5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0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161" y="4787268"/>
            <a:ext cx="30758130" cy="7987664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3161" y="12850498"/>
            <a:ext cx="30758130" cy="42005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39A8-0A3C-9546-A8DE-62EBA610269A}" type="datetimeFigureOut"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A575-0A82-5141-B4EB-FD4C9C9D5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1735" y="5111750"/>
            <a:ext cx="15156180" cy="121837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53685" y="5111750"/>
            <a:ext cx="15156180" cy="121837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39A8-0A3C-9546-A8DE-62EBA610269A}" type="datetimeFigureOut">
              <a:t>6/25/23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A575-0A82-5141-B4EB-FD4C9C9D5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0" y="1022352"/>
            <a:ext cx="30758130" cy="37115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81" y="4707256"/>
            <a:ext cx="15086527" cy="2306954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6381" y="7014210"/>
            <a:ext cx="15086527" cy="10316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53685" y="4707256"/>
            <a:ext cx="15160825" cy="2306954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53685" y="7014210"/>
            <a:ext cx="15160825" cy="10316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39A8-0A3C-9546-A8DE-62EBA610269A}" type="datetimeFigureOut">
              <a:t>6/25/23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A575-0A82-5141-B4EB-FD4C9C9D5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5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39A8-0A3C-9546-A8DE-62EBA610269A}" type="datetimeFigureOut">
              <a:t>6/25/23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A575-0A82-5141-B4EB-FD4C9C9D5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9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39A8-0A3C-9546-A8DE-62EBA610269A}" type="datetimeFigureOut">
              <a:t>6/25/23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A575-0A82-5141-B4EB-FD4C9C9D5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1" y="1280160"/>
            <a:ext cx="11501793" cy="44805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0825" y="2764791"/>
            <a:ext cx="18053685" cy="13646150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6381" y="5760720"/>
            <a:ext cx="11501793" cy="106724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39A8-0A3C-9546-A8DE-62EBA610269A}" type="datetimeFigureOut">
              <a:t>6/25/23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A575-0A82-5141-B4EB-FD4C9C9D5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6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1" y="1280160"/>
            <a:ext cx="11501793" cy="44805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60825" y="2764791"/>
            <a:ext cx="18053685" cy="13646150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6381" y="5760720"/>
            <a:ext cx="11501793" cy="106724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39A8-0A3C-9546-A8DE-62EBA610269A}" type="datetimeFigureOut">
              <a:t>6/25/23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A575-0A82-5141-B4EB-FD4C9C9D5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9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1735" y="1022352"/>
            <a:ext cx="3075813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1735" y="5111750"/>
            <a:ext cx="3075813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1735" y="17797781"/>
            <a:ext cx="80238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39A8-0A3C-9546-A8DE-62EBA610269A}" type="datetimeFigureOut"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12905" y="17797781"/>
            <a:ext cx="1203579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86005" y="17797781"/>
            <a:ext cx="80238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BA575-0A82-5141-B4EB-FD4C9C9D5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0BD58F-07F8-63D2-93C0-D56480258E0E}"/>
              </a:ext>
            </a:extLst>
          </p:cNvPr>
          <p:cNvSpPr/>
          <p:nvPr/>
        </p:nvSpPr>
        <p:spPr>
          <a:xfrm>
            <a:off x="101468" y="124485"/>
            <a:ext cx="1624856" cy="356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Overview of Python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62F1DBD-D5B9-51E1-0F25-57FB3ABC6EB4}"/>
              </a:ext>
            </a:extLst>
          </p:cNvPr>
          <p:cNvSpPr/>
          <p:nvPr/>
        </p:nvSpPr>
        <p:spPr>
          <a:xfrm>
            <a:off x="101468" y="553768"/>
            <a:ext cx="3656943" cy="1329952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1.I</a:t>
            </a:r>
            <a:r>
              <a:rPr lang="en-US" sz="1200" dirty="0">
                <a:cs typeface="Consolas" panose="020B0609020204030204" pitchFamily="49" charset="0"/>
              </a:rPr>
              <a:t>dentify the data that you need and the format you need </a:t>
            </a:r>
          </a:p>
          <a:p>
            <a:r>
              <a:rPr lang="en-US" sz="1200" dirty="0">
                <a:cs typeface="Consolas" panose="020B0609020204030204" pitchFamily="49" charset="0"/>
              </a:rPr>
              <a:t>2. Make overall design for the program (pseudocode)</a:t>
            </a:r>
          </a:p>
          <a:p>
            <a:r>
              <a:rPr lang="en-US" sz="1200" dirty="0">
                <a:cs typeface="Consolas" panose="020B0609020204030204" pitchFamily="49" charset="0"/>
              </a:rPr>
              <a:t>3. Decide what the output would be </a:t>
            </a:r>
          </a:p>
          <a:p>
            <a:r>
              <a:rPr lang="en-US" sz="1200" dirty="0">
                <a:cs typeface="Consolas" panose="020B0609020204030204" pitchFamily="49" charset="0"/>
              </a:rPr>
              <a:t>4. Refine the overall design + get detailed</a:t>
            </a:r>
          </a:p>
          <a:p>
            <a:r>
              <a:rPr lang="en-US" sz="1200" dirty="0">
                <a:cs typeface="Consolas" panose="020B0609020204030204" pitchFamily="49" charset="0"/>
              </a:rPr>
              <a:t>5. Write the program </a:t>
            </a:r>
          </a:p>
          <a:p>
            <a:endParaRPr lang="en-US" sz="1200" dirty="0"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cs typeface="Consolas" panose="020B0609020204030204" pitchFamily="49" charset="0"/>
            </a:endParaRPr>
          </a:p>
          <a:p>
            <a:endParaRPr lang="en-US" sz="1200" dirty="0"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CA7339-4E8A-3A87-6A68-61FDF8799289}"/>
              </a:ext>
            </a:extLst>
          </p:cNvPr>
          <p:cNvSpPr/>
          <p:nvPr/>
        </p:nvSpPr>
        <p:spPr>
          <a:xfrm>
            <a:off x="101468" y="1956640"/>
            <a:ext cx="3656943" cy="3286999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cs typeface="Consolas" panose="020B0609020204030204" pitchFamily="49" charset="0"/>
              </a:rPr>
              <a:t>What is python?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Consolas" panose="020B0609020204030204" pitchFamily="49" charset="0"/>
              </a:rPr>
              <a:t>Easy, powerful =&gt; clear syntax, easy to read, short programs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Consolas" panose="020B0609020204030204" pitchFamily="49" charset="0"/>
              </a:rPr>
              <a:t>Interactive =&gt; write and test programs in terminal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Consolas" panose="020B0609020204030204" pitchFamily="49" charset="0"/>
              </a:rPr>
              <a:t>Large standard library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Consolas" panose="020B0609020204030204" pitchFamily="49" charset="0"/>
              </a:rPr>
              <a:t>Portable =&gt; unix, mac, linux, windows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Consolas" panose="020B0609020204030204" pitchFamily="49" charset="0"/>
              </a:rPr>
              <a:t>Extensible =&gt; extension language for other languages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Consolas" panose="020B0609020204030204" pitchFamily="49" charset="0"/>
              </a:rPr>
              <a:t>Scalable =&gt; very small or large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Consolas" panose="020B0609020204030204" pitchFamily="49" charset="0"/>
              </a:rPr>
              <a:t>Efficient data structures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Consolas" panose="020B0609020204030204" pitchFamily="49" charset="0"/>
              </a:rPr>
              <a:t>Object oriented programming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Consolas" panose="020B0609020204030204" pitchFamily="49" charset="0"/>
              </a:rPr>
              <a:t>Interpreted = no compiler needed to binarize stuff =&gt; Makes it slower =&gt; not the best for super huge datasets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Consolas" panose="020B0609020204030204" pitchFamily="49" charset="0"/>
              </a:rPr>
              <a:t> help(any function) #gives you info</a:t>
            </a:r>
          </a:p>
          <a:p>
            <a:endParaRPr lang="en-US" sz="1200" dirty="0">
              <a:cs typeface="Consolas" panose="020B0609020204030204" pitchFamily="49" charset="0"/>
            </a:endParaRPr>
          </a:p>
          <a:p>
            <a:endParaRPr lang="en-US" sz="1200" dirty="0"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cs typeface="Consolas" panose="020B0609020204030204" pitchFamily="49" charset="0"/>
            </a:endParaRPr>
          </a:p>
          <a:p>
            <a:endParaRPr lang="en-US" sz="1200" dirty="0"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A0458B-3CB8-D250-5CA2-9C2E8D2FF3FD}"/>
              </a:ext>
            </a:extLst>
          </p:cNvPr>
          <p:cNvSpPr/>
          <p:nvPr/>
        </p:nvSpPr>
        <p:spPr>
          <a:xfrm>
            <a:off x="189452" y="5398607"/>
            <a:ext cx="1897014" cy="5008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Numbers and Strings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A155433-0EC8-42A2-4327-776A8A4DE834}"/>
              </a:ext>
            </a:extLst>
          </p:cNvPr>
          <p:cNvSpPr/>
          <p:nvPr/>
        </p:nvSpPr>
        <p:spPr>
          <a:xfrm>
            <a:off x="212553" y="6057179"/>
            <a:ext cx="3656943" cy="1753016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#arithmetic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#Follows PEMDAS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+, - =&gt; addition and subtraction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*Is multiplication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** is power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 division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// division without the fractional part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% division, gives you remaineder</a:t>
            </a:r>
          </a:p>
          <a:p>
            <a:endParaRPr lang="en-US" sz="1200" dirty="0"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B995708-E8B7-45E2-2ACF-F143FF738DAF}"/>
              </a:ext>
            </a:extLst>
          </p:cNvPr>
          <p:cNvSpPr/>
          <p:nvPr/>
        </p:nvSpPr>
        <p:spPr>
          <a:xfrm>
            <a:off x="189452" y="7974319"/>
            <a:ext cx="4501382" cy="3018178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#types of numbers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#get the type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type()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#integer =&gt; + or – whole number =&gt; ‘int’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#real numbers = any sort of decimal =&gt; ‘float’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#complex numbers =&gt; ‘complex’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#convert types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int(x, [,base]) =&gt; x to int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float(x) =&gt; x to float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complex(real [,imag]) =&gt; to imaginary number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str(x) =&gt; converts x to a string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chr(x) =&gt; convert x to character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30FB387-B18A-0062-964B-DE0D4984581A}"/>
              </a:ext>
            </a:extLst>
          </p:cNvPr>
          <p:cNvSpPr/>
          <p:nvPr/>
        </p:nvSpPr>
        <p:spPr>
          <a:xfrm>
            <a:off x="4851556" y="586883"/>
            <a:ext cx="6287414" cy="11515240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#strings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‘string’ =&gt; string of letters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Example: ‘atg’ or “atg”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#writing out strings + formatting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#ERROR: don’t use ‘ inside a string =&gt; use double quotes or backslash before the ‘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‘this is a codon, isn’t it?”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ERROR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‘this is a codon, isn”t it?”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‘this is a codon, isn\’t it?”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#triple quotes allow you to write with enters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print(“””…”””)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#gives output with /n between the enters you put in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print(”””/…”””)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#gives output with enters and no /n between the enters you put in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#escape characters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\n = new line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\t = tab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\\ = backslash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\” = double quote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#string operators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add the strings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copy string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= if the string exists inside another string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 in = if the string doesn’t exist inside another string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#getting position in a string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#index starting at 0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[x] =&gt; position x from the left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[-x] =&gt; position x from the right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[x:y] =&gt; x to y, y not included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[:y] =&gt; 0 to y, y not included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[x:] =&gt; x to the end, end included 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#useful string functions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#get the length of a string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len()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#count the number of some value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variable.count(‘c’)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#outputs how many c’s in the string total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variable.count(‘gca’)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#same concept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#uppercase something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variable.upper()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#lowercase something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variable.lower()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#lets you know if something is upper or lower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dna.islower()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dna.isupper()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#find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variable.find(‘some sequence’)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#finds first instance of that sequence at position x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variable.find(‘some sequence’, x+1 position)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#finds the next one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#find from the other end of the string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variable.rfind(‘some sequence’)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#replace values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dna.replace(‘a’, ‘A’)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5F2A843-7167-C960-24E4-82497E539417}"/>
              </a:ext>
            </a:extLst>
          </p:cNvPr>
          <p:cNvSpPr/>
          <p:nvPr/>
        </p:nvSpPr>
        <p:spPr>
          <a:xfrm>
            <a:off x="196319" y="11409062"/>
            <a:ext cx="4769634" cy="3155795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#variables = storage containers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#assign value to a variable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#case sensitive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#good to variable_something or camelCase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= “actg”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print(variable)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#use variables to define other variables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4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a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print(b) #b = 4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#use a variable to define itself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b+3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print(b) #b=7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AFD9A32-BEC3-1824-7F67-40E1E2019DDC}"/>
              </a:ext>
            </a:extLst>
          </p:cNvPr>
          <p:cNvSpPr/>
          <p:nvPr/>
        </p:nvSpPr>
        <p:spPr>
          <a:xfrm>
            <a:off x="101468" y="15744056"/>
            <a:ext cx="4769634" cy="33451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#practice problem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dna sequence, count number of c’s, count number of g’s determine the length, and then compute the percentage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dna = “actg”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num_c = dna.count(‘c’) # should output 1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num_g = dna.count(‘g’) # should output 1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#get the length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len(dna) #should output 4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#get the percentage of g’s and c’s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#concatenate the strings/over the length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percentgc = (num_c+num_g)/len(dna)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#should give you a decimal =&gt; convert to percentage by multiplying with a 100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percentgc = 100*percentgc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D368657-C842-6071-CFDF-9A27E5F4AB90}"/>
              </a:ext>
            </a:extLst>
          </p:cNvPr>
          <p:cNvSpPr/>
          <p:nvPr/>
        </p:nvSpPr>
        <p:spPr>
          <a:xfrm>
            <a:off x="5195651" y="12379304"/>
            <a:ext cx="6070846" cy="4552645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formatting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#to get some value printed between string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print(“string”, variable_something, “string part 2”)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#formatting string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print(“string formatting string” % variable_something)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#different formatting strings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%5.3f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% indicates that formatting is following, 5 is total number of digits, 3 is number of digits after decimal, type of value to format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%d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transform first to integer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%3d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puts space before output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%o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octal =&gt; converts a number to base 8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%e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gives you scientific notation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%s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inserts something in the string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 </a:t>
            </a:r>
          </a:p>
          <a:p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= "Alice" </a:t>
            </a:r>
          </a:p>
          <a:p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 = 25 </a:t>
            </a:r>
          </a:p>
          <a:p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 = "My name is %s and I am %s years old." % (name, age) print(message) # Output: My name is Alice and I am 25 years old.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2AEBD38-52D1-E00D-5A9D-15C544735B93}"/>
              </a:ext>
            </a:extLst>
          </p:cNvPr>
          <p:cNvSpPr/>
          <p:nvPr/>
        </p:nvSpPr>
        <p:spPr>
          <a:xfrm>
            <a:off x="11433569" y="120482"/>
            <a:ext cx="6397231" cy="10287679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#lists = ordered set of values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= [‘thing 1’, ‘thing 2’, ‘thing 3’]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#get the individual list elements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print(variable[2]) #prings out thing 2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#lists are mutable, modify a list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#functions you can do with a list: 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Modify position 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 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together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elements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#change value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variable[x] = ‘thing 1 alt’ #changes position x to the new string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#slicing lists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variable[-x:]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#x from the end to the end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#assign a new element to a slice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variable[x:y]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#will cut the list, x to y, y not included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#copy the list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variable[:]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#creates a copy of the list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#clear the list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variable[:] = []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#assign a new value to ranges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variable[x:y] = [‘thing’]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#replaces x to y, y not included with thing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#delete elements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del variable[x]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#deletes position x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#concatenate lists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variable + [‘thing 4’, ‘thing 5’]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#methods of lists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#extend a list by appending all items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variable.extend([thing, thing 2]) #will append to the end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#count number of times element in list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variable.count(‘thing’), variable.count(‘thing2’)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#reversing all the elements in a list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variable.reverse() #returns list of elements in reverse order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#lists as stacks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#stack = last in, first out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stack = [ ‘a’, ‘b’]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#add item to the top of the stack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stack.append()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#retrieve item from the bottom of the stack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variable = stack.pop()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print(variable)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#sorting lists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sorted(variable) #sorts in ascending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variable.sort()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#capital&gt;lowercase, alphabetical order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796777D-261C-FA74-0753-65B1A4C5A847}"/>
              </a:ext>
            </a:extLst>
          </p:cNvPr>
          <p:cNvSpPr/>
          <p:nvPr/>
        </p:nvSpPr>
        <p:spPr>
          <a:xfrm>
            <a:off x="8397414" y="862381"/>
            <a:ext cx="1249355" cy="356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Strings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3CFE671-CC2B-DDDA-E6B2-CA5BA6A3A5E3}"/>
              </a:ext>
            </a:extLst>
          </p:cNvPr>
          <p:cNvSpPr/>
          <p:nvPr/>
        </p:nvSpPr>
        <p:spPr>
          <a:xfrm>
            <a:off x="11560954" y="10502841"/>
            <a:ext cx="6385799" cy="1420011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#tupules =&gt; no modifying 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a tupule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= 1,2,3 or t = (1,2,3)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print(t)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#all string functions (len, count, upper, lower, islower, isupper, find, rfind, replace) can be used for here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E05DA69-D614-B0A8-76D3-A4EBD85A22C0}"/>
              </a:ext>
            </a:extLst>
          </p:cNvPr>
          <p:cNvSpPr/>
          <p:nvPr/>
        </p:nvSpPr>
        <p:spPr>
          <a:xfrm>
            <a:off x="11591046" y="12017532"/>
            <a:ext cx="6385799" cy="2016520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#sets =&gt; unordered collection with no duplicate elements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the set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 = {‘thing1’, ‘thing2’}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#union = both sets combined =&gt; if numbers common between 2 sets, the union contains only once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set 1 | set 2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#intersection = only the common terms are combined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set 1 &amp; set 2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#difference = any common terms will be taken out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set 1 – set 2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479A49C-BEC0-995A-4D0F-25512057EFE1}"/>
              </a:ext>
            </a:extLst>
          </p:cNvPr>
          <p:cNvSpPr/>
          <p:nvPr/>
        </p:nvSpPr>
        <p:spPr>
          <a:xfrm>
            <a:off x="11591046" y="14128732"/>
            <a:ext cx="6070846" cy="4953186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#dictionaries =&gt; set of key and value pairs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#keys have to be any immutable type: strings, numbers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#values: any type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the dictionary 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 = {‘key’: ‘value’, ‘key2’: ‘value2’}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#recall a value from a dictionary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print(variable[‘key’]) #output: value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#updating a dictionary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#add new key and value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variable[‘key3’] = ‘value3’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#modify existing entry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variable[’key3’] = ‘value3alt’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#replace value3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#delete a key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 variable[‘key3’]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#add another dictionary to the dictionary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variable.updated({‘key’: ‘value’, ‘key2’: ‘value2’})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#get a list of keys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list(variable.keys())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#get a list of values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list(variable.values())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#sort alphabetically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sorted()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5" name="Picture 2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D0723194-AEB0-399E-230E-3B4185306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363" y="15252569"/>
            <a:ext cx="2047054" cy="1679380"/>
          </a:xfrm>
          <a:prstGeom prst="rect">
            <a:avLst/>
          </a:prstGeom>
        </p:spPr>
      </p:pic>
      <p:pic>
        <p:nvPicPr>
          <p:cNvPr id="27" name="Picture 2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0B06EFB1-F5DD-A1F0-FAA1-9BE9FBD49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7754" y="12970498"/>
            <a:ext cx="4662103" cy="2832353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9E057E6-5D2D-6FC3-30FB-70BE4CD6577A}"/>
              </a:ext>
            </a:extLst>
          </p:cNvPr>
          <p:cNvSpPr/>
          <p:nvPr/>
        </p:nvSpPr>
        <p:spPr>
          <a:xfrm>
            <a:off x="18537754" y="15851900"/>
            <a:ext cx="4163984" cy="3237336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#example: get the max frequency in some data</a:t>
            </a:r>
          </a:p>
          <a:p>
            <a:r>
              <a:rPr lang="en-US" sz="1200" b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dna = input(“enter dna”)   </a:t>
            </a:r>
          </a:p>
          <a:p>
            <a:r>
              <a:rPr lang="en-US" sz="1200" b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dna_counts={'t':dna.count('t'),'c':dna.count('c'),'g':dna.count('g'),'a':dna.count('a')}</a:t>
            </a:r>
          </a:p>
          <a:p>
            <a:r>
              <a:rPr lang="en-US" sz="1200" b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max_freq=sorted(dna_counts.values())[-1]</a:t>
            </a:r>
          </a:p>
          <a:p>
            <a:endParaRPr lang="en-US" sz="12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#another example </a:t>
            </a:r>
          </a:p>
          <a:p>
            <a:r>
              <a:rPr lang="en-US" sz="1200" b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someData = { }</a:t>
            </a:r>
          </a:p>
          <a:p>
            <a:r>
              <a:rPr lang="en-US" sz="1200" b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someData['cheese'] = 'dairy'</a:t>
            </a:r>
          </a:p>
          <a:p>
            <a:r>
              <a:rPr lang="en-US" sz="1200" b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someData['Cheese'] = 'dairy'</a:t>
            </a:r>
          </a:p>
          <a:p>
            <a:r>
              <a:rPr lang="en-US" sz="1200" b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someData['Cheese'] = 'Dairy'</a:t>
            </a:r>
          </a:p>
          <a:p>
            <a:r>
              <a:rPr lang="en-US" sz="1200" b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someData['cheese'] = 'Dairy’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#output {'cheese': 'Dairy', 'Cheese': 'Dairy'}</a:t>
            </a:r>
            <a:endParaRPr lang="en-US" sz="1200" b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B2216CB-128F-1710-21A9-20311964A500}"/>
              </a:ext>
            </a:extLst>
          </p:cNvPr>
          <p:cNvSpPr/>
          <p:nvPr/>
        </p:nvSpPr>
        <p:spPr>
          <a:xfrm>
            <a:off x="16039235" y="10721798"/>
            <a:ext cx="1249355" cy="356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Tupules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4C070D-4551-5E24-6DBE-996B98EEC99E}"/>
              </a:ext>
            </a:extLst>
          </p:cNvPr>
          <p:cNvSpPr/>
          <p:nvPr/>
        </p:nvSpPr>
        <p:spPr>
          <a:xfrm>
            <a:off x="16581445" y="12191974"/>
            <a:ext cx="1249355" cy="356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C7BC4D8-B0D9-34C7-2CF3-C7BFE13DC5F0}"/>
              </a:ext>
            </a:extLst>
          </p:cNvPr>
          <p:cNvSpPr/>
          <p:nvPr/>
        </p:nvSpPr>
        <p:spPr>
          <a:xfrm>
            <a:off x="15723685" y="14208494"/>
            <a:ext cx="1249355" cy="356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Dictionaries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CF976DA-26BF-3AE9-A803-9818390C659C}"/>
              </a:ext>
            </a:extLst>
          </p:cNvPr>
          <p:cNvSpPr/>
          <p:nvPr/>
        </p:nvSpPr>
        <p:spPr>
          <a:xfrm>
            <a:off x="16072572" y="849484"/>
            <a:ext cx="1249355" cy="356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289C3E-87F7-5AF7-02C0-87CAA27BA47C}"/>
              </a:ext>
            </a:extLst>
          </p:cNvPr>
          <p:cNvSpPr/>
          <p:nvPr/>
        </p:nvSpPr>
        <p:spPr>
          <a:xfrm>
            <a:off x="23760766" y="414536"/>
            <a:ext cx="5473701" cy="13973268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#ifs and elses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if (condition)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code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other code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#example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dna = input(‘enter dna sequence’)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if ‘n’ in dna: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n bases = dna.count(‘n’)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print(“dna sequence has %d underfined bases” % nbases)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else: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print(“dna sequence has no undefined bases”) 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#Boolean expressions =&gt; either TRUE or FALSE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0&lt;1 =&gt; true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len(‘atcg’)&gt;= 10 =&gt; false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#formed with the help of comparision, identity, membership operators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#comparision operators =&gt; compare values of variables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(equal)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!= (not equal)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 less than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greater than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&lt;= less than or equal to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&gt;= greater than or equal to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#membership operators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 =&gt; true if variable is there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#not in =&gt; true if variable not there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#Example: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motif = ‘gtcgt’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dna = ‘atgctgtgtgt’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motif in dna #output: false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#identidy operator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#is =&gt; the variable is the same thing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#is not =&gt; the variable is not the same thing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#difference between identidy and comparision operators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Example: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alphabet = [‘a’, ‘c’, ‘t’]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newalphabet = alphabet[:] #makes a copy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alphabet == newalphabet #output true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alphabet is newalphabet #output false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#reason =&gt; is is looking for the same object, == is looking for an object with the same value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#multiple alternative executions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elif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elif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elif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…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#check if anything contains undefined characters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if ‘n’ in dna: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print(“dna sequence undefined bases”)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elif ‘N’ in dna: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print(”dna sequence undefined bases”)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else: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print(“dna sequence has no undefined bases”) 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#no counts or percentages =&gt; 2 things can be true at a time, n/N both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#logical operators =&gt; tell you how many conditions are true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and =&gt; true for both conditions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or =&gt; true for one condition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not =&gt; true for one condition fails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EA21EB1-9D83-9EFF-7FA8-3A3C9DBF668E}"/>
              </a:ext>
            </a:extLst>
          </p:cNvPr>
          <p:cNvSpPr/>
          <p:nvPr/>
        </p:nvSpPr>
        <p:spPr>
          <a:xfrm>
            <a:off x="27333857" y="849483"/>
            <a:ext cx="1249355" cy="3563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else</a:t>
            </a:r>
          </a:p>
        </p:txBody>
      </p:sp>
      <p:pic>
        <p:nvPicPr>
          <p:cNvPr id="37" name="Picture 36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57A8443C-500C-4D32-036F-6BCEF5747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4591" y="14564857"/>
            <a:ext cx="5473700" cy="1308100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AB00E42-170C-0636-29A4-BD9F9BF56C7B}"/>
              </a:ext>
            </a:extLst>
          </p:cNvPr>
          <p:cNvSpPr/>
          <p:nvPr/>
        </p:nvSpPr>
        <p:spPr>
          <a:xfrm>
            <a:off x="29419452" y="413405"/>
            <a:ext cx="6029595" cy="14639025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#loop =&gt; test a condition, if met, do code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#while loop =&gt; check condition, execute code while the condition is still true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example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dna = input(“enter dna sequence”)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pos = dna.find(‘gt’,0)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#get the position of the first splice site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while pos&gt;-1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print(“Donor splice site candidate at position %d” %pos)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pos = dna.find(‘gt’, pos+1)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#for loop =&gt; iterate over the items of a list or string sequence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motifs = [‘atc’, ‘atg’, ‘agt’]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for m in motifs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print(m, len(m))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#output will be the length of each sequence since each sequence is being assigned as m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#iterate over a sequence of numbers =&gt; range()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for i in range(4):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print(i)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#output =&gt; all the values till 4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#another example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for i in range(start, end, how much to count each time)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print(i)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#output =&gt; stop when the value is less than 10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Practice problem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#find if all characters in.a given protein sequence are valid amino acids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protein = ‘SDJHIOFKJLAKJGKJS’.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for i in range(len(protein)):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if protein[i] not in ‘ABCDEFGHIJKLMNOPQRSTUVWXYZ’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print(“invalid amino acid %s at pos %d” %(protein[i],i))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#output =&gt; the protein and where the invalidity is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#break statement =&gt; stop if some condition is satisfied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#find only if the protein is valid/invalied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for i in range(len(protein)):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if protein[i] not in ‘ABCDEFGHIJKLMNOPQRSTUVWXYZ’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print(“this is not a valid protein sequence”)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break #terminates the for or while loop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#continue statement =&gt; skip the rest of the code in the loop, skip to the next loop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#good for readability of the code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corrected_protein = ‘ ‘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for i in range(len(protein)):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if protein[i] not in ‘ABCDEFGHIJKLMNOPQRSTUVWXYZ’: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continue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corrected_protein = corrected protein + protein[i]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print(“Corrected protein sequence is:%s”: %corrected_protein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#use else clauses in loops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#no need to use it though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#find all primes &lt;10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 = 10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for y in range (2, n):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for x in range (2, y):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if y % x == 0: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print(y, ‘equals’, x, *, y//x)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else: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#loop fell through without finding a factor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print(y, ‘is a prime number’)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#The pass statement =&gt; does nothing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#fill in the syntax later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if motif not in dna: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pass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some_function_here(motif,dna)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+= 1 is x = x+1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4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526043-E867-F633-35C7-E6D466722D7E}"/>
              </a:ext>
            </a:extLst>
          </p:cNvPr>
          <p:cNvSpPr/>
          <p:nvPr/>
        </p:nvSpPr>
        <p:spPr>
          <a:xfrm>
            <a:off x="415250" y="425259"/>
            <a:ext cx="6287414" cy="15178535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#functions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#allow you to do some thing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#reusable =&gt; allow to reuse code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#abstraction =&gt; allow us to understand program as sequence of steps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#some useful DNA sequence functions 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Computing gc percentage of dna sequence 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stop codon 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complement strand </a:t>
            </a:r>
          </a:p>
          <a:p>
            <a:pPr marL="228600" indent="-228600">
              <a:buAutoNum type="arabicPeriod"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#defining functions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function_name(input arguments):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“string documenting the function”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#computes the output of the function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function_code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return output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#compute the gc percentage of a dna sequence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#input = dna sequence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#output = gc percentage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gc(dna):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#define what it does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“computes gc percentage”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#count the undefined bases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nbases = dna.count(‘n’) + dna.count(‘N’)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#get the percentage of gc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gcpercent = float(dna.count(‘c’) + dna.count(‘C’) + dna.count(‘g’) + dna.count(‘G’)) * 100/len(dna)-nbases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#return the output, gcpercent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return gcpercent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 you want to know about function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help(gc)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#scope of variable declaration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#global variable = in the source code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#local variable = local to the function (e.g. nbases from example) =&gt; can’t access this from the main code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#Boolean function =&gt; if something is true or not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#check if dna sequence contains in frame stop codon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dna = raw_input(”enter a dna sequence, please”)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#frame = 0, because we want to read in the 0</a:t>
            </a:r>
            <a:r>
              <a:rPr lang="en-US" sz="1200" baseline="30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frame (explanation later)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has_stop_codon(dna, frame=0):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“this function checks if in-frame codon”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#by default, assume false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stop_codon_found = False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stop codons = [’tga’, ‘tag’ ‘taa’]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#from 0 to length of function, going 3 at a time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i in range (0, len(dna),3):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#look through 3 terms at a time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codon = dna[i:i+3].lower()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if codon in stop_codons: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#reset from false to true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stop_codon_found = true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#as soon as one is found, we can just break it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break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stop_codon_found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#if never found, will return false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dna = ”atgagc”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has_stop_codon(dna,0)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#looking starting from a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has_stop_codon(dna,1)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#looking starting from t, this would find tga, the stop codon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#we want to use frame 0 by default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#specify frame 0 for the function =&gt; we did that in the argument for the function 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#passing arguments by position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has_stop_codon(seq,1)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#sequence first, reading frame second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#passing arguments by name =&gt; arguments don’t have to be in the same order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#only allowed if you know the variables used in defining the function in the internal definition (for example, frame and dna in the has_stop_codon function we just defined)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has_stop_codon(frame=0, dna=seq)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10994C-2568-FF55-1145-B7F7C4E07F46}"/>
              </a:ext>
            </a:extLst>
          </p:cNvPr>
          <p:cNvSpPr/>
          <p:nvPr/>
        </p:nvSpPr>
        <p:spPr>
          <a:xfrm>
            <a:off x="6901184" y="425258"/>
            <a:ext cx="6756943" cy="15178535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#wanting to generate reverse compliment strand of dna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 reversecomplement(seq):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“return reverse complement of the dna string.”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#reverses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seq = reverse_string(seq)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#complements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seq = complement(seq)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seq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#the function requires two functions within it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#reversing a string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dna = ‘agtcg’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dna[0:3] #cuts string, gives agt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dna[x:y:z] #x to y, y not included, step of z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dna[0:3:2] #get through the string, stepping 2 positions at a time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dna[::-1] #reverses the string, reading the whole string from end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the reverse_string function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 reverse_string(seq):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return seq[::-1]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#complimentary strand of the reverse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 complement(dna):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“return complimentary sequence string”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#define a dictionary that tells what to match what with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#list function creates a list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letters = list(dna) #creates a list from a string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print(letters) # ‘act’ =&gt; ‘a’, ‘c’, ‘t’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#updates the list with the complimentary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letters = [basecomplement[base] for base in letters]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‘a’, ‘c’, ‘t’ =&gt; ‘t’, ‘g’, ‘a’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#return as a string, joins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‘’.join(letters)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#split and join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#split =&gt; turns string to list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#join =&gt; turns list to string, give it a separator to create spaces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variable.split() #every word separated by space becomes list item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variable.split(and) #every chunk separated by and becomes list item =&gt; and is also removed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#same sort of idea with join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#number of arguments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 myfunction(first,second,third)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#do something with those variables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A picture containing text, font&#10;&#10;Description automatically generated">
            <a:extLst>
              <a:ext uri="{FF2B5EF4-FFF2-40B4-BE49-F238E27FC236}">
                <a16:creationId xmlns:a16="http://schemas.microsoft.com/office/drawing/2014/main" id="{8BE91EEA-862B-46E4-F57C-955F88498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192" y="5504313"/>
            <a:ext cx="3390900" cy="49530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556B292-45DE-E0C0-36E1-6CC27A1E3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192" y="6319715"/>
            <a:ext cx="4448930" cy="1512785"/>
          </a:xfrm>
          <a:prstGeom prst="rect">
            <a:avLst/>
          </a:prstGeom>
        </p:spPr>
      </p:pic>
      <p:pic>
        <p:nvPicPr>
          <p:cNvPr id="14" name="Picture 13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7D60FFBC-938D-8F25-BE2C-03D6D4914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141" y="10805321"/>
            <a:ext cx="5270828" cy="1016850"/>
          </a:xfrm>
          <a:prstGeom prst="rect">
            <a:avLst/>
          </a:prstGeom>
        </p:spPr>
      </p:pic>
      <p:pic>
        <p:nvPicPr>
          <p:cNvPr id="16" name="Picture 1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FC6C0C1-03CF-5BC3-EE9E-7D81E8CFD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092" y="12898666"/>
            <a:ext cx="5679370" cy="218362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AF974CF-F494-2278-5B4B-464C61255858}"/>
              </a:ext>
            </a:extLst>
          </p:cNvPr>
          <p:cNvSpPr/>
          <p:nvPr/>
        </p:nvSpPr>
        <p:spPr>
          <a:xfrm>
            <a:off x="14088470" y="425257"/>
            <a:ext cx="6756943" cy="10547543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Modules and Packages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Modules in python are .py files with the definitions for some functions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dnautil.py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“define what this does”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 gc(dna):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“define the function”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the function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#import the module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#import dnautil #has to be in your current directory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#some modules can be loaded in from bult in like import pandas as pd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sys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sys.path #gives you the current directory and python installation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sys.path.append(“path to file”) #add the file to the sys.path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#create dna string variable and call on gc(dna)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dnautil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dnautil import * #gets all functions and definitions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#just import some functions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dnautil import function_1, function_2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Packages =&gt; grouped modules together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A.B =&gt; package A, submodule B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 package in python is a directory which has to contain a file called __init__.py, which is an empty file, indicates to python that the directory contains a python package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bioseq =&gt; a package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bioseq/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__init__.py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module1.py #submodule, contains function1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module2.py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modulen.py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fasta/ #subpackage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__init__.py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module1a.py #contains function1a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fastq/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__init__.py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module2a.py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bioseq.module1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#use it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bioseq.module1.function1()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bioseq import module1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#use it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module1.function1()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#get function from the subpackages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bioseq.fasta.module1a import function1a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F412EC6-5A76-99F3-8CBB-C8CD7C60B58B}"/>
              </a:ext>
            </a:extLst>
          </p:cNvPr>
          <p:cNvSpPr/>
          <p:nvPr/>
        </p:nvSpPr>
        <p:spPr>
          <a:xfrm>
            <a:off x="21474276" y="590383"/>
            <a:ext cx="6756943" cy="17910977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#Communicating with the outside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Reading from a file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open(filename, mode)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 = open(‘myfile’, ‘r’) #read, default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 = open(‘myfile’, ‘w’) #write = overwrites everything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 = open(’myfile’, ‘a’) #append = adds text to a file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#don’t try to open a file that doesn’t exist =&gt; you get an error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 you do get an error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try: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 = open(”my file”)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except IOError: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print(‘the file doesn’t exist’) #simplifies the error message for you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 honestly don’t see the utility in this though, just check where you’re reading from lmao?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#reading from a file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line in f: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print(line)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#prints out every line in the file one at a time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Output: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This is the first line.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Second line.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f.read() #doesn’t work after you’ve already read a file in with forloop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#changing positions within a file object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f.seek(x) #position x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f.seek(0) #go to the start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f.read() #will read the file now because we’ve gone to start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f.readline() #reads only one line at a time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#writing into a file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= ‘bloo’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open(myfile, ‘w’)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f.write(string) #will write open the file and then replace everything with bloo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#appending to a file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open(myfile, ‘a’)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f.write(string) #will just append bloo as the new line to the rest of the already existing file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#closing a file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f.close() #frees up system resources taken up by the file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#default, closes when program closes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f.read() #after closing, you can’t read because the file is closed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#reading a fasta file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#fasta= one or more dna sequences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#header line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#sequence itself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#more sequence (optional)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#build dictionary containing all sequences from fasta file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 file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file in 1 at a time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line is a header, get sequence name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not header, keep updating sequence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no more lines in file, close file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#open file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try: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 = open(”myfile.fa”)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except IOError: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print(“file not there idiot”)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#initialize dictionary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seqs = {}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#read file in one line at a time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line in f: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#discared the new lne at the end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line = line.rstrip()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#distinguish header from sequence, header always has &gt;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#line 0 is looking from the start of the line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line[0] == ‘&gt;’: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#splits the header line through spaces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words = line.split()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#ignores pos 0, the greater than sign, gets name of seq		name = words [0][1:]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#initialize a key in the dictionary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seqs[name] = ‘ ‘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else: #sequence not a header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#appends current line to the entry seqs[name] current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seqs[name] = seqs[name] + line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close(f) #close file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1" name="Picture 20" descr="A close-up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B013501D-0736-BB8D-7CDE-19665BC3E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5236" y="11562236"/>
            <a:ext cx="2102157" cy="1473044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AE521BC-B01C-2BA0-FC92-56CCB09063A5}"/>
              </a:ext>
            </a:extLst>
          </p:cNvPr>
          <p:cNvSpPr/>
          <p:nvPr/>
        </p:nvSpPr>
        <p:spPr>
          <a:xfrm>
            <a:off x="28539626" y="590382"/>
            <a:ext cx="6756943" cy="5729333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Retreiving Data from Dictionaries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name,seq in seqs.items():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print(name,seq)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#prints id and sequence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#run a program, tell it how to modify itself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 processfasta.py myfile.fa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sys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print(sys.argv)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#gives you the arguments passed to the python program [‘processfasta.py’, ‘myfile.fa’]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processfasta.py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“””comment telling the program what to do”””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sys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filename = sys.argv[1]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#make sure the filename exists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#getopt = allows you to process arguments, allows you to provide different arguments to the program some optional, some mandatory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processfasta.py -1 250 myfile.fa #only stores over 250 characters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=&gt; optional arguments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&gt; =&gt; mandatory arguments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#understood literally nothing that happened here but that’s okay because I passed the quiz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Symbol" pitchFamily="2" charset="2"/>
              <a:buChar char="¨"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10ED19D-A977-487F-C13D-3B5D4C3C192A}"/>
              </a:ext>
            </a:extLst>
          </p:cNvPr>
          <p:cNvSpPr/>
          <p:nvPr/>
        </p:nvSpPr>
        <p:spPr>
          <a:xfrm>
            <a:off x="28539626" y="6569425"/>
            <a:ext cx="6756943" cy="7146575"/>
          </a:xfrm>
          <a:prstGeom prst="roundRect">
            <a:avLst/>
          </a:prstGeom>
          <a:solidFill>
            <a:srgbClr val="8BB9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Biopython Project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 = use python for bioinformatics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various bionformatic file formats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to online services and programs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#check if it’s installed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Bio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print(Bio.__version__)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#simple example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problem: find out what species an unkown dna sequence came from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myseq.fa #file with a genome that didn’t map to anything 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BLAST =&gt; a program that takes dna or protein sequence, aligns with others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Bio.Blast import NCBIWWW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#open and read the file in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fasta_string = open(”myseq.fa”).read()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#call blast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result_handle = NCBIWWW.qblast(which program, database to search against, give the file)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help(NCBIWWW.qblast) =&gt; gives you the full 9 yards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#default output format is XML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Bio.Blast import NCBIXML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blast_record = NCBIXML.read(result_handle) #gives you a description, information (look at slides for more lol)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#parse the blast outbout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len(blast_record.alignments) #gives you how many things it aligned to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#loop through the alignments and look at each of the hsp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#gives you the best match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just look in the slides, im getting fucking lazy and it’s the last day of the course just use the slids oh my god 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237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4716</TotalTime>
  <Words>5209</Words>
  <Application>Microsoft Macintosh PowerPoint</Application>
  <PresentationFormat>Custom</PresentationFormat>
  <Paragraphs>758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Symbol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Kaur, Arshmeet</dc:creator>
  <cp:lastModifiedBy>Kaur, Arshmeet</cp:lastModifiedBy>
  <cp:revision>4</cp:revision>
  <dcterms:created xsi:type="dcterms:W3CDTF">2023-06-23T00:40:11Z</dcterms:created>
  <dcterms:modified xsi:type="dcterms:W3CDTF">2023-06-27T20:17:51Z</dcterms:modified>
</cp:coreProperties>
</file>