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21396325" cy="30267275"/>
  <p:notesSz cx="7004050" cy="9290050"/>
  <p:defaultTextStyle>
    <a:defPPr>
      <a:defRPr lang="en-US"/>
    </a:defPPr>
    <a:lvl1pPr marL="0" algn="l" defTabSz="2951829" rtl="0" eaLnBrk="1" latinLnBrk="0" hangingPunct="1">
      <a:defRPr sz="5798" kern="1200">
        <a:solidFill>
          <a:schemeClr val="tx1"/>
        </a:solidFill>
        <a:latin typeface="+mn-lt"/>
        <a:ea typeface="+mn-ea"/>
        <a:cs typeface="+mn-cs"/>
      </a:defRPr>
    </a:lvl1pPr>
    <a:lvl2pPr marL="1475914" algn="l" defTabSz="2951829" rtl="0" eaLnBrk="1" latinLnBrk="0" hangingPunct="1">
      <a:defRPr sz="5798" kern="1200">
        <a:solidFill>
          <a:schemeClr val="tx1"/>
        </a:solidFill>
        <a:latin typeface="+mn-lt"/>
        <a:ea typeface="+mn-ea"/>
        <a:cs typeface="+mn-cs"/>
      </a:defRPr>
    </a:lvl2pPr>
    <a:lvl3pPr marL="2951829" algn="l" defTabSz="2951829" rtl="0" eaLnBrk="1" latinLnBrk="0" hangingPunct="1">
      <a:defRPr sz="5798" kern="1200">
        <a:solidFill>
          <a:schemeClr val="tx1"/>
        </a:solidFill>
        <a:latin typeface="+mn-lt"/>
        <a:ea typeface="+mn-ea"/>
        <a:cs typeface="+mn-cs"/>
      </a:defRPr>
    </a:lvl3pPr>
    <a:lvl4pPr marL="4427743" algn="l" defTabSz="2951829" rtl="0" eaLnBrk="1" latinLnBrk="0" hangingPunct="1">
      <a:defRPr sz="5798" kern="1200">
        <a:solidFill>
          <a:schemeClr val="tx1"/>
        </a:solidFill>
        <a:latin typeface="+mn-lt"/>
        <a:ea typeface="+mn-ea"/>
        <a:cs typeface="+mn-cs"/>
      </a:defRPr>
    </a:lvl4pPr>
    <a:lvl5pPr marL="5903658" algn="l" defTabSz="2951829" rtl="0" eaLnBrk="1" latinLnBrk="0" hangingPunct="1">
      <a:defRPr sz="5798" kern="1200">
        <a:solidFill>
          <a:schemeClr val="tx1"/>
        </a:solidFill>
        <a:latin typeface="+mn-lt"/>
        <a:ea typeface="+mn-ea"/>
        <a:cs typeface="+mn-cs"/>
      </a:defRPr>
    </a:lvl5pPr>
    <a:lvl6pPr marL="7379571" algn="l" defTabSz="2951829" rtl="0" eaLnBrk="1" latinLnBrk="0" hangingPunct="1">
      <a:defRPr sz="5798" kern="1200">
        <a:solidFill>
          <a:schemeClr val="tx1"/>
        </a:solidFill>
        <a:latin typeface="+mn-lt"/>
        <a:ea typeface="+mn-ea"/>
        <a:cs typeface="+mn-cs"/>
      </a:defRPr>
    </a:lvl6pPr>
    <a:lvl7pPr marL="8855486" algn="l" defTabSz="2951829" rtl="0" eaLnBrk="1" latinLnBrk="0" hangingPunct="1">
      <a:defRPr sz="5798" kern="1200">
        <a:solidFill>
          <a:schemeClr val="tx1"/>
        </a:solidFill>
        <a:latin typeface="+mn-lt"/>
        <a:ea typeface="+mn-ea"/>
        <a:cs typeface="+mn-cs"/>
      </a:defRPr>
    </a:lvl7pPr>
    <a:lvl8pPr marL="10331400" algn="l" defTabSz="2951829" rtl="0" eaLnBrk="1" latinLnBrk="0" hangingPunct="1">
      <a:defRPr sz="5798" kern="1200">
        <a:solidFill>
          <a:schemeClr val="tx1"/>
        </a:solidFill>
        <a:latin typeface="+mn-lt"/>
        <a:ea typeface="+mn-ea"/>
        <a:cs typeface="+mn-cs"/>
      </a:defRPr>
    </a:lvl8pPr>
    <a:lvl9pPr marL="11807314" algn="l" defTabSz="2951829" rtl="0" eaLnBrk="1" latinLnBrk="0" hangingPunct="1">
      <a:defRPr sz="57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0" d="100"/>
          <a:sy n="40" d="100"/>
        </p:scale>
        <p:origin x="30" y="30"/>
      </p:cViewPr>
      <p:guideLst>
        <p:guide orient="horz" pos="9533"/>
        <p:guide pos="67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ia doliashvili" userId="a9dea2a072c3ba62" providerId="Windows Live" clId="Web-{9CB45369-46F1-48C2-BCD8-4068D9FECE1B}"/>
    <pc:docChg chg="modSld">
      <pc:chgData name="natia doliashvili" userId="a9dea2a072c3ba62" providerId="Windows Live" clId="Web-{9CB45369-46F1-48C2-BCD8-4068D9FECE1B}" dt="2018-01-08T19:48:37.706" v="1"/>
      <pc:docMkLst>
        <pc:docMk/>
      </pc:docMkLst>
      <pc:sldChg chg="modSp">
        <pc:chgData name="natia doliashvili" userId="a9dea2a072c3ba62" providerId="Windows Live" clId="Web-{9CB45369-46F1-48C2-BCD8-4068D9FECE1B}" dt="2018-01-08T19:48:37.706" v="1"/>
        <pc:sldMkLst>
          <pc:docMk/>
          <pc:sldMk cId="2251251862" sldId="256"/>
        </pc:sldMkLst>
        <pc:spChg chg="mod">
          <ac:chgData name="natia doliashvili" userId="a9dea2a072c3ba62" providerId="Windows Live" clId="Web-{9CB45369-46F1-48C2-BCD8-4068D9FECE1B}" dt="2018-01-08T19:48:37.706" v="1"/>
          <ac:spMkLst>
            <pc:docMk/>
            <pc:sldMk cId="2251251862" sldId="256"/>
            <ac:spMk id="1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0801982" y="0"/>
            <a:ext cx="594343" cy="302672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10" name="Rectangle 9"/>
          <p:cNvSpPr/>
          <p:nvPr userDrawn="1"/>
        </p:nvSpPr>
        <p:spPr>
          <a:xfrm>
            <a:off x="0" y="0"/>
            <a:ext cx="594343" cy="302672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7" name="Rectangle 6"/>
          <p:cNvSpPr/>
          <p:nvPr userDrawn="1"/>
        </p:nvSpPr>
        <p:spPr>
          <a:xfrm>
            <a:off x="0" y="0"/>
            <a:ext cx="21396325" cy="37834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8" name="Rectangle 7"/>
          <p:cNvSpPr/>
          <p:nvPr userDrawn="1"/>
        </p:nvSpPr>
        <p:spPr>
          <a:xfrm>
            <a:off x="0" y="28316237"/>
            <a:ext cx="21396325" cy="19510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39241" y="30062364"/>
            <a:ext cx="3744825" cy="131502"/>
          </a:xfrm>
          <a:prstGeom prst="rect">
            <a:avLst/>
          </a:prstGeom>
        </p:spPr>
      </p:pic>
    </p:spTree>
    <p:extLst>
      <p:ext uri="{BB962C8B-B14F-4D97-AF65-F5344CB8AC3E}">
        <p14:creationId xmlns:p14="http://schemas.microsoft.com/office/powerpoint/2010/main" val="188689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27-May-18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32066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6" y="1212095"/>
            <a:ext cx="19256693" cy="5044546"/>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069816" y="7062367"/>
            <a:ext cx="19256693" cy="19975002"/>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9816" y="28053283"/>
            <a:ext cx="4992476" cy="1611452"/>
          </a:xfrm>
          <a:prstGeom prst="rect">
            <a:avLst/>
          </a:prstGeom>
        </p:spPr>
        <p:txBody>
          <a:bodyPr vert="horz" lIns="417456" tIns="208727" rIns="417456" bIns="208727" rtlCol="0" anchor="ctr"/>
          <a:lstStyle>
            <a:lvl1pPr algn="l">
              <a:defRPr sz="3888">
                <a:solidFill>
                  <a:schemeClr val="tx1">
                    <a:tint val="75000"/>
                  </a:schemeClr>
                </a:solidFill>
              </a:defRPr>
            </a:lvl1pPr>
          </a:lstStyle>
          <a:p>
            <a:fld id="{985D6BDF-9D0E-4E2B-85B8-D8F4790360C9}" type="datetimeFigureOut">
              <a:rPr lang="en-US" smtClean="0"/>
              <a:t>27-May-18</a:t>
            </a:fld>
            <a:endParaRPr lang="en-US" dirty="0"/>
          </a:p>
        </p:txBody>
      </p:sp>
      <p:sp>
        <p:nvSpPr>
          <p:cNvPr id="5" name="Footer Placeholder 4"/>
          <p:cNvSpPr>
            <a:spLocks noGrp="1"/>
          </p:cNvSpPr>
          <p:nvPr>
            <p:ph type="ftr" sz="quarter" idx="3"/>
          </p:nvPr>
        </p:nvSpPr>
        <p:spPr>
          <a:xfrm>
            <a:off x="7310411" y="28053283"/>
            <a:ext cx="6775503" cy="1611452"/>
          </a:xfrm>
          <a:prstGeom prst="rect">
            <a:avLst/>
          </a:prstGeom>
        </p:spPr>
        <p:txBody>
          <a:bodyPr vert="horz" lIns="417456" tIns="208727" rIns="417456" bIns="208727" rtlCol="0" anchor="ctr"/>
          <a:lstStyle>
            <a:lvl1pPr algn="ctr">
              <a:defRPr sz="38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34033" y="28053283"/>
            <a:ext cx="4992476" cy="1611452"/>
          </a:xfrm>
          <a:prstGeom prst="rect">
            <a:avLst/>
          </a:prstGeom>
        </p:spPr>
        <p:txBody>
          <a:bodyPr vert="horz" lIns="417456" tIns="208727" rIns="417456" bIns="208727" rtlCol="0" anchor="ctr"/>
          <a:lstStyle>
            <a:lvl1pPr algn="r">
              <a:defRPr sz="3888">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038128110"/>
      </p:ext>
    </p:extLst>
  </p:cSld>
  <p:clrMap bg1="lt1" tx1="dk1" bg2="lt2" tx2="dk2" accent1="accent1" accent2="accent2" accent3="accent3" accent4="accent4" accent5="accent5" accent6="accent6" hlink="hlink" folHlink="folHlink"/>
  <p:sldLayoutIdLst>
    <p:sldLayoutId id="2147483654" r:id="rId1"/>
    <p:sldLayoutId id="2147483653" r:id="rId2"/>
  </p:sldLayoutIdLst>
  <p:txStyles>
    <p:titleStyle>
      <a:lvl1pPr algn="ctr" defTabSz="2950994" rtl="0" eaLnBrk="1" latinLnBrk="0" hangingPunct="1">
        <a:spcBef>
          <a:spcPct val="0"/>
        </a:spcBef>
        <a:buNone/>
        <a:defRPr sz="5372" kern="1200">
          <a:solidFill>
            <a:schemeClr val="tx1"/>
          </a:solidFill>
          <a:latin typeface="+mj-lt"/>
          <a:ea typeface="+mj-ea"/>
          <a:cs typeface="+mj-cs"/>
        </a:defRPr>
      </a:lvl1pPr>
    </p:titleStyle>
    <p:bodyStyle>
      <a:lvl1pPr marL="307395"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1pPr>
      <a:lvl2pPr marL="614790"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2pPr>
      <a:lvl3pPr marL="922186"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3pPr>
      <a:lvl4pPr marL="1229580"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4pPr>
      <a:lvl5pPr marL="1536976"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5pPr>
      <a:lvl6pPr marL="8115233"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6pPr>
      <a:lvl7pPr marL="9590729"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7pPr>
      <a:lvl8pPr marL="11066226"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8pPr>
      <a:lvl9pPr marL="12541723"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9pPr>
    </p:bodyStyle>
    <p:otherStyle>
      <a:defPPr>
        <a:defRPr lang="en-US"/>
      </a:defPPr>
      <a:lvl1pPr marL="0" algn="l" defTabSz="2950994" rtl="0" eaLnBrk="1" latinLnBrk="0" hangingPunct="1">
        <a:defRPr sz="5797" kern="1200">
          <a:solidFill>
            <a:schemeClr val="tx1"/>
          </a:solidFill>
          <a:latin typeface="+mn-lt"/>
          <a:ea typeface="+mn-ea"/>
          <a:cs typeface="+mn-cs"/>
        </a:defRPr>
      </a:lvl1pPr>
      <a:lvl2pPr marL="1475497" algn="l" defTabSz="2950994" rtl="0" eaLnBrk="1" latinLnBrk="0" hangingPunct="1">
        <a:defRPr sz="5797" kern="1200">
          <a:solidFill>
            <a:schemeClr val="tx1"/>
          </a:solidFill>
          <a:latin typeface="+mn-lt"/>
          <a:ea typeface="+mn-ea"/>
          <a:cs typeface="+mn-cs"/>
        </a:defRPr>
      </a:lvl2pPr>
      <a:lvl3pPr marL="2950994" algn="l" defTabSz="2950994" rtl="0" eaLnBrk="1" latinLnBrk="0" hangingPunct="1">
        <a:defRPr sz="5797" kern="1200">
          <a:solidFill>
            <a:schemeClr val="tx1"/>
          </a:solidFill>
          <a:latin typeface="+mn-lt"/>
          <a:ea typeface="+mn-ea"/>
          <a:cs typeface="+mn-cs"/>
        </a:defRPr>
      </a:lvl3pPr>
      <a:lvl4pPr marL="4426490" algn="l" defTabSz="2950994" rtl="0" eaLnBrk="1" latinLnBrk="0" hangingPunct="1">
        <a:defRPr sz="5797" kern="1200">
          <a:solidFill>
            <a:schemeClr val="tx1"/>
          </a:solidFill>
          <a:latin typeface="+mn-lt"/>
          <a:ea typeface="+mn-ea"/>
          <a:cs typeface="+mn-cs"/>
        </a:defRPr>
      </a:lvl4pPr>
      <a:lvl5pPr marL="5901988" algn="l" defTabSz="2950994" rtl="0" eaLnBrk="1" latinLnBrk="0" hangingPunct="1">
        <a:defRPr sz="5797" kern="1200">
          <a:solidFill>
            <a:schemeClr val="tx1"/>
          </a:solidFill>
          <a:latin typeface="+mn-lt"/>
          <a:ea typeface="+mn-ea"/>
          <a:cs typeface="+mn-cs"/>
        </a:defRPr>
      </a:lvl5pPr>
      <a:lvl6pPr marL="7377484" algn="l" defTabSz="2950994" rtl="0" eaLnBrk="1" latinLnBrk="0" hangingPunct="1">
        <a:defRPr sz="5797" kern="1200">
          <a:solidFill>
            <a:schemeClr val="tx1"/>
          </a:solidFill>
          <a:latin typeface="+mn-lt"/>
          <a:ea typeface="+mn-ea"/>
          <a:cs typeface="+mn-cs"/>
        </a:defRPr>
      </a:lvl6pPr>
      <a:lvl7pPr marL="8852981" algn="l" defTabSz="2950994" rtl="0" eaLnBrk="1" latinLnBrk="0" hangingPunct="1">
        <a:defRPr sz="5797" kern="1200">
          <a:solidFill>
            <a:schemeClr val="tx1"/>
          </a:solidFill>
          <a:latin typeface="+mn-lt"/>
          <a:ea typeface="+mn-ea"/>
          <a:cs typeface="+mn-cs"/>
        </a:defRPr>
      </a:lvl7pPr>
      <a:lvl8pPr marL="10328478" algn="l" defTabSz="2950994" rtl="0" eaLnBrk="1" latinLnBrk="0" hangingPunct="1">
        <a:defRPr sz="5797" kern="1200">
          <a:solidFill>
            <a:schemeClr val="tx1"/>
          </a:solidFill>
          <a:latin typeface="+mn-lt"/>
          <a:ea typeface="+mn-ea"/>
          <a:cs typeface="+mn-cs"/>
        </a:defRPr>
      </a:lvl8pPr>
      <a:lvl9pPr marL="11803975" algn="l" defTabSz="2950994" rtl="0" eaLnBrk="1" latinLnBrk="0" hangingPunct="1">
        <a:defRPr sz="57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gif"/><Relationship Id="rId12" Type="http://schemas.openxmlformats.org/officeDocument/2006/relationships/image" Target="../media/image11.gi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gif"/><Relationship Id="rId11" Type="http://schemas.openxmlformats.org/officeDocument/2006/relationships/image" Target="../media/image10.gi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gif"/><Relationship Id="rId4" Type="http://schemas.openxmlformats.org/officeDocument/2006/relationships/hyperlink" Target="https://github.com/kaurix02/XiangQiAI" TargetMode="External"/><Relationship Id="rId9" Type="http://schemas.openxmlformats.org/officeDocument/2006/relationships/image" Target="../media/image8.gif"/><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231158" y="742188"/>
            <a:ext cx="14927950" cy="144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2960" tIns="307401" rIns="122960" bIns="307401"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372" b="1" dirty="0" smtClean="0">
                <a:solidFill>
                  <a:schemeClr val="accent3">
                    <a:lumMod val="20000"/>
                    <a:lumOff val="80000"/>
                  </a:schemeClr>
                </a:solidFill>
                <a:latin typeface="+mn-lt"/>
              </a:rPr>
              <a:t>Heuristic AI for </a:t>
            </a:r>
            <a:r>
              <a:rPr lang="en-US" sz="5372" b="1" dirty="0" err="1" smtClean="0">
                <a:solidFill>
                  <a:schemeClr val="accent3">
                    <a:lumMod val="20000"/>
                    <a:lumOff val="80000"/>
                  </a:schemeClr>
                </a:solidFill>
                <a:latin typeface="+mn-lt"/>
              </a:rPr>
              <a:t>XiangQi</a:t>
            </a:r>
            <a:endParaRPr lang="en-US" sz="5372"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3231158" y="2213600"/>
            <a:ext cx="14927950" cy="1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2960" tIns="122960" rIns="122960" bIns="12296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52" dirty="0" smtClean="0">
                <a:solidFill>
                  <a:schemeClr val="accent3">
                    <a:lumMod val="20000"/>
                    <a:lumOff val="80000"/>
                  </a:schemeClr>
                </a:solidFill>
                <a:latin typeface="+mn-lt"/>
              </a:rPr>
              <a:t>Kaur Karus, Mari </a:t>
            </a:r>
            <a:r>
              <a:rPr lang="en-US" sz="3252" dirty="0" err="1" smtClean="0">
                <a:solidFill>
                  <a:schemeClr val="accent3">
                    <a:lumMod val="20000"/>
                    <a:lumOff val="80000"/>
                  </a:schemeClr>
                </a:solidFill>
                <a:latin typeface="+mn-lt"/>
              </a:rPr>
              <a:t>Liis</a:t>
            </a:r>
            <a:r>
              <a:rPr lang="en-US" sz="3252" dirty="0" smtClean="0">
                <a:solidFill>
                  <a:schemeClr val="accent3">
                    <a:lumMod val="20000"/>
                    <a:lumOff val="80000"/>
                  </a:schemeClr>
                </a:solidFill>
                <a:latin typeface="+mn-lt"/>
              </a:rPr>
              <a:t> </a:t>
            </a:r>
            <a:r>
              <a:rPr lang="en-US" sz="3252" dirty="0" err="1" smtClean="0">
                <a:solidFill>
                  <a:schemeClr val="accent3">
                    <a:lumMod val="20000"/>
                    <a:lumOff val="80000"/>
                  </a:schemeClr>
                </a:solidFill>
                <a:latin typeface="+mn-lt"/>
              </a:rPr>
              <a:t>Velner</a:t>
            </a:r>
            <a:endParaRPr lang="en-US" sz="3252" baseline="30000" dirty="0">
              <a:solidFill>
                <a:schemeClr val="accent3">
                  <a:lumMod val="20000"/>
                  <a:lumOff val="80000"/>
                </a:schemeClr>
              </a:solidFill>
              <a:latin typeface="+mn-lt"/>
            </a:endParaRPr>
          </a:p>
          <a:p>
            <a:pPr algn="ctr" eaLnBrk="1" hangingPunct="1"/>
            <a:r>
              <a:rPr lang="en-US" sz="3252" dirty="0" smtClean="0">
                <a:solidFill>
                  <a:schemeClr val="accent3">
                    <a:lumMod val="20000"/>
                    <a:lumOff val="80000"/>
                  </a:schemeClr>
                </a:solidFill>
                <a:latin typeface="+mn-lt"/>
              </a:rPr>
              <a:t>Institute of Computer Science, University </a:t>
            </a:r>
            <a:r>
              <a:rPr lang="en-US" sz="3252" dirty="0">
                <a:solidFill>
                  <a:schemeClr val="accent3">
                    <a:lumMod val="20000"/>
                    <a:lumOff val="80000"/>
                  </a:schemeClr>
                </a:solidFill>
                <a:latin typeface="+mn-lt"/>
              </a:rPr>
              <a:t>of </a:t>
            </a:r>
            <a:r>
              <a:rPr lang="en-US" sz="3252" dirty="0" smtClean="0">
                <a:solidFill>
                  <a:schemeClr val="accent3">
                    <a:lumMod val="20000"/>
                    <a:lumOff val="80000"/>
                  </a:schemeClr>
                </a:solidFill>
                <a:latin typeface="+mn-lt"/>
              </a:rPr>
              <a:t>Tartu</a:t>
            </a:r>
          </a:p>
          <a:p>
            <a:pPr algn="ctr" eaLnBrk="1" hangingPunct="1"/>
            <a:r>
              <a:rPr lang="en-US" sz="3252" dirty="0" smtClean="0">
                <a:solidFill>
                  <a:schemeClr val="accent3">
                    <a:lumMod val="20000"/>
                    <a:lumOff val="80000"/>
                  </a:schemeClr>
                </a:solidFill>
                <a:latin typeface="+mn-lt"/>
              </a:rPr>
              <a:t>Computer Science, MSc</a:t>
            </a:r>
            <a:endParaRPr lang="en-US" sz="3252" dirty="0">
              <a:solidFill>
                <a:schemeClr val="accent3">
                  <a:lumMod val="20000"/>
                  <a:lumOff val="80000"/>
                </a:schemeClr>
              </a:solidFill>
              <a:latin typeface="+mn-lt"/>
            </a:endParaRPr>
          </a:p>
        </p:txBody>
      </p:sp>
      <p:sp>
        <p:nvSpPr>
          <p:cNvPr id="10" name="Text Box 189"/>
          <p:cNvSpPr txBox="1">
            <a:spLocks noChangeArrowheads="1"/>
          </p:cNvSpPr>
          <p:nvPr/>
        </p:nvSpPr>
        <p:spPr bwMode="auto">
          <a:xfrm>
            <a:off x="14294376" y="4967049"/>
            <a:ext cx="5943423" cy="6080687"/>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00" dirty="0" err="1">
                <a:latin typeface="+mn-lt"/>
              </a:rPr>
              <a:t>XiangQi</a:t>
            </a:r>
            <a:r>
              <a:rPr lang="en-US" sz="2100" dirty="0">
                <a:latin typeface="+mn-lt"/>
              </a:rPr>
              <a:t> or Chinese Chess is a two-player strategic board game similar to Western Chess. It is played on a 9-by-10 table with 16 pieces for each player and a river in the middle to divide the board. With pieces divided into defensive and offensive units, some movement restrictions and a larger board, it requires more strategy than common chess and is deemed to be more complex for machines. Checkmate is achieved when a player has </a:t>
            </a:r>
            <a:r>
              <a:rPr lang="en-US" sz="2100" dirty="0" smtClean="0">
                <a:latin typeface="+mn-lt"/>
              </a:rPr>
              <a:t>no legal </a:t>
            </a:r>
            <a:r>
              <a:rPr lang="en-US" sz="2100" dirty="0">
                <a:latin typeface="+mn-lt"/>
              </a:rPr>
              <a:t>moves left to play. Stalemate is achieved when the game lasts for over 300 moves or neither player has any </a:t>
            </a:r>
            <a:r>
              <a:rPr lang="en-US" sz="2100" dirty="0" smtClean="0">
                <a:latin typeface="+mn-lt"/>
              </a:rPr>
              <a:t>offensive (that can cross the river) </a:t>
            </a:r>
            <a:r>
              <a:rPr lang="en-US" sz="2100" dirty="0">
                <a:latin typeface="+mn-lt"/>
              </a:rPr>
              <a:t>pieces remaining.</a:t>
            </a:r>
          </a:p>
          <a:p>
            <a:pPr algn="just" eaLnBrk="1" hangingPunct="1"/>
            <a:r>
              <a:rPr lang="et-EE" sz="2120" dirty="0">
                <a:latin typeface="+mn-lt"/>
              </a:rPr>
              <a:t/>
            </a:r>
            <a:br>
              <a:rPr lang="et-EE" sz="2120" dirty="0">
                <a:latin typeface="+mn-lt"/>
              </a:rPr>
            </a:br>
            <a:r>
              <a:rPr lang="en-US" sz="2120" dirty="0">
                <a:latin typeface="+mn-lt"/>
              </a:rPr>
              <a:t>We created multiple heuristic models that can play and successfully win against casual human players as well as a randomly playing model. We also evaluated their performance against each other.</a:t>
            </a:r>
          </a:p>
        </p:txBody>
      </p:sp>
      <p:sp>
        <p:nvSpPr>
          <p:cNvPr id="32" name="Rectangle 31"/>
          <p:cNvSpPr/>
          <p:nvPr/>
        </p:nvSpPr>
        <p:spPr>
          <a:xfrm>
            <a:off x="14294376" y="4336802"/>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Introduction</a:t>
            </a:r>
            <a:endParaRPr lang="en-US" sz="3817" b="1" dirty="0">
              <a:solidFill>
                <a:schemeClr val="accent3">
                  <a:lumMod val="20000"/>
                  <a:lumOff val="80000"/>
                </a:schemeClr>
              </a:solidFill>
            </a:endParaRPr>
          </a:p>
        </p:txBody>
      </p:sp>
      <p:sp>
        <p:nvSpPr>
          <p:cNvPr id="15" name="Text Box 194"/>
          <p:cNvSpPr txBox="1">
            <a:spLocks noChangeArrowheads="1"/>
          </p:cNvSpPr>
          <p:nvPr/>
        </p:nvSpPr>
        <p:spPr bwMode="auto">
          <a:xfrm>
            <a:off x="14275102" y="15248694"/>
            <a:ext cx="5943423" cy="1553807"/>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Similarly to the Knight in Western Chess, can only move 2 steps forward, 1 step sideways in any direction. Can be blocked by pieces placed directly adjacent in the moving path.</a:t>
            </a:r>
            <a:endParaRPr lang="en-US" sz="2121" dirty="0">
              <a:latin typeface="Calibri" pitchFamily="34" charset="0"/>
            </a:endParaRPr>
          </a:p>
        </p:txBody>
      </p:sp>
      <p:sp>
        <p:nvSpPr>
          <p:cNvPr id="33" name="Rectangle 32"/>
          <p:cNvSpPr/>
          <p:nvPr/>
        </p:nvSpPr>
        <p:spPr>
          <a:xfrm>
            <a:off x="14275103" y="11626100"/>
            <a:ext cx="5943424"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Advisor</a:t>
            </a:r>
            <a:endParaRPr lang="en-US" sz="3817" b="1" dirty="0">
              <a:solidFill>
                <a:schemeClr val="accent3">
                  <a:lumMod val="20000"/>
                  <a:lumOff val="80000"/>
                </a:schemeClr>
              </a:solidFill>
            </a:endParaRPr>
          </a:p>
        </p:txBody>
      </p:sp>
      <p:sp>
        <p:nvSpPr>
          <p:cNvPr id="13" name="Text Box 192"/>
          <p:cNvSpPr txBox="1">
            <a:spLocks noChangeArrowheads="1"/>
          </p:cNvSpPr>
          <p:nvPr/>
        </p:nvSpPr>
        <p:spPr bwMode="auto">
          <a:xfrm>
            <a:off x="14275102" y="13783249"/>
            <a:ext cx="5943423" cy="901064"/>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Can only move 2 steps diagonally. Cannot cross the River (clear section in the middle of the board)</a:t>
            </a:r>
            <a:endParaRPr lang="en-US" sz="2121" dirty="0">
              <a:latin typeface="Calibri" pitchFamily="34" charset="0"/>
            </a:endParaRPr>
          </a:p>
        </p:txBody>
      </p:sp>
      <p:sp>
        <p:nvSpPr>
          <p:cNvPr id="34" name="Rectangle 33"/>
          <p:cNvSpPr/>
          <p:nvPr/>
        </p:nvSpPr>
        <p:spPr>
          <a:xfrm>
            <a:off x="14275102" y="13157410"/>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Elephant</a:t>
            </a:r>
            <a:endParaRPr lang="en-US" sz="3817" b="1" dirty="0">
              <a:solidFill>
                <a:schemeClr val="accent3">
                  <a:lumMod val="20000"/>
                  <a:lumOff val="80000"/>
                </a:schemeClr>
              </a:solidFill>
            </a:endParaRPr>
          </a:p>
        </p:txBody>
      </p:sp>
      <p:sp>
        <p:nvSpPr>
          <p:cNvPr id="14" name="Text Box 193"/>
          <p:cNvSpPr txBox="1">
            <a:spLocks noChangeArrowheads="1"/>
          </p:cNvSpPr>
          <p:nvPr/>
        </p:nvSpPr>
        <p:spPr bwMode="auto">
          <a:xfrm>
            <a:off x="1020762" y="25649548"/>
            <a:ext cx="19214544" cy="2218733"/>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The decision tree complexity of </a:t>
            </a:r>
            <a:r>
              <a:rPr lang="en-US" sz="2121" dirty="0" err="1" smtClean="0">
                <a:latin typeface="Calibri" pitchFamily="34" charset="0"/>
              </a:rPr>
              <a:t>XiangQi</a:t>
            </a:r>
            <a:r>
              <a:rPr lang="en-US" sz="2121" dirty="0" smtClean="0">
                <a:latin typeface="Calibri" pitchFamily="34" charset="0"/>
              </a:rPr>
              <a:t> is estimated at </a:t>
            </a:r>
            <a:r>
              <a:rPr lang="et-EE" dirty="0" smtClean="0"/>
              <a:t>10</a:t>
            </a:r>
            <a:r>
              <a:rPr lang="et-EE" baseline="30000" dirty="0" smtClean="0"/>
              <a:t>150</a:t>
            </a:r>
            <a:r>
              <a:rPr lang="en-US" sz="2121" dirty="0" smtClean="0">
                <a:latin typeface="Calibri" pitchFamily="34" charset="0"/>
              </a:rPr>
              <a:t>, while the complexity of Western chess is only </a:t>
            </a:r>
            <a:r>
              <a:rPr lang="et-EE" dirty="0" smtClean="0"/>
              <a:t>10</a:t>
            </a:r>
            <a:r>
              <a:rPr lang="et-EE" baseline="30000" dirty="0" smtClean="0"/>
              <a:t>123</a:t>
            </a:r>
            <a:r>
              <a:rPr lang="en-US" sz="2121" dirty="0" smtClean="0">
                <a:latin typeface="Calibri" pitchFamily="34" charset="0"/>
              </a:rPr>
              <a:t>. This makes creating an effective, but simple AI a dauntin</a:t>
            </a:r>
            <a:r>
              <a:rPr lang="en-US" sz="2121" dirty="0" smtClean="0">
                <a:latin typeface="Calibri" pitchFamily="34" charset="0"/>
              </a:rPr>
              <a:t>g task.</a:t>
            </a:r>
            <a:endParaRPr lang="en-US" sz="2121" dirty="0" smtClean="0">
              <a:latin typeface="Calibri" pitchFamily="34" charset="0"/>
            </a:endParaRPr>
          </a:p>
          <a:p>
            <a:pPr algn="just" eaLnBrk="1" hangingPunct="1"/>
            <a:r>
              <a:rPr lang="en-US" sz="2121" dirty="0" smtClean="0">
                <a:latin typeface="Calibri" pitchFamily="34" charset="0"/>
              </a:rPr>
              <a:t>Creating </a:t>
            </a:r>
            <a:r>
              <a:rPr lang="en-US" sz="2121" dirty="0">
                <a:latin typeface="Calibri" pitchFamily="34" charset="0"/>
              </a:rPr>
              <a:t>heuristic AI for an uncommon strategy-rich board game is deceptively simple. However, creating effective heuristics to use for move evaluation while on limited processing power is a notable challenge</a:t>
            </a:r>
            <a:r>
              <a:rPr lang="et-EE" sz="2121" dirty="0">
                <a:latin typeface="Calibri" pitchFamily="34" charset="0"/>
              </a:rPr>
              <a:t>, </a:t>
            </a:r>
            <a:r>
              <a:rPr lang="et-EE" sz="2121" dirty="0" err="1">
                <a:latin typeface="Calibri" pitchFamily="34" charset="0"/>
              </a:rPr>
              <a:t>as</a:t>
            </a:r>
            <a:r>
              <a:rPr lang="et-EE" sz="2121" dirty="0">
                <a:latin typeface="Calibri" pitchFamily="34" charset="0"/>
              </a:rPr>
              <a:t> </a:t>
            </a:r>
            <a:r>
              <a:rPr lang="et-EE" sz="2121" dirty="0" err="1">
                <a:latin typeface="Calibri" pitchFamily="34" charset="0"/>
              </a:rPr>
              <a:t>evidenced</a:t>
            </a:r>
            <a:r>
              <a:rPr lang="et-EE" sz="2121" dirty="0">
                <a:latin typeface="Calibri" pitchFamily="34" charset="0"/>
              </a:rPr>
              <a:t> </a:t>
            </a:r>
            <a:r>
              <a:rPr lang="et-EE" sz="2121" dirty="0" err="1">
                <a:latin typeface="Calibri" pitchFamily="34" charset="0"/>
              </a:rPr>
              <a:t>by</a:t>
            </a:r>
            <a:r>
              <a:rPr lang="et-EE" sz="2121" dirty="0">
                <a:latin typeface="Calibri" pitchFamily="34" charset="0"/>
              </a:rPr>
              <a:t> </a:t>
            </a:r>
            <a:r>
              <a:rPr lang="en-US" sz="2121" dirty="0">
                <a:latin typeface="Calibri" pitchFamily="34" charset="0"/>
              </a:rPr>
              <a:t>a</a:t>
            </a:r>
            <a:r>
              <a:rPr lang="et-EE" sz="2121" dirty="0" smtClean="0">
                <a:latin typeface="Calibri" pitchFamily="34" charset="0"/>
              </a:rPr>
              <a:t> </a:t>
            </a:r>
            <a:r>
              <a:rPr lang="et-EE" sz="2121" dirty="0" err="1">
                <a:latin typeface="Calibri" pitchFamily="34" charset="0"/>
              </a:rPr>
              <a:t>failed</a:t>
            </a:r>
            <a:r>
              <a:rPr lang="et-EE" sz="2121" dirty="0">
                <a:latin typeface="Calibri" pitchFamily="34" charset="0"/>
              </a:rPr>
              <a:t> </a:t>
            </a:r>
            <a:r>
              <a:rPr lang="et-EE" sz="2121" dirty="0" err="1">
                <a:latin typeface="Calibri" pitchFamily="34" charset="0"/>
              </a:rPr>
              <a:t>AlphaBeta</a:t>
            </a:r>
            <a:r>
              <a:rPr lang="et-EE" sz="2121" dirty="0">
                <a:latin typeface="Calibri" pitchFamily="34" charset="0"/>
              </a:rPr>
              <a:t> </a:t>
            </a:r>
            <a:r>
              <a:rPr lang="et-EE" sz="2121" dirty="0" err="1">
                <a:latin typeface="Calibri" pitchFamily="34" charset="0"/>
              </a:rPr>
              <a:t>model</a:t>
            </a:r>
            <a:r>
              <a:rPr lang="et-EE" sz="2121" dirty="0">
                <a:latin typeface="Calibri" pitchFamily="34" charset="0"/>
              </a:rPr>
              <a:t>, </a:t>
            </a:r>
            <a:r>
              <a:rPr lang="et-EE" sz="2121" dirty="0" err="1">
                <a:latin typeface="Calibri" pitchFamily="34" charset="0"/>
              </a:rPr>
              <a:t>which</a:t>
            </a:r>
            <a:r>
              <a:rPr lang="et-EE" sz="2121" dirty="0">
                <a:latin typeface="Calibri" pitchFamily="34" charset="0"/>
              </a:rPr>
              <a:t> in </a:t>
            </a:r>
            <a:r>
              <a:rPr lang="et-EE" sz="2121" dirty="0" err="1">
                <a:latin typeface="Calibri" pitchFamily="34" charset="0"/>
              </a:rPr>
              <a:t>essence</a:t>
            </a:r>
            <a:r>
              <a:rPr lang="et-EE" sz="2121" dirty="0">
                <a:latin typeface="Calibri" pitchFamily="34" charset="0"/>
              </a:rPr>
              <a:t> </a:t>
            </a:r>
            <a:r>
              <a:rPr lang="et-EE" sz="2121" dirty="0" err="1">
                <a:latin typeface="Calibri" pitchFamily="34" charset="0"/>
              </a:rPr>
              <a:t>aims</a:t>
            </a:r>
            <a:r>
              <a:rPr lang="et-EE" sz="2121" dirty="0">
                <a:latin typeface="Calibri" pitchFamily="34" charset="0"/>
              </a:rPr>
              <a:t> </a:t>
            </a:r>
            <a:r>
              <a:rPr lang="et-EE" sz="2121" dirty="0" err="1">
                <a:latin typeface="Calibri" pitchFamily="34" charset="0"/>
              </a:rPr>
              <a:t>to</a:t>
            </a:r>
            <a:r>
              <a:rPr lang="et-EE" sz="2121" dirty="0">
                <a:latin typeface="Calibri" pitchFamily="34" charset="0"/>
              </a:rPr>
              <a:t> </a:t>
            </a:r>
            <a:r>
              <a:rPr lang="et-EE" sz="2121" dirty="0" err="1">
                <a:latin typeface="Calibri" pitchFamily="34" charset="0"/>
              </a:rPr>
              <a:t>speed</a:t>
            </a:r>
            <a:r>
              <a:rPr lang="et-EE" sz="2121" dirty="0">
                <a:latin typeface="Calibri" pitchFamily="34" charset="0"/>
              </a:rPr>
              <a:t> </a:t>
            </a:r>
            <a:r>
              <a:rPr lang="et-EE" sz="2121" dirty="0" err="1">
                <a:latin typeface="Calibri" pitchFamily="34" charset="0"/>
              </a:rPr>
              <a:t>up</a:t>
            </a:r>
            <a:r>
              <a:rPr lang="et-EE" sz="2121" dirty="0">
                <a:latin typeface="Calibri" pitchFamily="34" charset="0"/>
              </a:rPr>
              <a:t> </a:t>
            </a:r>
            <a:r>
              <a:rPr lang="et-EE" sz="2121" dirty="0" err="1" smtClean="0">
                <a:latin typeface="Calibri" pitchFamily="34" charset="0"/>
              </a:rPr>
              <a:t>minimax</a:t>
            </a:r>
            <a:r>
              <a:rPr lang="en-US" sz="2121" dirty="0" smtClean="0">
                <a:latin typeface="Calibri" pitchFamily="34" charset="0"/>
              </a:rPr>
              <a:t>, but was unbearably slow. </a:t>
            </a:r>
            <a:r>
              <a:rPr lang="en-US" sz="2121" dirty="0">
                <a:latin typeface="Calibri" pitchFamily="34" charset="0"/>
              </a:rPr>
              <a:t>For Chinese Chess, heuristics based on simulated annealing or maximizing possible moves proved to work most efficiently.</a:t>
            </a:r>
            <a:r>
              <a:rPr lang="et-EE" sz="2121" dirty="0">
                <a:latin typeface="Calibri" pitchFamily="34" charset="0"/>
              </a:rPr>
              <a:t> </a:t>
            </a:r>
            <a:r>
              <a:rPr lang="en-US" sz="2121" dirty="0" smtClean="0">
                <a:latin typeface="Calibri" pitchFamily="34" charset="0"/>
              </a:rPr>
              <a:t>To a subjective evaluator, the </a:t>
            </a:r>
            <a:r>
              <a:rPr lang="en-US" sz="2121" dirty="0" err="1" smtClean="0">
                <a:latin typeface="Calibri" pitchFamily="34" charset="0"/>
              </a:rPr>
              <a:t>SingleFocus</a:t>
            </a:r>
            <a:r>
              <a:rPr lang="en-US" sz="2121" dirty="0" smtClean="0">
                <a:latin typeface="Calibri" pitchFamily="34" charset="0"/>
              </a:rPr>
              <a:t> model was found to be most interesting to play against due to unexpected acts of aggression.</a:t>
            </a:r>
            <a:endParaRPr lang="en-US" sz="2121" dirty="0">
              <a:latin typeface="Calibri" pitchFamily="34" charset="0"/>
            </a:endParaRPr>
          </a:p>
        </p:txBody>
      </p:sp>
      <p:sp>
        <p:nvSpPr>
          <p:cNvPr id="36" name="Rectangle 35"/>
          <p:cNvSpPr/>
          <p:nvPr/>
        </p:nvSpPr>
        <p:spPr>
          <a:xfrm>
            <a:off x="1020762" y="25019302"/>
            <a:ext cx="19214544"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a:solidFill>
                  <a:schemeClr val="accent3">
                    <a:lumMod val="20000"/>
                    <a:lumOff val="80000"/>
                  </a:schemeClr>
                </a:solidFill>
              </a:rPr>
              <a:t>Conclusions</a:t>
            </a:r>
          </a:p>
        </p:txBody>
      </p:sp>
      <p:sp>
        <p:nvSpPr>
          <p:cNvPr id="11" name="Text Box 190"/>
          <p:cNvSpPr txBox="1">
            <a:spLocks noChangeArrowheads="1"/>
          </p:cNvSpPr>
          <p:nvPr/>
        </p:nvSpPr>
        <p:spPr bwMode="auto">
          <a:xfrm>
            <a:off x="14275102" y="12256346"/>
            <a:ext cx="5943424" cy="901064"/>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Can only move one step diagonally within the Palace (3x3 area marked by diagonal lines)</a:t>
            </a:r>
            <a:endParaRPr lang="en-US" sz="2121" dirty="0">
              <a:latin typeface="Calibri" pitchFamily="34" charset="0"/>
            </a:endParaRPr>
          </a:p>
        </p:txBody>
      </p:sp>
      <p:sp>
        <p:nvSpPr>
          <p:cNvPr id="45" name="Rectangle 44"/>
          <p:cNvSpPr/>
          <p:nvPr/>
        </p:nvSpPr>
        <p:spPr>
          <a:xfrm>
            <a:off x="14275102" y="14618448"/>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Horse (Knight)</a:t>
            </a:r>
            <a:endParaRPr lang="en-US" sz="3817" b="1" dirty="0">
              <a:solidFill>
                <a:schemeClr val="accent3">
                  <a:lumMod val="20000"/>
                  <a:lumOff val="80000"/>
                </a:schemeClr>
              </a:solidFill>
            </a:endParaRPr>
          </a:p>
        </p:txBody>
      </p:sp>
      <p:sp>
        <p:nvSpPr>
          <p:cNvPr id="38" name="Text Box 180"/>
          <p:cNvSpPr txBox="1">
            <a:spLocks noChangeArrowheads="1"/>
          </p:cNvSpPr>
          <p:nvPr/>
        </p:nvSpPr>
        <p:spPr bwMode="auto">
          <a:xfrm>
            <a:off x="9485246" y="12542660"/>
            <a:ext cx="3519449" cy="43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80" tIns="30740" rIns="61480" bIns="3074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indent="146050" algn="ctr">
              <a:spcBef>
                <a:spcPts val="400"/>
              </a:spcBef>
            </a:pPr>
            <a:r>
              <a:rPr lang="en-US" sz="2400" b="1" dirty="0" smtClean="0">
                <a:latin typeface="+mn-lt"/>
              </a:rPr>
              <a:t>Figure</a:t>
            </a:r>
            <a:r>
              <a:rPr lang="en-US" sz="2400" b="1" dirty="0" smtClean="0">
                <a:latin typeface="+mn-lt"/>
              </a:rPr>
              <a:t> </a:t>
            </a:r>
            <a:r>
              <a:rPr lang="en-US" sz="2400" b="1" dirty="0">
                <a:latin typeface="+mn-lt"/>
              </a:rPr>
              <a:t>1.</a:t>
            </a:r>
            <a:r>
              <a:rPr lang="en-US" sz="2400" dirty="0">
                <a:latin typeface="+mn-lt"/>
              </a:rPr>
              <a:t> </a:t>
            </a:r>
            <a:r>
              <a:rPr lang="en-US" sz="2400" dirty="0" smtClean="0">
                <a:latin typeface="+mn-lt"/>
              </a:rPr>
              <a:t>Initial table state</a:t>
            </a:r>
            <a:endParaRPr lang="et-EE" sz="2400" dirty="0">
              <a:latin typeface="+mn-lt"/>
            </a:endParaRPr>
          </a:p>
        </p:txBody>
      </p:sp>
      <p:pic>
        <p:nvPicPr>
          <p:cNvPr id="18" name="Picture 17">
            <a:extLst>
              <a:ext uri="{FF2B5EF4-FFF2-40B4-BE49-F238E27FC236}">
                <a16:creationId xmlns:a16="http://schemas.microsoft.com/office/drawing/2014/main" id="{87313EFA-A206-4C37-B26B-8882583BA3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762" y="1421118"/>
            <a:ext cx="1566675" cy="1584963"/>
          </a:xfrm>
          <a:prstGeom prst="rect">
            <a:avLst/>
          </a:prstGeom>
        </p:spPr>
      </p:pic>
      <p:pic>
        <p:nvPicPr>
          <p:cNvPr id="40" name="Picture 39">
            <a:extLst>
              <a:ext uri="{FF2B5EF4-FFF2-40B4-BE49-F238E27FC236}">
                <a16:creationId xmlns:a16="http://schemas.microsoft.com/office/drawing/2014/main" id="{B5EFDEC5-F1C5-4158-A5F5-063FF92B17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6829" y="1512461"/>
            <a:ext cx="1566675" cy="1584963"/>
          </a:xfrm>
          <a:prstGeom prst="rect">
            <a:avLst/>
          </a:prstGeom>
        </p:spPr>
      </p:pic>
      <p:sp>
        <p:nvSpPr>
          <p:cNvPr id="28" name="Text Box 191"/>
          <p:cNvSpPr txBox="1">
            <a:spLocks noChangeArrowheads="1"/>
          </p:cNvSpPr>
          <p:nvPr/>
        </p:nvSpPr>
        <p:spPr bwMode="auto">
          <a:xfrm>
            <a:off x="14294378" y="17366882"/>
            <a:ext cx="5943423" cy="901064"/>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Similar to the Rook in Western Chess, can move on any unblocked vertical or horizontal path.</a:t>
            </a:r>
            <a:endParaRPr lang="en-US" sz="2121" dirty="0" smtClean="0">
              <a:latin typeface="Calibri" pitchFamily="34" charset="0"/>
            </a:endParaRPr>
          </a:p>
        </p:txBody>
      </p:sp>
      <p:sp>
        <p:nvSpPr>
          <p:cNvPr id="29" name="Rectangle 28"/>
          <p:cNvSpPr/>
          <p:nvPr/>
        </p:nvSpPr>
        <p:spPr>
          <a:xfrm>
            <a:off x="14294378" y="16736636"/>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Chariot (Rook)</a:t>
            </a:r>
            <a:endParaRPr lang="en-US" sz="3817" b="1" dirty="0">
              <a:solidFill>
                <a:schemeClr val="accent3">
                  <a:lumMod val="20000"/>
                  <a:lumOff val="80000"/>
                </a:schemeClr>
              </a:solidFill>
            </a:endParaRPr>
          </a:p>
        </p:txBody>
      </p:sp>
      <p:pic>
        <p:nvPicPr>
          <p:cNvPr id="39" name="Picture 38" descr="https://www.cs.ut.ee/sites/default/files/styles/ut_content_width/public/ita_small-logo-eng.png?itok=HYq3UPQi">
            <a:extLst>
              <a:ext uri="{FF2B5EF4-FFF2-40B4-BE49-F238E27FC236}">
                <a16:creationId xmlns:a16="http://schemas.microsoft.com/office/drawing/2014/main" id="{B1F1D0F9-E41B-4925-B13E-2ADE26B35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4378" y="28392437"/>
            <a:ext cx="3627804" cy="1584963"/>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180"/>
          <p:cNvSpPr txBox="1">
            <a:spLocks noChangeArrowheads="1"/>
          </p:cNvSpPr>
          <p:nvPr/>
        </p:nvSpPr>
        <p:spPr bwMode="auto">
          <a:xfrm>
            <a:off x="1091348" y="20679872"/>
            <a:ext cx="11441234" cy="43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80" tIns="30740" rIns="61480" bIns="3074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indent="146050" algn="ctr">
              <a:spcBef>
                <a:spcPts val="400"/>
              </a:spcBef>
            </a:pPr>
            <a:r>
              <a:rPr lang="en-US" sz="2400" b="1" dirty="0" smtClean="0">
                <a:latin typeface="+mn-lt"/>
              </a:rPr>
              <a:t>Figure</a:t>
            </a:r>
            <a:r>
              <a:rPr lang="en-US" sz="2400" b="1" dirty="0" smtClean="0">
                <a:latin typeface="+mn-lt"/>
              </a:rPr>
              <a:t> </a:t>
            </a:r>
            <a:r>
              <a:rPr lang="en-US" sz="2400" b="1" dirty="0">
                <a:latin typeface="+mn-lt"/>
              </a:rPr>
              <a:t>2</a:t>
            </a:r>
            <a:r>
              <a:rPr lang="en-US" sz="2400" b="1" dirty="0" smtClean="0">
                <a:latin typeface="+mn-lt"/>
              </a:rPr>
              <a:t>.</a:t>
            </a:r>
            <a:r>
              <a:rPr lang="en-US" sz="2400" dirty="0" smtClean="0">
                <a:latin typeface="+mn-lt"/>
              </a:rPr>
              <a:t> </a:t>
            </a:r>
            <a:r>
              <a:rPr lang="en-US" sz="2400" dirty="0" smtClean="0">
                <a:latin typeface="+mn-lt"/>
              </a:rPr>
              <a:t>Example winning state – opponent is in inescapable check from Cannon (top-left)</a:t>
            </a:r>
            <a:endParaRPr lang="en-US" sz="2400" dirty="0">
              <a:latin typeface="+mn-lt"/>
              <a:ea typeface="Times New Roman" panose="02020603050405020304" pitchFamily="18" charset="0"/>
            </a:endParaRPr>
          </a:p>
        </p:txBody>
      </p:sp>
      <p:sp>
        <p:nvSpPr>
          <p:cNvPr id="46" name="Text Box 180"/>
          <p:cNvSpPr txBox="1">
            <a:spLocks noChangeArrowheads="1"/>
          </p:cNvSpPr>
          <p:nvPr/>
        </p:nvSpPr>
        <p:spPr bwMode="auto">
          <a:xfrm>
            <a:off x="563562" y="28632155"/>
            <a:ext cx="4562172"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80" tIns="30740" rIns="61480" bIns="3074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indent="146050">
              <a:spcBef>
                <a:spcPts val="400"/>
              </a:spcBef>
            </a:pPr>
            <a:r>
              <a:rPr lang="en-US" sz="2000" dirty="0">
                <a:latin typeface="+mn-lt"/>
                <a:hlinkClick r:id="rId4"/>
              </a:rPr>
              <a:t>https://</a:t>
            </a:r>
            <a:r>
              <a:rPr lang="en-US" sz="2000" dirty="0" smtClean="0">
                <a:latin typeface="+mn-lt"/>
                <a:hlinkClick r:id="rId4"/>
              </a:rPr>
              <a:t>github.com/kaurix02/XiangQiAI</a:t>
            </a:r>
            <a:r>
              <a:rPr lang="en-US" sz="2000" dirty="0" smtClean="0">
                <a:latin typeface="+mn-lt"/>
              </a:rPr>
              <a:t> </a:t>
            </a:r>
            <a:endParaRPr lang="en-US" sz="2000" dirty="0">
              <a:latin typeface="+mn-lt"/>
              <a:ea typeface="Times New Roman" panose="02020603050405020304" pitchFamily="18" charset="0"/>
            </a:endParaRPr>
          </a:p>
        </p:txBody>
      </p:sp>
      <p:pic>
        <p:nvPicPr>
          <p:cNvPr id="1026" name="Picture 2" descr="Preview of your QR 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82756" y="28051126"/>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91">
            <a:extLst>
              <a:ext uri="{FF2B5EF4-FFF2-40B4-BE49-F238E27FC236}">
                <a16:creationId xmlns:a16="http://schemas.microsoft.com/office/drawing/2014/main" id="{5003AD04-E70C-4587-9958-232087F24DDC}"/>
              </a:ext>
            </a:extLst>
          </p:cNvPr>
          <p:cNvSpPr txBox="1">
            <a:spLocks noChangeArrowheads="1"/>
          </p:cNvSpPr>
          <p:nvPr/>
        </p:nvSpPr>
        <p:spPr bwMode="auto">
          <a:xfrm>
            <a:off x="1020762" y="21967666"/>
            <a:ext cx="11582400" cy="2510479"/>
          </a:xfrm>
          <a:prstGeom prst="rect">
            <a:avLst/>
          </a:prstGeom>
          <a:solidFill>
            <a:schemeClr val="bg1"/>
          </a:solidFill>
          <a:ln w="12700">
            <a:solidFill>
              <a:schemeClr val="accent1">
                <a:lumMod val="75000"/>
              </a:schemeClr>
            </a:solidFill>
          </a:ln>
          <a:effectLst/>
        </p:spPr>
        <p:txBody>
          <a:bodyPr wrap="square" lIns="122960" tIns="122960" rIns="122960" bIns="12296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00" dirty="0" err="1" smtClean="0">
                <a:latin typeface="Calibri" pitchFamily="34" charset="0"/>
                <a:cs typeface="Calibri"/>
              </a:rPr>
              <a:t>MoveMaxxer</a:t>
            </a:r>
            <a:r>
              <a:rPr lang="en-US" sz="2100" dirty="0" smtClean="0">
                <a:latin typeface="Calibri" pitchFamily="34" charset="0"/>
                <a:cs typeface="Calibri"/>
              </a:rPr>
              <a:t> (2) – try to maximize the number of available moves while minimizing the number of possible opponent moves. Can prioritize more “valuable”/powerful pieces.</a:t>
            </a:r>
          </a:p>
          <a:p>
            <a:pPr algn="just" eaLnBrk="1" hangingPunct="1"/>
            <a:r>
              <a:rPr lang="en-US" sz="2100" dirty="0" err="1" smtClean="0">
                <a:latin typeface="Calibri" pitchFamily="34" charset="0"/>
                <a:cs typeface="Calibri"/>
              </a:rPr>
              <a:t>SingleFocus</a:t>
            </a:r>
            <a:r>
              <a:rPr lang="en-US" sz="2100" dirty="0" smtClean="0">
                <a:latin typeface="Calibri" pitchFamily="34" charset="0"/>
                <a:cs typeface="Calibri"/>
              </a:rPr>
              <a:t> – try to opportunistically take and threaten “valuable” opponent pieces while defending own “valuable” pieces.</a:t>
            </a:r>
          </a:p>
          <a:p>
            <a:pPr algn="just" eaLnBrk="1" hangingPunct="1"/>
            <a:r>
              <a:rPr lang="en-US" sz="2100" dirty="0" err="1" smtClean="0">
                <a:latin typeface="Calibri" pitchFamily="34" charset="0"/>
                <a:cs typeface="Calibri"/>
              </a:rPr>
              <a:t>TriTac</a:t>
            </a:r>
            <a:r>
              <a:rPr lang="en-US" sz="2100" dirty="0" smtClean="0">
                <a:latin typeface="Calibri" pitchFamily="34" charset="0"/>
                <a:cs typeface="Calibri"/>
              </a:rPr>
              <a:t> – three-stage model that changes its tactic depending on the board state.</a:t>
            </a:r>
          </a:p>
          <a:p>
            <a:pPr algn="just" eaLnBrk="1" hangingPunct="1"/>
            <a:r>
              <a:rPr lang="en-US" sz="2100" dirty="0" smtClean="0">
                <a:latin typeface="Calibri" pitchFamily="34" charset="0"/>
                <a:cs typeface="Calibri"/>
              </a:rPr>
              <a:t>Annealing – uses simulated annealing to balance move availability, pieces threatened and friendly pieces being defended.</a:t>
            </a:r>
            <a:endParaRPr lang="en-US" sz="2100" dirty="0">
              <a:latin typeface="Calibri" pitchFamily="34" charset="0"/>
              <a:cs typeface="Calibri"/>
            </a:endParaRPr>
          </a:p>
        </p:txBody>
      </p:sp>
      <p:sp>
        <p:nvSpPr>
          <p:cNvPr id="30" name="Rectangle 28">
            <a:extLst>
              <a:ext uri="{FF2B5EF4-FFF2-40B4-BE49-F238E27FC236}">
                <a16:creationId xmlns:a16="http://schemas.microsoft.com/office/drawing/2014/main" id="{521B862D-BC1D-4739-8A9D-9C40CD270005}"/>
              </a:ext>
            </a:extLst>
          </p:cNvPr>
          <p:cNvSpPr/>
          <p:nvPr/>
        </p:nvSpPr>
        <p:spPr>
          <a:xfrm>
            <a:off x="1020762" y="21339016"/>
            <a:ext cx="11582400" cy="63023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00" b="1" dirty="0" smtClean="0">
                <a:solidFill>
                  <a:schemeClr val="accent3">
                    <a:lumMod val="20000"/>
                    <a:lumOff val="80000"/>
                  </a:schemeClr>
                </a:solidFill>
              </a:rPr>
              <a:t>Created models</a:t>
            </a:r>
            <a:endParaRPr lang="en-US" sz="3817" b="1" dirty="0">
              <a:solidFill>
                <a:schemeClr val="accent3">
                  <a:lumMod val="20000"/>
                  <a:lumOff val="80000"/>
                </a:schemeClr>
              </a:solidFill>
            </a:endParaRPr>
          </a:p>
        </p:txBody>
      </p:sp>
      <p:sp>
        <p:nvSpPr>
          <p:cNvPr id="31" name="Text Box 194"/>
          <p:cNvSpPr txBox="1">
            <a:spLocks noChangeArrowheads="1"/>
          </p:cNvSpPr>
          <p:nvPr/>
        </p:nvSpPr>
        <p:spPr bwMode="auto">
          <a:xfrm>
            <a:off x="14294376" y="22957332"/>
            <a:ext cx="5943423" cy="1553807"/>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Can only move one step horizontally or vertically inside the Palace. Can never be on the same vertical line as the opposing Governor with no pieces between them (“Flying Governor rule”).</a:t>
            </a:r>
            <a:endParaRPr lang="en-US" sz="2121" dirty="0">
              <a:latin typeface="Calibri" pitchFamily="34" charset="0"/>
            </a:endParaRPr>
          </a:p>
        </p:txBody>
      </p:sp>
      <p:sp>
        <p:nvSpPr>
          <p:cNvPr id="35" name="Rectangle 34"/>
          <p:cNvSpPr/>
          <p:nvPr/>
        </p:nvSpPr>
        <p:spPr>
          <a:xfrm>
            <a:off x="14294378" y="18263539"/>
            <a:ext cx="5943424"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Cannon</a:t>
            </a:r>
            <a:endParaRPr lang="en-US" sz="3817" b="1" dirty="0">
              <a:solidFill>
                <a:schemeClr val="accent3">
                  <a:lumMod val="20000"/>
                  <a:lumOff val="80000"/>
                </a:schemeClr>
              </a:solidFill>
            </a:endParaRPr>
          </a:p>
        </p:txBody>
      </p:sp>
      <p:sp>
        <p:nvSpPr>
          <p:cNvPr id="37" name="Text Box 192"/>
          <p:cNvSpPr txBox="1">
            <a:spLocks noChangeArrowheads="1"/>
          </p:cNvSpPr>
          <p:nvPr/>
        </p:nvSpPr>
        <p:spPr bwMode="auto">
          <a:xfrm>
            <a:off x="14294376" y="20747060"/>
            <a:ext cx="5943423" cy="1553807"/>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Can move one step forward until crossing the river. Once the river can be crossed, the Soldier can also move one step to either side. Does not get promoted.</a:t>
            </a:r>
            <a:endParaRPr lang="en-US" sz="2121" dirty="0">
              <a:latin typeface="Calibri" pitchFamily="34" charset="0"/>
            </a:endParaRPr>
          </a:p>
        </p:txBody>
      </p:sp>
      <p:sp>
        <p:nvSpPr>
          <p:cNvPr id="43" name="Rectangle 42"/>
          <p:cNvSpPr/>
          <p:nvPr/>
        </p:nvSpPr>
        <p:spPr>
          <a:xfrm>
            <a:off x="14294376" y="20121221"/>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Soldier (Pawn)</a:t>
            </a:r>
            <a:endParaRPr lang="en-US" sz="3817" b="1" dirty="0">
              <a:solidFill>
                <a:schemeClr val="accent3">
                  <a:lumMod val="20000"/>
                  <a:lumOff val="80000"/>
                </a:schemeClr>
              </a:solidFill>
            </a:endParaRPr>
          </a:p>
        </p:txBody>
      </p:sp>
      <p:sp>
        <p:nvSpPr>
          <p:cNvPr id="47" name="Text Box 190"/>
          <p:cNvSpPr txBox="1">
            <a:spLocks noChangeArrowheads="1"/>
          </p:cNvSpPr>
          <p:nvPr/>
        </p:nvSpPr>
        <p:spPr bwMode="auto">
          <a:xfrm>
            <a:off x="14294377" y="18893785"/>
            <a:ext cx="5943424" cy="1227436"/>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smtClean="0">
                <a:latin typeface="Calibri" pitchFamily="34" charset="0"/>
              </a:rPr>
              <a:t>Similar to the Chariot in movement, but can only take an opposing piece if it has to jump over a single other piece.</a:t>
            </a:r>
            <a:endParaRPr lang="en-US" sz="2121" dirty="0">
              <a:latin typeface="Calibri" pitchFamily="34" charset="0"/>
            </a:endParaRPr>
          </a:p>
        </p:txBody>
      </p:sp>
      <p:sp>
        <p:nvSpPr>
          <p:cNvPr id="48" name="Rectangle 47"/>
          <p:cNvSpPr/>
          <p:nvPr/>
        </p:nvSpPr>
        <p:spPr>
          <a:xfrm>
            <a:off x="14294376" y="22327086"/>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3817" b="1" dirty="0" smtClean="0">
                <a:solidFill>
                  <a:schemeClr val="accent3">
                    <a:lumMod val="20000"/>
                    <a:lumOff val="80000"/>
                  </a:schemeClr>
                </a:solidFill>
              </a:rPr>
              <a:t>Governor (King)</a:t>
            </a:r>
            <a:endParaRPr lang="en-US" sz="3817" b="1" dirty="0">
              <a:solidFill>
                <a:schemeClr val="accent3">
                  <a:lumMod val="20000"/>
                  <a:lumOff val="80000"/>
                </a:schemeClr>
              </a:solidFill>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2565" y="11626100"/>
            <a:ext cx="898584" cy="898584"/>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62565" y="18263539"/>
            <a:ext cx="912537" cy="912537"/>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62566" y="13154930"/>
            <a:ext cx="898584" cy="898584"/>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62565" y="22271054"/>
            <a:ext cx="931811" cy="931811"/>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65046" y="14618448"/>
            <a:ext cx="896104" cy="896104"/>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69361" y="16734709"/>
            <a:ext cx="896104" cy="896104"/>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62566" y="20089287"/>
            <a:ext cx="931810" cy="931810"/>
          </a:xfrm>
          <a:prstGeom prst="rect">
            <a:avLst/>
          </a:prstGeom>
        </p:spPr>
      </p:pic>
      <p:pic>
        <p:nvPicPr>
          <p:cNvPr id="25" name="Picture 24"/>
          <p:cNvPicPr>
            <a:picLocks noChangeAspect="1"/>
          </p:cNvPicPr>
          <p:nvPr/>
        </p:nvPicPr>
        <p:blipFill>
          <a:blip r:embed="rId13"/>
          <a:stretch>
            <a:fillRect/>
          </a:stretch>
        </p:blipFill>
        <p:spPr>
          <a:xfrm>
            <a:off x="5668962" y="4191698"/>
            <a:ext cx="7335733" cy="8241217"/>
          </a:xfrm>
          <a:prstGeom prst="rect">
            <a:avLst/>
          </a:prstGeom>
        </p:spPr>
      </p:pic>
      <p:pic>
        <p:nvPicPr>
          <p:cNvPr id="51" name="Picture 50"/>
          <p:cNvPicPr>
            <a:picLocks noChangeAspect="1"/>
          </p:cNvPicPr>
          <p:nvPr/>
        </p:nvPicPr>
        <p:blipFill>
          <a:blip r:embed="rId14"/>
          <a:stretch>
            <a:fillRect/>
          </a:stretch>
        </p:blipFill>
        <p:spPr>
          <a:xfrm>
            <a:off x="1254876" y="12437398"/>
            <a:ext cx="7335735" cy="8237991"/>
          </a:xfrm>
          <a:prstGeom prst="rect">
            <a:avLst/>
          </a:prstGeom>
        </p:spPr>
      </p:pic>
      <p:pic>
        <p:nvPicPr>
          <p:cNvPr id="52" name="Picture 2" descr="Institute of Computer Science of University of Tartu"/>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861" y="29040333"/>
            <a:ext cx="5872276" cy="93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 Algo">
      <a:dk1>
        <a:sysClr val="windowText" lastClr="000000"/>
      </a:dk1>
      <a:lt1>
        <a:sysClr val="window" lastClr="FFFFFF"/>
      </a:lt1>
      <a:dk2>
        <a:srgbClr val="323232"/>
      </a:dk2>
      <a:lt2>
        <a:srgbClr val="E4F137"/>
      </a:lt2>
      <a:accent1>
        <a:srgbClr val="A5300F"/>
      </a:accent1>
      <a:accent2>
        <a:srgbClr val="D55816"/>
      </a:accent2>
      <a:accent3>
        <a:srgbClr val="F59911"/>
      </a:accent3>
      <a:accent4>
        <a:srgbClr val="C96C65"/>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5200</TotalTime>
  <Words>584</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Algorithmics poster</dc:title>
  <dc:creator>Kaur Karus</dc:creator>
  <dc:description>Quality poster printing
www.genigraphics.com
1-800-790-4001</dc:description>
  <cp:lastModifiedBy>Kaur Karus</cp:lastModifiedBy>
  <cp:revision>167</cp:revision>
  <cp:lastPrinted>2013-02-12T02:21:55Z</cp:lastPrinted>
  <dcterms:created xsi:type="dcterms:W3CDTF">2013-02-10T21:14:48Z</dcterms:created>
  <dcterms:modified xsi:type="dcterms:W3CDTF">2018-05-27T20:43:51Z</dcterms:modified>
</cp:coreProperties>
</file>