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notesMasterIdLst>
    <p:notesMasterId r:id="rId24"/>
  </p:notesMasterIdLst>
  <p:sldIdLst>
    <p:sldId id="256" r:id="rId2"/>
    <p:sldId id="258" r:id="rId3"/>
    <p:sldId id="273" r:id="rId4"/>
    <p:sldId id="280" r:id="rId5"/>
    <p:sldId id="271" r:id="rId6"/>
    <p:sldId id="277" r:id="rId7"/>
    <p:sldId id="259" r:id="rId8"/>
    <p:sldId id="261" r:id="rId9"/>
    <p:sldId id="263" r:id="rId10"/>
    <p:sldId id="272" r:id="rId11"/>
    <p:sldId id="290" r:id="rId12"/>
    <p:sldId id="289" r:id="rId13"/>
    <p:sldId id="274" r:id="rId14"/>
    <p:sldId id="276" r:id="rId15"/>
    <p:sldId id="286" r:id="rId16"/>
    <p:sldId id="285" r:id="rId17"/>
    <p:sldId id="287" r:id="rId18"/>
    <p:sldId id="281" r:id="rId19"/>
    <p:sldId id="267" r:id="rId20"/>
    <p:sldId id="278" r:id="rId21"/>
    <p:sldId id="292"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1891" autoAdjust="0"/>
  </p:normalViewPr>
  <p:slideViewPr>
    <p:cSldViewPr snapToGrid="0">
      <p:cViewPr varScale="1">
        <p:scale>
          <a:sx n="69" d="100"/>
          <a:sy n="69" d="100"/>
        </p:scale>
        <p:origin x="9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6CA4B-BD0D-4F4A-9824-2F2FDF0744D7}"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308A4-5D65-49C7-9B8A-A3A77A5D89ED}" type="slidenum">
              <a:rPr lang="en-US" smtClean="0"/>
              <a:t>‹#›</a:t>
            </a:fld>
            <a:endParaRPr lang="en-US"/>
          </a:p>
        </p:txBody>
      </p:sp>
    </p:spTree>
    <p:extLst>
      <p:ext uri="{BB962C8B-B14F-4D97-AF65-F5344CB8AC3E}">
        <p14:creationId xmlns:p14="http://schemas.microsoft.com/office/powerpoint/2010/main" val="359936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bviewer.jupyter.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hlinkClick r:id="rId3"/>
              </a:rPr>
              <a:t>https://nbviewer.jupyter.org/</a:t>
            </a:r>
            <a:r>
              <a:rPr lang="en-US" dirty="0" smtClean="0"/>
              <a:t> if </a:t>
            </a:r>
            <a:r>
              <a:rPr lang="en-US" dirty="0" err="1" smtClean="0"/>
              <a:t>github</a:t>
            </a:r>
            <a:r>
              <a:rPr lang="en-US" baseline="0" dirty="0" smtClean="0"/>
              <a:t> is not working</a:t>
            </a:r>
            <a:endParaRPr lang="en-US" dirty="0" smtClean="0"/>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new Events endpoint </a:t>
            </a:r>
          </a:p>
          <a:p>
            <a:pPr marL="171450" indent="-171450">
              <a:buFontTx/>
              <a:buChar char="-"/>
            </a:pPr>
            <a:r>
              <a:rPr lang="en-US" sz="1200" b="0" i="0" kern="1200" dirty="0" smtClean="0">
                <a:solidFill>
                  <a:schemeClr val="tx1"/>
                </a:solidFill>
                <a:effectLst/>
                <a:latin typeface="+mn-lt"/>
                <a:ea typeface="+mn-ea"/>
                <a:cs typeface="+mn-cs"/>
              </a:rPr>
              <a:t>Find an ID and</a:t>
            </a:r>
            <a:r>
              <a:rPr lang="en-US" sz="1200" b="0" i="0" kern="1200" baseline="0" dirty="0" smtClean="0">
                <a:solidFill>
                  <a:schemeClr val="tx1"/>
                </a:solidFill>
                <a:effectLst/>
                <a:latin typeface="+mn-lt"/>
                <a:ea typeface="+mn-ea"/>
                <a:cs typeface="+mn-cs"/>
              </a:rPr>
              <a:t> ready to proceed with different </a:t>
            </a:r>
            <a:r>
              <a:rPr lang="en-US" sz="1200" b="0" i="0" kern="1200" baseline="0" dirty="0" err="1" smtClean="0">
                <a:solidFill>
                  <a:schemeClr val="tx1"/>
                </a:solidFill>
                <a:effectLst/>
                <a:latin typeface="+mn-lt"/>
                <a:ea typeface="+mn-ea"/>
                <a:cs typeface="+mn-cs"/>
              </a:rPr>
              <a:t>varaibles</a:t>
            </a: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Used 4 GCM’s, two climate variables and 5 cities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2</a:t>
            </a:fld>
            <a:endParaRPr lang="en-US"/>
          </a:p>
        </p:txBody>
      </p:sp>
    </p:spTree>
    <p:extLst>
      <p:ext uri="{BB962C8B-B14F-4D97-AF65-F5344CB8AC3E}">
        <p14:creationId xmlns:p14="http://schemas.microsoft.com/office/powerpoint/2010/main" val="108964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11</a:t>
            </a:fld>
            <a:endParaRPr lang="en-US"/>
          </a:p>
        </p:txBody>
      </p:sp>
    </p:spTree>
    <p:extLst>
      <p:ext uri="{BB962C8B-B14F-4D97-AF65-F5344CB8AC3E}">
        <p14:creationId xmlns:p14="http://schemas.microsoft.com/office/powerpoint/2010/main" val="945262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13</a:t>
            </a:fld>
            <a:endParaRPr lang="en-US"/>
          </a:p>
        </p:txBody>
      </p:sp>
    </p:spTree>
    <p:extLst>
      <p:ext uri="{BB962C8B-B14F-4D97-AF65-F5344CB8AC3E}">
        <p14:creationId xmlns:p14="http://schemas.microsoft.com/office/powerpoint/2010/main" val="283590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10% of full year precipitation (Oct to September)</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14</a:t>
            </a:fld>
            <a:endParaRPr lang="en-US"/>
          </a:p>
        </p:txBody>
      </p:sp>
    </p:spTree>
    <p:extLst>
      <p:ext uri="{BB962C8B-B14F-4D97-AF65-F5344CB8AC3E}">
        <p14:creationId xmlns:p14="http://schemas.microsoft.com/office/powerpoint/2010/main" val="4140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Onset is going to reach in January later in century </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15</a:t>
            </a:fld>
            <a:endParaRPr lang="en-US"/>
          </a:p>
        </p:txBody>
      </p:sp>
    </p:spTree>
    <p:extLst>
      <p:ext uri="{BB962C8B-B14F-4D97-AF65-F5344CB8AC3E}">
        <p14:creationId xmlns:p14="http://schemas.microsoft.com/office/powerpoint/2010/main" val="1942904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Fewer “wet” days—at the same time that extreme precipitation events are generally more severe and more frequent—is what is projected by LOCA. Your graph shows the “fewer wet days” aspect of that.</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17</a:t>
            </a:fld>
            <a:endParaRPr lang="en-US"/>
          </a:p>
        </p:txBody>
      </p:sp>
    </p:spTree>
    <p:extLst>
      <p:ext uri="{BB962C8B-B14F-4D97-AF65-F5344CB8AC3E}">
        <p14:creationId xmlns:p14="http://schemas.microsoft.com/office/powerpoint/2010/main" val="2502785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could not help but put this graph in here</a:t>
            </a:r>
          </a:p>
          <a:p>
            <a:endParaRPr lang="en-US" dirty="0" smtClean="0"/>
          </a:p>
          <a:p>
            <a:r>
              <a:rPr lang="en-US" dirty="0" smtClean="0"/>
              <a:t>Wind</a:t>
            </a:r>
            <a:r>
              <a:rPr lang="en-US" baseline="0" dirty="0" smtClean="0"/>
              <a:t> Energy is related to wind (m/s). We looked at the data from Altamont pass. This graph shows that</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18</a:t>
            </a:fld>
            <a:endParaRPr lang="en-US"/>
          </a:p>
        </p:txBody>
      </p:sp>
    </p:spTree>
    <p:extLst>
      <p:ext uri="{BB962C8B-B14F-4D97-AF65-F5344CB8AC3E}">
        <p14:creationId xmlns:p14="http://schemas.microsoft.com/office/powerpoint/2010/main" val="101254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Average daily wind speed</a:t>
            </a:r>
          </a:p>
          <a:p>
            <a:r>
              <a:rPr lang="en-US" dirty="0" smtClean="0"/>
              <a:t>Daily Data from four priority models and</a:t>
            </a:r>
            <a:r>
              <a:rPr lang="en-US" baseline="0" dirty="0" smtClean="0"/>
              <a:t> averaged</a:t>
            </a:r>
          </a:p>
          <a:p>
            <a:r>
              <a:rPr lang="en-US" baseline="0" dirty="0" smtClean="0"/>
              <a:t>Plotted Historical (1950-2005),  Beg Century (2006-2034), Mid century (2035-2064), and End of century (2065-2099)</a:t>
            </a:r>
          </a:p>
          <a:p>
            <a:r>
              <a:rPr lang="en-US" dirty="0" smtClean="0"/>
              <a:t>We can see that unlike daily temperature or</a:t>
            </a:r>
            <a:r>
              <a:rPr lang="en-US" baseline="0" dirty="0" smtClean="0"/>
              <a:t> precipitation,</a:t>
            </a:r>
            <a:r>
              <a:rPr lang="en-US" dirty="0" smtClean="0"/>
              <a:t> wind speed is not going to change</a:t>
            </a:r>
            <a:r>
              <a:rPr lang="en-US" baseline="0" dirty="0" smtClean="0"/>
              <a:t> much, and hence, we can expect the same wind energy production. </a:t>
            </a:r>
            <a:endParaRPr lang="en-US" dirty="0" smtClean="0"/>
          </a:p>
        </p:txBody>
      </p:sp>
      <p:sp>
        <p:nvSpPr>
          <p:cNvPr id="4" name="Slide Number Placeholder 3"/>
          <p:cNvSpPr>
            <a:spLocks noGrp="1"/>
          </p:cNvSpPr>
          <p:nvPr>
            <p:ph type="sldNum" sz="quarter" idx="10"/>
          </p:nvPr>
        </p:nvSpPr>
        <p:spPr/>
        <p:txBody>
          <a:bodyPr/>
          <a:lstStyle/>
          <a:p>
            <a:fld id="{FE2308A4-5D65-49C7-9B8A-A3A77A5D89ED}" type="slidenum">
              <a:rPr lang="en-US" smtClean="0"/>
              <a:t>19</a:t>
            </a:fld>
            <a:endParaRPr lang="en-US"/>
          </a:p>
        </p:txBody>
      </p:sp>
    </p:spTree>
    <p:extLst>
      <p:ext uri="{BB962C8B-B14F-4D97-AF65-F5344CB8AC3E}">
        <p14:creationId xmlns:p14="http://schemas.microsoft.com/office/powerpoint/2010/main" val="184248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Find the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historic data (1961-1990) in all 5 cities (90</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percentile of 30 year data)</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Find all the days is every city which has temperature higher than its corresponding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historic value</a:t>
            </a:r>
          </a:p>
          <a:p>
            <a:pPr lvl="0"/>
            <a:r>
              <a:rPr lang="en-US" sz="1200" kern="1200" dirty="0" smtClean="0">
                <a:solidFill>
                  <a:schemeClr val="tx1"/>
                </a:solidFill>
                <a:effectLst/>
                <a:latin typeface="+mn-lt"/>
                <a:ea typeface="+mn-ea"/>
                <a:cs typeface="+mn-cs"/>
              </a:rPr>
              <a:t>Keep only the days that are common in all cities. </a:t>
            </a:r>
          </a:p>
          <a:p>
            <a:pPr lvl="0"/>
            <a:r>
              <a:rPr lang="en-US" sz="1200" kern="1200" dirty="0" smtClean="0">
                <a:solidFill>
                  <a:schemeClr val="tx1"/>
                </a:solidFill>
                <a:effectLst/>
                <a:latin typeface="+mn-lt"/>
                <a:ea typeface="+mn-ea"/>
                <a:cs typeface="+mn-cs"/>
              </a:rPr>
              <a:t>Take average of temp in all cities </a:t>
            </a:r>
          </a:p>
          <a:p>
            <a:pPr lvl="0"/>
            <a:r>
              <a:rPr lang="en-US" sz="1200" kern="1200" dirty="0" smtClean="0">
                <a:solidFill>
                  <a:schemeClr val="tx1"/>
                </a:solidFill>
                <a:effectLst/>
                <a:latin typeface="+mn-lt"/>
                <a:ea typeface="+mn-ea"/>
                <a:cs typeface="+mn-cs"/>
              </a:rPr>
              <a:t>Plot these days on a graph</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3</a:t>
            </a:fld>
            <a:endParaRPr lang="en-US"/>
          </a:p>
        </p:txBody>
      </p:sp>
    </p:spTree>
    <p:extLst>
      <p:ext uri="{BB962C8B-B14F-4D97-AF65-F5344CB8AC3E}">
        <p14:creationId xmlns:p14="http://schemas.microsoft.com/office/powerpoint/2010/main" val="84605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bubble is a day which meets the above requirements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is higher than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historic values in each city). Color shows the average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max temperature in all six locations on that specific day. Darker the color is, higher the temperature is on that day. High temp is from Mid June to Late Sept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Prior to 2010, there is</a:t>
            </a:r>
            <a:r>
              <a:rPr lang="en-US" sz="1200" kern="1200" baseline="0" dirty="0" smtClean="0">
                <a:solidFill>
                  <a:schemeClr val="tx1"/>
                </a:solidFill>
                <a:effectLst/>
                <a:latin typeface="+mn-lt"/>
                <a:ea typeface="+mn-ea"/>
                <a:cs typeface="+mn-cs"/>
              </a:rPr>
              <a:t> no such events when temp was above </a:t>
            </a:r>
            <a:r>
              <a:rPr lang="en-US" sz="1200" kern="1200" baseline="0" dirty="0" err="1" smtClean="0">
                <a:solidFill>
                  <a:schemeClr val="tx1"/>
                </a:solidFill>
                <a:effectLst/>
                <a:latin typeface="+mn-lt"/>
                <a:ea typeface="+mn-ea"/>
                <a:cs typeface="+mn-cs"/>
              </a:rPr>
              <a:t>histocial</a:t>
            </a:r>
            <a:r>
              <a:rPr lang="en-US" sz="1200" kern="1200" baseline="0" dirty="0" smtClean="0">
                <a:solidFill>
                  <a:schemeClr val="tx1"/>
                </a:solidFill>
                <a:effectLst/>
                <a:latin typeface="+mn-lt"/>
                <a:ea typeface="+mn-ea"/>
                <a:cs typeface="+mn-cs"/>
              </a:rPr>
              <a:t> 90</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in all six populated areas</a:t>
            </a:r>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4</a:t>
            </a:fld>
            <a:endParaRPr lang="en-US"/>
          </a:p>
        </p:txBody>
      </p:sp>
    </p:spTree>
    <p:extLst>
      <p:ext uri="{BB962C8B-B14F-4D97-AF65-F5344CB8AC3E}">
        <p14:creationId xmlns:p14="http://schemas.microsoft.com/office/powerpoint/2010/main" val="88381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plot cumulative probabilistic distribution for both historical and projected data on the same graph.</a:t>
            </a:r>
          </a:p>
          <a:p>
            <a:r>
              <a:rPr lang="en-US" sz="1200" kern="1200" dirty="0" smtClean="0">
                <a:solidFill>
                  <a:schemeClr val="tx1"/>
                </a:solidFill>
                <a:effectLst/>
                <a:latin typeface="+mn-lt"/>
                <a:ea typeface="+mn-ea"/>
                <a:cs typeface="+mn-cs"/>
              </a:rPr>
              <a:t> It allows us to see how distribution of daily max temperature is going to change in future compare to historical years. </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5</a:t>
            </a:fld>
            <a:endParaRPr lang="en-US"/>
          </a:p>
        </p:txBody>
      </p:sp>
    </p:spTree>
    <p:extLst>
      <p:ext uri="{BB962C8B-B14F-4D97-AF65-F5344CB8AC3E}">
        <p14:creationId xmlns:p14="http://schemas.microsoft.com/office/powerpoint/2010/main" val="365625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Computing everything simultaneously on Historical and Projected Data</a:t>
            </a:r>
          </a:p>
          <a:p>
            <a:pPr marL="171450" indent="-171450">
              <a:buFontTx/>
              <a:buChar char="-"/>
            </a:pPr>
            <a:r>
              <a:rPr lang="en-US" dirty="0" smtClean="0"/>
              <a:t>0.5 interval</a:t>
            </a:r>
          </a:p>
          <a:p>
            <a:pPr marL="171450" indent="-171450">
              <a:buFontTx/>
              <a:buChar char="-"/>
            </a:pPr>
            <a:r>
              <a:rPr lang="en-US" sz="1200" kern="1200" dirty="0" smtClean="0">
                <a:solidFill>
                  <a:schemeClr val="tx1"/>
                </a:solidFill>
                <a:effectLst/>
                <a:latin typeface="+mn-lt"/>
                <a:ea typeface="+mn-ea"/>
                <a:cs typeface="+mn-cs"/>
              </a:rPr>
              <a:t>The relative frequency of each bin is the percentage of data element in that bin. </a:t>
            </a:r>
          </a:p>
          <a:p>
            <a:pPr marL="171450" indent="-171450">
              <a:buFontTx/>
              <a:buChar char="-"/>
            </a:pPr>
            <a:r>
              <a:rPr lang="en-US" sz="1200" kern="1200" dirty="0" smtClean="0">
                <a:solidFill>
                  <a:schemeClr val="tx1"/>
                </a:solidFill>
                <a:effectLst/>
                <a:latin typeface="+mn-lt"/>
                <a:ea typeface="+mn-ea"/>
                <a:cs typeface="+mn-cs"/>
              </a:rPr>
              <a:t>find the cumulative frequency (running total of frequencies)</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6</a:t>
            </a:fld>
            <a:endParaRPr lang="en-US"/>
          </a:p>
        </p:txBody>
      </p:sp>
    </p:spTree>
    <p:extLst>
      <p:ext uri="{BB962C8B-B14F-4D97-AF65-F5344CB8AC3E}">
        <p14:creationId xmlns:p14="http://schemas.microsoft.com/office/powerpoint/2010/main" val="57856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graph, blue diamonds represent the cumulative distribution of historical daily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and red triangles represent cumulative distribution of projected daily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This shows that how daily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is going to be increased in Future </a:t>
            </a:r>
            <a:r>
              <a:rPr lang="en-US" sz="1200" kern="1200" dirty="0" err="1" smtClean="0">
                <a:solidFill>
                  <a:schemeClr val="tx1"/>
                </a:solidFill>
                <a:effectLst/>
                <a:latin typeface="+mn-lt"/>
                <a:ea typeface="+mn-ea"/>
                <a:cs typeface="+mn-cs"/>
              </a:rPr>
              <a:t>yeras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by looking at the x-axis, 100 was above 60th </a:t>
            </a:r>
            <a:r>
              <a:rPr lang="en-US" sz="1200" b="1" kern="1200" dirty="0" smtClean="0">
                <a:solidFill>
                  <a:schemeClr val="tx1"/>
                </a:solidFill>
                <a:effectLst/>
                <a:latin typeface="+mn-lt"/>
                <a:ea typeface="+mn-ea"/>
                <a:cs typeface="+mn-cs"/>
              </a:rPr>
              <a:t>percentile</a:t>
            </a:r>
            <a:r>
              <a:rPr lang="en-US" sz="1200" kern="1200" dirty="0" smtClean="0">
                <a:solidFill>
                  <a:schemeClr val="tx1"/>
                </a:solidFill>
                <a:effectLst/>
                <a:latin typeface="+mn-lt"/>
                <a:ea typeface="+mn-ea"/>
                <a:cs typeface="+mn-cs"/>
              </a:rPr>
              <a:t> in historical period, but it is below 40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projected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Vertical gap in two curves show the percentile difference. </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 given temperature, the vertical gap shows how its percentile “ranking” changes. The horizontal gap shows the change in temperature for a given percentile.</a:t>
            </a:r>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7</a:t>
            </a:fld>
            <a:endParaRPr lang="en-US"/>
          </a:p>
        </p:txBody>
      </p:sp>
    </p:spTree>
    <p:extLst>
      <p:ext uri="{BB962C8B-B14F-4D97-AF65-F5344CB8AC3E}">
        <p14:creationId xmlns:p14="http://schemas.microsoft.com/office/powerpoint/2010/main" val="119569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graph, we compare the shapes of distribution to find how daily </a:t>
            </a:r>
            <a:r>
              <a:rPr lang="en-US" sz="1200" kern="1200" dirty="0" err="1" smtClean="0">
                <a:solidFill>
                  <a:schemeClr val="tx1"/>
                </a:solidFill>
                <a:effectLst/>
                <a:latin typeface="+mn-lt"/>
                <a:ea typeface="+mn-ea"/>
                <a:cs typeface="+mn-cs"/>
              </a:rPr>
              <a:t>tmax</a:t>
            </a:r>
            <a:r>
              <a:rPr lang="en-US" sz="1200" kern="1200" dirty="0" smtClean="0">
                <a:solidFill>
                  <a:schemeClr val="tx1"/>
                </a:solidFill>
                <a:effectLst/>
                <a:latin typeface="+mn-lt"/>
                <a:ea typeface="+mn-ea"/>
                <a:cs typeface="+mn-cs"/>
              </a:rPr>
              <a:t> percentiles are different or similar in historical and projected period. If both distributions were similar, the plot would lie on black dashed y = x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Each diamond (bubble) represents a given temperature (e.g., </a:t>
            </a:r>
            <a:r>
              <a:rPr lang="en-US" sz="1200" b="0" i="0" kern="1200" dirty="0" smtClean="0">
                <a:solidFill>
                  <a:schemeClr val="tx1"/>
                </a:solidFill>
                <a:effectLst/>
                <a:latin typeface="+mn-lt"/>
                <a:ea typeface="+mn-ea"/>
                <a:cs typeface="+mn-cs"/>
              </a:rPr>
              <a:t>104.5 </a:t>
            </a:r>
            <a:r>
              <a:rPr lang="en-US" sz="1200" b="0" i="0" kern="1200" dirty="0" err="1" smtClean="0">
                <a:solidFill>
                  <a:schemeClr val="tx1"/>
                </a:solidFill>
                <a:effectLst/>
                <a:latin typeface="+mn-lt"/>
                <a:ea typeface="+mn-ea"/>
                <a:cs typeface="+mn-cs"/>
              </a:rPr>
              <a:t>deg</a:t>
            </a:r>
            <a:r>
              <a:rPr lang="en-US" sz="1200" b="0" i="0" kern="1200" dirty="0" smtClean="0">
                <a:solidFill>
                  <a:schemeClr val="tx1"/>
                </a:solidFill>
                <a:effectLst/>
                <a:latin typeface="+mn-lt"/>
                <a:ea typeface="+mn-ea"/>
                <a:cs typeface="+mn-cs"/>
              </a:rPr>
              <a:t> is the </a:t>
            </a:r>
            <a:r>
              <a:rPr lang="en-US" sz="1200" b="0" i="0" kern="1200" dirty="0" smtClean="0">
                <a:solidFill>
                  <a:schemeClr val="tx1"/>
                </a:solidFill>
                <a:effectLst/>
                <a:latin typeface="+mn-lt"/>
                <a:ea typeface="+mn-ea"/>
                <a:cs typeface="+mn-cs"/>
              </a:rPr>
              <a:t>88th </a:t>
            </a:r>
            <a:r>
              <a:rPr lang="en-US" sz="1200" b="0" i="0" kern="1200" dirty="0" smtClean="0">
                <a:solidFill>
                  <a:schemeClr val="tx1"/>
                </a:solidFill>
                <a:effectLst/>
                <a:latin typeface="+mn-lt"/>
                <a:ea typeface="+mn-ea"/>
                <a:cs typeface="+mn-cs"/>
              </a:rPr>
              <a:t>percentile in the historical distribution, then </a:t>
            </a:r>
            <a:r>
              <a:rPr lang="en-US" sz="1200" b="0" i="0" kern="1200" dirty="0" smtClean="0">
                <a:solidFill>
                  <a:schemeClr val="tx1"/>
                </a:solidFill>
                <a:effectLst/>
                <a:latin typeface="+mn-lt"/>
                <a:ea typeface="+mn-ea"/>
                <a:cs typeface="+mn-cs"/>
              </a:rPr>
              <a:t>65th </a:t>
            </a:r>
            <a:r>
              <a:rPr lang="en-US" sz="1200" b="0" i="0" kern="1200" dirty="0" smtClean="0">
                <a:solidFill>
                  <a:schemeClr val="tx1"/>
                </a:solidFill>
                <a:effectLst/>
                <a:latin typeface="+mn-lt"/>
                <a:ea typeface="+mn-ea"/>
                <a:cs typeface="+mn-cs"/>
              </a:rPr>
              <a:t>percentile in the future distribution</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8</a:t>
            </a:fld>
            <a:endParaRPr lang="en-US"/>
          </a:p>
        </p:txBody>
      </p:sp>
    </p:spTree>
    <p:extLst>
      <p:ext uri="{BB962C8B-B14F-4D97-AF65-F5344CB8AC3E}">
        <p14:creationId xmlns:p14="http://schemas.microsoft.com/office/powerpoint/2010/main" val="62858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in 10 is equivalent to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events. Graph shows the running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past thirty years for each model. Black curve in the graph is the average of all 10 GCM’s. By looking only at average curve, we can see a large change in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as we move from beginning of the century to end of the century. GFDL is the hottest model where CNRM-CM5 is the least hot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Running 90</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percentile of past thirty years. </a:t>
            </a:r>
          </a:p>
          <a:p>
            <a:endParaRPr lang="en-US" dirty="0"/>
          </a:p>
        </p:txBody>
      </p:sp>
      <p:sp>
        <p:nvSpPr>
          <p:cNvPr id="4" name="Slide Number Placeholder 3"/>
          <p:cNvSpPr>
            <a:spLocks noGrp="1"/>
          </p:cNvSpPr>
          <p:nvPr>
            <p:ph type="sldNum" sz="quarter" idx="10"/>
          </p:nvPr>
        </p:nvSpPr>
        <p:spPr/>
        <p:txBody>
          <a:bodyPr/>
          <a:lstStyle/>
          <a:p>
            <a:fld id="{FE2308A4-5D65-49C7-9B8A-A3A77A5D89ED}" type="slidenum">
              <a:rPr lang="en-US" smtClean="0"/>
              <a:t>9</a:t>
            </a:fld>
            <a:endParaRPr lang="en-US"/>
          </a:p>
        </p:txBody>
      </p:sp>
    </p:spTree>
    <p:extLst>
      <p:ext uri="{BB962C8B-B14F-4D97-AF65-F5344CB8AC3E}">
        <p14:creationId xmlns:p14="http://schemas.microsoft.com/office/powerpoint/2010/main" val="455259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California fires have been very destructive in recent years. In this analysis, we observe the change in frequency of different events, which might lead to fires. For example, high precipitation in one year lead by very hot temperature in next year. We used the conditions that were originally specified in Balch et al., 2018. </a:t>
            </a:r>
          </a:p>
          <a:p>
            <a:endParaRPr lang="en-US" b="1" dirty="0"/>
          </a:p>
        </p:txBody>
      </p:sp>
      <p:sp>
        <p:nvSpPr>
          <p:cNvPr id="4" name="Slide Number Placeholder 3"/>
          <p:cNvSpPr>
            <a:spLocks noGrp="1"/>
          </p:cNvSpPr>
          <p:nvPr>
            <p:ph type="sldNum" sz="quarter" idx="10"/>
          </p:nvPr>
        </p:nvSpPr>
        <p:spPr/>
        <p:txBody>
          <a:bodyPr/>
          <a:lstStyle/>
          <a:p>
            <a:fld id="{FE2308A4-5D65-49C7-9B8A-A3A77A5D89ED}" type="slidenum">
              <a:rPr lang="en-US" smtClean="0"/>
              <a:t>10</a:t>
            </a:fld>
            <a:endParaRPr lang="en-US"/>
          </a:p>
        </p:txBody>
      </p:sp>
    </p:spTree>
    <p:extLst>
      <p:ext uri="{BB962C8B-B14F-4D97-AF65-F5344CB8AC3E}">
        <p14:creationId xmlns:p14="http://schemas.microsoft.com/office/powerpoint/2010/main" val="127774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45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773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3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5477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56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747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248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983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093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712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9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AAD347D-5ACD-4C99-B74B-A9C85AD731AF}" type="datetimeFigureOut">
              <a:rPr lang="en-US" smtClean="0"/>
              <a:t>11/12/2019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56439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hyperlink" Target="https://github.com/kaurlakhveer5/Python"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notebooks/welcom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Summer 2019</a:t>
            </a:r>
            <a:endParaRPr lang="en-US" dirty="0"/>
          </a:p>
        </p:txBody>
      </p:sp>
      <p:sp>
        <p:nvSpPr>
          <p:cNvPr id="3" name="Subtitle 2"/>
          <p:cNvSpPr>
            <a:spLocks noGrp="1"/>
          </p:cNvSpPr>
          <p:nvPr>
            <p:ph type="subTitle" idx="1"/>
          </p:nvPr>
        </p:nvSpPr>
        <p:spPr/>
        <p:txBody>
          <a:bodyPr/>
          <a:lstStyle/>
          <a:p>
            <a:r>
              <a:rPr lang="en-US" dirty="0" smtClean="0"/>
              <a:t>Lakhveer Kaur</a:t>
            </a:r>
            <a:endParaRPr lang="en-US" dirty="0"/>
          </a:p>
        </p:txBody>
      </p:sp>
    </p:spTree>
    <p:extLst>
      <p:ext uri="{BB962C8B-B14F-4D97-AF65-F5344CB8AC3E}">
        <p14:creationId xmlns:p14="http://schemas.microsoft.com/office/powerpoint/2010/main" val="3365646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81684"/>
          </a:xfrm>
        </p:spPr>
        <p:txBody>
          <a:bodyPr/>
          <a:lstStyle/>
          <a:p>
            <a:r>
              <a:rPr lang="en-US" dirty="0" smtClean="0"/>
              <a:t>Fire conditions probability</a:t>
            </a:r>
            <a:endParaRPr lang="en-US" dirty="0"/>
          </a:p>
        </p:txBody>
      </p:sp>
      <p:sp>
        <p:nvSpPr>
          <p:cNvPr id="3" name="Content Placeholder 2"/>
          <p:cNvSpPr>
            <a:spLocks noGrp="1"/>
          </p:cNvSpPr>
          <p:nvPr>
            <p:ph idx="1"/>
          </p:nvPr>
        </p:nvSpPr>
        <p:spPr>
          <a:xfrm>
            <a:off x="1024128" y="2794000"/>
            <a:ext cx="9720071" cy="3515360"/>
          </a:xfrm>
        </p:spPr>
        <p:txBody>
          <a:bodyPr/>
          <a:lstStyle/>
          <a:p>
            <a:r>
              <a:rPr lang="en-US" b="1" dirty="0" smtClean="0"/>
              <a:t>Conditions: </a:t>
            </a:r>
          </a:p>
          <a:p>
            <a:pPr>
              <a:buFontTx/>
              <a:buChar char="-"/>
            </a:pPr>
            <a:r>
              <a:rPr lang="en-US" dirty="0" smtClean="0"/>
              <a:t> Upper </a:t>
            </a:r>
            <a:r>
              <a:rPr lang="en-US" dirty="0" err="1"/>
              <a:t>tercile</a:t>
            </a:r>
            <a:r>
              <a:rPr lang="en-US" dirty="0"/>
              <a:t> for precipitation from Oct of the prior year to </a:t>
            </a:r>
            <a:r>
              <a:rPr lang="en-US" dirty="0" smtClean="0"/>
              <a:t>April</a:t>
            </a:r>
          </a:p>
          <a:p>
            <a:pPr>
              <a:buFontTx/>
              <a:buChar char="-"/>
            </a:pPr>
            <a:r>
              <a:rPr lang="en-US" b="1" dirty="0" smtClean="0"/>
              <a:t> </a:t>
            </a:r>
            <a:r>
              <a:rPr lang="en-US" dirty="0"/>
              <a:t>T</a:t>
            </a:r>
            <a:r>
              <a:rPr lang="en-US" dirty="0" smtClean="0"/>
              <a:t>op </a:t>
            </a:r>
            <a:r>
              <a:rPr lang="en-US" dirty="0"/>
              <a:t>decile of temperature from May to </a:t>
            </a:r>
            <a:r>
              <a:rPr lang="en-US" dirty="0" smtClean="0"/>
              <a:t>September</a:t>
            </a:r>
          </a:p>
          <a:p>
            <a:pPr>
              <a:buFontTx/>
              <a:buChar char="-"/>
            </a:pPr>
            <a:r>
              <a:rPr lang="en-US" b="1" dirty="0"/>
              <a:t> </a:t>
            </a:r>
            <a:r>
              <a:rPr lang="en-US" dirty="0"/>
              <a:t>B</a:t>
            </a:r>
            <a:r>
              <a:rPr lang="en-US" dirty="0" smtClean="0"/>
              <a:t>ottom </a:t>
            </a:r>
            <a:r>
              <a:rPr lang="en-US" dirty="0"/>
              <a:t>decile of precipitation from Sept to </a:t>
            </a:r>
            <a:r>
              <a:rPr lang="en-US" dirty="0" smtClean="0"/>
              <a:t>December</a:t>
            </a:r>
          </a:p>
          <a:p>
            <a:pPr>
              <a:buFontTx/>
              <a:buChar char="-"/>
            </a:pPr>
            <a:r>
              <a:rPr lang="en-US" b="1" dirty="0"/>
              <a:t> </a:t>
            </a:r>
            <a:r>
              <a:rPr lang="en-US" dirty="0"/>
              <a:t>E</a:t>
            </a:r>
            <a:r>
              <a:rPr lang="en-US" dirty="0" smtClean="0"/>
              <a:t>xtremely </a:t>
            </a:r>
            <a:r>
              <a:rPr lang="en-US" dirty="0"/>
              <a:t>hot Oct to December (OND) period (98th percentile or higher) </a:t>
            </a:r>
            <a:endParaRPr lang="en-US" b="1" dirty="0" smtClean="0"/>
          </a:p>
        </p:txBody>
      </p:sp>
      <p:sp>
        <p:nvSpPr>
          <p:cNvPr id="4" name="TextBox 3"/>
          <p:cNvSpPr txBox="1"/>
          <p:nvPr/>
        </p:nvSpPr>
        <p:spPr>
          <a:xfrm>
            <a:off x="1024128" y="2082800"/>
            <a:ext cx="9720071" cy="646331"/>
          </a:xfrm>
          <a:prstGeom prst="rect">
            <a:avLst/>
          </a:prstGeom>
          <a:noFill/>
        </p:spPr>
        <p:txBody>
          <a:bodyPr wrap="square" rtlCol="0">
            <a:spAutoFit/>
          </a:bodyPr>
          <a:lstStyle/>
          <a:p>
            <a:r>
              <a:rPr lang="en-US" dirty="0">
                <a:solidFill>
                  <a:srgbClr val="0070C0"/>
                </a:solidFill>
              </a:rPr>
              <a:t>Conditions Reported in </a:t>
            </a:r>
            <a:r>
              <a:rPr lang="en-US" i="1" dirty="0">
                <a:solidFill>
                  <a:srgbClr val="0070C0"/>
                </a:solidFill>
              </a:rPr>
              <a:t>Balch et al., 2018</a:t>
            </a:r>
            <a:r>
              <a:rPr lang="en-US" dirty="0">
                <a:solidFill>
                  <a:srgbClr val="0070C0"/>
                </a:solidFill>
              </a:rPr>
              <a:t>.</a:t>
            </a:r>
          </a:p>
          <a:p>
            <a:endParaRPr lang="en-US" dirty="0"/>
          </a:p>
        </p:txBody>
      </p:sp>
      <p:sp>
        <p:nvSpPr>
          <p:cNvPr id="5" name="TextBox 4"/>
          <p:cNvSpPr txBox="1"/>
          <p:nvPr/>
        </p:nvSpPr>
        <p:spPr>
          <a:xfrm>
            <a:off x="1117600" y="5638800"/>
            <a:ext cx="9842500" cy="369332"/>
          </a:xfrm>
          <a:prstGeom prst="rect">
            <a:avLst/>
          </a:prstGeom>
          <a:noFill/>
        </p:spPr>
        <p:txBody>
          <a:bodyPr wrap="square" rtlCol="0">
            <a:spAutoFit/>
          </a:bodyPr>
          <a:lstStyle/>
          <a:p>
            <a:r>
              <a:rPr lang="en-US" dirty="0" err="1"/>
              <a:t>T</a:t>
            </a:r>
            <a:r>
              <a:rPr lang="en-US" dirty="0" err="1" smtClean="0"/>
              <a:t>erciles</a:t>
            </a:r>
            <a:r>
              <a:rPr lang="en-US" dirty="0"/>
              <a:t>, deciles, and percentiles were calculated from the 1961 to 1990 baseline period</a:t>
            </a:r>
          </a:p>
        </p:txBody>
      </p:sp>
    </p:spTree>
    <p:extLst>
      <p:ext uri="{BB962C8B-B14F-4D97-AF65-F5344CB8AC3E}">
        <p14:creationId xmlns:p14="http://schemas.microsoft.com/office/powerpoint/2010/main" val="1506225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Probability of </a:t>
            </a:r>
            <a:r>
              <a:rPr lang="en-US" sz="4800" dirty="0" err="1" smtClean="0"/>
              <a:t>FIRe</a:t>
            </a:r>
            <a:r>
              <a:rPr lang="en-US" sz="4800" dirty="0" smtClean="0"/>
              <a:t> </a:t>
            </a:r>
            <a:r>
              <a:rPr lang="en-US" sz="4800" dirty="0"/>
              <a:t>conditions </a:t>
            </a:r>
            <a:br>
              <a:rPr lang="en-US" sz="4800" dirty="0"/>
            </a:br>
            <a:endParaRPr lang="en-US" dirty="0"/>
          </a:p>
        </p:txBody>
      </p:sp>
      <p:pic>
        <p:nvPicPr>
          <p:cNvPr id="6" name="Picture 5"/>
          <p:cNvPicPr>
            <a:picLocks noChangeAspect="1"/>
          </p:cNvPicPr>
          <p:nvPr/>
        </p:nvPicPr>
        <p:blipFill>
          <a:blip r:embed="rId3"/>
          <a:stretch>
            <a:fillRect/>
          </a:stretch>
        </p:blipFill>
        <p:spPr>
          <a:xfrm>
            <a:off x="1295399" y="2084832"/>
            <a:ext cx="9890761" cy="3249168"/>
          </a:xfrm>
          <a:prstGeom prst="rect">
            <a:avLst/>
          </a:prstGeom>
        </p:spPr>
      </p:pic>
    </p:spTree>
    <p:extLst>
      <p:ext uri="{BB962C8B-B14F-4D97-AF65-F5344CB8AC3E}">
        <p14:creationId xmlns:p14="http://schemas.microsoft.com/office/powerpoint/2010/main" val="294933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Probability of </a:t>
            </a:r>
            <a:r>
              <a:rPr lang="en-US" sz="5400" dirty="0" smtClean="0"/>
              <a:t>fire </a:t>
            </a:r>
            <a:r>
              <a:rPr lang="en-US" sz="5400" dirty="0"/>
              <a:t>conditions </a:t>
            </a:r>
            <a:br>
              <a:rPr lang="en-US" sz="5400" dirty="0"/>
            </a:br>
            <a:endParaRPr lang="en-US" dirty="0"/>
          </a:p>
        </p:txBody>
      </p:sp>
      <p:pic>
        <p:nvPicPr>
          <p:cNvPr id="6" name="Picture 5"/>
          <p:cNvPicPr>
            <a:picLocks noChangeAspect="1"/>
          </p:cNvPicPr>
          <p:nvPr/>
        </p:nvPicPr>
        <p:blipFill>
          <a:blip r:embed="rId2"/>
          <a:stretch>
            <a:fillRect/>
          </a:stretch>
        </p:blipFill>
        <p:spPr>
          <a:xfrm>
            <a:off x="2925762" y="2541587"/>
            <a:ext cx="5316538" cy="2246313"/>
          </a:xfrm>
          <a:prstGeom prst="rect">
            <a:avLst/>
          </a:prstGeom>
        </p:spPr>
      </p:pic>
    </p:spTree>
    <p:extLst>
      <p:ext uri="{BB962C8B-B14F-4D97-AF65-F5344CB8AC3E}">
        <p14:creationId xmlns:p14="http://schemas.microsoft.com/office/powerpoint/2010/main" val="3376071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Onset winter precipitation</a:t>
            </a:r>
            <a:endParaRPr lang="en-US" dirty="0"/>
          </a:p>
        </p:txBody>
      </p:sp>
      <p:sp>
        <p:nvSpPr>
          <p:cNvPr id="3" name="Content Placeholder 2"/>
          <p:cNvSpPr>
            <a:spLocks noGrp="1"/>
          </p:cNvSpPr>
          <p:nvPr>
            <p:ph idx="1"/>
          </p:nvPr>
        </p:nvSpPr>
        <p:spPr>
          <a:xfrm>
            <a:off x="1024129" y="3099451"/>
            <a:ext cx="9720071" cy="2285349"/>
          </a:xfrm>
        </p:spPr>
        <p:txBody>
          <a:bodyPr>
            <a:normAutofit fontScale="92500" lnSpcReduction="20000"/>
          </a:bodyPr>
          <a:lstStyle/>
          <a:p>
            <a:r>
              <a:rPr lang="en-US" dirty="0" smtClean="0"/>
              <a:t>Step 1. To </a:t>
            </a:r>
            <a:r>
              <a:rPr lang="en-US" dirty="0"/>
              <a:t>calculate the </a:t>
            </a:r>
            <a:r>
              <a:rPr lang="en-US" dirty="0" smtClean="0"/>
              <a:t>threshold, we aggregated </a:t>
            </a:r>
            <a:r>
              <a:rPr lang="en-US" dirty="0"/>
              <a:t>the precipitation by year for historical time period (</a:t>
            </a:r>
            <a:r>
              <a:rPr lang="en-US" dirty="0" smtClean="0"/>
              <a:t>1961-1990). Then took </a:t>
            </a:r>
            <a:r>
              <a:rPr lang="en-US" dirty="0"/>
              <a:t>the average of aggregated precipitation </a:t>
            </a:r>
            <a:r>
              <a:rPr lang="en-US" dirty="0" smtClean="0"/>
              <a:t>data (30 values) and calculated </a:t>
            </a:r>
            <a:r>
              <a:rPr lang="en-US" dirty="0"/>
              <a:t>10% of the </a:t>
            </a:r>
            <a:r>
              <a:rPr lang="en-US" dirty="0" smtClean="0"/>
              <a:t>average.</a:t>
            </a:r>
            <a:endParaRPr lang="en-US" dirty="0"/>
          </a:p>
          <a:p>
            <a:r>
              <a:rPr lang="en-US" dirty="0" smtClean="0"/>
              <a:t>Step2. Calculated the running total of precipitation by year, and found the day when running total hits the threshold.</a:t>
            </a:r>
          </a:p>
          <a:p>
            <a:pPr marL="0" indent="0">
              <a:buNone/>
            </a:pPr>
            <a:endParaRPr lang="en-US" dirty="0" smtClean="0"/>
          </a:p>
          <a:p>
            <a:r>
              <a:rPr lang="en-US" dirty="0" smtClean="0"/>
              <a:t>Note: Calculations are based upon water year (Oct – Sep)</a:t>
            </a:r>
          </a:p>
          <a:p>
            <a:endParaRPr lang="en-US" dirty="0"/>
          </a:p>
          <a:p>
            <a:endParaRPr lang="en-US" dirty="0"/>
          </a:p>
          <a:p>
            <a:endParaRPr lang="en-US" b="1" dirty="0"/>
          </a:p>
        </p:txBody>
      </p:sp>
      <p:sp>
        <p:nvSpPr>
          <p:cNvPr id="4" name="TextBox 3"/>
          <p:cNvSpPr txBox="1"/>
          <p:nvPr/>
        </p:nvSpPr>
        <p:spPr>
          <a:xfrm>
            <a:off x="1024128" y="2305262"/>
            <a:ext cx="9639300" cy="369332"/>
          </a:xfrm>
          <a:prstGeom prst="rect">
            <a:avLst/>
          </a:prstGeom>
          <a:noFill/>
        </p:spPr>
        <p:txBody>
          <a:bodyPr wrap="square" rtlCol="0">
            <a:spAutoFit/>
          </a:bodyPr>
          <a:lstStyle/>
          <a:p>
            <a:r>
              <a:rPr lang="en-US" dirty="0" smtClean="0"/>
              <a:t>The </a:t>
            </a:r>
            <a:r>
              <a:rPr lang="en-US" dirty="0"/>
              <a:t>day </a:t>
            </a:r>
            <a:r>
              <a:rPr lang="en-US" dirty="0" smtClean="0"/>
              <a:t>when precipitation reaches 10% of the average of historical yearly aggregated precipitation   </a:t>
            </a:r>
            <a:endParaRPr lang="en-US" dirty="0"/>
          </a:p>
        </p:txBody>
      </p:sp>
      <p:sp>
        <p:nvSpPr>
          <p:cNvPr id="6" name="TextBox 5"/>
          <p:cNvSpPr txBox="1"/>
          <p:nvPr/>
        </p:nvSpPr>
        <p:spPr>
          <a:xfrm>
            <a:off x="1024128" y="5850538"/>
            <a:ext cx="10659872" cy="615553"/>
          </a:xfrm>
          <a:prstGeom prst="rect">
            <a:avLst/>
          </a:prstGeom>
          <a:noFill/>
        </p:spPr>
        <p:txBody>
          <a:bodyPr wrap="square" rtlCol="0">
            <a:spAutoFit/>
          </a:bodyPr>
          <a:lstStyle/>
          <a:p>
            <a:r>
              <a:rPr lang="en-US" sz="1600" dirty="0" smtClean="0">
                <a:solidFill>
                  <a:srgbClr val="0070C0"/>
                </a:solidFill>
              </a:rPr>
              <a:t>This analysis is inspired by </a:t>
            </a:r>
            <a:r>
              <a:rPr lang="en-US" sz="1600" dirty="0">
                <a:solidFill>
                  <a:srgbClr val="0070C0"/>
                </a:solidFill>
              </a:rPr>
              <a:t>Williams’s analysis in </a:t>
            </a:r>
            <a:r>
              <a:rPr lang="en-US" sz="1600" dirty="0" smtClean="0">
                <a:solidFill>
                  <a:srgbClr val="0070C0"/>
                </a:solidFill>
              </a:rPr>
              <a:t>“Observed </a:t>
            </a:r>
            <a:r>
              <a:rPr lang="en-US" sz="1600" dirty="0">
                <a:solidFill>
                  <a:srgbClr val="0070C0"/>
                </a:solidFill>
              </a:rPr>
              <a:t>Impacts of Anthropogenic Climate </a:t>
            </a:r>
            <a:r>
              <a:rPr lang="en-US" sz="1600" dirty="0" err="1">
                <a:solidFill>
                  <a:srgbClr val="0070C0"/>
                </a:solidFill>
              </a:rPr>
              <a:t>Changeon</a:t>
            </a:r>
            <a:r>
              <a:rPr lang="en-US" sz="1600" dirty="0">
                <a:solidFill>
                  <a:srgbClr val="0070C0"/>
                </a:solidFill>
              </a:rPr>
              <a:t> Wildfire in </a:t>
            </a:r>
            <a:r>
              <a:rPr lang="en-US" sz="1600" dirty="0" smtClean="0">
                <a:solidFill>
                  <a:srgbClr val="0070C0"/>
                </a:solidFill>
              </a:rPr>
              <a:t>California” </a:t>
            </a:r>
            <a:endParaRPr lang="en-US" sz="1600" dirty="0">
              <a:solidFill>
                <a:srgbClr val="0070C0"/>
              </a:solidFill>
            </a:endParaRPr>
          </a:p>
          <a:p>
            <a:endParaRPr lang="en-US" dirty="0"/>
          </a:p>
        </p:txBody>
      </p:sp>
    </p:spTree>
    <p:extLst>
      <p:ext uri="{BB962C8B-B14F-4D97-AF65-F5344CB8AC3E}">
        <p14:creationId xmlns:p14="http://schemas.microsoft.com/office/powerpoint/2010/main" val="718398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Onset winter precipitation</a:t>
            </a:r>
          </a:p>
        </p:txBody>
      </p:sp>
      <p:sp>
        <p:nvSpPr>
          <p:cNvPr id="3" name="Content Placeholder 2"/>
          <p:cNvSpPr>
            <a:spLocks noGrp="1"/>
          </p:cNvSpPr>
          <p:nvPr>
            <p:ph idx="1"/>
          </p:nvPr>
        </p:nvSpPr>
        <p:spPr>
          <a:xfrm>
            <a:off x="1024129" y="2286000"/>
            <a:ext cx="4944872" cy="4023360"/>
          </a:xfrm>
        </p:spPr>
        <p:txBody>
          <a:bodyPr>
            <a:normAutofit/>
          </a:bodyPr>
          <a:lstStyle/>
          <a:p>
            <a:r>
              <a:rPr lang="en-US" b="1" dirty="0" smtClean="0"/>
              <a:t>Variables</a:t>
            </a:r>
            <a:r>
              <a:rPr lang="en-US" b="1" dirty="0"/>
              <a:t>: </a:t>
            </a:r>
          </a:p>
          <a:p>
            <a:pPr lvl="0"/>
            <a:r>
              <a:rPr lang="en-US" dirty="0"/>
              <a:t>- LOCA gridded data in Paradise</a:t>
            </a:r>
          </a:p>
          <a:p>
            <a:pPr lvl="0"/>
            <a:r>
              <a:rPr lang="en-US" dirty="0"/>
              <a:t>- Daily precipitation </a:t>
            </a:r>
            <a:r>
              <a:rPr lang="en-US" dirty="0" smtClean="0"/>
              <a:t>data </a:t>
            </a:r>
          </a:p>
          <a:p>
            <a:pPr lvl="0"/>
            <a:r>
              <a:rPr lang="en-US" dirty="0" smtClean="0"/>
              <a:t>- GCMs: CNRM-CM5 &amp; MIROC 5</a:t>
            </a:r>
            <a:endParaRPr lang="en-US" dirty="0"/>
          </a:p>
          <a:p>
            <a:pPr lvl="0"/>
            <a:r>
              <a:rPr lang="en-US" dirty="0" smtClean="0"/>
              <a:t>- </a:t>
            </a:r>
            <a:r>
              <a:rPr lang="en-US" dirty="0" err="1"/>
              <a:t>Rcp</a:t>
            </a:r>
            <a:r>
              <a:rPr lang="en-US" dirty="0"/>
              <a:t> 8.5</a:t>
            </a:r>
          </a:p>
          <a:p>
            <a:pPr lvl="0"/>
            <a:r>
              <a:rPr lang="en-US" dirty="0"/>
              <a:t>- Units: </a:t>
            </a:r>
            <a:r>
              <a:rPr lang="en-US" dirty="0" smtClean="0"/>
              <a:t>mm/day</a:t>
            </a:r>
            <a:endParaRPr lang="en-US" dirty="0"/>
          </a:p>
        </p:txBody>
      </p:sp>
      <p:sp>
        <p:nvSpPr>
          <p:cNvPr id="5" name="TextBox 4"/>
          <p:cNvSpPr txBox="1"/>
          <p:nvPr/>
        </p:nvSpPr>
        <p:spPr>
          <a:xfrm>
            <a:off x="6959600" y="2590800"/>
            <a:ext cx="3225800" cy="1200329"/>
          </a:xfrm>
          <a:prstGeom prst="rect">
            <a:avLst/>
          </a:prstGeom>
          <a:noFill/>
        </p:spPr>
        <p:txBody>
          <a:bodyPr wrap="square" rtlCol="0">
            <a:spAutoFit/>
          </a:bodyPr>
          <a:lstStyle/>
          <a:p>
            <a:r>
              <a:rPr lang="en-US" dirty="0" smtClean="0"/>
              <a:t>Threshold:</a:t>
            </a:r>
          </a:p>
          <a:p>
            <a:pPr marL="285750" indent="-285750">
              <a:buFont typeface="Arial" panose="020B0604020202020204" pitchFamily="34" charset="0"/>
              <a:buChar char="•"/>
            </a:pPr>
            <a:r>
              <a:rPr lang="en-US" dirty="0" smtClean="0"/>
              <a:t>CNRM-CM5</a:t>
            </a:r>
            <a:r>
              <a:rPr lang="en-US" dirty="0"/>
              <a:t>: </a:t>
            </a:r>
            <a:r>
              <a:rPr lang="en-US" dirty="0" smtClean="0"/>
              <a:t>131.13mm</a:t>
            </a:r>
          </a:p>
          <a:p>
            <a:pPr marL="285750" indent="-285750">
              <a:buFont typeface="Arial" panose="020B0604020202020204" pitchFamily="34" charset="0"/>
              <a:buChar char="•"/>
            </a:pPr>
            <a:r>
              <a:rPr lang="en-US" dirty="0" smtClean="0"/>
              <a:t>MIROC5</a:t>
            </a:r>
            <a:r>
              <a:rPr lang="en-US" dirty="0"/>
              <a:t>: 138.08mm</a:t>
            </a:r>
          </a:p>
          <a:p>
            <a:endParaRPr lang="en-US" dirty="0"/>
          </a:p>
        </p:txBody>
      </p:sp>
    </p:spTree>
    <p:extLst>
      <p:ext uri="{BB962C8B-B14F-4D97-AF65-F5344CB8AC3E}">
        <p14:creationId xmlns:p14="http://schemas.microsoft.com/office/powerpoint/2010/main" val="3635029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45700" cy="6858000"/>
          </a:xfrm>
          <a:prstGeom prst="rect">
            <a:avLst/>
          </a:prstGeom>
        </p:spPr>
      </p:pic>
      <p:sp>
        <p:nvSpPr>
          <p:cNvPr id="3" name="Rectangle 2"/>
          <p:cNvSpPr/>
          <p:nvPr/>
        </p:nvSpPr>
        <p:spPr>
          <a:xfrm>
            <a:off x="9931400" y="2978834"/>
            <a:ext cx="2019300" cy="646331"/>
          </a:xfrm>
          <a:prstGeom prst="rect">
            <a:avLst/>
          </a:prstGeom>
        </p:spPr>
        <p:txBody>
          <a:bodyPr wrap="square">
            <a:spAutoFit/>
          </a:bodyPr>
          <a:lstStyle/>
          <a:p>
            <a:r>
              <a:rPr lang="en-US" b="1" dirty="0">
                <a:solidFill>
                  <a:srgbClr val="00B050"/>
                </a:solidFill>
              </a:rPr>
              <a:t>Green: </a:t>
            </a:r>
            <a:r>
              <a:rPr lang="en-US" b="1" dirty="0" smtClean="0"/>
              <a:t>MIROC5</a:t>
            </a:r>
            <a:endParaRPr lang="en-US" b="1" dirty="0" smtClean="0">
              <a:solidFill>
                <a:srgbClr val="0070C0"/>
              </a:solidFill>
            </a:endParaRPr>
          </a:p>
          <a:p>
            <a:r>
              <a:rPr lang="en-US" b="1" dirty="0" smtClean="0">
                <a:solidFill>
                  <a:srgbClr val="0070C0"/>
                </a:solidFill>
              </a:rPr>
              <a:t>Blue</a:t>
            </a:r>
            <a:r>
              <a:rPr lang="en-US" b="1" dirty="0">
                <a:solidFill>
                  <a:srgbClr val="0070C0"/>
                </a:solidFill>
              </a:rPr>
              <a:t>: </a:t>
            </a:r>
            <a:r>
              <a:rPr lang="en-US" b="1" dirty="0" smtClean="0"/>
              <a:t>CanESM-CM5</a:t>
            </a:r>
            <a:endParaRPr lang="en-US" b="1" dirty="0"/>
          </a:p>
        </p:txBody>
      </p:sp>
    </p:spTree>
    <p:extLst>
      <p:ext uri="{BB962C8B-B14F-4D97-AF65-F5344CB8AC3E}">
        <p14:creationId xmlns:p14="http://schemas.microsoft.com/office/powerpoint/2010/main" val="9847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Wet day frequency</a:t>
            </a:r>
            <a:endParaRPr lang="en-US" dirty="0"/>
          </a:p>
        </p:txBody>
      </p:sp>
      <p:sp>
        <p:nvSpPr>
          <p:cNvPr id="3" name="Content Placeholder 2"/>
          <p:cNvSpPr>
            <a:spLocks noGrp="1"/>
          </p:cNvSpPr>
          <p:nvPr>
            <p:ph idx="1"/>
          </p:nvPr>
        </p:nvSpPr>
        <p:spPr>
          <a:xfrm>
            <a:off x="1024129" y="2286000"/>
            <a:ext cx="9364472" cy="4023360"/>
          </a:xfrm>
        </p:spPr>
        <p:txBody>
          <a:bodyPr/>
          <a:lstStyle/>
          <a:p>
            <a:r>
              <a:rPr lang="en-US" dirty="0" smtClean="0"/>
              <a:t>Wet Day frequency in Oct-Nov is defined as days when Precipitation is greater than 2.54mm</a:t>
            </a:r>
            <a:endParaRPr lang="en-US" dirty="0"/>
          </a:p>
        </p:txBody>
      </p:sp>
    </p:spTree>
    <p:extLst>
      <p:ext uri="{BB962C8B-B14F-4D97-AF65-F5344CB8AC3E}">
        <p14:creationId xmlns:p14="http://schemas.microsoft.com/office/powerpoint/2010/main" val="2163265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91" y="481879"/>
            <a:ext cx="10744387" cy="5918921"/>
          </a:xfrm>
          <a:prstGeom prst="rect">
            <a:avLst/>
          </a:prstGeom>
        </p:spPr>
      </p:pic>
    </p:spTree>
    <p:extLst>
      <p:ext uri="{BB962C8B-B14F-4D97-AF65-F5344CB8AC3E}">
        <p14:creationId xmlns:p14="http://schemas.microsoft.com/office/powerpoint/2010/main" val="1105745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Project</a:t>
            </a:r>
            <a:endParaRPr lang="en-US" dirty="0"/>
          </a:p>
        </p:txBody>
      </p:sp>
      <p:sp>
        <p:nvSpPr>
          <p:cNvPr id="3" name="Content Placeholder 2"/>
          <p:cNvSpPr>
            <a:spLocks noGrp="1"/>
          </p:cNvSpPr>
          <p:nvPr>
            <p:ph idx="1"/>
          </p:nvPr>
        </p:nvSpPr>
        <p:spPr>
          <a:xfrm>
            <a:off x="1024129" y="2286000"/>
            <a:ext cx="6443471" cy="4023360"/>
          </a:xfrm>
        </p:spPr>
        <p:txBody>
          <a:bodyPr>
            <a:normAutofit/>
          </a:bodyPr>
          <a:lstStyle/>
          <a:p>
            <a:pPr>
              <a:buFontTx/>
              <a:buChar char="-"/>
            </a:pPr>
            <a:r>
              <a:rPr lang="en-US" dirty="0" smtClean="0"/>
              <a:t> </a:t>
            </a:r>
            <a:r>
              <a:rPr lang="en-US" dirty="0"/>
              <a:t>How wind-speed relates to the energy produced by Wind Turbines</a:t>
            </a:r>
          </a:p>
          <a:p>
            <a:pPr>
              <a:buFontTx/>
              <a:buChar char="-"/>
            </a:pPr>
            <a:r>
              <a:rPr lang="en-US" dirty="0" smtClean="0"/>
              <a:t> </a:t>
            </a:r>
            <a:r>
              <a:rPr lang="en-US" dirty="0"/>
              <a:t>Average Wind Speed per hour </a:t>
            </a:r>
            <a:endParaRPr lang="en-US" dirty="0" smtClean="0"/>
          </a:p>
          <a:p>
            <a:pPr>
              <a:buFontTx/>
              <a:buChar char="-"/>
            </a:pPr>
            <a:r>
              <a:rPr lang="en-US" dirty="0"/>
              <a:t> </a:t>
            </a:r>
            <a:r>
              <a:rPr lang="en-US" dirty="0" smtClean="0"/>
              <a:t>Energy generated per hour by different turbines </a:t>
            </a:r>
          </a:p>
          <a:p>
            <a:pPr>
              <a:buFontTx/>
              <a:buChar char="-"/>
            </a:pPr>
            <a:r>
              <a:rPr lang="en-US" dirty="0"/>
              <a:t> </a:t>
            </a:r>
            <a:r>
              <a:rPr lang="en-US" dirty="0" smtClean="0"/>
              <a:t>manipulate different data sets to find the relative information</a:t>
            </a:r>
          </a:p>
          <a:p>
            <a:pPr>
              <a:buFontTx/>
              <a:buChar char="-"/>
            </a:pPr>
            <a:r>
              <a:rPr lang="en-US" dirty="0"/>
              <a:t> </a:t>
            </a:r>
            <a:r>
              <a:rPr lang="en-US" dirty="0" smtClean="0"/>
              <a:t>How trend changes later in the century</a:t>
            </a:r>
          </a:p>
          <a:p>
            <a:pPr>
              <a:buFontTx/>
              <a:buChar char="-"/>
            </a:pPr>
            <a:endParaRPr lang="en-US" dirty="0"/>
          </a:p>
          <a:p>
            <a:pPr>
              <a:buFontTx/>
              <a:buChar char="-"/>
            </a:pPr>
            <a:endParaRPr lang="en-US" dirty="0"/>
          </a:p>
          <a:p>
            <a:pPr>
              <a:buFontTx/>
              <a:buChar char="-"/>
            </a:pPr>
            <a:endParaRPr lang="en-US" dirty="0" smtClean="0"/>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9479" y="1828800"/>
            <a:ext cx="3015421" cy="4480560"/>
          </a:xfrm>
          <a:prstGeom prst="rect">
            <a:avLst/>
          </a:prstGeom>
        </p:spPr>
      </p:pic>
    </p:spTree>
    <p:extLst>
      <p:ext uri="{BB962C8B-B14F-4D97-AF65-F5344CB8AC3E}">
        <p14:creationId xmlns:p14="http://schemas.microsoft.com/office/powerpoint/2010/main" val="3784992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data:image/png;base64,iVBORw0KGgoAAAANSUhEUgAAA4EAAAH2CAYAAADOEomcAAAABHNCSVQICAgIfAhkiAAAAAlwSFlzAAALEgAACxIB0t1+/AAAADl0RVh0U29mdHdhcmUAbWF0cGxvdGxpYiB2ZXJzaW9uIDMuMC4zLCBodHRwOi8vbWF0cGxvdGxpYi5vcmcvnQurowAAIABJREFUeJzs3XmcHVWd///Xqaq79+09S2dfGFl0JGAGBY3G3xf8DszAAAZZQ5AQdOYbUH76EwnLRNHMj+HnCIozjoBkIIAyLCKjLMJMIjyUhCUhLCGkk3Q6ve/d9/bdq87vj6q+6S3pTtJr8nnmcXPvrVt16tTtm1S/7zl1jtJaI4QQQgghhBDi+GCMdwWEEEIIIYQQQowdCYFCCCGEEEIIcRyRECiEEEIIIYQQxxEJgUIIIYQQQghxHJEQKIQQQgghhBDHEQmBQgghhBBCCHEckRAohBBiRCilqpRSWil1zXjXRYw9pdR13s+/crzrIoQQ4tAkBAohhBgWpdRD3i/5Win11DDWX9qz/ljUbyQdLNAqpTb2eg+0UiqllPpIKXWnUio0DvU0lFKbvLrsUkpFer32dW+5o5Q6e6zrJoQQYuKSECiEEGJISqkocEmvRecrpaaOV30mgB3AvcDTwDzgNuBnY10JrbUDrAC6gBOAfwZQSi0A7vZW+6nW+uXRrIdSyj+a5QshhBhZEgKFEEIMxxVABGgBqgAfbvgYlNeC9j+9nve0nF2jlPqYUupVpVSzUiqrlIoppf6olPp8r/XXeuu/qpS6RynVpZSqUUpdrpQ6Rym1w9vuKaVUYa/tTlVK/VYpVee9/rZSaqVSyvBeX9qrLsuVUu96672klKroqSsw1yuyp/VzY79D3KK1/qbW+grgF96yC73tP6eU2qyUavWOr10p9YJS6i971fPvlFJvefvu9loT/817zVJK/YtSqloplfbK2aKUuniw91prXQV8w3v690qpvwbWAwW4YfXmXvv9slLqz0qpDqVUg1LqGaXUx3q9foNS6gPv/c567+MDSqmiXuvUeO/Jnd7PLQ18ZZDPwG+99X7Ua9n/8pZ1jkfLqRBCCJeEQCGEEMNxnXf/JPBr7/HKQ6z/AdC7y+i93u0DoAzwA7/DDVDvAEuA3yilyvqV81ng08CfgZnAQ14dtgAZ4GLg2wBKqUXA68D5QCXwDPBx4AHgh4PU8f8D3gDSwDm91rkXiHmP/+A9f3Kwg1RKTQEWeU+bvfsZQAr4DXA/UA38b+/4LKVUEPc9PB14HngU2Ad8wdt+OXCT9x495K0TAPIhsj+t9XrveJW33yVAFliutU55dV3tHceJwO9x3/cLgc1KqVleUQuB3cBjwH945a0EfjzIbm/Ffe8eBpoGef0+7/7qXi2Fy7z7X2mtkwc7HiGEEKNLQqAQQohDUkp9EljsPf2VdwM4USm1ZLBttNZbOBAC8FrNvqm13qK1/jPw98B7QDewzVutBPirfkW14oajnq6oAeBBrfUK4EFvWc82NwBB4F2t9ee11lfjdtME+MYgXRa/rLW+Fvh/e5ejtf4m0OYte8yr9339tl3htRg24QbVLPBdb/sngNuBj4AEbtgCWIDbZdMELCAHPIfbjfR84JO9jhHcFtengdu11qcyeJDt7Xqgsdf239dav9Xr9W9799u8eu/AbdktBq7xXrsZN/zV4gbhD73lXxpkf49rrc/RWq/SWr80yOt/AHYC5cCFSikTN7SDG26FEEKME2u8KyCEEGLCW+Xd1wGvaq0dpdSHwEm4LYSvHk5hSqlvAPcc5OVp/Z7v1FpngIxSysYNUB94r3V591Hvfo53/36v7d/17kO4YaS3zd59a79yhmMH8BKQBGqA32itawGUUj8GvnmQ7aZprT9USl2HGxQf9pZngA1KqVW4IexM4CLgRa/MBuD/4IbCQWmtW5RS93Mg+P5Tv1V63p8verfeZiulfMCfcFsoB9R7kGX/M8iy3vXRSqmfAT/B/Zw0A1OBHVrr1w+1rRBCiNElLYFCCCEOyuu6eKX3dAZgey1gJ3nLLul9vVg/uV7l9D7fXOPdP4F7nWFF710erIwhloHb7RLglF7LPuHdJ3FbvfK01tmeh4fYx8HOkz3XBN6itf5ZTwD0XOPd/wi3Ve7MXq/1HN+vtNYLgVLgc7gthtcCZwGO19JZxIFBZ6bjDfoyBLvngdba7vfafu/+Fq216rnhhuObcVsiewLg+biB+/Z+9e4tNYz6rMdtUTwb+H+8ZdIKKIQQ40xaAoUQQhzKl3G7aYJ7DV/vAHY+bgvbFcC/DbLtvl6Pn1BK1eB2vazDvY7uC7itRJ8Zobr+DDewflIptQm3O+Wl3ms/1VpnlBosywxqH+71cf+3UupU4BWt9W+HuW0dbhfLi3CD3GDTMzQrpf6IG8yiQM/gNu3A5Uqp23Gve2wFzvBeaxtQyuH5F9wW2DuVUmfghuIFuNcP/i/cY+5pbf0u7mAvFx7NDrXWMaXUI8A/AOfifn4eOZoyhRBCHD1pCRRCCHEoPYO/bNRa/63W+sKeG/Cs99p1g22otd4PrMXtBvhl3BEsy4EbgT/iBqSlHOi+eFS01m/jtrr9F+7gJxfjdtv8OnDLYRZ3G2630o959f38oVfvYwXwNu5ANp9h8OP7PXCyt+7f4V4fea3W+n3c6/CqcYPZ13CD2u+Aqw/zGPrQWt+LG+zewH3fr/Dq+ACwy/t5XYcbTD+F+7MaTuvjUHpfT/m81rphBMoUQghxFJTWk24OXyGEEEJMIkqp93G76V6stX5mvOsjhBDHO+kOKoQQQohRoZS6BLd19mRgFzDcLrVCCCFGkbQECiGEEGJUKKVew+0Sux24Rmu9fZyrJIQQAgmBQgghhBBCCHFckYFhhBBCCCGEEOI4IiFQCCGEEEIIIY4jx8zAMOXl5XrevHnjXQ0xDN3d3UQikfGuhpgE5LMihkM+J2I45HMihks+K2I4Jurn5K233mrRWk8Zar1jJgTOmzePN998c7yrIYZh48aNLF26dLyrISYB+ayI4ZDPiRgO+ZyI4ZLPihiOifo5UUrtG8560h1UCCGEEEIIIY4jEgKFEEIIIYQQ4jgiIVAIIYQQQgghjiMSAoUQQgghhBDiOHLMDAwjhBBCCCGE6MtxHFpaWujo6MC27fGuzjGjqKiIHTt2jMu+g8Egs2bNwufzHXEZEgKFEEIIIYQ4RtXU1KCUYt68efh8PpRS412lY0IsFiMajY75frXWtLa2UlNTw/z584+4HOkOKoQQQgghxDGqu7ubmTNn4vf7JQAeA5RSlJWVkUqljqocCYFCCCGEEEIcwwxDfuU/loxEmJdPhBBCCCGEEEIcRyQECiGEEEIIIcbFvHnzePnllwcsf/XVVznxxBPHpA7r1q3juuuuO6oyqqqqUEqRy+VGqFajSwaGEUIIIYQQ4jjycO5hkiRHrfwQIa62rj6qMpYsWcLOnTuHXG/t2rVUVlayYcOGI97XmjVrjnjbyUpaAoUQQgghhDiOjGYAHIvyR9JkabkbaRIChRBCCCGEEONm27ZtfPKTn6SoqIhLL72UVCrFxo0bmTVrVn6du+66i5kzZxKNRjnxxBN55ZVXeOGFF1i3bh2//vWvKSgo4NRTTwWgrq6OCy64gNLSUk444QTuv//+fDlr165l2bJlXHXVVRQWFrJ+/XrWrl3LVVddlV/ntdde46yzzqK4uJjZs2ezfv16AH73u99x2mmnUVhYyMknn8zatWvH5P0ZDRIChRBCCCGEEOPmiSee4IUXXmDv3r1s3749H7p67Ny5k/vuu4833niDWCzGiy++yLx58/jrv/5r1qxZw6WXXko8Huedd94B4PLLL2fWrFnU1dXx5JNPsmbNGl555ZV8ec8++yzLli2jo6ODK6+8ss++qqurOffcc7nhhhtobm5m27ZtLFq0CIBIJMLDDz9MR0cH//mf/8m//du/8Zvf/GZ035xRIiFQCCGEEEIIMW5uvPFGZsyYQWlpKeeffz7btm3r87ppmqTTaT744AOy2Szz5s1j4cKFg5a1f/9+XnvtNe666y6CwSCLFi3iuuuu45FHHsmvc+aZZ3LhhRdiGAahUKjP9o8++ihnn302l19+OT6fj7KysnwIXLp0KX/5l3+JYRh84hOf4PLLL2fTpk0j/G6MDQmBQgghhBBCiHEzffr0/ONwOEw8Hu/z+gknnMA999zD2rVrmTp1Kpdddhl1dXWDllVXV0dpaSnRaDS/bO7cudTW1uafz549+6B12b9//0ED5ubNm/niF7/IlClTmDVrFj//+c9paWkZ1jFONBIChRBCCCGEEBPaFVdcwWuvvca+fftQSnHzzTcDAydOnzFjBm1tbcRisfyy6upqZs6cmX9+qMnWZ8+eze7duw9ahwsuuID9+/dTU1PD17/+dbTWR3NY40ZCoBBCiMlN60l7EhZCCDG0nTt38t///d+k02mCwSChUAjTNAGYNm0aVVVVOI4DuCHurLPO4pZbbiGVSrF9+3YefPDBAdf+HcyVV17Jyy+/zBNPPEEul6O1tTXfPTUWi1FaWkowGOTNN9/kscceG50DHgMSAoUQQkxamY5GnHSc7srNZNrqcHKZ8a6SEEKIEZZOp/nud79LeXk506dPp6mpiXXr1gFwySWXAFBWVsbpp58OwOOPP05VVRUzZszgoosu4nvf+x7nnHPOsPY1Z84cfv/73/OjH/2I0tJSFi1alB9w5l//9V+54447iEaj3HXXXXzlK18ZhaMdG+pY+fZ08eLF+s033xzvaohh2LhxI0uXLh3vaohJQD4r4lBy8XYSVVt5sy7Np0+Yip2MAQp/aQW+4grMUHTIMsTxQ/4/EcN1rH1WduzYwcknn9xn2WSYLH6ii8Vifa47HGuD/VwBlFJvaa0XD7W9NSq1EkIIIUaRnYyR2PcOZrgIRROG5ceIlqG1Q66ziUxrLWYoir98Dla0DGWY411lIYSYMI71gCaGJiFQCCHEpOJkkm4ADIQxLH+f15QyMMNFmN56qZoPwDDxl8/GVzQNwx8avFAhhBDiOCIhUAghxKThZNMk9m1HGeaQgc7whzD8IbRjk2muJtO0F7OgHH/ZLLcF0ZDL4oUQQhyfJAQKIYSYFLSdI7n/fbCzmOGiYW+nDBOroAStNU66m0TVVgxfCP+UuVjRMgxfYBRrLYQQQkw8EgKFEEJMeNpxSNXtxEl1YRWUHVEZSinMYAQzGEHnsqTrd5Gq/whfSQX+kgrMUOEI11oIIYSYmCQECiGEmNC01qQaKsl2NuErLB+RMpXlw4qWorWDHWuhu63uwEAyBaUoU06PQgghjl1ylhNCCDGhZVqqybbVYEVHJgD2ppSBGSrEDIGTSZHc/z7KsPCXz3IHkgmER3yfQgghxHiTECiEEGLCyrTVk26oxCosRyk1qvsy/EEMf9AdSKZ1P5nmfZgFJfjLZmOGi2UgGSGEEMcMOaMJIYSYkLKxVlK1O9zumWrsTlfKMLEiJVjRMpx0kkTVO3Tvep1Maw1ONj1m9RBCiOPBvHnzePnll8e7GscdCYFCCCEmHDvZRbL6XaxI8bhen2cGI/gKyzF8QdKNlcQ/+jPJ2g+xE51orcetXkIIcTSmA2oUb9PH7lAmhKVLl/LAAw+MdzUOi3QHFUIIMaE46QSJqncwAxGU5Rvv6gDeQDIFZe5AMvFWEh31qEAB/vI5+KJlMpCMEGJSaZzk5R9rcrkcljW25xFpCRRCCDFhONkUiertKNOH4Q+Od3UG6BlIxoqWoxSkancQ3/lnUo27sVPd4109IYSYlN544w1OOeUUSkpK+OpXv0oqlQLgv/7rv1i0aBHFxcWcddZZbN++Pb/N22+/zWmnnUY0GuWSSy7h0ksv5bbbbhtyX88++yyLFi2isLCQhQsX8sILLwDQ2dnJypUrqaioYObMmdx2223Ytg3A+vXr+dznPse3v/1tSkpKmD9/Pi+99BIAt956K6+++iqrV6+moKCA1atXU1VVhVKKXC6X32/v1sL169fz2c9+lptuuonS0lJuv/12SktLeffdd/PrNzU1EQqFaG5uPsp3d3ASAoUQQkwI2s6SrH4PHBszGBnv6gzJ8AXxRcsww1GybbV0V24hsXcbuXgb2nHGu3pCCDFpPProo7z44ovs3r2bjz76iB/84Ae8/fbbXHvttfz7v/87ra2tfO1rX+OCCy4gnU6TyWS46KKLuOaaa2hra+Pyyy/nmWeeGXI/W7Zs4eqrr+buu++mo6ODP/7xj8ybNw+AFStWYFkWlZWVbN26lZdeeqlPF8/Nmzdz4okn0tLSwne+8x1Wr16N1pof/vCHLFmyhPvuu494PM599903rGPevHkzCxYsoKmpiTvuuIPLLruMDRs25F9//PHHOfvss5kyZcrhvZnDJCFQCCHEuNOOTar2Q5xMYtJN2t4zkIyvsBydS5Oo2k78oz+Tbt2Pk02Nd/UE7lyTaC3XcQoxQa1evZrZs2dTWlrKrbfeyuOPP87999/P1772NT796U9jmiYrVqwgEAjw+uuv8/rrr5PL5bjxxhvx+XxcfPHFnHHGGUPu58EHH+Taa6/lnHPOwTAMZs6cyUknnURjYyPPP/8899xzD5FIhKlTp3LTTTfxq1/9Kr/t3LlzWbVqVb4uDQ0NNDYeecfXGTNmcMMNN2BZFqFQiBUrVvDYY4/heF8iPvLIIyxfvvyIyx/KmHY+VUpdBvwjMAdoAK7RWr86yHo3ATcDIeAp4O+11jIkmxBCHIO01qTqd5GNteKLlo13dY6KEQhjBMJoO0umcTfpht34iqbiL52JESoc9WkuhPuFgpNJorMp7FQcu7sDOxnDScfJttXiL5s13lUUQvQze/bs/OO5c+dSV1fHvn37+I//+A9++tOf5l/LZDLU1dWhlGLmzJl9/k/tXcbB7N+/n/POO2/A8n379pHNZqmoqMgvcxynT5nTpx8Y7iYcdueQjcfjwzzCgfrX99Of/jSRSIRNmzZRUVFBZWUlF1xwwRGXP5QxC4FKqXOAu4BLgS1AxUHW+9/Ad4H/C6gDngG+5y0TQghxjMk07SXbXjcqk8GPF2X2DCSjsbs76O5oxAiE8U+Zhy9aijInxoA3k5nWGp1Lo7Np7HQCO9GJnehCZxLu64BhWigrgBmKghEn1VCJFS3D8IfGt/JCiD7279+ff1xdXc2MGTOYPXs2t956K7feeuuA9Tdt2kRtbS1a63wQ3L9/PwsXLjzkfmbPns3u3bsHXR4IBGhpaTmiAVr6f8EXibiXNCQSCQoL3d4tDQ0Nh9wG3C6pGzZsYPr06SxbtoxgcPSujR/L7qDfA76vtX5da+1orWu11rWDrLcCeFBr/b7Wuh24E7hmDOsphBBijGTaakk3VWFFy47JVjKlFGYoiq+wHGWYBwaSaaiUgWQOg3Zs7FQ3uVgL6eYqElXvEP/wNbo/ep3uvVtJ1+3E7m7HMC2saBlWtMy7XrMIwx9EGSYKNxSmG3ZLt1AhJpif/exn1NTU0NbWxrp167j00ktZtWoVP//5z9m8eTNaa7q7u/nd735HLBbjzDPPxDRN7rvvPnK5HM8++yxbtmwZcj8rV67koYce4pVXXsFxHGpra/nwww+pqKjgS1/6Et/61rfo6urCcRx2797Npk2bhlX/adOmsWfPnvzzKVOmMHPmTDZs2IBt2/zyl78cNHz2t3z5cp555hk2bNjA1VdfPax9H6kxCYFKKRNYDExRSlUqpWqUUvcppQb7Ku7jwDu9nr8DTFNKTe4+QkIIIfrIdjWTqv0QKzq2k8GPF8MX8IJJIdn2em8gma3kYq1oxx7v6k0YTjaNnegk095Aqu4j4ru2EN/xKondb5Cofpdsaw06l8YMRfNhz4qWYQYLhpxSxAwXke1sIhdrHaOjEUIMxxVXXMGXvvQlFixYwIIFC7jttttYvHgx999/P6tXr6akpIQTTjiB9evXA+D3+3n66ad58MEHKS4uZsOGDfzt3/4tgUDgkPs544wzeOihh7jpppsoKiriC1/4Avv27QPg4YcfJpPJ5EcpXbZsGfX19cOq/ze+8Q2efPJJSkpKuPHGGwG4//77ufvuuykrK+P999/nrLPOGrKcWbNmcfrpp6OUYsmSJcPa95FSY/FtmFJqBlALvAWcD2SBZ4GNWutb+627G/g/WusXvOc+IAPM11pX9Vv3euB6gGnTpn2q98WbYuKKx+MUFBSMdzXEJCCflWOYY+NkEmCYKI68BVAD3akMwaDplaLy973138dEaXPU2gHvPKwsv9tN9BhsET0o7/i1Y7tBuH8YVgqUOqrPSI94KktB0Oe1AmqMQJiJ80kQE8mxdu4pKirihBNO6LPshEiEJmP0vnyb6jhUdo9tb4cvfvGLrFy5kquuumpM9mfbNqZpjni5//AP/8D06dO54447DrleZWUlnZ2dA5Z/8YtffEtrvXio/YzVNYFJ7/6nWut6AKXUvwC3Af07+saB3kPD9TyO9S9Ua/0L4BcAixcv1kuXLh3BKovRsnHjRuRnJYZDPivHJjsVJ7HnbYzAdAzfkV/vkHSSdNLJro9ynPixMLrXn+EwvD8KhYkbRg0MTEwMr2VSeX8MDjw3MEa866q2c9jJLrR28BVOwV8265gaSMbJpt2BWtJJnGQXuWQnOtUNGGhAGX4MX8ANwsbI/1IF8PqHNXzmJHdQmFy8FV/ZbILTDn39kDg+HWvnnh07dhCNRvssG/XJ3A0D+u1zpG3atIkTTzyR8vJyHn30Ud5//30uvPDCAcc6WmKx2Ijvq6qqiueee46tW7cOWXYwGOS000474n2NSQjUWrcrpWpgWGfm94FTgSe856cCjVpr6bshhBCTnJNJkdy3HcMXOOIA6GiHmI6RIIEPHwqFpQ7vdKa17hMas2T7hsihzlZ6ZEOkMi2sglJ3IJlkF9173nYHkimbg1VYhmH5D+v4xot2HHQ2hZNJYqe6sZOd2IlOsHNu2EOjfEGU5ccoKB23kGtGSsg078NXONUdNEYIMens3LmTr3zlK8TjcRYuXMiTTz5JRUUF69atY926dQPWX7JkCc8///w41HR4br/9dn784x9zyy23MH/+/FHf31hOEfEQcINS6gXc7qDfBP5rkPUeBtYrpR4F6nFbC9ePVSWFEEKMDieXIbn/XQCvK97hy+kcHbqDHDkCBI44RKij7GI4kiGyd5g0MDD9JkaggFw2TbruPVS9wlcyA3/JDKxgdFRaIo+Ek8ugM0nsTAon2Uku0YlOJ/KDrijDxLD87rV6o9S6d6SUMjD8YVL1HxGedxpqFLvFCSFGx/XXX8/1118/YPmaNWtYs2bNONTo6Nx5553ceeedY7a/sQyBdwLlwEdACrel74dKqTnAB8ApWutqrfULSql/Bv6HA/ME/uMY1lMIIcQI045NsuYDnEwSK1Jy+NtrTUqn6KQTE5OAOvTF/6NtJEOkg4ONPTBEWkCB+97R8SG69T1UqABjykyMSBGW4c+3QvYESdP7YyijT/16WiR7Hve/H3SZFzTzrXvZFHYyjp3sxEl24eQy7poKlOlH+QIYkZIJEVCHwwxGyHY1k+1oxF866KxVQghxzBqzEKi1zgL/4N16qwYK+q37L8C/jFHVhBBCjCLtOKRqd+J0d2JFSw97e1vbxHSMFCl8+PJdLSezwwqRJhBxB9PWmRRO9V4wTXRZBaqoHNsfIEeuT4jMt8ah0Oj8vnoe97/veU3nspBN46STkIyjk92olHtZv9KgDAtl+dzAF7B6BUgbRRJDp0EfCJO9Wy37h9L+9wMH7xkkpI5wwLQixaQbd2FFS47q+lQhhJhsxrIlUAghxHFGa026aQ/ZjgZ8RVMOe/usztKhO7Cx8eMfEAK6UaRR7EERAYKAD00ANzsda5Q/iOkPou0cuqWOXFMNRmEZVlkFKjz8gWTc1r20F/gSON2d6GQcclkADOVOeI/pg0g4P4hm70F3HJz8897LBywbyUHI9YFQOFgLZk+32v7LAGwccjrX5/pRZbpTSqQb9xKadfIIVlQIISY2CYFCCCFGTaathkxzNVZh+WFtp7UmoRN00YWFNaD7pw3Uo6jBxAK6MGkDHO91BZhoIkAEhxAQwA2Ifib/xADKtFAFxW630lScbNV7KH8Io2wGZmFZn/nydC6LzqbdVsREFzoZw0klDkxNYRhg+VGBECo0sYfF72nh7B86e573dKvtvU7PvYNDq26llFJ86sD7Y4aLyXbU4yupwIoUj8lxCCHEeJMQKIQQYlRkOhpJ13+EFS07rG58trbp0l2kSePHP6D7ZwzFHgzSKIrRJIDwIM1NDu4ks92Y9Mw+545QCSE0YRzCuK2HfsCPnnQnRaUUKhiBYASdy5Cr34PdsAejaIrb2peIgXftnsZxp2Cw/BiRoklz7V5vg3UtHfa2pDAw8kHQr/z5Ms1glFTdh0QW/tWEG8RGCCFGw2Q73wkhhJgEcvF2UjXvY0VKD+uX6ozO0KE7cHAGtP7lgDoU9ViEcSgeop+hgdv6F+i3nvbK6t162BMpTDRhIIxDhAPh0OeVN5Epy48Z9aO1gxPvAMNE+QOoUGS8qzZhWMpCaUWrbqVElxA03OsADX+QbKyVTGstgSlzxrmWQojBVFdXc8opp9DZ2TnoJO1r166lsrKSDRs2jEPtJh8JgUIIIUaUnYyR2PcOZrgIZQ7vNKO1plt3EyOGD1+f7noAXV7rXxZFEc5RBTIF+HC7hvbn4M5h1IqZn0y5p/UwgCaMpgA9oVsPlTImfLfO8WQqEzS0006RU0TYcKcrsSLFpJt24yssP+IpTISYLL58cw3tMWfoFY9QSdTgqbtmjWiZc+bMIR6Pj2iZI+Waa65h1qxZ/OAHPxjvqgzbRDt3CSGEmMScTNINgIHwsCc4z+lcvvtn/7n/ckANikZMIl4IG01DtR52o+jAoPevTj3XHvZuPey59nCitx4er0xlorSik04cxyGiIt68hgFS9R8RmnvqpOwuK8RwjWYAHIvyjzW5XA7LGttYJucnIYQQI8LJpkns2+7+Mu0PDWubtE7TqlvJkiWogn1+8e5EsR2TFkyKvVA1YJ+OxnE0qYRDOqlJpzSZlCaTPnDLpjW5rHvkECgdAAAgAElEQVSzc+7NsQ/ctHNgSoWD6Wk9DAGFaIp73SIcaD3cg8kOTLZj8RYW2zGpxKAeRTuKbhTZYb6f4vA4uEE9DSRxA3sMRQeKVlT+tR6GMggQIEaMmI6htcYMRcnF28h1NY/HIQhxXJo3bx533303n/zkJ4lEIqxcuZLGxkbOPfdcotEoZ599Nu3t7VRVVaGUIpfLAbB3716+8IUvEI1GOeecc2hpaRnW/l577TXOOussiouLmT17NuvXrwcgnU7z7W9/mzlz5jBt2jS+/vWvk0y6U+Rs3LiRWbNm8aMf/YipU6dSUVGR73b6i1/8gkcffZR//ud/pqCggPPPPx9wrzeurKzM7/eaa67htttu61PeXXfdxfTp0/nqV7/KJz7xCZ577rn8+tlslvLycrZt23Z0b/BBSEugEEKIo6btHMn974OdxQwXDb2+1sR1nDhxfPjcLnqeLFCDQSMGBWj8g7T+5bKaRFwT73AIZqGr3nGTWs+qyvurpy9n7+X54nS/56AUYHj3eAOvKLybgvxjdxoFcNc3lFu2AShve60gBSQMaFDKvfZQuYOaGEoTRhFUmgLldiv1K3dqC8Orp7c79zG963Tg/lhqrXK8m51/rPKPbe+Wwx3sJ4fC9gJ1zrvp/HyHfUd/PfARUOzC5CTs/C8/SikCOkCCBI52KKQQK1xMqn4nZqR42K3ZQoij89RTT/GHP/yBXC7HaaedxtatW3nwwQc55ZRTOPfcc/nJT37CihUr+mxzxRVXcOaZZ/LSSy+xefNm/uZv/oa/+7u/O+R+qqurOffcc/nFL37BsmXL6OrqYv/+/QDcfPPN7Nmzh23btuHz+bjiiiv4/ve/zz/90z8B0NDQQGdnJ7W1tfzhD39g2bJlXHbZZVx//fX86U9/OuzuoA0NDbS1tbFv3z4cx+GnP/0pGzZsyIfI3//+91RUVLBo0aLDeSuHTUKgEEKIo6Idh1TdTpxUF1ZB2ZDr53SOTt1JluyA7p/tKPZi4KAoyf9a7+1Ha7JpiHdquuMaQ4EvoFAGBCNH0rFlYIDKT0Gg6RMOdc9rGhzvNZ3fhr4r9lrWc6+00yfKOgpiGmwvHGoA7QZOS0NAaYLaDYaWBstb7q2GgVsP5T3uCa4GXjg0wDTANMGywGcpTFNhKlAmmAoMw70pBYZx9GGyd4izcUNX7xDXE9bc4Ka82/BDXM/NAAy0d+923w16yw4lDqS8z9fCXteVKqUIECClUzjaocgsAq3JNO8jWPEXR/emCCGG5YYbbmDatGkALFmyhKlTp3LaaacBcNFFF/HKK6/0CYHV1dW88cYbvPzyywQCAT7/+c/nw9OhPProo5x99tlcfvnlAJSVlVFWVobWmvvvv5/t27dTWloKwJo1a7jiiivyIdDn83HHHXdgWRbnnXcekUiEnTt38pnPfOaIjtkwDL73ve8RCLiDoF111VXceeeddHV1UVhYyCOPPMLy5cuPqOzhkBAohBDiiGmtSTVUku1swjeMuQBTTopOOlGoPqN/ZoD9GDQP0vrndvfUxNo1mQyYFgTDo9MKlp+CYMSLPowpMnBDUjfQ1Wu5iRt4QjgEcbunWtrBBMyeUOrda8C2IZsDJ+W+h9rRBwJWvxZQw/RCoeWGRMMCw1ReWnRv2gC756bAMYx8qLNRB0IxBw9xPcFNHUGIGwmFaNow8KOZ0+9LhoAKkNEZ2nU7RaEiMq378RVNHVbLthDi6PQEQIBQKDTgef8BYerq6igpKSESOTD68dy5c/Otegezf/9+Fi5cOGB5c3MziUSCT33qU/llWmts284/Lysr63PdXjgcPqqBaqZMmUIwGMw/nzFjBp/97Gd56qmnuOiii3j++ee59957j7j8oUgIFEIIccQyLdVk22qwoocOgI52iOs4CRJYWH26f7ahqMJEQ5/Wv95dPh0HLL8iFDl2uj8ejOnd+usZnKYTgzbvOcpwr1dUEEQTwu1S6gO02dMi17c1ridk2l5LnA3YjtuyqB1wckDKfaydA9FOKVDa7cqqtMZQDqal8JkKywLLdMNkz71hqHzXWMNwWydHosXxaBWjqcckgM30fsHTr/zuNCV0UOQPkqr/iPD8T6EMGUJBiImkoqKC9vZ2uru780Gwurp6yC8HZ8+ezZYtWwYsLy8vJxQK8f777zNz5szDrs9g+w2HwyQSifzzhoYGZs2adchtVqxYwQMPPEAul+PMM888oroMl/yvJoQQ4ohk2upJN1QOORl8Tudo020kSODHnw+AaaASg48wCaCJot1ueClNW6NDfbVDrF1j+RXBiIHlG/8AMZ56D05TAES9WwHuN7opFC0YVGOwG4O9GOzzntdg0IRBGwZxDNJeV82elriIAYUmFFlQ4oeSAJSGoCyi8rfSsKIkAkVhRWHEIBJSBExQ2h18J9GtiXVo2ls0rQ0OzfU2TTU2jfvdn2XdXpvaPTnqq22aah1aGh3amh262h26uxwS3Q6phDeYT8YbwMcZ+dZBhRsEq7BoH6SFtmcS+XZ/glSynWx73YjXQQhxdObOncvixYv5x3/8RzKZDK+99lqfQVUO5sorr+Tll1/miSeeIJfL0drayrZt2zAMg1WrVnHTTTfR1NQEQG1tLS+++OKw6jNt2jT27NnTZ9miRYt47LHHsG2bF154gU2bNg1ZzoUXXsjbb7/Nvffey9VXXz2sfR8pCYFCCCEOWzbWSqp2hxcAD34qSTpJWnRLfvJ3pdxug60o3sOiE4NSNKatScQdmmocGmttUilNMAyBsHK7JYpD6ukqGqZvOIz2uoW9W4CeaSzc8Oh2zzx8Srk/G9NS+PwKf0ARCCmCYTe0B8OGex85sMwfUpim280ql3a7+cY73eDY1uDQ0uAFxxqH+n0OdVVucKzbl6Ox1qaloVdw7OwJjg6ZlBtEe0Z+HWq0VwOI4rALk+5Bjt5SFiYmnWGHWMMOnEzqCN4hIcRoeuyxx9i8eTOlpaV873vfG1ZomjNnDr///e/50Y9+RGlpKYsWLeKdd94B4K677uKEE07gM5/5DIWFhZx99tns3LlzWHVZuXIlH3zwAcXFxVx44YUA3HvvvTz33HMUFxfz6KOP5pcfSigU4stf/jJ79+7l4osvHta+j5Qa6j/KyWLx4sX6zTffHO9qiGHYuHEjS5cuHe9qiElAPisTk53opHvvVqxQIcryDbqOox1iOpZv/TO8oJgGqjFoxSCKRvXr8ukLuKHicJgtndjlct3WsUpr7XZN7emu6l306Dj0GnnH+0sDyr0w0rDANL2gaoLZ3EnkY8V9WpTTQBbFKeQIDtgz2Nomm2inODKH0rmLR/tQxQRxrJ17duzYwcknn9xn2WScLH6iicViRKPRES/3+9//Ph999FF+CoqDGeznCqCUektrPeR/WHJNoBBCiGFz0gkS+7ZjBiIHDYBZnaVDd2Bj50f/7Gn9q8JEaU1B2iHWb5RPafETg1FKoQa7SNJ9ddBlWms3NGqwc5psBoI2tDY6TKkw8p+1AO41kT1TR/T/RJvKRIVLaevcheqcQknR3BE7LiHG07Ee0CartrY2HnzwQR555JFR35d0BxVCCDEsTjZFYt87KNOH4R/YbqK1JuEkaNWtAPnunyngIwx22QbEbRI1tnT5FKNKKYVhuNNiWD63q6oyIJfRdLT07S4aRpNGsRsDe5CyDGUQCJXRWv82HdmWIbuaCiHG16OPPkpBQcGA28c//vHxrtoh3X///cyePZtzzz2Xz3/+86O+P2kJFEIIMSRtZ0lWvwvawQwVDnjd1jYxHSNJMt/9UwMtKHZnDTJxB6fDJul1+Qwd0bx+QhydQNigO+5g+Q0KSw588VCIph2DamAezoD2RdMfJBBL0N66E2fqyZRQMipTlAghjt6VV17JlVdeOd7VOGyrVq1i1apVY7Y/CYFCCCEOSTs2yZodOJkkVqRkwOsZnaFTd7qDv3jdPxNaU5k2qe/UGHEbS4EvqCbEFAHi+BYIKTrbND6/0+fLiGI0jRgE0MwYZM5Co6AYs7mJWGEZdtCmjLL8ta5CCDHZSAgUQghxUFprUvUfkYu34YuWDXitW3cTJ46FhV/5ydmaqiTsajfQGYewBb5RmthdiCNhGIpA0J3GYuost6soHJg6otqbQ7CsXxBUysDwB1ENdSTmhnBwKKe8z5yXQggxWUgIFEIIcVCZpr1k2+sHTAZva5su3UWaND582DlFfdzhww5FtwPFAY3vOJjYXUxOhqmwfNDS4DBtppEfkdbA7Rq6CxM/tjt3Ze/tghHsWCv+zjiZYoNm3Uw55VhKfp0SQkwu0o9BCCHEoDKtNaSb9g6YDD6jM7ToFtI6jZ32U9ekeatas7XdQAUMpkQUvsOc5kGIsWb5FTjQ1tR3UnoLKECzE5PkINsZ4SLshj0EcgY2Nk26iazOjlm9hRBiJEgIFEIIMUC2q5lU3c4+k8FrrYk7cZrsVrrjivpai121Dh+mTDrCJiVhRUjOKmIS8YcUqaRDZ1vfFj8/4EPzESaZftso0wIUueZq/MoPQKNuJK3TY1JnIYQYCXK6FkII0Yed6CRZ/S5WQQnKcK93yukcjZk29rXHqd3no6HJoEUpGiIWZkBRqOSEIianYFgR63To7uo7cXYIsFHsxhwwdYQKR7Hb6nG6O/EpHyYmjbqRpDNY26EQYixcc8013HbbbeNdjUlDOrELIYTIs1NxElXvYIYKUaYPrTXtyRTVnZ3E4uA3LAgqmgy3q1wBEv7E5KaUIhiEtmaN5dcEgge6Mheg6QSqMFjQa+oIpRRGsIBc3W58C0/FMiyUVjTRRLlTTsSIjMuxCDFcO27+FLlYy6iVb0XLOfmut0at/Ilm6dKlXHXVVVx33XXjXZVhk3O3EEIIAJxMiuS+7Ri+ANrw0x7Lsr26k/fqOsikDaIRi+6wwR7DxAEKkZOIODYYpsIfgJZ6m1y2b9fQQqAZg9p+swcqfxAnk8JurQfAVCZBgrTQQpfTNVZVF+KIjGYAHIvyjzW5XG7M9ynnbyGEEDi5DMn975LOOjR3+/mgKsGOxnZSKkVJ2AcBi73KogmDAiAw3hUGtGHTPauBro+3kypvJxdMoQeZ302I4TAthTIUrY0Ojn3gc9QzdUQNJi39gqARKcJuqsZJu91ADWUQIkQ77XQ4HWgtn0chhlJXV8eXv/xlpkyZwvz58/nJT34CwNq1a/nKV77C1VdfTTQa5eMf/zhvvvlmfrutW7dy+umnE41GufTSS0mlUsPa37PPPsuiRYsoLCxk4cKFvPDCCwB0dnaycuVKKioqmDlzJrfddhu27XYGX79+PZ/73Of49re/TUlJCfPnz+ell14C4NZbb+XVV19l9erVFBQUsHr1aqqqqlBK9Ql3S5cu5YEHHsiX99nPfpabbrqJ0tJSbr/9dkpLS3n33Xfz6zc1NREKhWhubj6Kd/fgJAQKIcRxzsllad31HvtrY+xuDlDXniQViBEKa4I+H43KYLd3uogyMU4cdiBN50lVpKa1kZqVoHtuPZ0f30P7qTvpOqGaxPRmsgXdaMMZujAhPP6AIpfRdLToPgHOAIrQVGLS2SsIKsMAy0euYW9+faUUIUJ00km7bpcgKMQhOI7D+eefz6mnnkptbS2vvPIK99xzDy+++CIAv/3tb7nsssvo6OjgggsuYPXq1QBkMhkuvPBCli9fTltbG5dccglPPfXUkPvbsmULV199NXfffTcdHR388Y9/ZN68eQCsWLECy7KorKxk69atvPTSS/nQBrB582ZOPPFEWlpa+M53vsPq1avRWvPDH/6QJUuWcN999xGPx7nvvvuGdeybN29mwYIFNDU1cccdd3DZZZexYcOG/OuPP/44Z599NlOmTBnu23lYJsK5XAghxDiwbU1LW4b3trzP3r0tJIhiBJM4oTh+wySjfOzGpBWDKO6IiRNBpihG58l7sUPeaIy9Ru3QlkO2KE5yZjNdJ+6jbdGHdJy0h+5ZDaRLOrF9MpS/OLRA2KA77hDr6BveTCDqjRia6BUEjVABOtaG3dWaX9YTBOPEadEtOFq+jBBiMG+88QbNzc3ccccd+P1+FixYwKpVq/jVr34FwOc+9znOO+88TNNk+fLlvPPOOwC8/vrrZLNZvvnNb+Lz+Vi2bBl/9Vd/NeT+HnzwQa699lrOOeccDMNg5syZnHTSSTQ2NvL8889zzz33EIlEmDp1KjfddFO+HgBz585l1apVmKbJihUraGhooLGx8YiPfcaMGdxwww1YlkUoFGLFihU89thjOI77/8UjjzzC8uXLj7j8ocjAMEIIcZxJZRxaOmwamrPotj0EU41EykqJ6Rg2NgY+mpRBCyZBNAXjXWGPRpOsaCY548C1JqH6cgre9ZOZGSRXkCRXkCAbSeIEvYH9FdiRFHbkQDchI+3D6g5hxcP44iHMZBCFzGsoDgiEFJ1tGp/fIRQ58H25Dwig2YnBKdj5btEqHMWu34MZKUJZPneZFwRTOpWfVN5U5tgfjBAT2L59+6irq6O4uDi/zLZtlixZwty5c5k+fXp+eTgcJpVKkcvlqKurY+bMmX3msJ07d+6Q+9u/fz/nnXfeoPXIZrNUVFTklzmOw+zZs/PP+9cFIB6PD/NIB+pdNsCnP/1pIpEImzZtoqKigsrKSi644IIjLn8oEgKFEOI4oLUmntQ0tGZp63IwFISzdahMLdmCKF26AwODjPJTi0EOt9VjokQjx7SJz68lW+SecJVtEKmaQaCjEKU7sVJBrFQQWkrc9a0c2YIEuYgbDHPhFBhuy44TyJIJZMmUeoN32Aa+7hBWPITVHcaKhzAc+WX9eGYYikBQ09rgMHWWwh848C8hCHR7U0eciI0JKMuPTiXINe/HV7GgT1lBFSSlUzTpJqYwBUvJr15C9Jg9ezbz589n165dA15bu3btQberqKigtrYWrXU+CFZXV7Nw4cIh97d79+5BlwcCAVpaWrCsw/832juMAkQi7gjBiUSCwsJCABoaGg65DbhdUjds2MD06dNZtmwZwWDwsOsyXNIdVAghjmG2rWnpyLG9Ms0He9LEk5riAoOoboHWXXSH/MRUHIVFk7LYi4GJO/XDRAmAuWCKzpP25AOgkfJTtGM+gY7Cg25j5CwCHYVEaqdRtHM+pdtOpPDDeYRrpuLriKKyvUKe6ZAt7CY5o4XYX1TTvmgnHSfvJj6nnnRpB7Y/IwPOHIcMU2H5FC0NDnau788/giaBYg8GPR09VaQQu7UOJzmwZSCogjg4NOpGslq6JAvR44wzzqCwsJC77rqLZDKJbdu89957vPHGG4fc7swzz8SyLH7yk5+Qy+V4+umn2bJly5D7W7lyJQ899BCvvPIKjuNQW1vLhx9+SEVFBV/60pf41re+RVdXF47jsHv3bjZt2jSs45g2bRp79uzJP58yZQozZ85kw4YN2LbNL3/5y0HDZ3/Lly/nmWeeYcOGDVx99dXD2veRkhAohBDHoFTGoaYpy9adKfbUZjENRUmhSSRoQKqDbOO7dIUMMkaONH4qlUWHd+2fb7wr30u6pJPOk/biBN1fnH3tUYp2zMdMH974pEob+LrDhBrLKdw9m5LtH6P4vYVua2JzMWayV3kK7HCa9JR24vPr6PjLSto/uYvYgv0kp7aSjSTQSkLh8cDyK3CgrUnjOP2njtC0YVDjfV2ilIEKhMnVVaKdgdcA+pUfhaJRN5LW6TGpvxATnWmaPPfcc2zbto358+dTXl7OddddR2dn5yG38/v9PP3006xfv56SkhJ+/etfc/HFFw+5vzPOOIOHHnqIm266iaKiIr7whS+wb98+AB5++GEymQynnHIKJSUlLFu2jPr6+mEdxze+8Q2efPJJSkpKuPHGGwG4//77ufvuuykrK+P999/nrLPOGrKcWbNmcfrpp6OUYsmSJcPa95FSx8qoVYsXL9a9h40VE9fGjRtZunTpeFdDTALyWTk8g3X5LAgbmMaBNj0nFSNV8zrxAGgzSKvy0YYizMS6PkCjScxqJDWtrWcB4bqpBBvKBly/Z7Z0YpcXHfU+HdMmF0mQK0jmu5L2dCEduLJyryvsDuGLe11I7Yn0Dor+juZzkux2KCgyKCnv+925BtpRzMNmutdabMfasCoWYJVWDFIS5HSOLFmmMIWQETqi+ojRdayde3bs2MHJJ5/cd5lMFn/UYrEY0Wh0xMu99tprmTFjBj/4wQ8Oud5gP1cApdRbWuvFQ+1HzlhCCDHJ2bamPWZT25wjldb4/YriAmPA9Qa5TJx43Z/I+DRJM0q9d21SlInT9RPc6/liC2rIRRMAqJxBwd5Z+LtGd4gawzbxd0Xxd7kndY3GDqfygTBbkED7vTmfDE0umiAXTZDCHRXSSPnzgdAXD2Ok/TLgzDEiGFbEOh38fogUHgiCPXMIVmERIEcJGiNciN2wF7OgBOUfeD2PpSyUVjTRRLlTTsSIjOGRCOE61gPaZFVVVcXTTz/N1q1bR31fEgKFEGKSyo/y2ZLD0RAOGpQUDt7LP52NE6//E1nDocVfQscEbP0DyIaTxBfux/HClpkIEN09GzMz9hNUKBRWIoSVcFtrNBrHn80HwlxBEjuUyidoJ5ghHcyQLu9wt8+ZbiD0BpuxukMoLVdhjAaNRhsOjj+H9mVxfLl+tywszBFu8OHrDh92+UopgiFoa9ZYfk0g2GuKCCCKQyUmp2ATMS20YZFrqsY362ODlmcqk6AO0kILtmMTVdFBB4kQQhy+devWsW7dugHLlyxZwvPPPz8ONRqe22+/nR//+MfccsstzJ8/f9T3N9HO/0IIIQ5Ba00s4dDYljtol8/+63fbnSQa3iRl29SFSoGJ1/oHkCprp3tOQ74Lpr+1iIJ9FRMmOCkUZsaPmfETaHe7FWrDJhtJutNTeF1JteleD6Ytm2xxnGyxN1CIBisRxIqH89NTGLmJdAXmxKQN+0CY87uBbtCQZw59eUusoJqiDw//mlJwRwz1BzQt9TbTZplYvgP/gnxA0Js64uPYBMJR7I5mzOKpGAXFg5enDEI6RDvt2NqmmGIJgkKMgDVr1rBmzZrxrsZhu/POO7nzzjvHbH8SAoUQYpJIZRx2VWdIpDSBg3T57C2nc8ScTuLN7xHL5GgLl07I1j+tHLpnN5Ke0u4tgPD+aQSbSyd8d0rlmPhjBfhjbldVjcYOpclFEmS9eQudgDcapIJcJEUukgLvWkcj7csHQqs7jJkMTPhjHinacAYJdFkv6B1euDsoW2FkfRg50w3olkPXX7hB0Mgd/r8E01LYNrQ2OkypMDDMAz+rAGCj2IXJSdiYoQjZ2kr8JyxCmYPvSylFSIfoogtHO5RQgqEmxpceQohj20T7XUAIIcQgsjnNzn0ZtIaSwqHnsEvrNO1OO7GWfXR1J8hGSjn4hArjx/ZliS+oIVeQBEBlTaJ7ZuGLT87rpBQKKxnESgYJemMuOFY2Hwjzcxb2dCENZMkEOsmUuSPhKdvIT2TvdiUNoSbZnIVaOQdpscvmW/O0L5dvMT0ijsLI+DCyVr+bDyNz4Hnv9y5VuJ/uv4jhBLJuENw594jeW39AkU44dLRoSqb2nesrjKYLxW4M/sIXQKcS2K11WFPnHLS8niCYIIGjHUoplUnlxYjrPZ+emPxGYmBPCYFCCDHB2Y5md02GbE5TGDn0L4daa+I6ThvdtHQ0Y3e1YkXcFsCJJlvQTWxBDdpnA2DFQxTsmYWZPba6SBo5H4EOX35eQ60cdxL7XtcWast9D7Q3Z2G2sNvdWIOZDOYHm7G6QxgZ37i0Fmrl9OqWOTDgae+xto4y3GUtL8j1D3k+lPeacozDfg/Ce6Lkik3SUzqwwyliC2qIVs45ovcyEDbojjtYfoPCkr7bF6Jpx6AazZxIEbnmaozCMozgwb/YUEoRxJ1Uvlk3M4UpEgTFiPH5fCSTScLhiXgmEEcim80e0aT2vUkI/P/ZO/MwOc7ywP++urqrr7kPaUaj0S3LBtv4wsE2NgQSSIBANhuSLLk2S7Ibkk0ICdnkSTZgIJgc5NoN2dzkSSAJCYTLNsb44PSFJWPZOua+z57p+6iq79s/qufUSJrRjKSR/P309FN9VFVXq4/5fvW+7/dqNBrNNkYpxdC4R7YgqU+ee1DoK595lWECn5lcjlR6mGi8AbbZ2V+FotySprhrcjEiFpluID7ctm3q/y4mQhnY+Th2Po47WZtwJlJdFEIvUURGq7WVIYiVCWJlKq1huqyoWotCaOdjmMXopqRwhdwtS8lUqyVvK+Ru4bIsiie8JeETwcblbr0IBPGhHUjbD2s16woUdo8RH9x5YSLoCjJpheVIYvGVn9t6FBOYOAa021H88T7s7uvOG4mJiigVVWFSTdJCC7a4uk6IaC4Pra2tjI6O0tHRgeu6OiJ4hSOlZHJykrq6zbVG0hKo0Wg025jxGZ/JOZ+G8whgWZaZIssQJpVimdbp06hYPWyz+iIlJPnd44vpj0hBfKid6GzD5T2wy4hAYFYi4WQltf8Hafor+hUu71moHJ9qY5ZqYzbcQa1n4UJ7CqsQwwjMNeRu1cyZzkLkLrjwg5ecM2K3ePsiyt1GEAiS/Z1kDg4QxMtUmjMYVZvYeOuG92UYgkhUkZ5UWB0KJ7L0+hZaRwxhEokmqM/OEMxPYzWc/3kiIkJVVZlUk7TSiiMu/cy4mquLVCrMQhgbG8PzvMt8NFcP5XKZaPTMNjCXgng8TnNz86b2oSVQo9Fotikz8z5DEx71KfOsZ26lkuRUniFKjBLFrRTYMfkCQTQFxvZKJwucKrl9wwSxCgBG1SLZu2uxBcNGGYm6PNC2k0yXoEFIGrwqDdXapXY9EfjbQD02jhFYOJkkTqbWs1Ao/Fgog36iGPYsrKXRLu9ZuIDwjc1F7hQrInZiec3dYjTPQgTmtpC7tZBA3rKYtx3mbQdwuI4qhjRI9XSROdyPjHiUdnLWgg8AACAASURBVM5geDbRmY2fiDBMgWUpZiYC2jpMTGtl64gUKmwdEa8nPtGPmahH2OeXOkc4eMpbFMGI2PhsphrNclKp1KIMaraGRx99lBtvvPFyH8YFoyVQo9FotiG5oqR31KMuYWKcRQB95TOhMvSiKOLS4JVIjh8nsGMoc3ulkVVTefJ7RhbFxMrFSPZ1XtAMjScTST6zcxdPNzSdd11bSuqrVRq9CvWeR2O1ckXKolACuxALe9xNNS31LEzUZiGNFwncymJ67VkFsCZ3Yo1JVJZLnvC3r9xVDKMmdvai4M05K28vPB4YKyPh90xN8N/7T2P4FqnTXWQODaDsgELXOEbVwskmN3w8liOoliA9pWhqDyOEi48BcRSnzAjXUMCYHsLeuX9d+7WFjaEMJtQELaqFmKHruTQazdahJVCj0Wi2GaWy5MRghXjUwDTXHogXZIle8oxg4wqTJr9MbOIFlGmh7MuTnrIWCkWpfYbSzulFQYlONhIbaduQZEjg2fpGPrOjkxOppToIoRRtxSKZaITSGtPwe4bBdDTK9HlSdhZkscELLytkcZk0bhdZXOxZmHaIpMM+dNIIFvsVSjtYEbFbTMvcpnIXANkVEmcvk7uV95U2MRnCI63tdJUKfP/EGGYlQrJnF9lDg2AocntHqDvVfUGRaccVlAqSTNqgoXnl/68D+EBPrJ5D6Ymwd2BsfREZU5hEVIRppmmSTSSMxIaPTaPRaNZCS6BGo9FsI6qe4tRwFccSOPaZg3WpJFMqxwt4VInQIMAIqrgTJ0AGyOjGIxkXC2kEFLrHqDbkwjsCQWJw52Kj9fXgCcHXm1r47I5OhmNLsytaUvLqmUneND5K18gEQXMdpVqEKO1EakuHuZpIzC27frXKoiFNnGwCJ7s9REEBJdNcV9QuY9uoTUxWIZQi5XnUe1Xqa+9NvedRXw1vxwOfj+3ez6zr8vGuvXSWityQmccuhhHp3L5hMBXZ/bVm8tWN1+FFY4JcRuI4EE+tjEDGUOSEQX80xf7RHqL7rkesM13bFCZRFWWWWQIZkBIpPbGHRqPZNFoCNRqNZpsQBIqekSp+AMnYmRO6eMrnpMowgCCOQ4MAZIA7dQrDKxK49Zf+oM9CEKmE9X9uOMulUbZJ9u3CKq0vSlkyDB5ubefz7Z3MRpbqoVzf5/VT47xxYoxEwaN/OMbRdDPRnE3MDYi5PgfcCratzjop6oIshmIYWSmLy6RxK2WxoZaSukIWvSoJf3tEFjeCLwSZc0btlh6rmJurS3UDvyZyqwSvunS73quS8jzO90y//vRT/OZ3vYqqafLR/dfwoeNH6SiXcDJJ4kPtFHZPoOyg1kOwe8OpykIIoi6kpxWWo4hEV76zSRTzjstwboY96Qns5o5179sQBq5ymWceqST11GsR1Gg0m0JLoEaj0WwDlFIMjFUpFCV1a8wEWlA+z6oc8xg0CRMj3IjITB9mKUMQ2z6za1bqsxS6xxabgduZBIn+Dozg/EKQsWy+2L6TB9t2ULCW6hrrq1W+f2KU10yMkx62ebo3Rf+wSxCsPfupZUli0YBYLCDmBsTdALe2jNUuu90Ch6NZjLNMoLouWTxLeuKVJosKKJjWGlE6e1VKpkPO3ly9qSkldf5SlK7e82qRu+oZwheV65/cxvMF5bJBsWxSKpuUywalskmpthTlKj/jnub/3nyYomVx38EjfOj4MRKBT3SmEen4lHbMIKPhBEapU7s33LLEMARORDEzHtDWaWKtiubXoZiMN+BMDtGVbMSIrD/1dKGpfI4cgQpopBFjm83+q9Forhy0BGo0Gs02YGTKZyYT0JA682d5RgV8WxVQKFrE0uNOeggnN4EfO/8EKZcChaK0c5rSjpnF+9yxZtzxlvPWoU1Gonx2RwePtLThLUuT21Eq8uaxEY6cnKOvN86n+ndQKp9fJn3fIJs3yObPLSxCKKIRSTy2JIfLL3E3oMMtcsDNYdtqzX2slsU5xyZtR5h3HNJbJIuWlGeknTZ6ldqkN2eXxaoQZM4SpVstfP7ZbHidxH1vRQrmWmmZ9Z5H0vdYzzMFAeRrQldaJXRrXff98++1/lMeb60b4tMHuhh3Y3z0wGF+48TzmIA71kLgeFSbMviJUthMvnfXhmsoTUsQBDA7KWnZYWAsq+sVQL1hMGpFiEwM0t51aEMRPSEELi5FVUQqSRNNuqm8RqO5IC6ZBAohHgVeSVgfDTCqlDq0xnq/A/wmUFl298uVUn0X+xg1Go3mcjCV9hmd8qlPrRzMBcCgCnhR5YnhEVvWL8zOjBGZG8KPN26LZvDSDMjvGcGrKwAgAoNEf8dii4Oz0R+L85mdu/hmY/OKmrD9+SxvPDmK+2yV071xPpPZsWI7y5Ts6SpxaF+edmbIxRoolswzLoWF60WTqnemJCglFkXifNiWDCOLqyKMC8LY6pbodvO4UbnmW1I2jGURxDNlcWG5liz6hsF0JMp0ZH2yaEtJxrZXRFMvhIX9rY7SLd0X3q7zqjhqbUleIJBQLpuky/YZErcQtSuWDcq1+9Z6vy4E01A4jqRUNpnP2nR8ssStPzfNky0tPFfXwMe79vJTQ30IwprVnO3jpQp49XkKXRPEh9o3LIJORFApSuZnFA2trBA9A0i6CQayaZzcHE2pxg2/Jle4VFSFaTVNM81YQp/T12g0G+NS/2q8Syn1V+tY75+VUv/loh+NRqPRXGbmcz59o9UzWkGUgJNKMqmKJPGILBNAKz9LdLoXP9awLZrB+26Z3L5hZCRsQmyWIiR7O8Pm52uggOdT9XxmZyfP1a1MY71xcpbbvjZN/rjgOxMxIL5iy472Mof2Fdi7u4hTi8yZMwFOg0dTw7mbIPu+WCaGxpnSWKwtyyZKnTno93yDTNYgkz1/dHG5KC6PKrpuQKNbptMtEnMDLOtMcVopi+Fyo7J4PpJnpGCunZYZP8cEN1JCuRJK23TZoVQxKZXOHrWrVLcmYmUIhRsNiEYlbjTAXVi6AW5k1XU3wK79Hz/0pTp6JuoZHXd5xT9NM/lfowwmknxxRwddpQKvnZ5EKEGit5PsoQGCWIVKyxxm1cad2HhT5kjMoJCXWI5BqmHl/6IJRGMJTo8N4MRTJNeoPz3v/kWEiqowpaZooQVbbK+2MBqNZnujTx1pNBrNZaJYlpwe8kjGzRWtIGYIBbCqCsSpYC8TQLOcxZ08ge/Wb4tm8JXGefK7x8EIB9rOXJLEwE6EPPPYAuCJxmb+Y0cnfYmlCKHhS+54apJd38wx1e9wMljZD62hrsqhfQUO7C2QjAcXfKyWpUglfVJJ/5zrLcjNuaKKxXK49NZIQVRKUChZFErn/xPr2HLNqGLMDUi6VdrcEnE3IBI5M7q4liyGywhVw1isNaxfHbXzPaw1onZKQaVqhPJWMpmsOJRK0Zrc1YSudr1cCcWOLahUXEjJDYVumdRFz7wvGpVEnLUjrefju28YJvOUy/RshJMnE7zt04P89dsPkrUd/rJ7PztLJa7JZzGkGTaTPzSAjHgUO6YwqtZiK46NEHEFmbTCciSx+MrPimM5qHKRF6bHub59FxfS2CUiIlRVdbGpvCM2PqupRqN5aXKpJfB3hRAfBk4Cv6mUevQs671JCJEGxoE/U0r9+aU6QI1Go7kUVD3FycEqEUdgW+GI1geGgFGlMFUem+qSAMoAqzBLdPo0QSQBFxA52EoUimLnJOW29MIdxEZbiU42nZE6VxEGj7W08tkdnUxGaxNhKEXDUJmbHpvBPuZTLpmMLRsGu9GAA3sKHNpXoLmxevZBv1IQeAi/AkohlAQlEUrB4nW54rHljy88tnq9uFI0KYkQElyFiEqoX7Y/wvUCT1GtCqoVqFbD614V/KrCqwo8T+FVIfAVAonBwjJAoDA8ichIjIxEEJzxuEJSQFIiwLECLCPAtgJsM6DOCGg2w/ssQ2LWlkJJEAJlWPjCwlcOnnLwlE1VOlSlTTGIUAkcKoFDyXco+RFKXgQfBx+rtrRrF4dg2X0KGxOHKDZBbR21qsovGjlT3txomEobXSV30TUE92Jgm4o33DPNv32hnULJ4ti3kvxU02n+7HuvITAMfv/gNXz4+aO0VCsYnk2yp4vsoX6UJcl3jyE8Cye3sfYbhiGIRBXpCYXVqXAiK19oJJ5CzoxyvK6Z6133ggZljnDwlc+kmqSFFqJi+/QJ1Wg02xehzpPDv2VPJMRtwAtAFXg78GfADUqp3lXrHQHmgUngNuDfgHcrpT6xxj7fCbwToK2t7aZPfvKTF/U1aLaGfD5PIrE9+lhptjdX82elXFVIBQsBQAmUa0uBRCGXZEr6GH41lBUj1ITLSeAEZK9P4zWG7R9E1aDuWANOeuXgM2/ZPLB7N1/Ys4dMrc2DM++z+5tZdn8jSzC7UhxMQ7K3Pcvhjjm6mnNnnbUTwMmOkhz5Fsmxp7Aqua19gZoNI4WJEhbKtMAwUYa1jouJMmyUYcGK+5avY5/l/vNfEOaKelnhByjLZCrj8m/f2IcvDRwroPNtef767pcB0J3J8MFvfgM3CCPO1YYK8zfPgAHCF9Q/2Yydu4BomwrToG2bMyeCUZIAMCIuG29TvxKJxMLCWNfUO5qzcTX/7dFsHdv1c3LPPfc8o5S6+XzrXTIJPOOJhXgA+IJS6k/Ps96vA7copX7wXOvdfPPN6umnn97KQ9RcJB599FHuvvvuy30YmiuAq/GzIqWid7TKfE5SlzBRwBTQA0SUAlWgRBlbmdjFOSKzAxhBhSCSQJmXP9XLixfJ7R1BOWFKpVmIkuzrXNFce9Zx+Hx7B19ubadsWphlSfOxEl3fzJI4VWV1CuHO9jKH9ubZu7tIxDn73ySznCPZ/03qeh4nmh64GC/vkqMQIIxwUhxhoIQRRvEwanHDcCmVgcQkUOH1QIXXFx9ftq7CQKAw8bBWXcL7qlh4GFyev/+XEmnYKDOUTT9Sz9Tt76DUfoTegRgPPtYCQCrhUf3ZCPfv6wTgtvQM7z794qJGVeqz5PeNACCqFnUnuy+omXy1rLAdQVO7wDBWfgeMXJqJHQfobGzhAOtvi3HG61WSMmUaaSRpnHtSJs3ZuRr/9mi2nu36ORFCrEsCL2c+kWJ9xQTrXU+j0Wi2PSNTPrOZgMaUhQf0E0pgPVBWRUqqiFvIE50bxPDKBJEEfiR+7p1eAhSKSvM8hV3jLIyOIzN1xId2LPZSG3ZjfHZHB19taiVA0HCizJ4n52l9toixOGdL+HNeX+dxaG+eg3sLJBPnqPOTPvHR56jr+SqJkW8j5Mp1i22HKdXtRybiiyK1QqZW3V7rsaXra9239v6gdn0hMisMlFGrkVt2fWGdxeuL+1o4ngv/8xZIKJ2lbjHwBdGz1NW5UYllSlABIvAR0kcE3rJlgAg8jIXbC+vI2vXFdZfdJ5etF6yx7hn7Wn7bw1jYRl54zedaGNID6QFlrEqOzof/gOHX/wb7uvdxa2aeJ4/Wk83btP9DkZf/Qprnmhp5orGZf+3o4odHhwCIzKeQw20Ud02iHJ/c/iFSJ/esq+/lcpyooFSQZNIGDc0r33cZS9E60ctgoh7Xsem8QBE0hEFURUmTRkpJSqR0U3mNRrMml0QChRD1hKmdjxGWvfwwcBfwS2us+xbgccKU0FuAXwR+41Icp0aj0VxMJtMeo9M+jSmTPHCC8AexESgFBbzSGPWzI5heKZS/+Manjr8YKCEpdE1QaZ6v3QHx4XYi0w0IBCcSKT6zs5NnGpqIj1Tp/kyGtqeKRDIrB/TRyFKdX0vTOer8AGdumLqex0n1fR2rnF3xWDXRQnbfHWT33YmXbMWcyRA01231y972mAYk4gGJC5osR4CopU5u+ZFtAqXOKqVniuRaorl62/A+wytR1/M4hl+h8+HfY+h7f4ubXg5zGZvT/XEmpqLc+vFJpn82wngszqc6d9NVKnJ7Oux56U41IR2PcluawK01kz/dteFm8tGYIJeR2A4kUsu2NS2EYdI61c+LndcQRdF8ge+MIQxc5ZIhQ6ACGmjQIqjRaM7gUkUCbeADwGHCCeJOAD+glDophLgTuF8ptZBU+3bgb4AIMALcp5T6+0t0nBqNRnNRmM/59I961CVNxoWgH4gBcaWoFsYR6RdJVSvISAI/vj2avwMEtkdu3zBBvAyA8Kyw/UMhxjP1jXxmZyf9MkHbUwVufnKc5MjKNg2moejeVeTQvgK7OkqY5xgznyvdU1oRcrtvJbP/Tkpth7dFawzNRUAIlGmjzK1vd1B1d9L6nU9gVvJ0PnQfQ2/4be55FWTzFpPTEXpPx3nbvw7ytz92kKJl8Wd7D9JWLrG3GPa+jI20IW2famMWP1kk3z1Gor9jQz0EhRBEXZibVtiOIhJd2la5Cez5aRrr23ku0cAt+CQvUASFEERVlDx5pJI00oihvzMajWYZl0QClVLThFG9tR77KpBYdvtHLsUxaTQazaWiUJKcGvaIxE1OG4JZoF4p7PI8auYklKewnBTBNpI/AC9RCOv/7DDSZOVd3P5dfD21k891dFA5LWh7qMB3vZhBrBqr7mgN+/nt6y6cs87vvOme7deQ2Xcnud23omw966Hmwsl23YGwfFqe/VfsYprOh+5j+A2/zRvuMfjUF3aQL1i88EScn2g5zcfecJiqafKRg9fyu8efpcHzwmbyAzvJ2j5+ski1MUvRs4iPtG/oOAxD4EQUM+MBbZ0mll0TQSGQbgJ39DTe/ht51rS4Bf+CJ4sRQuDiUlRFAhXQTDOmuPxtZTQazfZA9wnUaDSai0ilKjk5WKXqCE5ZAqUULeUMVnoAWZwi7wiMeMu2imwpFOXWNMXOycWKbDXdwmPl63ncasH9usfuZ+ewKivlri7lcWhvgYN7C+ftxRdJD5Hq/eo50j3vJLvvDrxk65a+Ns1Lm/TL3oxZztH44gNEsuN0fPn3GP6e/8UbXzPFv9/fju8b9Dzg8vaWPj5xyz5mIxF+/8ARfufF57CVQiiDZO8usof6Cdwq5bY0RtXGndrYCRzTEgQBzE5KWnYYGAvTBNsRRLlAfHYUr7Wb57B4BT6biYu6wqWsykyraZppxhJ66KfRaLQEajQazUXDDxQnhz3GBEw5BqlyhvhsP2Z5noplU4jHMDER20kADUl+9xjVxlDMstLlsd7b6Xmxkcany+ydn1+xfiQScKA7rPNrbT53nV+Y7vmNWrrn4IrHltI976LUdmhbSbHmKkIIpm/5UcxKjrq+r+PO9tHxyB/Da3+F1905w/2PtOD7Bvl/kdzTOM4j+3ZwKpniL/Yc4Of7TiEAIzBJnt5N5nA/yvEp7prE8CwicxurS3UigkpRMj+jaGhdah0h4/WY0yPUpVpIR+O8gMnLCDbV9CEqolRUhSk1RQst2GLr0201Gs2VhZZAjUajuQhIqXhxtMpzVYk0C7SO9eMU55BOjEqsnoLKY2wzAQwi4YQXgVthNNvI48/cQPGpBIkRj50UFtcTpqK7s8ThvXm6OkqY58owkz7xkWPU9X6VxMizOt1Tc/kRBhOv+m+Y1QKJkaPEx59nx1f/HHXXu7j9JptvPtNAvmDR+vE8h/7nPCcb63mspY3dxQJvmhgFwPRsUj1dZA8NoMywmbzhWdj5jc3kG4kZFPISyzFINdTOoBgG2DbmeA8N3S9jWhicRnEQuamp0iMigqe8xabyERHZxN40Gs2VjpZAjUaj2WKUUhyd8Hh6ep4mf4RkcRZpuQSJZnzlLwrgdpqooZrKMd8xzrEX9vLiU3swTxgYEhIsTfQS3xlwU9c8+7uLRCPnnsI+TPd8nFTfN3S6p2b7YViMvfoX6HzoPmJTp0gOPknbE3/HDbf9FHMZmxM9CaamI9z+txPM/HyE2ajLP3TtobNU5MbMHABWKUqit5PcgSEwVDhj6MlurPLGTmZEXEEmrbAcSSwe/iaoaAKRncXIztBc18IQJi7QtYkeggC2sPGVz6SapJVWokKfeNFoXqpoCdRoNJotJAC+NTbHiZO97GQOy44SxJvDx1RAQRUwMLaNAEql6KtWeOrJncweuw6jvPIPQ9Ao2Lu/yKs60tSnzl3nd950z+7byOy7i1LbQZ3uqbnsKCvC6Gt+ha4HP0Bkbpj6U1/BjyZ59St/iEzWYnwqymBvjB/85AB//46DVEyTj+4/zIeOH6WzXALAySVIDOwkv2cMZUlyB4aoO7EHw1t/uqVhCCJRRXpCYXUqnEgY71OxFOZYDzJWR5PtcBKLKB6tm2zqYQkLoQRTaoom1UTcuPx9SDUazaVHS6BGo9FsEblynicG+pjsGWVH0kW4S52+pArIqzwGAmMbzNCXnrc40R/j+aEk/nz4p2BBy7yYgXmt4I6OGa5PZc/dz/w86Z6F9iNk999JrusWne6p2XbISJzh7/41uu5/P05+mubn/oMgmuJ773kD//aFdrJ5m9NPxvmxlh7+5vsOUbIs7jt0LR96/ijJIDwpEknXIx2fYscU0vHJ7h8idbIbQ67/e26YAstWzEwEtHWYmJYAy4YymNODsPMADUi+QzhjaGqTImgKk4iKMMMMSLQIajQvQbQEajQazSYJygVGZ4Y4OTVGekpQ39iCsJYiXdtFAIslg56BOCd6E8zMOisekybMXRul/XCVtyXGaA8q59zXedM9999FZt8d+ImWLX8dGs1WEsQaGHnde+m6/16scoa2J/+BIJLgja+9m3//YjtVz2D4gQhvbR3k07fsZiLq8tEDh/nNE8+z8G2OTjQROB6VljmCWIX8vhGSPV0Itf4qPssRVMswOyVpbjcwDIGKpzBnJ5D1bdixFHEUR7G4GY/YJl+3IQyiKkqaNBEV0bOGajQvMfQ3XqPRaC4QWSlSnBmif36cMWmRy6WIJQXGKgEsqHBSlcshgL4vGBhxOdkbZ2jURa0alGb2OMzd6nDjzgw/ke0l6fthTusa6HRPzdWKl2pn5HW/xq4HPoDpldjxtf+HfE2c17/6lXzh4Vb8wKD6SZ9XNk/xrT2tfKeugb/fvZefHuwDQCCID7UjbQ+vPo+XKpDfPUZiYOeGmsk7UUGpIMnMKhpaRK13YBxzrAd/7/W4hkkAHMPiJnyc8+7x3BjCQCjBnJqjmebFGUo1Gs3Vj5ZAjUaj2SCyWqIyM0R2boxe06YQbaQy7uEYYNmrBbCIRF3Ss+xKwfhkhJN9cXoH4lS9lUJWajKZuC1O5RbFa+1BXt+bx02fJb1Mp3tqXiJUGncz+pp30/nQRzCkx85H/wT5+hjzt9zE155spFiy6PybLHve7dLfkOT+9g66ikW+e3oCCEUw2ddJ9uAgfqJEtSlDqWoRG2vb0HFEY4JcVmJHIJEywIli5NIYcxPIpg4SKOYRHMfk5QRs9tRSREQoqRJFVSQudFqoRvNSQUugRqPRrBNZLVOdHaaaHmHGsOhLNOIogTfh4QcK110aji0JYIB1iXpyzWcsTvbFOdWbIFdY+fPuuYKpm+JM3hojsTfP9/rf5tW9FdxsYs19RdKDpHq+Sqp/e6d7KhXKq1QBAkNHMjSbotR+DeOvfhc7H/0jjKBKx8O/z83f81vMHbye46eSzM463PFX46R/0SETifBX3fvYWS5yJBd+RxaayWcODSCjVUo7ZjGqNtGZxnUfgxCCqAtz0wrbUUSiAhmvw5wcRCYbwXGpRzGNwSngMMGmWkcARIiQJo2jHN1DUKN5iaAlUKPRaM6D9MpUZ0eozo4QGAaDiUamhUGdUszP+JRLEje+JIBKSYqqiERedAEslQ16+uOc7IszNbOy75c0YPY6l8lb48y+zOWAOcaPq2/xssIUqd5dmJWVAmiWsyT7vkFd71eviHRPqSQBARZhFEYSLErhAgZG7VGhBVGzLvJdNzFx+8+w4xt/iVktsuvL93HP9/w2mdx1jIy7jPRHeds/DvDxnzxAYBj8/oEjfPj5Z2mthnW0hm+ROt0VNpO3AwpdExiejZNJrvsYDEPgRBQz4wFtnSaWbYJpYk4MEOw6DELQjGIEAxdF9yZbRyxPC22hRX9XNJqXAFoCNRqN5ixIr4KXHqUyM4QQBqVEAyeFgQ80AfPzAblsgBtfEqJQAEuhnFwkAfQDGByOcbIvztCIi1xV55ftdpi4Nc7UTTH8hMENqp+flkfZI6dx0ikSg3sQsnbM0icxcoxUz+MkRo4i1PZP91RKEdQKF+PEQJSJGuEAW6oABUgCAiXDZe3fygkVBcaiHF5+odVsL7IHXo1ZydP6zCewSvPsfvg+3vja3+FfvnKI+azNwNMub2/t4x+/fz852+a+Q9fygePHcGvp0mbVIdXTRebgAJiK3N4RUqd2YxfWP52LaQmCAGYnJS07DAw3iZmdRuZaUakmBNCE4jQmURTtm5wxdCEttKAKJMTaGQIajebqQUugRqPRrEJ6Fbz5cSpTgwhDYMbrmTBM+oA4kADyOZ/0rE8stpSCqJSipEr4eBdFACenHV7sSdA7EKNSXVkJ5DUYjN6WYOK2OKU2G0tKXlXq5zXBU7SRAQWxkTaiU40IxHnSPVvJ7r9zW6R7rmYh+udgExVRDGEua2e/NPmOiYm9zI2VUigkEoUiwK/tJ4werhTfUA0NHT18iTN33fdhVnI0Pf95nNwk+x7/MG+683/zLw/tpVI1mXzA5nvbhnngll0MxeL86b6DvOf0i4utVqyiS7Kvk9z+4cVm8nUnuzErkXM+73KciKBSlMzPKBpaQcZSWOO9ePEUmDYm0IjieSyi+NRvVgSJMMccERXRaaEazVWOlkCNRqOpIf0q3twE1ekBQGHF6/AMk1NAGqgHTKBclsxM+biugTCWC2AR7yIJ4NHjSb7x9Mq6IuEoZm90GfiuFJl9ETAEru/zlolB7nSfJBFPh+t5Jsm+TqIzAcm+B8+S7hkl230b2f13Umo9xLmbA156wuifDwjixLCNjc2LKIRAYNYG6NYKQZQ1vRalkAAAIABJREFUCQwIkLXn0dFDDcDMK34Ys5yjvucxoulBjjz9Ed5w52/z2a90EkiB8wmfG5tneHZPM081NvPPnbv5kZGl75aTTRIf2kFh9zjKDsguNJP31z/8isQMCnmJ5RikGhxEuYg5PULQvgcIB3KpZa0jNhPD02mhGs1LBy2BGo3mJY8KPKrzE1Qn+wGJGatHGCYZ4GRtnaba0qtKJser2BEDw1wSwLIqUcXDugg/qy+eji8KoBAKa5/gxTvqGb0hgXRCGWmoVvi+iTHuzvcR7BlA2WEjaytr0/5YmoYTXzxHuudd5Lpu3jbpnqtZK/q3lSzsz8AknGEjjNTo6KEGIZi8/acxK3mSw88QmzzBzc4fMH/rb/DoE62UyiZ7/mqeqfdEGW1I8O8dXXQVi7wqPb24i+hMA9L2KO2cQUY8svuHqDvVvZSSvQ4iriCTVliOJBZPYc6MIutaUG6ofBHAR/FcrXXE+mONazyXTgvVaF4SaAnUaDQvWVTg481PUJnsByUx43UIw0QCw8AQYernwoDK9xWTEx6mIbCspYF+WZWpUsXC2nIB6B2M8eg3awoahW//UhvzXUuytrNU5M3jI9w5M4lsTlM4MAECYqOT7Hj0JE3HjmGVcyv2uZ3TPZezMvrnYhubGdpunHNFD5VaUMMweigX44e+jh5ebRgm46/+ecyHPkJs8gTJ4We4J/InpA//Ks+dqGNuzuGu/zfOZ395NwXH4f/sO0B7pcS+Qn5xF+54C9LxqDRnCOJlcntHSPbsWncPQcMQRKKK9ITC6jSIRKKY4z343S8HI/xcxYEMguexuB5/UwM8nRaq0Vz9aAnUaDQvOVTg42WmqEz2omSAFatDmOHPYRk4DWSABlis75FSMT3lEUiIRpcG82VZpkoF8yII4PBYlIceb0YpgbTh2Z9vI9sVitCBfJa3jI1wy9wsQkgKXeMEkTF2PHaclie+Q2J0csW+tnu652oudvRvswhhIFgePQxZK3ooa4qoo4dXLsp0GH3Nu9n14AeJpgep73mMt1ybZL7jFxkadZkYjPDWjw/yj/91P55h8pGD4YyhDV5YsSoQxAd3Im0fr66AV5en0DVOfGjH+kXQFFi2YmYioK3DxS7OYWSmkQ1LfQjrUMwCJzC5dhOtI3RaqEZz9aMlUKPRvGRQMsCbn6Iy1YsKfKxYCmEuneVOA6cI6/6alm+nFOkZn8qqVhBlWaZM+aJEACemHe5/pAUpBcqE7/xsC9l9EQ7lMvzI8CBHchkEEJhFzOojdH/6GRqO92DIlVPFXwnpnsu53NG/zbK+6KFE1SRXRw+vHKQTY+S7f42u+9+Pk5uk+fjn+dEbkvxF/meYyziMfjvCD7b186k37SXtRPjIwSO874XncGptSxaayWcODRLEylRa5jGqNrGJ9UfjLUdQLcPslKS5JYk53otM1IO99D1pAiZqrSP2baJ1hE4L1WiubrQEajSaqx4lA7zMNNWpPqRfPUP+AsL0z2EgBayecmR+7sxWEJ6s1ATQ3HIBnJ2z+cKXW/F9AyXg+E81kz7icsN8ml899QKOUkTSgySGHqau51vYheKK7ZfSPe/ETzRv6bFdTLZ79G+zbDR6GLa58FbuY/GfoaMzl4HArWP49b/O7i++D6s0z46jn+DHX1HHXxx/O+WKydyDJve0jfHIrTvpSaT42N4D/ELvqcW3W0iT1OldZA4PICMepY5pDM8mOlu/7mNwooJSQZKZN2mMGZiTgwSdB1es04SiDxMX2LkZEdRpoRrNVYuWQI1Gc9WipMTLTlOd7EN6ZaxYHaa7smFziXDylyLhGfTVw+pc1mc+7ePGlwbdnqxQoFQTwK2N1GRyFp97qHWxBcTJH21k+hUxXp6Z473PPUFL79dI9TxOdG5oxXaBEyHXdRvZ/XddEemey9lM9C+oXaqEEdyFy5UUP9to9HBp5tKV7QCMxdTSK+nVbz1Kba5NwvnwEy0Mv+69dD1wL2a1yJ5n/4L/ckOKvzn2/UgpiHyiwrUtcxzf08BXm9vYXSzylvGRxe0N3641kx9AWQGF3WMYnoWTXX+0LRoT5LIS246TmptA1reiEksiaRCK4HFMIiiaLrB1hCEMDGXotFCN5ipES6BGo7nqUFLi52aoTPWhKiWMWArbPXOANU1Y/+cQ1v+tplT0mZnyibrLBbB60QSwUDT53JdaKZbCn+aet9Yz/qoE12Xm+cCX/4GuR/8UI6iu2Gb+YDfZvXdRbrzrikj3XM2FRv88QnF3apdGoEJY01mCNWMfFisl8UoYzp4veqigFjGsRQ7XiB5qQiwUvtqaFi7Vhl2MvPY97PrShzGCKtce+yg/eCTJvz5/N5WKyf6/TDP9axGm6mP8465uOktFbppPL25vViIke3aRPTgY9hDcG/YQtEruup5fCEHUhblZcFoTOOM9+HtvAHNpWGcC9SiOYXErPokLFEFHODotVKO5CtESqNForhqUlPj5WSqTfchKEdNNYqbOTIf0gQFgnLD331o/hNWKZHLCJxJdagXhKY8CRcyLIIDlisHnHmolmw8HqIOvTzH8uhTXZuf5wCP/RNcjf4whw7YPpeYGpm97GTPX30gk/TKs0pUnfxca/asSip4DdBOm7w4BbavWW4gQ+rWLx5IkVmq3V2Nw5UQTF6KHACbmmtHD7ch6J0FZWHtda60zOuVRxsLeMhEstx5k7O7/ScdX/hBDetx+8kOk96V4uPcVZOdtXv3nY3z2V7qpOBZ/vP8QHzx+jF2lpdRtuxAj0d9Bfu8ImGqxh6BZXV8PTMMQOBHF9IzFjvosRnoc2bJrxToO4KJ4FpNb8LnQXwqdFqrRXH1oCdRoNFc8SimCfJryZB+ynMN0k9hryB9AnnDylwprp39C2ApiasLDsgRmrRWEr3yKqoCJibHFAuh5gi883Ep6Phz8jd6RoO8tdVyTzXDvo/9K98N/iCF9pGlw+sffwuwNh7GzCRL9nRjBlVc3dyHRvwV5iwF7gCTnVoQFkTvbcFqxUhJ9lgSzQhhNDFZtI1gpieZ5juFysRA91KxCQEy4lFR4QmcrZvQtdF7P+B3vZOdX/xzTK/HG0d9itv2PODpxgJlhhx/4uwH++Z37KZkW9x08wu8eP0rS9xe3j8ynkMPtFLsmljWT78YI1jc8My1BEMB0LknbxAAq2YSKxlasEwOyCJ7D4kZ8LkThdFqoRnP1sZ1PdGo0Gs05UUrh59MU+56mOHgMAdipFow10iIVMAEcq92uZ+0BfBCEAigV2LVG7IEKKKg8BsaWC2AQwP2PtDA5HUbCJm+KcertDRzKZ7n3q59m75d/DyPwUIbg1E++ldkbr8GdaCHZ03XFCaBSYTqeRBLHJWbEzymAilDGsoS9GvcDBwijf5sdggrCs6BRwl6Q9UAr0FV7juuAlwHX1G7vAToI04ajhOmmeSC36pKvHbPH2impmsuLEAauiGFj19p2bD5imtv7KiZvfQcAVjnLj+Xey+66MQCmjjq8+T8GAJiMuvzh/mvwVwmUO91IdCKcj1hGq+T2D6PE+j89TkTg+4L5jIMx3ntGrShACkUBwYuYF/y5dIRDmTIFVbjAPWg0mu2ElkCNRnPFEcrfHMW+ZygOHAWlQvlz1k528gijf6cJBeJsVTdSKtLTHtWqJFLrBShVQH5RALdWuqSEhx5vZmQ8PKLZI1Fe/IkmDhRy3Pv1z7PvS/dh+BWUgNPveDPplx8i0d9BbKx1g2l1lx+pJD4+NjZJkThn+qcCCoRSlSCUsL2165fyVRuEkcQY4eemCdhJmIZ6iFASjwAHa8fXRZiWmqxtW+FMScwR1jJWCKOP2zNp8+pGCLHlIjh/zfcw8/K3AOAUpvk59R4aI/MA5L8keNWTEwA8X1fP33XtPWP72GgrTjoFgJ8okd8zuqGU3kjMIOe5FMfSGNmZNddpRDGFQc8mhn4RIqRJ4+m6U43mikeng2o0misKvzBPZaqPID+PGY1jp87dYysHnCBM7Ttfs4TMXEAuL4knQtlbEkCx5QKoFDz6zSb6huIAzO+L8Pw7m9lbznPvt+5n/4MfwvTC+qHet38fM6+4lkRfJ5H51JYex8VmI7V/klD+IBSuZsII4HZlIZp4rj+kkvCz5y1blglTT6uEkUNYKYMLtYkLE9lsdMiupMIPFIJQeIzaLDg6hW8JIQQuMYQqUaGKpTafGjp7w3/CKuepP/Uwsewwv9TwHj5U/VPKyiXxT2UOtM5zurueB9t3srtU4HVTE0vHgyAxsJOs7eMni1QbchR3TRIbblv3CZ9oTDCXS2L2nMa6vh6sMxM/m1EM1lpH7LqAmKAhDExl6rRQjeYqQEugRqO5IgiKGSqT/fiFNGYkjl13bvmThBO/9ANxwijSuchlfObmfGLxpQjgQtrTxRDAbzxdz4me8KhynTbf+e8tdFcLfOCJL3Hw/g9iVUI96PtPr2fqthtI9nbiZJLn2u22Y721fwvyJwhTMpvgguqWtiNG7XKu17NWbWJl2cVfYxsTIFDgK4RUK3JPTXNZKrNUeNVwuWiagrVDkAYYQiBE2GFEGKF+XK0SKYQgiguKrRFBIZi87ScwqnlSA09QN3eSdzf8Oh+e+wOqVYvDH0sz+94o6YYof717HztLJa7NZZY2VwbJ3l1kDw0QuBXKrWmMqoU7ub5en0IInLjN/HSRhuFBzD37z1yHsHXESSyieLRcQCxazxaq0VwdaAnUaDTbmqCYoTLVj59PYzix80b+IBw49wJzhLVe51O4YsFnZtonFgtbQSwIoERhia3/mfz2d1Ice6EufO4Wi2PvaqVTFXn/U1/h4P0fwCqHA8OBt7yGiTtuIdmzCyd35Qy21hv98wjr5wxgB2G93Uvxj9LCJDNr/S8ppfADKAWKSqDw1VJfRN8WiKhARUxMW2DUJjIyzVDeIrXLQiRRSoWUgAqXUoVRQ6XC64GvkEEojDIIr/uBIvAVgWSlOK4WyQVxFAIj7GlxhlBuR5aLYJUq5mZF0DCYuOPnMCsF4uPP0zb3bX6h/n38yfz7yGct7v6/o3zu17rxbJM/OHANv3v8KG2V8tLmgUnydBfZw/1Ix6fYOYVRtYnM1a3v6U2BjKfInhom1diKWXdm5oAJ1CH5DhY345O6ABFcSAvVs4VqNFcuL8W/txqN5gpAemVktUSh7xkMx12X/AHMEzZ/F4S9485HpSKZqrWCEMaCABYvmgA+fyLBE8+GXQnL9SbHfrGVnWaJe595jMP334tdDHuJDb3hTsbuvp3U6S7sfHzLj+NisZ7o34L82cAuoI7zi/rVzkIKp1cTLwGLohWNCBpjBq4jcGyBZQlsS2AuE6vlrTAWUk7ngQxhkFAAjiGIGGBdQGWlUjVZlOH1cBket5ShYAYSpB9e96VC+uFES0GgUKszD9eSSEOE/RtXS6RxcaOQWy2CyrQZveeX2PXgh3Bn+9g7/yg/kfwof5d7N3OjNm/660H+/Wf3kLNt7jt4hA8eP4Yrl+aiNT27JoIDKFOS7x7F8Kx1/w5YEQO/Gif33ElSt9+IYZ35OxbWuiqOYnIzPrEzd3NOFtJC0ypNK61XXZRYo3kpoCVQo9FsO5RSlMdOgQzWLX8SGAEGCSfmWE8tme8rJsc9LDuMoCglKaoikmBL+oit5nRfjMefCNW0Gjc49guttLgV3vftr3H4i/fi5KcBGH3tKxl93V2kTu/GLmx0eHZ5WE/0byG90WWpx99LbegopcL3Fb4MBWkBw4CobdCQMIhGwLYNbBNsS6xrgL1Qm7h8aqSdhN+LEuFkNHOEYrgwpYddW389n3RREzLDgAt519YSR0V4PZC1ZRDOlisDGS5lGJ30g3Wksi5I5GJEcmP1kEsiKKhQ2XRqqLKjjH73r7LrgXuJZMa4MfcZ5t0GPlP6aeaes/ie/xjhwR/YxXAszp/sP8SvnnphRe2nVY6GzeQPDIIBuf3DpE50Y5XX1+nPSsbwZ2bJnhqn/siuNddxAQ/Bi7XWERutPXWEQ1EVdVqoRnOFoiVQo9FsO7z5SfzcDMJYX3yoTDjzZ5Yw+reewcxCKwhBWD8VCmCJ4CIJ4MCIy8NfawYEfkTw3LtaaKyrcu+z3+Da+z9AJDsOwPhdNzH0xteSPN2NXTzbPKbbi3NF/xRLE6EkCNssXOpZPi8HQbAge7UUzBqmCbGoQV3EIGKHET3bEljmxYl2GYQ1sXGghfD9qBBKYQZIE06eBGE0NkoYJdrqIxFCYC5+LDa+d1lLW12QyGBVWmvgh48HAQS+DAVyVT2kEUClvDTz71rHGCVaqxHcvAgG0SQjr3svXfe/H7swyz2lvyVj1/OI9za8hyS3tE/x1CtbebqhiU927uZHRwZXbG/n4yQGOsjvHUWZktyBIVIn9mB66/t9Mhvq8Ab6yTY2kGpfW9JSKKYRjGHQeQETxUSJ6rRQjeYKRUugRqPZVshqifLYSax4A2Fnv3OTJmz/YLK+9E8IB5Sz0x6eJ4m6JkopiqqEj3dRBHBsMsKDjzYjlSCw4Ds/10KqNeD9R5/gyAMfJDI3DMDkK69n4M1vIHV6N1bpyhBAX3msFf1b6PHnE0b8umHDKWfbnYV6PX8h5XFZhMqxBW5U4EbMRdmzLIFlXl79FYSiFyX8vuwhFPQioQymCaOFilAgV9cVXi6MFTWFYsMTB0mpmDwpkOb6RFAoKG+BCPrxJkZe91523f9+rEqet3h/RMao59vyNTR8osietiz9e1J8uqOLXaUid85Or9g+MleHHPEodk4hHT8UwZPd6+oRKkwLJ2aRf3EAO3EEN7H2a25AcQqTBiQbTTzXaaEazZWLlkCNRrNtWEgDNSwLYZ7758kHhoBRwpqyjQwK59IBhbwklggFsKSKF00Ap2dtvvhwK0FgIA04/jPNuF2S9z33JEce+BDR2f5wvZuO0PeD30/q9PpTvi4nZ4v+SUKhCFhq83Bl6OzZOV+9XvI89XrbHad2qSes0fQJBb7AUgrpYl0hoRReaYMHwwjTWdt2OEyMVamWJc65RFC4ILdGBKt1Oxl97a+y60sfwvArvEPdS54Up7ybOfKxGdK/7pBpiPLnew+wo1xifyG/YvvoZBPS8Si3zhG4FXL7hkmd7kKo86u5iqWIZ2aYPjnNjpe1Yjtnvg6L8PfzJBY3bCItNK/yJMWVNYOxRvNS5nKf3NNoNJpFvPlJ/PwspnvuXnhF4HnCOOFG2wlk5n2y8z5u3AilU5Wo4mFehGHtfMbic19uo+qFP7Un3tGEfVDwvu88w7UPfpjY9GkAZl9+kN7//FbqTu+9IgTQVx4SSRwXV8QwhIkk7HlXIHxPjhAKxZUkgFIqqlVJsSzJFYLFS7EiMYSgIWGyq9ViT4fDwV0O1+6NsL8zQkeLTWOdRSJmEnWMK0oA18IirKttB64BbgNuAA4QnnApE8rhQirpldQ23LIE7TtshACvcu70x6jhEiWKvwUN5cst+xi955dRhomhfN5p/C+6eJFizuLuPxvDrEo8w+QjB4+Qtp0V2woEseF2nLlQsPxkkXz32PqbycdTxOd6mRyorKhDXU4KxWwtLfRCiBJljjndRF6juYLQEqjRaLYFK9NAz840cJQw0tTAxqqLCnmf9IyPGwt/+sqqTJUqFptvFL2aXMHksw+1US6HEbJTP9QA1xu87/lnuO6hjxCfeBGAuSP76PmRHyLVsw+zsp1bo4fRP0952NgkRQLbiCCFIEco5m2E0rCTMGK0XfF9RaUiKZSCFbJXrkocR9BUZ7KrzWZvh8Oh3RGO7Imyt9OhvdmiPmkRjxo4tvGSSX1bqCtsIRTBm4FXEL7XLYSRw7naJUNYc7g5Zbq4WLZB204bqdYjgtFlIrjxmrnlFHdex9id/wOFwJZl/ofxHloZJDtu8ca/GgSlmHMifOTgESpi5fBMIEj0d2Dlw9Mq1cYsxY6pdT2vshwiVoAxPcLMuDyr0DbW0kILF/DaDGFgEqaFblaYNRrNpUFLoEajueysJw3UB3qAE4RRio3Wl5XLkunJpVYQFVWmQgXzIghgqWzwuS+1kS+Er6X/++qo3m7zv48f5bovf5TE6HMAZA7s5tSP/TDJvn2Y1e2sTWdG/wJhkiGsJ+sgjPy1sn2avCul8HxFqSLJF1fKXiAVblTQ2mCxu91mf6fD4e4I13RH2d3u0NpgUZcwiUUNbOulIXobYaGucKGm8BWEYniE8LNgEMrgQippCS5gypGLi20b7NhpEyjwqusVwWDTIpjvvo3JV/4kAK7M8i7jl6lnkvzzJq/59CgAvYkkH9t74AyRFsog2bMLoxz+VpTbZym1pNf1vL5bR6o6QnEqy/zM2q9hIS30FNYFSbwjHMqUyav8+VfWaDSXnSstrV+j0VyFeHMT+PnZs7aDyBP2/qsSphpudFjue5LJCQ/bCVtBlGU5rPW5CAJYrQo+/1Ar89lQh4bvTpB/rcP7jj/Ly77yxySHngYgu6eTkz/+oyT7D6x7tr/LweraP1+Y5Agjfd2Ek75czrOJC/3rimV5VdbrXSmsVVdYJvzuLsigWrbudqgrtB2D9h02E2NV8CS2ffZPctSIYkhBkRKWAiEu/FOfOfRazHKOlqOfok5O8/Pi3fyR+j8UvlzHDTtmOHp7M19rbqWrWOCt4yMrtjUCi9TpLjKH+1F2QHHXBIZnEZk/dwo9wkDaMRrK/cxMXIcd4f+zd97hlV3lvX7X7qfqqHdperHG426CDcYGFyCQACkQOoaYAIEkQEwMyQ33AiFAIDjGlORSQi5gO0BMNxhjm+aCe51me0a919N3WfePfdRGmtGRZo5mbK/3ec4jnX12WVvS7Fm/9f2+7yOeXFpcJolkuGQLbV1jtdAJJnCko6qFKhQnOSf6GaxQKJ7lBMUc+YF9y9pAJWHe3wHCyF9qDef3fcnQkIcmQhtYMShQIF8RAeh5gh//ooGR8dDWOfCcGBMvj/K/H3+QU3/5BaqeugOAdHsT+970BhIHt6N5J+9jeGHlT09YzAhBlDD6k+DEtHnwfUnRDQu1SEr94IDquL6m/nqKymAQtgKJE+YWBoSiMEsoCCeYzyWc7W94IiSDbWs0NVsM9BcRBBhHEYKWZkPAcRGC47v/EKMwTfXjP6NBdvN2ruRzfJb6b0naG2x6Nif4VvsG2nNZzp5cHO3TixbJAx1MbTsIuiS9sQ9tn7FiT9HAimJkxkjERhjqacTcJLEjS/+N1CDZW6oWqprIKxTPXJQdVKFQnDCOZgP1CHOLDhAWo1hLgZEgkIwMu7jFAMvWcIMCWXLo6Md9cuIH8NPb6+gfCgu7jOyOMPSnMf5xz0Oc+qt/J7X/dgAyzfXsffObiXWfvAIwkAGedNEx0UWcnGbjCMEWwpyw9WryLkuFWmbtnNNpH8+XJGIabQ0GW9ssTtlgY5viWZuv93RBI1zIqQO2sDivsIETm1doOxpNLRZuUeJ7R7+qpdnEiOAfqzVUCIbPeT3Tm84DoJPHeSsfQnoeu740SnyiiBSCq7dspzuyVIoZ2QiJJ9tKvTwkM1t68O3Cipf1nCqikwextAID3R6eu/R+F1YLPRZb6IycWXlnhUJxwjg5ZyAKheJZwZFsoAFh7z+PsNjIWpBSMj7mkc8GRGI6blAgQw4D/ZhW8Je/FvziN7Uc6g0naxPbbPrfkODDex/m1Du+RvWenwOQa6hhz1veQrRvZ1l9vk4EnnSRCCQREBY1QlBH5Xv8zfbccz05V8FQ0yAW0ahO6jiWxNICDOEjgyIy8JBFn6CoIQMfd2Zs7lxi1g8KyNL3ovQORBg+LH2dE4sLts2dRSzcl/ljZvc77FglPMtnYb/CakJrsct8v8JZMVj6jVW8X6HjaDS1Wgz2FbHQ0I+SC2pqNtGA8HlyLBFBoTFw/hVohQzxvgfZwT28no/x9fT/4sJr+vjx33WStww+se0UPv7oAyQ9b9Hh1nSC2KEWMhv6kYbP9NZuqvZsPPriUmmxLZbpZiq+laE+n+YO/bA+jPNN5AfQaFmjLXSSSSIyomyhCsVJihKBCoXihHA0G+ghwvLzxyKTpiZ9ZqZ8IjENV7oLIoDHXwD++u5q9j8ZB2C60+LQ5VX844FH2PW7b1L7yI8AyNem2POWy4kOdKEFJ58ADGSAh4+LiS0cGoROHeHEuyLXCySuKykUPYT0IPBxzIAqSxKNhs3WTZ0FwspA0x2EGUO3HDQzgjAthG6iDd9HbNNZgGS2Y7sMggXvZVixcPb7IIAgQBJAIIEA6ftAAAFI6YMMkKXPCAKQAUhJIP0F20vHLvh8FgmhYJSld0KUPpbzUVQh5iopLhauC48tdeg7TIwuFqhHEq4i/Huf3SZO7gipSRj1rwLaWP+8QsfRaGw2GOr3sJyVhWDseAhBzaD/wvfQ/rN/JjKynzP5BVmS/Pfge7ns33v4ybs6GHYifGbrTv5+zyMYh1XedMZSBJZLrmWEwHaZ3tJN1b5OxFGeMb6TxJoeJpZoYCaTZHQwoL556d9GNZI96KSULVSheEaiRKBCoVh3jmYDHQR6CQvADK3x/Jm0x/iYRzSq4eOTlRk0dLTjLAABfvdgFQ/vCYsyZJoMnrwixT8cfJRd995A/f3fBaCQSrDnTZcTGd6NCE4+F35RemQRRInQISzqhDjm/CwZ+BCE4k76Hr7rUnRLYgyBpktijqC2ysGORojGIuj2YnEXvozwq3aUn5vQ0CMnR5PqUGwGy4pPSiLwcIE6J1yPcqwMws+k9JeKz7n3/mLhGvgE0gc//B0QePPDgLkYqZgTqXKBFKW0XVsgJrUjC8uFnx0nTkReYSRq0NAMQwMeTkRD08sTgrpkzc8Xadj0vuj9dNz0EezJXp7HjaRJ8ZPH3srzvzPAr/64hUeTKb7SuZkrDh5YOuaBOgLTpVA/iR/LM7Opl8SBjtLCwjIIgW/HcEaewGvdzdQ4GAbUNCwWjocT+g7EAAAgAElEQVQ3kV+tjJttIj8jZ0iKFQrXKBSKdUeJQIVCse4cyQY6SZgDmGLtOWf5fMDIoEckohGIgIxMo6FVRAA++FiCex4My9XkanQOvKOGv+95lF0P/A8N91wPQDERY++b3oYzfjpCnlwCsCgDMgTYGGwVDrVCX/E/BVkSdiz8OuvZA5Dg+QEeFh4W0oyhGTaR6hhNCZtozCIStbBsc2Vx9zQkFETzk+mTLf4xKzRl4M8JzvlIZrBAiM6KymDudx4KyfB9+L1PEHhhFDXww68yjFxKAULKBSIz1LOzEc/Zoj5LI5Ya8xFNDbR5kSmEICq0udxCSZg7mGO+JcVscwKNUBRarP53EI0ZNDTB8GD5QjBLDo5BCAZ2jJ5LPkDHT/4PVnqEF/M1MlTxy1/8MbtaxnjkvFpubmymM5vhsuGBRccKBLHuZgLLw61K41ZlyHQOEDvUfEQhKE0HLTuBNT0IqTbGhwN0A6pqFgvB2WqhyhaqUDzzUCJQoVCsK0eygWaBxwmrTq71weQWA4YGipiOBlpAek4AHn/75Z4DMX7zuxoACkmN/e+o4YMDj9L1yA9puvO/wvHEIux741uxps44qQSgC6Slj4VkCw71mOgyAL+wWOTBrJNxvkCEbiEMB+womA6B5uBJg4KvE2gmCAMnYpKKGySjGlFHw7bEkpwjxYlhVqQKrTKW5MUishTVlEFYRCXwl/1c+t4iYSkDrxRJ9pGBT+DNbyfww+sQijtDCOJSkhCCVsCTkEeSJlxUmgFkSWDKkrAt595jcYP6RhgZKk8IRgNBhuwxCUE/Wk1vSQga+Wn+iKvJUMUD37qYsQaHgS0xvrJhMy35LKdOTy06ViBIPNnG1LaD+LE8hbpJtKJBdKDhyNdzqnAmuvFjtUTiEUb6JbrhL2kdUaNsoQrFMxIlAhUKxboR2kD3LrGBuoQCcLbX2FrwPMnQoIuuCTQ9YEam0RAVEYBPdkf4xW9rAXAjgn3vqOED44/TtednNP/mq+F4Ijb7X/9WjMw5CHmCJj5SQuAjAg8hfYqBj+v76HhsFjr1OBginFRjWAgjAlYcDBsMB2GYoJmghb8vKQw8X8y1aACJpgmSMY2GmEYsouNYQjVYfxYzHwnVqcA/PYC5yGUYzVwgMkuRzWQQ0FDa5gUBGd8jHfg81vs4U+kxquK1ZQnBeMJAShgZDq3l4igLGaZmEZOCrMwckxB0k030Xnwl7T/9KLqb53V8jKyfQP/iuUx/0CJTY/KZLTv5+KMP0FTILzpWBFrYOmLHUwS2S65lFM01cUaX5l0DoGkEho0zvJ9syy6cqMZgt6R1kyQSnb9XZQtVKJ6ZKBGoUCjWjdAGOr7IBuozXwl0rdODIJCMDrv4vsRyICMzCKiIAOwdcPjpL+tBCnxTsP/tNbx/ei+79t9Cyy+/hJAS3zLZ/2eXo+Wfc+S8nGPhMHEnSlGTRQldpRBeoNvkTJu8nsAydBoMkya9CkePIwwLNCMUecus0Pu+pOBKCoX56ppRR1BfrZOIaji2wDZVVUzF+hJaiLUl+cTLYRK2l6kDDppPUtuyjZH+x0nFa6EMIZhIhkJwbMQjspIQFCZRYscsBAu1G+h74Xtpu/lT6IHL5fw912Y/ywX/Bj+9qoO0bfLP27v4p0cfIOr7i47VvNlm8geRhk+mYwCtaGBNL58zG1gxjOwE9kQ3hdqN2BHJwCGPto0GljN/r8oWqlA881AiUKFQrAvL2UAlYSXQSaBmjeeVUjI+6pHPBdjRUABKJLo4/o+3oRGLH9zagPQFgQ773lrNXxf3sevJ22m59fOIQOKbBgdecznCP++4C0Dh5tCLWaSmEeg20nTwDZvAdJCGjdQMpG4gNYNAM8hoJq4QpKRPM3nqsEmIBMYyPxspwybsBVcSBGEul2lAMqbRGjOIOBoRS6AfxRanUJzsdNW08AiS0b49pBLlCcFkVUkIjpYRERQmMeJkZBqkXPNCVK7pFAZe8C5abrsaSxa4giu5ZvhzvOhLGjf/ZTt9kShXb97OlfseW1JFWS/YJA60M73tUNhDcFMvVfs2YGSX77bqRVJYk334dgLidQQB9B/yaN1oYFrz96psoQrFM4uTJ0lFoVA8Y5m3gZqLVu8HgT7CPmFrZWrSZ2bax4pARmYJKiQAxydMbvxFE9INi14ceGM179YP0HXoN7Tdcg2aHxDoOk/+yZuR4nnHPwIY+OjFLJm200hvPI9sx1nkmrso1G/BTbXhxevxo9V4doJpM8qUbpESkh0yx0YKtFFFSqTmBKDrSTK5gMkZn8kZn+lMgGEIWusMtnfanLHN4cztEba02dRXG8QjmhKAiqc9GtBV00p1y3amZsbmcgxXoiplUFNrkM0Gc209joQhDGIiTkAQVmddI+mOsxl87tsAiDHDX/A+knsGeO63BwG4r7qWb7VvWPZYMxOdbyavS6a3dONbxeUvJASeU4UzvA+tmMWywxYjgz0+vjd/r/O2UH3NTeQLFFQTeYXiJGHdRKAQ4jYhRF4IkS699h5hPyGE+IQQYqz0+qRQS0YKxdOa0AY6saiM/wTHXgk0PeMxMeZhRyFHlgB/2SjXsTI9Y/DtW5rw8+FIn3x1Fe+IPsGunjtpv/mzaJ6H1ARPvfIN+OYLKmIBNbKT5Oq3EthHsHUB0whmEDTgs0sWaZFZqjCpljUI12Y6EzAx4zMx7eP5kuqkzpZ2i1M325y1w2HnBpvmepOquI5lqseu4pmJDuyubSPZso3pVQjBVLVBdY1BLrN+QnB66wsYOes14fUZ5Z28l7rbhtn563EAvtfSzu11yxd/saYSxHqaAJBm2Ew+MLxl90U3kIaFM7wPAg87IvCKMNjrEwTz95pEMorG4BqnjzY2k0ziSnflnRUKRUVZ70jgX0op46XX9iPscwXwCuA0YDfwMuDt6zVAhUJxfJm3gabmtmWBPYQ5gGuVbPl8wMiwh+VAjhw+PkYFck0yWZ0bbmnGy4SPy0N/kORttQfpGriH9p99Br3oIgUcfPnrcGMvqogA1HOTuIl6vMTSyZ4HTCDIIGjBZ7d0qSnmKWRdRDqJSCfI58P8vY5Gg1M22py5w+G0rQ4bmk1qkjoRR1PVOxXPKnTgtNp2Yi3bmFmVENSpShlkVyUE5TEJwfFdL2O866UA1NPLX/A+Nl43SOO+DABf2riV/bHlF4eckRqcgbCIVeAUmdncgxTL5/QFVgy9mMUeOxQeGxPkM5KR/qDUfzKkBsnj6GTXcC+a0NDRGZNjK/78FApFZTkZ7aBvAj4tpeyVUvYBnwbefGKHpFAo1sJyNtAi8BjHVgm0WCi1grCgoOXx8SoiAPMFjetvbaE4FT4qey+O88aObnYN30fHTf+CkS8A0P2S11BIXVYRASjcHFK3yNdtmm2sBoQVVScQZH1JU95j44xLdNpjOl3AEhY7aurZ3Zlk9zaHs3Y4bOuwaaw1SUQ1Vb1ToSBcgDq9th2neSvpMoWgEILqWp1klV52RDB+HITgyFl/xtSWCwBoZz9vDT7IWV/sJTLq4moan9x2CmPW8k/UaH8D1lgVAF48x8ym3lKnxqV4kRTWVD/GzHB4bEJjZjJgbHj+Xo+HLbRIUdlCFYoTzHqLwI8LIUaFEL8RQlx4hH26gAcXvH+wtE2hUDzNONwGOlsJNIBVFxaYxfMkw0MumgaunsfDrYgAdF3B9be3kB8NH5OD50V5zY5eTh19gI6ffAozmwOg55I/Jl//sspUAS3lAeYat4Me3mOmKBnMwEw6oGnGZXvRZ2NU0tpSZOMmjwu213L+5kY2NEVIJXQcS1NFGBSKI2ACZ9R1YDRtJT0zXrYQrKk1SCTLE4K60I9dCArB4HPfykz7WQBs5X5em/8IF159CD0fMGlZfHLrKRSWqUgqEMQPtWBOxwBwU2ky7YPLC0Eh8CIpnJEDaIUw0hhNCCZGAiZH5yOIyhaqUDz9EesVjhdCPIcwAFAEXgN8DjhdSvnEYfv5QJeUck/p/VbCeaMmDxusEOIKQvsojY2NZ1133XUVvw/FsZNOp4nH4yd6GIpKIyVBIQOaPte5oEBoXyy3Xp6XdzGcxQLPdSVSAiIoTWKOv8DxfcE3HtrGVL8NwOgZEV7Z9QSnTz9E++3/hj0VrmD3n/f7ZKtfetyvP4sIPKThIEtRVDcATUBEB1MLvxcCAgI0NIxnacFn9UxRlMPR/k4kkPGK4BbQymg9MYvnSQK/rCKjYWcXfI7lmSX8Ii13X0tk/AAAd/D7XL/pSn7x3k7QBM/r6+NvHrh/2SsERsDkuSN4iTAvMLYvSeyp5W2kQoaCL7AigEAS6mPTYq5AlCRc2Ish1yQFwxrE4qR8bqlniqIcTta/k4suuuheKeXZK+23biJwyYWFuAn4kZTymsO2TwGXSCnvLr0/C7hNSrn8k6rE2WefLe+5556KjVdx/Ljtttu48MILT/QwFBVESknu0IMEhexcFLAfeJKwFUS5U6DBPb007WibO+fokEsmHUC0QIEiBsv3tzsWggBuuLOF8f2h+JzYYfOSFw1z5szDdP7wn3HGpwAYOO+lTG997XG99kL03BRetJp8wzYQgvECRJC8eJMkUpqEFWQBiaSGGqIi+qyN+KlniqIcVvo7yQO/GzmEGDxANFkHZfT5m+1Rms0ERGIrK8FA+szINBpize0jtGKW9ps+hjMR5u79nNdx3QXv4e7XhEVg/qznIK/q71n2WN90md7xFIEVCsH4Uy3Y46ll99Vzk7ixOgr1W8Keo74kl4HmTo1YIvzZTCNIEHAa/pqkbU7mSJEiqZ1cTeTVM0VRDifr34kQoiwReCJzAo+0hP8oYVGYWU4rbVMoFE8TDreBjgNPcGyVQCfHfdLpABEtVkwASgnfva95TgBObbK49KIRTs8+SsdPPjUnAIfOuYTpLX92XK+9EOHmkbpJoZQHOOmB6Qa8qCMUgIEMyMosNjbNopmYFnvWCkCF4njhAGfXd+I3biY3MwZy5abomiaoazCJxDRymZWtnprQSYg4Eokvj1CpcwUCK0rvJVdSiDcCcDHf4GW//Drbbg8rhn6rfQO/q16+86rumiT2dyC8cPqX3tCPm0gvu6/vVGFND87lB2q6wI7CYE9APhcGEJJIRpQtVKF4WrIuIlAIkRJCXCaEcIQQhhDidcAFwE+X2f3rwHuFEK1CiBbgfcDX1mOcCoXi2Amrge6dqwaaAfYCVZRvAz2cmSmPiQkPESmSp1ARAQjw/UebGH40LK6QbjW56JIxznQfo+OmfyEyEk6wRk+/kMmdb1xUpOW4MpcHuA2pm8wEILOSi9olSVtQkAWKFKmjjjpRV5GWGArFs5UIcFZ9J8WGTeSnVyEE602ciEYuW54QjIvQQrZWIehHqui79AMUnbDL6iu4llfecAMNe8I8vqs37+BQZPnMayPvkHiiHQIBAmY29hHoy4xDCLxoisjIfrRCKBQNQ2BaMHDIo1gIhWB1qYl8bg33oaqFKhQnjvWKBJrAR4ERYBR4N/AKKeVeIcTzhRALl6G+BPwAeBh4BPhRaZtCoTjJma8GaiF0Y64SqE34EFgL2YzH6IiH5ngUROUE4I/3N9B3b5gDmKvTOf+lk5zNY3Tc9GliAyMAjHWdz9juyysnAAEjO0G+bhOBnSAtwU0HXNAcUJfQyMkcFpaK/ikUFSQuBGfXd5Jv3EihzIigrgvqG01se3VCUCDWLATdRAN9l16Ja4QFX14jP8lrv3AjkWGXgq7ziW1dTBnLP3nNdIxYdzMQ9hDMdAweYaAGvhUlMrQX4YfROtMSCE0w0O3juRKTcIFPVQtVKJ5elCUChRCnCyEuF0K8v/T1jNVcREo5IqU8R0qZkFKmpJS/J6W8ufTZr6SU8QX7SinllVLKmtLrysMLwigUipMTd2IALz2OHkngE0YAJeHq+lqQEoYHPYTtUdByGOgVET43H6rn4G/DURaqdM5++TTnmo/S8dN/Jd4bTo4mtp/L6JlvLytPaK3ouSncRANusokMgmI64JyagObqMHcmSlRF/xSKdSAhBGfVbyBbv4HiKoRgQ5OJZWnkc+UJwZiIHZMQLFa3M3DJ+/A0Cx2fN7gf5o2f+TF6LmDEcfj01p24R3hm2mNVmJPh9KtYM00hNb3sftKMIHwXe/TJ8KEM2I5A+jDY4+P7kiplC1UonnYc8V+rEMIUQrxXCPEUcAfw14RN3P8a+K0Q4ikhxN8IUYHa7AqF4mnHfFP4aiTwFDADHLWi01Hw3ADPlUjdo6DPCsDjL8BuG6xl3+2hbcqNaZz2hzM8N/YY7T+7msTBPgCmNp/B8LnvAq1yAnBhHmBWaLi5gFMjAZsaBXmRJ0aMWlGLVkERqlAo5qkSgjMbNpJegxA0TY1Cvgwr6QIh6K1RCOYatjF40bsJ0DApcvn0Vbz6s7chfMnjySq+0rl52QjdbOsI4YVG/UzHAIGx/Bj8SBVmegRzemBumx0VFPOS4b6AIJDKFqpQPM042mziIeAs4M+BKinlbinl86SUu4FkafvZpf0UCsWzmMNtoH3AIGEhmLWQzXj09RYJkLhWDr1CAvA3YzU8cnMcIcGzBTv/IMv51Y/S9vPPUXWgG4CZzl0MPvevyqsBv1YCH72YIde4jaxu4RYDtuKzrU1Q0PIkSVIjapT9U6FYZ6pLQnC6vhN3ZmwuEnY0DCMUgprGqoSgdgxCMNN2BoPPuwKACBne2fM+XvzV+wD4eWMzNzU2L39tzyDWHVYVDW2hA0dtJO+MPomen7dtRuIamZmA0cEAQ0plC1UonkYcbVb1R1LK10kpfy6lLC78QErplra/DnhVZYeoUChOdhbaQMcJo4BrqQQaBJLJCY+hAQ+peyACNPSKRL/umq7mvp8m0QIIDNjy8hzPb3qE1lu/SPWeJwFIt+1g4PnvhVX0DVsLRm6SfN1mMnYC1w/ozHvsaBf4Zp4qqkiJlBKACsUJokYIzmjYxFRdB97MaNlCsKnFQtOgWFiNENTWLARnNj+PgTPfAECScf72vndxzo/2AfC1zs08nFx+Wc6aSGJNhJ6NYvUMxerlbaFoOr4VIzK0Zy4/ECAaF0yNBUyMBHO20KE11oGetYUWF087FQpFBTjizEpK+Vg5J5BSPn78hqNQKJ5uBIXsnA00DexhbZVAPU8yPOQyPuYinAIFIweIigjA+3JV3HVTFborkRp0vLTARZ2P0Hr7f1D7UDhpyjRtof+C9yN167hffyF6bhI3Xs90sglPStrSHltaQUTyVFNNSlMCUKE40dQLwWmNm5mobV+dEGw2QYJbthCMloTg2nLjpk+9jP4drwCgjgE+8qO3s+G+fgIh+PTWHQzYzpJjBIJYdzPCXWgLXf760nQg8HGGD8z9DIQQxJKC8eGAqXGfaiSPY6zZFmpgMC7HlS1Uoagw5RaGeZUQYkfp+81CiNuEED8XQmyu7PAUCsXJjAwCcgP70AyLom7wOGERmNUmCufzAf29RfJ5P2wEr4V9ACvBQ26SX/2kBqPU56rl0iIX73iQll9/lfr7wrWvXH0n/RddGU54KkiYB2gxVbcJX2i0pn06GiCaKlJL7UnXQFmheDbTKASnNm1horYdv1whaGo0tZoEEtziaoSgvmYhOHPuH9HffjEALTzJZ798BaneaTKGySe2d5HRly7RhbbQUrVQIyDdeWRbqB+pwsiOYk7N5wcKIYjEBcN9ksK0jw7sW6Mt1BSmsoUqFOtAuUvs/0RY4wHgE0APcAC4phKDUigUTw/cyUH89DgykpirBLoa2SSlZGrSY6C3iNR8XDuDh4spzIpEvx4LEtxyUx3mTDgZq7vI5bLTH6Dpt9+g4a4wvTlf00bvi64isJbvsXXcKOUBTjVuo6hbtKc96uMBqbqwB2Bci698DoVCsa60CEFX0xbGa9rwy8wRNE2NpmYTP1idENTR12YNFYKZC99If91zAdgkH+YLn7oCZzpPXyTK1Vt2sFztUnsyiTUeLjy5qTSFmqkjXsKL1OCMPYmen7eOapogEofBbomVDRg+Bluog8MEE8oWqlBUkHJFYJOUsk8IoQMXA+8C/go4t2IjUygUJzVBIUt+cD96rJqnCJvCr6YSqO9LRoZcxkZdNMcjb2QQCIwKFRzeJ+L85GcN2OPh9Kf6uR6//3v30XD3DTT/OiygUEg103vxVQR25QWYkZtkum4TWTvJhoJHzPBpavVo1OqJabGKX1+hUKyNNiHY0byV8ZpWgjKFoGWXhKAvcd3yhGBURNHXag3VNNIvvoKB+GkAdLl3cM1H/wrN9bk/VcM32jcue1hoCw1dGNn2QXzzCNfWNHw7HuYHeoW5zbousCMwcNAjlg/Ys0ZbqBACE1PZQhWKClKuCCwIIVLAc4H9UsppwAcqmyyjUChOSuZsoLpJv24wRJgHWC6FQsBAX5Fs1kdEC3M9ADVRmQqcB/QY37ulichQuKqePNPn5S+8h/r7b6T1F3cBUEzU03vxVfiR1dzJ2tBzU+TidUwnW9jqeehFj7YOjxajgahW4QikQqE4ZjqFYGvTFsaqWwimy7OG2rZGU7OFV5R43sr7zwvBtVlDpW4y8/K/ZMjaCsBz0jfxzx//EAQBP2hp47a6hqXX9HXih+ZtoZnO/iPaQqVhg5Q4IwcWtc8wTIFhCoYPefhFyX5lC1UoTkrKFYHfA24BvgzcUNq2m9AWqlAonmW4kwP46XEmI4lVVwKdmQ7tn4H08ZwcLi46RkVaQAAcNKN855ctxHrCSVTsFJ8/fOnd1D30Y9pv+nV4P7Eaei79IF6spiJjWIhw83iawXjdFrZLHy/j0d7h0+E04ojK5iAqFIrjxyZNY1PzVsZqWsqOCNqORlNr2AbGL1MIxkQMHWNtQtCKMP7y9zGqtQPw4sFv8bef/1cAvrRxK3vjS/0b1lQCezRcDHOrMhTqJo94ft9JYmQnMSf7Fm03bYFAkOv26PeEsoUqFCch5c663gV8kTA38NOlbVXARyoxKIVCcfIS2kAPkI9Vs4dQAJYTv/N9yeiIy+iwh7A98mYGSYBRofw/gG4rwjfvbCNxIJxAOFsCXvGqu6l5/GY6f3ArAG6kKhSA8fqKjGERgQ/FDCNNO9imCdy0S0uzz5ZEE7awK399hUJxXNmiaWxo3sZ4dTOyTCHoOBpNLRbFQnlCUAiNmIhiYK5JCGrxOAMvuZJJET7j3vDYv/Gm67+Kp2l8auspjFpLTV3R3ia0YmgLzbQN4VtHFmFeJIUzdgg9t1gs2hGB54Lb6/GYr5Nf9ciVLVShqCRHFYFCiGuFEBcDUkr5H1LK/5QyjPlLKW+VUl63LqNUKBQnBbM2UNeweFw3iEJZNTzdYsDggEt6ykdECuS1HBo6uqhc/71eO8LX7+8g9UiYr2K1S1756ruoOXAbm75zMwCeHaf3kqtwk00VG8dCRG6S0brNbLGjuOki1dUBp9Q2YQnlrFcono4IYJum0da8jfHqplUJwYYmg2K+fCEYFZE1C0GrrponLriKDGHhl7+5/f/w+7d8nynL4l+37FxSKEbzdWKHWsI3ekD6KLZQNA3fSRAZ2otwF0s9JybwMpKJgYC9gaZsoQrFScRKkcAB4J+BISHE/xNC/LEQQlUsUCiepbiTAxTTE+x34gjKqwSaSXv09RTxPB8/mqMowvYPlej/N0u/5fDlxzupuSeckBhNkle8/k5qun/N5ut/DIBvRei95O8oVrdVbBwLkbkpJuP1bEg2ILN5YhHBGc1NWJoSgArF0xkB7NQ0mpq3M55qgpmxso6LxgzqmwwK+YDAr7wQjG9o4IEzr6JABI2Aj3znvZx3/6/Yl0jyo6bWJftb03HskbDBvJfMUqifOOK5pWEhEUvyAwEiCQ0x5bN3GAbXGMxzcFQTeYXiOHPUWZiU8qNSyrOB04G7gHcAA0KIHwghLhdC1K3HIBUKxYln1gbaHa8mC6xUPzMIJOOjHsODHrodULAy+PgVtX8CDNoOX+zZRP2vwpp0eq3kFW++i9qhO9n6jR8gJPiGQ+/FH6BQu6Fi41hI4ObJaQatdRswigV0dM5pb8SpcCN6hUKxPgigS9NoaNnOeFUjzIyWdVwsbtDQZJDLrU4ImmsUgnWntvObzX+Hh4GBy2f/7xV0PfEg17VvoCeytChVrLcRrRBWbM60DuHbRxZhgZPAyE1hjS8tFxGJC+SIz92j2pptoaqJvEJxfClrKV5K2SOlvEZK+SKgE/hv4GXAk0KIXwohXljJQSoUihOLDAJy/XvpNyyGNZ3UCvt7bsDQgMvUpIce8chpGTQERgXtnwBDts01I5tpuikDgJaU/MFb7qZu4nds+88bEYEk0C36XvQ+8vVbKjqWWYLAp1jM0tC4FVv6uHmDczsbiFqVaYWhUChODBqwS9Oobd3BeHKVQrDRIJ8LkEF5QjCyQAiuVhS1nL+ZWxr+lgCBI7Ncc80VRHLTXLtp2xJbqAh04nO2UEm6s+/ItlDAi6awJ3vQM4ujhkIIEgnB5GDAvRMoW6hCcRKwaj+WlHJCSvl1KeWrgAbCQjGV83UpFIoTjjs5wEhmkm4nTvUK+2YzHn29RQpuANE8OZFDr2D7h1lGLJur01tp/Z80ACImeelbf0d97l62f/k7aH5AoBn0XfQ35Jp2VnQsswRAMTdFfd0GHMsknzE4o72WZFQJQIXimYgO7NY0Uq3bmUg2lm0NjScM6uoNstnVCMEoJiY+3qqEoBDQdmkXt8T+AoC64iCf+Lf38kQszvdbltrjzZkY9nD45PcSOfIN40c5eSk/cHgvwl3cIVDTBPVx2NMLT8ysLZqnbKEKxfGjbPEmhHCEEKcKIc6bfQFnSCm/J6X8eQXHqFAoTiBBIcvYwH72x6tJceSHRhBIJic8hgY8dEPiWVlcXIwKtn+YZdSy+LS/jZbrSivENrz4LffSFDzAjv/4NprnI4VO/wveTbb11IqOZdOHu2AAACAASURBVJYAyOVmaIjXEEmkKKYtuhpraaxWVUAVimcyOnC6ppNo3c5Esh6my4sIJqoMausMcmULQTEnBL1VCkFDh9qXPJ9HtfMBOL/nFt7wg69xfWsnh5azhfbN20KzrcP4dmHJPrNI3UJqOs7wvrAi8gI0XVAbg992C8ZzqxeCC22hwWG5hwqFYnWUNTMTQrySsEjMg8CvD3spFIpnKDIImOrfyz7TJqbpR6wE6nmS4SGX8TEP3fHI6mlAVjz/D2DMsviksYPWr0+jBYABF7/5PlrsB9n5xevRiy5SCAae/w4yHWdVdCyzBEDWzdMkJE5tC27WoSNZRVu9ygFUKJ4NGMAZmk60dQdTVQ1lRwSrUgbVs0KwDFE3KwRtrFULwVgsYOSCtzFB2Drir2/6J7YefJxrN2/HO+y5LQKN+MGW0MepSdIbjlItFAjsOHohgz2xND/QMQSWLfjlIcgVVi8EZ22haZle9bEKhWKecpfnPwP8HRCTUmoLXpX1dykUihNKdnKAvZlJhBM/YiXQfD5goLdIPhegRYtz7R8qbf8EGDctPhHbQdtXptE9QIMXvP5B2lMPs/ML12EUQsvQ4Hl/zszG36v4eCAUgOnAp6WQJtLYCV6cWjPJljYHTausIFYoFCcPJnCWpmO17mA6UVe2EEylDKprDbKZ8oWgIyJrEoLNnSZ3b34fARomRT7zuXcxqAv+p6V96f2kYzjDNQB48Rz5xqPfjx+pwprowUgv3S9lwbSucW+3pOiuXggqW6hCceyUKwKrpJRfklLmVt5VoVA8E/AKWfYN7Ccbr162EqiUkukpj4G+ImgBvpOjSAG9wu0fZpkwTT5evZOW/5jBKK0mn/fqR9jY+hBd134TMxvWoBv8vbcwveWCio8HSgIQaM1OEKltxjQaiXgJtnfaGLoSgArFsw0LOFvT0dt2MpOohZmj5NMtoCqlU11tkFuDEFxtjmDHeW3cEX8dAG35p/jwtf/Ad1raeSq6tCNYtK8BLR86GrItI3jOUWp9Cg0/UoUzvA+tuHT6WG3DQV9nb0+AV0Zl1EWnVrZQheKYKXem9m0hxIsrOhKFQnHSIIOA/f17GTNtUtrSiJ7vS0aHXMZGPEwnIGesT/uHWSYNk481dtH8HzNYmXACcPYr97Bly0Oc8rlvYqazAAyf/Tqmtr+o4uOB0CWVBlqyk0RjMZzEZshF2dphEbFV7SyF4tmKDZyj6dC6k0yiBtIrC0EhBKkanarU6oWgtcqIoKZB9MWX8aS2G4CXPPEdXnbz9/jc5u24h9tC5epsoVI3kYZZyg/0Fn1mAnZU8ERB41BfQFBGHuSi45UtVKE4JsqdmbwP+JdSf8B/X/iq5OAUCsWJoXein/7MJClnaQywUAgY6CuSyQZoUZeMWJ/2D7NMGSYfa+ui6d9ncCbDogOnvuQAO097gK5rv4k9FU4IRs74Eya6XrIuY5LADNBYzJLQPKK1p+LnYmxssUgl1ufnolAoTl4c4BzdwGvdSSaagmUskocjhKC6VidRpa/BGmqvSghGYzD4/HeSIQnAVd//EHJ8lG+3dizZ18xEcYZqAfBjeXJNRy98E1gx9GIGe+zQks8SSHIxne4ZQe9gefe4EGULVSjWTrki8BqgHsgSLt4sfCkUimcQ44Us+wcPkIhXL3lApGc8BnqLBDJAOnny5DHWKf8PYNow+OiGLuq+nCY6Eq4qb3/BQXY/9366rv0mzvgUAGOnvpzx3X+4LmOaFYB1vktVcYJo45kExRSN1QaNNUoAKhSKkChwrm5QbO8iG60uOyJYU2uQTOrkMuXZHkMh6KxaCNZuiHPvpneHY5UZPvvZd/LDhkYOxJYuBkb769FzYaXjXMsIXuToLeC9SApragAjvVQwxpGMxHX6x2FgZHXWTmULVSjWTrki8I+As6SUr5ZSvmXhq5KDUygU60smCHiwfy8R08ZYYAP1fcnoiMvIkIdhS4pm2P7BFGbF2z/MMqMbfHTTLmq+miHR6wKw8dw+zrr0HnZ9/ptERsLmxOM7L2P0jD9dlzHNCUDpU5sbJlG7GykaiUY0OprXxxqrUCiePsQIhWCuvYtcNFWWENQ0QU2dQTyukcsc3s59eWaFoLNKIdjwvJ3cFwsX0LZmH+HKz3+Cz23eTvFotlAB6Q19SHGUawiBF6nCGdmHVswu+sgsjXcqoTEwLBkZW52YU03kFYq1Ue7sbQgYqeRAFArFicUFHpjox8pMYi+wgbrFgKEBl/S0jxHxyGqh3dIQ62cESOsGH9naReIbOaqeDG0/bbuHeM4r7qLr89cRHQxXlye3XcTIOa8PuyFXmFkBWCt9anNjJGKdaLGNIGFru4WuKoEqFIplSADP0Q0y7V0UolWQmVjxGE0T1DaYRGOrFIJaBAenbCEoBBgveSUD2mYA/nTvl9lx5x3c0Na5ZF8jGyEyUAeAHy2Qa15hmqgbSN3GGdq7JD8wgWRc6Hhxje7+gMnp1QlBB4cpppQtVKFYBeWKwH8ArhZC1FRyMAqF4sQQAA8VsriDB4jEq+e2Z9Iefb1FPC+ASIGsyKGvo/0TIKPrfHRbF5FvF6l9LLQcNW4f5fxX38WuL11PvG8IgKlNz2Po996yrgIwJT1q3TRJPYleu4tsAbZ1WlimEoAKheLIJAkjgtPtXRQiybKFYF2DSSSmkcuWJwQBHM1ZlRC0YwY957+bAhEAPvzt93OnZrI3nliyb2SwHj1bsoU2jeJFj15EPrCi6G4Oe+wgHDaWOJJuzcCOC57qCUhny88PVLZQhWL1lCsCvw5cAYwIIYoLXxUcm0KhWCf2BgHj/XtJmjZoOkEgmRjzGBr0MCyJa2UpUsTAWDf7J0DWMPjY9i70H3o03htaiGo3THLBG++i6yvXkTjUD8BM57kMnv/nsA5jm60CmpIeDUGRKlfDaDydmbzO5jaTeERVAlUoFCuTAs7RTSbbuyg6ifKFYL2J42jkc2sVgiuLpKpNdTy44c/D7+U4n/7MX/H5zs0UtMXPNyEF8YOt4UqiIKwWKo5+/vn8wMWRw1lvSb+uE3EETxwMyOXLF4LKFqpQrI5yZysXAxcBLwQuOeylUCiexvQBhyb6qc5MghPH8yRDAy5Tkx5W1CerZfAJ1q39wyw5Tecj556Lf4uk9dehBbWqeYYL33oHu75+PVVP9ACQbjuD/ue/E5ZpZVEJZoCE9GjEoyrvY9btYMqN0dpgUpdShWAUCkX51BAKwYmOXbh2vCwhqOuC+kYTy9LIrVIIRojg4ZclBJPPP4c90YsA2J2+kz/5z6/wrbYNS/Yzcg6RgXoA/EiBbMsKtlAh8KIpIiP70QqZRR8lkIyhkTY1LBMOHAooFssXgsoWqlCUT1kiUEp5+5FelR6gQqGoHBPAQ/kMtYMH0OLV5HM+fb1Fim6AiLhkyK5r+4dZcprGP23vIvc7g86fTQMQq81y4dvvZNf1/01q71MAZJp30X/hu0Ffn/FNEwrAZjyq8gIz1sSM3kR1Uqe1XglAhUKxeuqAs3STsc5T8ezY6oSgubqIoK3ZRMsUgkITeC99LWOiBYA3P3o1Ywf6eCyRXLJvZLAOPeMAkG8cw41ll+yzCM3ANyNEhveA7y76KI7kKXSELdAEPNkd4HnlCUFlC1UoyueIIlAIcVE5JxBCXHjcRqNQKNaNDHBPEJAa2IdmWExOSfr7XHRdElh5CuQxMNY1/w/CPoD/e+duph7S2XzjJABOMs+F77yT3d/7b2oe2Q9AtmEbfRf9NVK31mVcM0BcerQQUOVH0DWTQmILlqWxqcVCU4VgFArFGmkAztBNRjrKF4KGIWhoMjFMjUK+fMFjaTaxMoWgGYvQff5f4qOj4/Ox6/+K/0o2kj/cFooIq4UGomxbqDQjCK+IPfbUovzAWVtoNxoRR1B04WBvgO+XJwSVLVShKI+jRQI/KoS4TQjxOiFE48IPhBANQojXCiFuBT5W2SEqFIrjTRG4D7An+jFmJhiespkY87AikryewcVbd/snwIDt8KGu08g+INj+rbB0uhUtcuE77+L0n36buvsfByBXu4m+F70faTrrMq40EJUerQRUyRh6MYtft5MiJts6LExDCUCFQnFsNAOnGdYCITi54jGGIWhsMtE0KK5CCJqrEILRzR082vEGAOqDfv72c//Af7UuUy007xDtD22hgVMk2zq84jh8pwprehhzZmjR9njJFjqOIB4TpDPQ3R8QBOUJQWULVShW5ogiUEp5PvAF4F3AgBBiVAjxpBBiFBgA/hL4Ymk/hULxNCEAHgYK+QzmoX30j8fI5wLMqEdWzLZ/WH9r4/5YnH/Yvpuq7+bY8c1xhATd8rjg7b/jjF9+l4a7HwYgX91B7yVXEljRdRlXBrClSzuSapFEz80gqzeR9uNsbTeJ2KoQjEKhOD60AbsMi+GOU/EtB7JTKx5jGIKmFguhQbGwNiG4EtYLXsjByNkAPHf6Z7T/4Oc8nKxasp8zVIuRDquK5hvGceOZJfssopQf6Iw8gVaYj9wJQiF4EJ0ikEwIJqehfygos9WFsoUqFCtx1NmLlPJ6KeV5QBPweuBDpa8tUsrzpJTXr8MYFQrFcWQvMOj7GHsfY3BEA0ND2gUyrH/7h1nuTVXzTy1dbP7cxFwRGDte4AXvuJuz7vsuTb+9D4BCVQu9l3yAwI4f7XTHjSxgSpdOBCmRQOTTEK1hWm9iQ4tJKqHyABUKxfGlEzjFsBju2E1g2mULwcZmEyS4qxCChrAwMfGkd9T9hKaRfcnlzJQ6hf3Fgx/nFyMBWX3x/xfL2kK1Fcaj6fhWlMjgXsSC/ECTsBpzT2mqmozD0JhkaLR8W6iLq2yhCsURKLcwzLCU8iYp5bdKX4dWPkqhUJxs9AD7fYl4/BBTveMYyShF48S0f5jllvpGvqhtYfcnh6l6KrTu1HROcumVv+HMx75Py+13A1BMNNBz6VX4kaWrz5UgC+jSZSMa1SKB8D0QGunoFhprLBprlABUKBSVYROwzbRXJQRNU6OpxSSQ4BbLE4JCCCLCAeSKtlA9keTQc95BgMAmzwdveB/fTDQv3a9gE+1rACCwXTKtK08ZpekgAhd79IlF+YFxJKMlW6gQgqq4oH8wYGyivPuzsZlkkoIslLW/QvFsQvmYFIpnCWPAvfmA3J5xvJ79iOo4GZEhOAHtHyBc4b2hpYPv9zRz2tXD2NPhf+qbzuvmhe+5i2133kr7zb8BwI3V0nPpB/Gj1Uc54/EjK0GTLpvQSYl4OCkpzJCr2kE07tDRvP4/L4VC8exiC7CpJARluULQ0mhqNvGD8oWgJvS51hErnn/7Tva3vgqAtuAAl37tWu5PpJbs5wzXYMyElv1CwwRuIr3iuf1ICjM9ijk9MLftcFuopgkSccGhvoCpmZXvTwiBialsoQrFMigRqFA8C8gAt016TB7I4YzsRcY0MloBDQ39BOT/+cAX2zbz8K1xtl8/gRaA0APOfs3DnPOaR2m/9S46fnwbEDYW7rn0Krx43bqMLSsBXLaUBKAQGmQn8RIbwK5ia7uFriqBKhSKCiOA7cAG02aoY3dYCTk3veJxll0Sgr7Ec8sTPqawwvqfK9hCAeRFL6ff2QnAJVP/Tc+v95I5ki3UD5+V6c4BAm1lkelFUjijT6Dn5y2ch9tCdV0Qjwqe6g7I5la2hprCxMNjWq78s1Monk0oEahQPMPJBZKf9BcZ73GpcvuR/ghZSy+1f1j/R0Be0/hUww6m/kuj+c6waICdKPLC99zF5vN6ab3pbjb88GYAfCtOz6VX4Sab1mVsswJwGyZVIo4QApmfJojUkLVb2dZpYZlKACoUivVBADuADtNmaMNu0MyyhKBtazQ2W7hFWVaPPSEEURFFIlcsvCJ0g5lL305OhLnZ73zgw9w4GVmyn160iPWFxeUD2yXbVkYmkabjW3EiQ48jvPnKngttoRDmQDq24MDBgHxh5fuzsZliStlCFYoFKBGoUDyDyRQDfvRUkbEJnxp7BjnxCPlIFPME2D8h7AH4cXMnzhcKJLtL+X8bprnsA7+ibuMk7T+8i84f/xwAz07Q95z3UEy1rsvYshLknACMhgLQKyClZCaymc3tNvGIemQqFIr1RQNOAVpNh+ENu0EzILdysRPH0WhqtXALAX4ZQlAXOjY2PitHA6muo/ustwEQY4Y33PiP3CGW2kLtkWqM6ZIttH6SYnJlW6g0HQgCnJEnoGThPNwWCmBZAsOAJw8FFN0VhKuyhSoUSzhas/gLynmt52AVCkX5jE97/ORAgVFfUh0t4I3cT2BYGPr69NY7nH7L4dMjW6n/v2ms9Gz+Xx8vfM9viSSLdN54F+0/uwUAz0nSc9kHKSbXSwBKAlx2YpHSYqEADHwozDAd20Frc4y6lCoEo1AoTgwasAtoNB1GNpwGml6+EGwxKZYpBG1ho6ERyJWtm3SdzYHmywDYGjxIzY3/w9Rh6QUCQfxQC8IPp5uZzn4CfeVz+5EqjOwY5lT/3LbDbaEAji3wJTzVHeCt0Exe2UIVisUcbVn7lsNetwK3LXjdCvy8oqNTKBSrJggkPUMuv+4uMmZD3MqSn34CK58FO3lCxrTXivOVeztp+n4GLQBpwDmvfpRzXvMQuh6w4Tt30fqLkgCMVNFz2YcoVrevy9hyUhLgcQo2SW1B78HsJGlnA9UNNbTWKwGoUChOLDqwG6g1HUY7TwNNg/zKkTUnotPQZFAoQwgKoRERUXzK68cXvPBPGbbDxvEvm/wqd9wztnTcRYtoT8kWanlk2wZXPC+AF6nGGTuInpsviDNrC51g3skSiwjyRTjUs3IzeWULVSjmOVqzeHP2BbwVuBHYRrgYsx34bmm7QqE4SSi6kr3dRR4fcRmIS0x9Bq84TmKsZ90qax7Ob0QN3/9RIzX35QEQVZJL330Hm87vBinZeMPdtNw+KwBTdF/2oXWzgOalxMXjFCIktfmcFpmfpmiksGrb2NRioalCMAqF4iRAB04HUpbDaOfpIERZQjAaM2hoNCjkA4IVImaGMLCxyrKFSsNm6uJ3UMRCI+BNj3yY24eWuk3ssRTm1P9n783DKznLM/37q73Opn2XutV7t93G7RUMGGzANsNOCGtMIPGPkISQhDXJmCQmgwGThGRYMvwSIJNkMkNYksAYjG28ghe8t7vtdi/q1r5LRzr7UlXf/FHq/Ug6p7sld9vffV3nakuqc+qtY+lUPfU+3/tEASg2z1OqqyK7T9Pw7RjuxHMILxRth22hh46xhQLEo4JUBobGlhavyhaqUByl2gUunwU+KKU8IKX0pZT7CQXgX6xcaQqFohZSWZ9dfUVmCpKBWIAghZAesemBcI2Ftvoh8D/KdPDYd+uIjoYXE06vx1s+eTeN6+ZASjb871/S8UAoAMuRBgZf/xnKdZ2rUlteBpTw2Y5LQrOPfF96RTxfUmrYzOa1DqahBKBCoTh7MICLgLjlMLt2R/jNKoRgNGbQ0m6Qzy8vBG1hA6IqoRQ0d3Pg4g8CUM8UL7vzbxjNWcdtIxBEBzoRXnjZmVk7SqBXJzJB4EwdOLI+sJItFCARh5kkjE0tXbOyhSoUIdWKwARw4q0dB1id1GaFQrEoUkrGpso8e7AIBuxzCpRIYaPjpqYxChkCK7qqNQUS/mlgDUP/bmHmwhNyy8uyvPmjP8OpK0Eg2fjPv6Ttl3cDCzmA131m1aaAFmRAmYDtOMcLwMBH5lNkY1vY1BvFtdUgGIVCcfZhApcAruWQ7K1eCMZiYUewkA+QS1gnNaETwcGvIjsQQN9+JfvarwTgJf4DzNzxAP4JT9XLJtGh8DNemj7ZNdXZQn0njpGbw5obPnocFWyhQggScRiflEzNLC0ElS1UoaheBN4K/IcQ4iohxDohxNXA94H/u3KlKRSK5Sh7kv1DJQYmykRjsNvIkCFPHBOjXMCZPYTnru69mnxZ8I1He8neKxASfEuw5W2TvOZ996OZEnzY9D9/SevjhwVgM0PX3Ug50bYq9RWlT4mAC0TkOAEIIHNJ0k4va9e3UB9X6wAVCsXZiwVcCliWy1zvDpCyOiEYN2huMcjllhaChrAwMfGqyA5ECLjqemasUOS9bf7veOCR7Mk1z9ZhzoXREqXGFMX66rpxXqQee2YAPT8X7o7DtlCN8jHbaSIMkx8cDUjOLy4ED9tCZ+SMsoUqXrRUKwI/AuwFbgP6Fv49APzeCtWlUCiWIZMP2N1XJJUNiMYDnhZzzODRIEwEEntqP4Fhr6oNdCJt8c0718Ke8MKi1KRx5Qf72PGaxwEQnmDLtx+k5alQAJZiLQy+/kbK8dZVqa8ofYrABSJKXJjH/UwWUuSop2XtWtoblQBUKBRnPzahENQtl9S6ixaE4Mni60TidQZNzUsLQSEErnAAiaxCKEk7yujrfhcfHYMyb9n3OZ45tMi0UC88L2XXjBEY1YhMDd9N4I7vRZTD9eWhLVQweMKlrK6FQrB/OCCTXVzkKluo4sVOVSJQSpmRUt4ARIB2wJVS/qaUsoqVvQqF4kwipWRitswzB4tomsRwi+yRSaYwaV4Yz23Oj6+6DfSZ0Rjf+0kH+lR40s1tMXjrDU/Rs30vAKKoseWbD9C0614ASrFWhq67ES/Wsir1FaRHgcMC8PgLE+kVyRcDnO6trO20n5cMRYVCoTgVXOAyQFou6d4dEPhVCcG6eoPGJoN8bnGBpwkdFxevSluo1bKexy++HoA2huj8xT8xlzr+81bzDKKDx9pCx5AsP4lU6hZSCJyp/eExUtkWCmDogogjODDgky8s/toOjrKFKl60VL3gRQihA1cAV0sppRAiIoRwl3ueQqE4c3i+5OBIiYMjZWIRKJkZBkkzhkuDEAhAK+VW1QYqJdy9q4n77mxCC2/Qkr/a5P3v/QWJ7hEAtLzB1m/dT+Oz9wJQircx9Pob8WLNq1JjUXqU0BYE4PGdURn4eJl5aDmPzevi6GoSqEKhOMeIAJcDnh0hs+6iUCQVc8s+r65ex41qFAuLC0FTWBjo+NXYQoG681/L3rZLAHhZcBsHf7Yb7wQNaSUTWMk4AKWGNKWG6rpxgRNHL6SwkuH6wMVsoQCmKbBNwYGBgGJp8W6nsoUqXqxUJQKFEBuA3cBPgG8tfPta4B9WqC6FQnEC+ULAMweLzKYCEnHJvEgyQ54BXOJi4Y9ZBqtqAy2WBN+7r4PnngjXeHi2wH+PwQdfdxdGYxIAPWOy9Vv30PDc/QCUEu0Mvv4zeNGmFa8PQgFYQGO7iJAQJ78nQWaWfHQdm7e0YplKACoUinOTKKEQLNoRsr07wC8vKwSFEDQ3G0gpF80QFEIQERECZFXZgWga+atvIGXWA/D29F/z2IOl4zYRCKKDHYjysbbQE2VcZXy3Hjs5iJ6dBY7aQk+cFgpg2wJNwMHBgHK5cu3KFqp4sVJtJ/CrwHeARjhys+Ve4MoVqEmhUJzAzJzHroNFkGBHyswwQ4GAQRHBEeFJEFbXBjqbNPnX27qYHghHgWfbDBp+w+f6HXdAPLQiGfMOW759F/X7fg5Asa6TwetuXLXMwoIsU0QPh8BUEoD5FGnqWbdtHTFXTQJVKBTnNnHgpUDOiZLvvagqIWiYGs0tBoXC4hl7mtBxsKvKDgRw7QSPXPcxABzyXH3wS+w7cHxsRGgL7QBAGgGZtdXZQo+sD5zchyjngbAbOIXGHCffyHMdQbkM/cMB/iLRGMoWqngxUu1Vz+XAzTJcGSwBpJRzQH2tOxRCbBJCFIQQ/2uRn98khCgLITLHPNbXuh+F4oWAH0j6x8rsHyoTdQSelSVJEg2DQeHgI45kt6ymDbSvP8K/3dZBYS4UVtMXOJz3vhRv2nA3QSQ8iZrTEbb840+pP/ALAIp1XQytogAsyjIlTM4TbkUBKL0imbxP57bzaWm0KryCQqFQnHskCIVg+ogQLC0rBKMxg0RCX9IWagsbDY1AVrc+sKdpA3dd8l4A1vAc0Yd+QHL++PWB9lwCazYBQLk+Q7FxvqrXlrqF1AycyX0Q+EdsoQcr2EIBYlFBNg+DowFBhUE4QggsLGULVbyoqFYEpjhB8AkhOoGJU9jn14FHl9nm36SUsWMeB09hPwrFOU2hFPDcoRKTsx6JuCStzZEli4XNsDBJI4gdvmu6SjbQIICHHq/n9vtakGWBFDDwxjive/0IV3T/gsAOT7/2RJwt/3wrdQcfBKDY0MPQdf8Vf5XWKRZlmeKCAKyvJAADn9zcHIl12+nuWN0MRYVCoVhp6gnv3s87UQq9F4G3vBBsaDLQhMArVxZBQmi4IkLA4h3Dk+rY/gYONG8D4DXBv7HvZ4coe8d366KD7YhyKA5zPeP4ZnW20MCOohdz2MlB4KgtdHiRS9tETJCch5HxyvUbwlC2UMWLimpF4L8D3xZCdAMIIZqAvyW0iFaNEOI9wBxwVy3PUyhebMylPXb1FSn5kkjMZ5ZZypSxhc240JhEo+4Y28xq2EALBY1b72rlyd2hkCu7gv0fauDXt+1la+djSDO8O+wON7Dpf/0Hif6Hw+c1rGHo2tURgFLKBQFoLQjAyh9xpflZjJYNbNjQiqYGwSgUihcgjYRTQ+edGKV1C0KwlF90e10XtLSbFIuLr/0zhIGFVbUtNIZgzxs+Tl6PAPD2zC089ovjt9F8g9jAUVtodu1odbZQwHfrsJLDGJmZhf1JJhexhQLUxWFyVjIxvbQttNr9KxTnMtWKwD8FMsAg4Q2mSaAIfL7aHQkhEsBfAJ+oYvM3CyFmhRDPCCF+p9p9KBTnOkEgGZ4ss2eghGsJhFVgVs6ioWEJiySCIQzqkEdOcathA52eNfnujzsYHg0HAmc6TA79YQN/kHic9u6nkXp45zh6qImN3/kuiYFHACg09oYdQCe+YrUdRkpJCY8SFtuWEIDlbIqy1cCm7esxDSUAFQrFC5cW4GJg1olRXncRlAtLUS03GAAAIABJREFUCkHH0WhoNCgsERthCxsQVdsmNwuX7735UwDEmeOKgS+zZ9/xw+Wt+Tj29MINxrosxea5ql4bIfDdOpzJvWil/LK2UCEEdXHB6HjAdPLk+g/bQj08vCqnoSoU5yqi2pY+HOkArgMGpJRTNe1IiP8OjEopbxFC3ARslFJeX2G78wi7hROEtvYfAB+XUv6fCtv+FvBbAG1tbZd85zs1NSYVzxOZTIZYLPZ8l3HWISUUyxI/kOiaIMAnICAMfhAEQAGBdowABBDlPEJK5CKi53TZO1LPXbu68f3w9Scvcsm/1eQTU/ehbx4PZ3QHULczztqf/B9iE08DUKhbw+hLP0pgRk5538LzkUZ19laJRKLhINAX03aBJAgC7GgUXVeDYF4oqM8URTW8mH9PykAOMGSAKOZAaLBEHmq5LEGGm1VCSol/5Py0PFnDYKL/x1y780cA/Fh8iKZXvozmROHINoERMPuKCQInQHiCxgda0QvGYi95HEIGIASBGYpLH4GBZKnV3r4vsS2BXuEUk8/kcWMuBtXtX/Hi5Gz9TLn66qsfl1Jeutx2tYrATmCNlPLhWooRQuwA/hW4SEpZWkoEVnjuHwOXSSnfsdR2l156qXzsscdqKUvxPHHvvfdy1VVXPd9lnFVkcgH7BsMR2o4bMCfn8PCwsBBCUASeRccA7GOeZ86N4swcwos2nvGawvV/Dex8Nly0LwUcfGs9DZeV+Z30A9A5Fm7oCxL72+n90beJDT8JQL55A8PXfPq07an69Dx+89IdzsMdwDIOm4RN0yIXNkHgk5mepuvCS+jqaT2tuhRnF+ozRVENL/bfk2FgJ9CcT2MeehIsFyyn4ralYsDocAnH1RCLWOZzQZYyHoaoTijtdm0u/86n6Jnrx0fn25G/5WVva8Qyj16HlhIZ0pvCNX5GKkJi/9qqhaaRS1KKt1Fs2YAE5hBswad+EWun50myecnmdTrRyPH72HnfTra8agsWFi2iBW2FbrIqzm3O1s8UIURVIrDanMBWIcTPCD9DfrbwvXcLIf6uynquAnqBQSHEOPBJ4B1CiCeqeK6EKj8BFIpzkGTK45mDRSxTYDglpuU0AQG2sBFC4AN96EjEcQJQK2YXbKA1D+ldllxe40d3th0RgOWoxs7fa6H3ojwfzd9zRAAKT6fu2S56f/jNowKwZRPD1/zRqsRUSBlQwsPHZZPmLCoAAXIzszT2bqSzu2XF61IoFIqzjW5gOzDtxvHW7QhtoaVCxW0tW6Ox2SC/hC3UEQ4gkVXaQrfni3z3XTdRFgY6Pr+Su5kHf25zbC/CSsWwp8JzmpfIUWxJVnl04Ln1WPNjGOnJZW2hAIYhcB1B30BAoXCyUHSEQ5Eis3K26kE4CsW5RLW3Nr4CHCK0lx/+e7qbMDC+Gv4e2ADsWHh8A/gxcN2JGwoh3iqEaBAhlwO/D/ywyv0oFOcUk7MeewdKRF1BUc+QJImBgSnC5D8J9KORhaOTQCGcBjp9gMBwQDuzdygnpi2+d2sHo+PhHeJ0t8ljf9TOVXVTfEDejdcaLsDXSgb1uzvp/fH/IDayE4Bc62aGrvk0gXXqFtBqCQWgj4/LOs1mqej5XGoeu76R3i3rEUsIRYVCoXghsxbYBky5Cfx1O8KJoeXKQjCe0HEj2qKxEZrQcXHxqS4yAuC1ZZu/f8unAWhinMuHvsYze4+/YRgdbkMrhufAbNcEvlU66XUqIgSeW4czdQCtmMUEgiWmhQLhzVcjDJMvVQiTd4VLjhxzck4JQcULjmqvHq8GPiqlnOFoTuAUoShcFillTko5fvhBOGSmIKWcEkJcKYTIHLP5e4ADQBr4Z+AWKeU/VVmnQnFOIKVkdKrMvuE8ejTPnD5Nliw2NvoxkQZjCKbRSJzw/KPTQM+s2NqzP8p/3tZONhfae8Yvj/DkJ1q5PnOQNzn3U24MR2freZu63Z2sue3rREd3AZBr28rw6z6NNN1FX/9MIWVAeUEA9mr2kh9E5XweAsmmi7ZjmCsXn6FQKBTnAuuBzRwjBPMZCE4WckIImluMcP2fV1kAmcJCR8evcoiKG/i09byM+7e9BoCLuBf/kQeYmjm6ek8EOrGBzvALXZLprX5aKLqBNGzcyb3gl4kvMy0UwLEFvoRDgwFehTB5B4cUKdIyXV0NCsU5QrUisAjHr44VQjQCs6eyUynlTYfXA0opfy6ljB3zs/dKKZsW8gG3Sim/cir7UCjOVnw/YP9Yll1jM3jxJHkti4Z2xP55mFkEQ+jHTQKFBRvozMEzagP1fbj/4UbuebAZPxAEGux7ZwMH3l/Px4ae5aUND1FOZAEwMi51uztY89OvEB3bDUC2/TyGX/tJpFl5fcmZJFgQgB4RejWbpVb3+Z5PIZ1iw8UX4kRWXpwqFArFucBGQjE4GakjaNsAmcq2S8PUaG4xKBQqZ+sJIYiISDiYq8pO2QXpFHe98VNMRcNP77fJr/DkXWmKpaNnOjMdxZ5sAMCL5yi0Vn+5GVgRhFfEnulHSLmsLRQg6goKRRgYOjlMXgiBi0uSJNkgW3UdCsXZTrUi8A7gr4VY8KiF3ERo6VQoFFXgSY9keZ5fjoywb2aWSLyMIyxscXz3DyCL4AA6ceTxf6QywJk6EE5AO0M20GxO54d3tLF7bxjjUIpp7Pz9VuZf6fCZvqfY3P4YfjS0C5nzMeqeaWPNHV8mOv5s+PyO7Yy89hOrJAB9PHx8oqzRrCU7gFJKsslZurduoq55KbOoQqFQvLgQwBbCce9TTd0QrYd85U5XNGaQSOhL2kJtnKqzAwHePpPkll//EgECixK/mv8c9/08ftz6wOjIUVtormsS3y5W/fq+U4eVGsdITy4bIn+YeEyQysDQaOXoCAeHaabJB4tHbCgU5xLVXkV+mtBGngQSQog54CXAZ1aqMIXihYCUkoIsMB1MM1geZefQPOmURkvCxtKsiuvTisBeNFzkScOpzflx9OKZs4GOTdp879Z2xidDAZdaa/HYH7djroXP9j1Ce/dOAidcj2HN1FG3p5meO/+KyMRzAGQ7L2DkNR9HGvai+zhTBNLHJ0CKGF2aSRtLT4xKz87T0t5I+/r1K16bQqFQnGsIYCvQomnMdG0F3wOvcr+soclAEwKvXFkI2sJCQyOQ1a0PdIOAV+qNfPO6jwDQwSEuHv4WT+85mikrAo1Yf2e4CEmr0RYqBF6kHnf6AFoxcyREfn6ZOYOJOMzOQbmCntWEho3NFFOUZJXrFBWKs5iqRKCUclZK+SrCKZ/vAa4BrpZSVpnmqVC8uPClTypIMSpHmZSTpEsFhgdMvIJFfXzxcdo+cAAdccIkUDizNlApYffeGD+8vY1cPqxn9OVRnvx4Gx12gZsOPUSs91mkFZ4JnfFGEvsa6LnzL4lM7gMg03UhI6/5GNJYKonpzBBInwBJIGJ0CIMOlhaA2XSOeBR6tm9HnOHBOQqFQvFCQSO8o29ZLpmurcjsHFSwdeq6oKXdpFSsbPsUQsMVEQIq20YrsS2dYuDSd/Fk7yUAvIIfkn10J+NTR88pZiaKMxlGIHmxPIW2mRoOzsA3XdyJvQi/TAxJ3zK2UCEE8XiYkzg9e7Lg1YWOicmknKQsl3olheLsp6arIynlY8C9UspHpRqTpFAch5SSoiwyHUwzIkeYYw4dHVF06O838H1BPLq4dDk8CTSHIHri3c4zaAP1fLjnwSbuf7iJIBBIHfa+t4G9v9bI9twcN448iL5+P9IIT4CR4Vbih+L03HkL7tR+ADLdOxi9+g+R+soLQF96BEh8EaO9CgFYLHgYXpp1F+7AsNU6QIVCoVgKC7gYyNW1Um7shFzl+/uOo1HfYFBYJDbCEAYWVk220HePDvPX13+JlBPmwb6bL/HIPT6FwtHzXGSkFa0QnmtynVN4TuVpppWQpovwyzjTBzGlRCIYWaYbqAmBrgsGRwPm0ycfqyEMBIIpOYVfZedToTgbqTYnMCKE+IYQIgdMCCFyC1+vfBCYQnGW40ufdJBmVI4yIScoUsTBwRUuhbzGvkMBmgYRd+kTz+jCJNC6CnYXc370jNhA01md/7ytnecOhLOYSgmNJz7WxuiVcV41PcnHJh/AX3cINAkSov2dRAdduu/4Iu50X/gaPZcwetUfIHVzqV2dIcKY0EDEaBU6nSwtAD1PUs4k6T1/M05d4yrUp1AoFOc+cUIhONO+AV83wwzBCtQ16Ji2Rrm4mC3UBgRBldmBdhDwrmSGP3//LQBEyPCO/M3c9fP6Iw1JIU/DFgr4bh1mehIzNU4MyQT6srZQgGhE0D8UkMufvC9LWAQETMmpqo9VoTjbqLal8HXgAuDNhJOF3wKcD3xthepSKM5qTuz6JUmio+MKF0uEa/3m0wH7DvlYVjiCejF8wiiIYXTqK5zYQhvowGnbQEfGbb5/aweTM6HRNLXO4tE/6SC13ubtI4PckH2Q4rqRUGUFgnhfD5FRg547voA7cwiA9JrLGH31R1dFAHrSAwS+iNIidLpZWgDKQJKbn6ent4lE57oVr0+hUCheSLQCW3WT6e7zoJCtGBuhaWFshOdJZFDhfCV0Ijg1ZQduyaSJtm3n3668HoD17Ob80e/w5O6j4UhmNoIzEQ748qMF8u3TNR2bF2nAme5DL6aJLkwLXa5faRoCyxL0DQaUSicfqy1sypSZkTMqQ1BxTlKtCHwz8DYp5V1Syj4p5c+AdxCKQYXiRYMvfTJBpmLX79gJnzPJgL6BgKgrsMzK0kUSxkDsQmewQhREuNFhG+iph8JLCTufjfOjO9rIF8IaR14V44mPtVFOaNxwaD9vlY+Q754EQHgaiX1rcSeg544v4Mz2A5Baezmjr/4I6IuvaTxTeLKMhgZoNFcjAKUknc7T2iho2ajWASoUCsWpsB5oj9Qxu0RshG1rNDQZ5BexhZqajYW5cCOvOt49PMD/fuMn2NexBYBr+Bdmn+hjdOLo6vjIaAt6Pvw63zGF51ZvC0XT8a0okfHnsP0yPoLhKrqBtiUQwMGhRTIEhUOePEmZVEJQcc5R7ZVSBjjRG5AnDHRXKF7QnNj1m2X2pK7fsdtOTAUMDAfEowLDqHySySDYg85+dEyg4cQoiAVO1wZa9gQ/+0UTDzzaiJQCdMme9zey7z2NGFrAJ/Y/yyvdxym0h4vtRckgsbcXZ8aj547P48wOAJDqfRljr/oIaKslAHV8EUEXLCsAAbJZjwYzS9d5F6JZKx9VoVAoFC9EBLAdcJq6yS0RG5Go03Ej2qKxEY5wAIms0ippSclvDQ7wR//f1ykYDhqS6/kcD95rkMuHZ8fjbaGQ6R1BiuqFlzQdCHzs6T7iMqjaFhpxBcUSDI6cnCEIYZh8hgzzcr7qWhSKs4FqReCfAd8WQvQKITQhxDrgH4A/XbnSFIrnl2q7focJAsnoRMDIeEAiHi4sP5E8cACNZ9ApE4q/xYyVp2sDTaUN/uO2dvYfDNf/kYDHPtnO+BUxYuUyf/bc02xrfIpic3ji0goWdXt7sZNFem7/PHZyKHyd9S9n7MrfAe3kYz7TeLIMmHgiSofQsVj+QypXCLDlPF1bNmHG1TpAhUKhOB1M4CJNI9+1ldIisRFChLZQKSW+t5gt1K3JFroxm+HCwOaL774JgDpmeFvhFn52fyPBgpY0ci7uWDMAfqRIvn2qpmPz3TrMzBTW/FjVtlCAeFQwn4aR8ZOnnx7OEJxnnkyQqakeheL5pFoR+C3gV4E+oAwcAN4FfEsIUTr8WKEaFYpVo5au37EEgWRoNGBiGuoSAk07frsyMIRgFwYpNOqRLDm38jRtoEOjDt/7cTvTs+FENW+dxi9u7CK91qalWOAv9j5JR+cuyvXhCUvPOtTt7cWaz9Fz+83Yc8MAzG94JWOv+O0VF4BSSjxZxsdEEy4bhUZ7Fc8rlwMoplmzpgW3rXdFa1QoFIoXC1HgIstlrmsrfjZZMTbCMDWaWgwKhcqxEIaw0NHxa7CF/urIII/teDM/vfiNAJzPw2wcv5XHd9Ud2cYdb0HPHbaFTuNFagtv99xGnJmDuIVU1bZQgEQMpmYkUzOVIjJCITjLLLkgV1M9CsXzRbXertetaBUKxfOML33yMk+KFB4eOjoOzqKi71g8X9I/FJDJQn3i+O19YHph6AtQed1fBQ7bQL1obZ0tKeGpZxI8/ER9aP8E0lfaPP6uVqQu6M1m+KO+pzDWHcBzi+G+UlHifd0YmVTYAUyNATC38dVMXHHDaUdSLF+zpIyHh0W9cOkVgmqCJwJfks8V6W3Ria/dptYBKhQKxRmkGdhW18rexi6a5icQsZPPR7GYQSEhyWZ9HPf4m4VCCCJESMs0UsqqzqemlPzewX3c/N7Pc0H/Trpmh3kz3+BvnrqQ4dYGujsKCCmI9Xcxv/Xggi10lLo96xCyynOApuHbMdyJ5/C7djBh2DTgV5zMfeLxJOIwNBZgWVCfOH5/mtCwpMU007TJtoVJqQrF2Uu1YfH3VfNY6WIVijNJpa6fhrZs1+9YSmXJgf6AbA4S8WPWBnJ06Es/OhEk8SoF4KnaQMtlwR33NfPQ4w1IKdB1yeivxXjsvW1IXfCS+SR/1vco+oZ9+AsC0JpNED/Qg5meY83tNx8VgJuuZuLlqyMAi3gUsekSLhurFIBSSjI5j85EnsaN29U6QIVCoVgB1gAd7RtImfaisRH1jQaaEHiL2EJtnJqyA9flslyXnOePbvgqnmZg4PFBPst990XI5kKhaeQd3LEWAHy3SK6zNluoNGyQEnfqAFHpV20L1TRBPCY4NBSQzZ18vIfD5KfklAqTV5z1LHmFJ4Q4Xwix5Ziv64QQ/1MI8ZQQ4itCqNscinOPw2v9xuRYVWv9FqNQlBw4FFD2IB47Ku8qDX2p+lUD/5RsoHMpgx/8pJ2+gTC604377P5EM3tfEd65fdXUBJ8aeozypj4COzwx2ZMNxA51YWaS9Nx+M1ZqPHytza9l4orfALHyAjCHR4DNFuHQJUTV/vR0NqDZTtPSux6jwt1phUKhUJw+Atimmzhd28gWMhVjIwxD0NJuUlrEFmoLCw2NoIZg9bePDpFu3cxX3/JJAFoY5s3Fv+XO+5uPrA90x5vRs+ENwELbDOVobTZM30lg5GaJzo3UZAs1dIHrCPoGAgrFSjZYAw2NSTlZ04RUhWK1We6a678D553w9dXAz4A3AjetTFkKxZnlcNdvJpg55a7fseTykn0HAxAQXQiBr2Xoy2KYqbGap4H2D7t8/9YOZufCHlrdGo/7buxmvDcUhG8fGeS3pp4gu+kQ0gxPwu5oC9GhdszMDD0//RxWOoyHSG69homXfXAVBGDAPB4OLhdoLo01vP/ZvE/MyNLa0YjV0rtyRSoUCoUCA9gRqcNr20hpkdgIx9GobzDIZ0+eBiqEhisiBFQWiRX3KSUf6dvLv7zmQzy49UoALuMOuibu5ZGnQpeMQITTQgMBIrSFSlFbcLvnNuDMDFCfn2MCnVSVQtAyBboOBweDih1QU4Rn/2k5jV+D+FUoVpPlrvS2A3cBCCEswuEw75dSfnLhv9+xsuUpFKfHsV2/cTlOgcIpdf2OJZUO2HfQxzLDEPiah74sQq02UCnh0Z11/OSuFkrl8E+56fIyP/pUL9mEiZCSG/oP8I7s02Q2DoIuQUJ0oJ3IWAtWeoo1P/0cVia00cxuu47Jy38dahTEteLLgCQBbbhs1+ya3qtiMcCgTEejRqTnPLUOUKFQKFYBF9jR1E0m1oC3SGxEXYOO5WiUiycLMUMYWFg12ULX5nO8c2yYGz/wZWZiYVD8O/kyQ7vmGRgOO4BGwSEyGtpCA6dErmuytgPTNHwnTmTiOWJegb4qbaEAriPwPOgfrhwdYQnrSJh8UGVUhkKxmix3BRWRUqYW/vtCwjkXPweQUj4JtK1gbQrFKbFY1y8iIqfU9TuW2bmAAwMBrivQLcEEgqcxmFwIe49Vue7vJGq0gRZLgtvuaeHRp+oBgWEE1L094Psf3ECga5iBzyf27+HVwTNk1o2Ef+mBIHawG2e6ETM1Qc/tN2Nmp8PjOu8NTF12/YoLwKIMmCdgIw4bNbt6myzgeZKy59MVzxFbe75aB6hQKBSrSIOmsaVzKynfQ1aIjdC0MDbC8ySygigKB6WImgTRW0eHqNddbvzg34SvQZ4PcBP3/DxBOhueQZyJJoxMeDux0DpLOZat6bikYQGCxOR+fCkZqeEsHosKMtlwWEylLqcjHAoUVJi84qxkuavNWSFE98J/XwE8Jhd+i4UQUaghAEahWGFWout3GCklk9MB/cMBsaggbWinNPSlEqJcwJk6gFbKVmUDnZ0z+MGPO+gfCretS5QJPmTxn9f0AhD1yvzpnl1c4O4ht2YcBAhfI3FgDfZcAjM1Ts/tn8PMhgHxM9vfxNSl711xAZiVAUV8LsChU7Nrer9kIMkVArpiGeJd6zHjTStWp0KhUCgq02M5dHRtZX6R2Ajb1mhoMsjnThZ6YXagg49ftSDSgd/r28ujW6/kH1/34bAG9nNd6R+4475m/GARW6hWW+fNd+IY+XmakoOMo9d0cRuPwcwsjE9V3qcrXDJkmJNzNdWkUKw0y4nAfwf+RQjx28DHgR8c87OLgUMrVZhCUQ0r2fU7dh9jEwHDYwFaTGOfbpza0JcTCTzMuWGiQ49j5Ofwq7CB9g24/ODHHcylwvUGPT15hn6/jrsu6ASgpVjgvz3zFD2Ne8l3hF0+UdZJ7F2LmY5izo/S89ObMXPhuo6ZC97C9MXvXlEBKIF5GWDis0NEaNBqmyclpSSdC2iL5Uk0N2K1rF2ZQhUKhUKxLFvrWkk0dpHJVl4fmKjTcSMaxcLJosjUbCzMmmyh3YU87xnq56tv+SS71l4IwFV8j+apx3n48fC8qRdtIiOtAAR2mWzXRK2HhRepx0kOUZedpYioen2gEIJEAsYmJDPJRYQgLmnSpIJUxZ8rFM8Hy4nAG4F9wO8CtwL//zE/ey3w/RWqS6FYkpXs+h1LEEgGRwIGpmEqobNHM0556MsRpETPzhIdegp7dhDfqcN3EksKsSCAh5+o5/Z7Wyl74Z/tBReleOgj7Tze2QxAbzbD5559kvrO/RRbwjuOWtGkbu86jLyLNTfCmttvxsyHJ+7pC9/O9EXvXFEB6AFzMqAZn+0iSkRUEwBxPNlcQEPEpyEGbtc2xAoH1ysUCoVicXRge/sGhGlTqBAbIURoC5VS4lcYmuIIBxDIGmyhbxwfYX2+wKdv+BoZOwbA+/gC/c+WODQYWkGdyUaMdOiQKbYmKccztR2YCNcHJib3osmAPejMVikENRFGRwyMBGSyi4fJJ0mSDWqzqyoUK8WSIlBKmZdSflhK+RIp5e9JeXTEkZTyJinlF1a+RIUiZDW6fsfi+ZJ9gwG75wSH4gZpoZ/y0JfDaMUs7tizRMafReomfqQBlhE1haLGT+5u5YlddQBYZsAV1yX53vXr2Z8Iv3fBfJI/f+5J9N4DlBrCRft6zqbuuV70ooWVHKbn9psx8vMATO94BzM73rGiArAA5GTAWjw2iBiWqF02BwHYFrS4GdwetQ5QoVAozgYc3eSC7vMoFjJ4lWIjTI2mFoNihdiIY22h1aIDHzm4j6mGLv7b+z4PQIx53s9fcPfPG5hPG0dtoX54XsusHSPQalu1JHULqeno5Tx1pRz7MZioUgjquiDqLkRHFBYXgtNMU5CFmupSKFYCNVpPcdazWl2/Y8mXJQ8NwCN5nVzCoEFw6kNfAOGVsGcOER1+Aq2cx4s2LSxGX5rpWZPv39rO4EgoPRvqSlz+q/N8/Q3bGHPDO55XTk/wx3078TYdxIuHOUlGOkJiXy+aZ2LPDoYCsBDaUKYueiczF779FI9keSSQBoT02IBHl0hgCKPm1yksTJjriqVx29U6QIVCoTibqHcTbGrbSDqTpFJPLxYziMc1CvlK00ItdAz8GnL0Ogt53jfUz22XvZV/v+JdAGziKV7t/Wu4PtAHvWQRHQlnFgZ2mVx37bbQYKHTmBjZSWM+ST86IwiqWcVomgLTDKMjSuWTn6EJDRubSTlJSZZqrk2hOJMoEag4K1ntrt+R/QJDRfhhv6CvpNEUFac19AUZYKQmiA49iZkax4s0EtjRqp66/1CEf7+tnVQm7KCtX5tl03sLfOnl25k3QwH5ttEhfndoN9ktB/Ej4Z1FMxknsX8Nmq9jzw7QfcfnMYphd3Dq4ncz+5K3nurRLEtAKAATskwvAc0iUbNQ931JKuNj6AJbD7Dj9WodoEKhUJyFdDV10xlrYC5fea1bfZOJromTsvSEEESEi0TWNDXzv0yMsi01zy3v+iwH2zaE3+Mfic/s5cHHGgCwpxowUgu20JY5SokabaGAFBqB6RIb3UVLaoxhdAYQFcXuiTi2wA+gfyjA908+Nl3omJhMyknK8uQpqwrFaqFEoOKs4sSuX578inf9DjOP4IG8zl2HwJTQHuHUh74Aen6eyPBO3OkD+FYkHPxSRQh7EMADj9Zz5/0teJ4GSF52cRLrHRp/ecH5FHX9SAbgu6f3kNp6iMAOTyT2dD3xg90IqWHPHKLnji9gFMMT4OSl72P2gjefxhEtTQnIAu2ySBfQUKMAlFKSzfvkSwHdrQZrWwKEALdbrQNUKBSKsxGhaWzq3Epj4DNXITbCMAQtbQalRWyhNk5NQ2I0QltoYNh8+oavUTIsNAJ+nc/S9xwc6I+EttCBTvDD82127SiBXvswe2lYeG497uR+2mYOMiEFfWhVmVijEUGuEEZHVMoQNERoX52SUypMXvG8oUSg4nnncNdvNphlVI4e1/Wzhb1iXb/DZIFd6Nyf1hg86NFkQNQ59X2Kch5nYi+RkV0AeJFG0KuzQ+YLGv/3zlZ2Phuu9bMtnze+bpJD19XxPzZuIRDiSAbga7MHSG0ZQJrhCcQdayI60IGhVtmSAAAgAElEQVRAYE8fpOeOL6AvCMCJy64nef4bTvmYliNH2EVdKws0oZMQcbQaBGC5HJDOBiQiGpt7bBJmHrwCmuWiWaezClOhUCgUK4lhOWzp2oaTTZKrlJXn6tQ3GOSzJ/fRbGGhoRHUIITaigXeP3iIfd3n8Ve/ciMADUzyHm7hngcamZs3Qlvo8IIt1PLIdY+f2sFpOl60CWt+lM7xZ5n3ffahU03/LhETzM7B+GTl/qElLAICpuW0CpNXPC8oEah43jix65cjh429Kl0/CDtXB9B4CJPhOUlxwCfhCkzrFAVg4GEmh4gOPYmRn8eLNiLN6geZTM5YfO/WDkbGQ9HT1FDiV940zu2v6OY7Pb1AmAH4Z3t2s0MeIrVpEKmHJ47IUBuR0TYEAmfqAD13fBG9FK4PnLj815k77/WndkzLEAApwvWSPbJADIO4iFUtAGUgSWd9Agnruky6Wk3IzyJMm+iGS5cdmqNQKBSK559oooUtjV2Us0kqrXSra9CxHI1y6XixI4SGKyL4VA5bX4xrJse4YD7Jd179Ae5+ybUAXMj9vNT7Ebff14LnCezpesz5cPlFsXmeUl361A5OCPxII3ohTcfITgqlPM+hU6ziqYk4jE9Lpmcrizxb2JQoMSNnVJi8YtVZVAQKIQIhhL/cYzWLVbwwkMjnresH4ANDaDyIyTA6xoxHbjjAjYbWlZqREiMzTWzoCZzk0ELkQ7ymyZvPHYjyHz9pJ5MNO4ab1mV505sm+ftLNnNnWwcAzcUCn3tmJ73OAJn1w6BJkBA72IU7GQ5NcSb3033nF9HLCwLwpR9kbtu1tR9TFZSBDNAuA1plEQeTeA0dwHwhIJMPaG802NBtEbUkXmoKs6GTSO8O1QFUKBSKc4jG9g1sNm3SpfxJlklNC2MjvJJEnmCPNISBjVWzLfR3Du7HDXz+7P1/yWR9OwBv42vYyUF+/kgDAkF0oBOxEKuUWTtGoFe/jxPx3dCh0zb8FOTmeBad3HJ1LkRHDI4GzKcrC0FHOOTJk5RJJQQVq8pSncArgVctPD5OmBf4YeBa4LeB54CPrXSBihcOZVlmOpimTHnVu34Q2hUnETyEwV50YjIgmPSYHgtwY+F451rRimncsV24488RGDZepAG06hvsUsJDj9dz9wPN+IFACMkrLp3l8qvnuHn7dh5rCMXd2myGzz3zFI31g2TXjoEAfEH8wBrsZHhicif20nPnLejlcEDM+BU3MLf1dTUfUzXkCEXgOumToIiNRVzEEVWsefS8cPCLYwk29lg0NxgIr4CXm8PpPh+3c7NaA6hQKBTnGEI3ae8+j7WFDHOBf9I0TdvWaGg2yOcq2UJtBKImW2RLqcgHBg6Sitbz6d/8KoHQMCnxAW6ib7/B3r4oetkkMhQKRGl6ZNecoi10gcCKENgRmsd248yPskfqZJYZHadrglhEcGgwIJevLPIcHDJkSEkVJq9YPRa9YpNSPnD4AXwQeJOU8ptSyruklP8AvAX4jVWqU3EO40mPZJBkTI5RoICGtmpdv8PMI3gMg50YWEBTEJAcC0hOBkTjAk2rrRbhFbGn+ogO70TzynixJqReWxC6lPDLJ+t5cnco4hzb5y3XTNB+cZk/Pf9C9scTQJgB+Nk9O3Hah8h3TS3sXyexby1WKhxl7Y4/R/fPvoTmFZAIxl7+IeY3X11TPVXVTGj/dIEN0sOkhItLTMSW/f95ePBLyZP0tBus7TBxLA0vm0QGPtH1l2I1tJ/xmhUKhUKxOuhugjVtG2nNzjFf4eeJOh03olEsHC/2NKHjChcfv6Zu2GumJrhwbpYnNl7ON97wBwC0M8Db+Qr3PdzI7JyJPVuHOReeK0uNKYr1pye0pB4OjKmf6qNuuo9nA0guIwQNQ2DbYYZgqbR4huAcc2SC2qeZKhSnQrUtiw3A0AnfGwHWn9lyFC8kfOkzF8wxKkfJkMHBwRb2qtZweOjLoxiUgVYkhi+ZGA5IJQMicVGbGA18zPlRooNPYGamwsgHK3JKtT32dN2RAPhY1ONX3zhOYYPJjedfeEwG4CR/sm83wZpBCq2zAGglg8TeXsxcuI079izdd/0lmldEIhh/xYdIbXr1KdW0FB5h/EMrAT3SQ1ImgktERJZ9D0ulcPBLfdxgU7dFfcwAJF5qGiPaQGT9Jehu/IzXrFAoFIrVxW7qZl20Hjef4kQ5I0RoCw0CiX9CbIQpLCzMmmyhAvidQ/uJeB5//18+ylMbLgPg5dzKBd493H5vM15ZIzbQifBCh0l2zRiBceq2UODIwJhIeoKW8WfZ7/lMLyMEbUsgBBwcCvAqREccFoIzzJALljOaKhSnT7Ui8HHgr4QQDsDCv18EnlypwhTnLoEMSAUpxuQYadI4ODjCWdXOX5GjQ1+SaDQjiQJeWTI24JPPBETjWk016bkk0eGncKYP4TuxcH3AKR7T47sSPPpUPQDRiMdbr52grzvOn5/3kiMZgG8dHeIjh/aQXz9AqTG8c6nnLRLPrcMohGI6Mrab7rv+KhSAQjD+yg+T2viqU6ppKYoLj7UEtMgAjzIRIkS06JLvYRCE1k+hCTZ0W3Q2GxiGIPBKeKlprLb1ON3noxm1dVEVCoVCcXYiNI1Y51Y2BT6+Vz5pgIphajS3GhQrxEY4wgEEsgZbaFOpxG8M9BFoOp/6za+SWVi7927+EjE/zX0PNyLKBtHBw7ZQn+yaMWRV8e9LIAR+pAG7lKVj9Gn6iwVGlwmVj7iCYhEGRypHRxwOk59mmqKsZvSMQnHqVCsCPwRcAySFEANAEng98FsrVZji3ENKSTbIMipHmWceE3PVxd/hoS8PYTKEThOSuoWw93JJMtLvUy6BG6t+3Z5WyuGO7SEy+gxSaHjRRtCqi3yoxFPPxPnlE2GobcQNBeAT6xu5ZfN5RzIAf7P/AO8bO0B6cz/luiwARsYlsbcXvRyGx0dGdtF111+j+SWk0Bi78ndJbXjlKddVCUk4/EUH1uMTkwFlysSIEdGW7oDmCgG5fEBHs8H6TpOIE77nfiFDUMzi9u7AblmLqGENpUKhUCjOfjTLoa5rG1uySTJSntTbi8UM4nGNQv5kW2gEB7+qNL6jvHp6kkuSM0w0dPBfP/DXALhk+QCf5cBBhz37Y1jJBFYydJyUGtKUGs7M+jvfSSCEoGPkKcaz8wwuEyofjwnm0zAyXnki6uEw+Sk5pcLkFStKVVdfUsoDwHbgdcCnFv49X0q5bwVrU5wjSCnJyzxjcoxppjEwcISDVsWQkDNWA8cPfYkjaUQe+QUv5iXDBz2kBCdSpSj1y1gzA0SHnkArZcJ1fzVEPlTi6T1xHnysEQDX8XnLtRPcta2Dv9uwBV/TMIOAT+zfw7XJAea39ONHwyEv5nyMxP61aH4oPqPDO+m6+8tofhkpNEZf9RHS6644rdpOJCC0fzYQ0IuPuSAA48RxtMXfh/LC4JeoI9i0xqK53kDTBFJKvPQsQjeIbrgMM950RutVKBQKxdmDmWihobGL9dkkc3BSh6y+yUTXBJ534rRQCx0DX9ZmC/3wof1EvTL3vuQavveq9wPQy7O8kW/y8182MjNrER3sQJQP20LHT98WuoA0XaQdo2PsGZJz4xySYkkZm4jB1Kxkcrpy39AQBhoak3ISr4b3QaGohaqv0qWU/sKgmO8u/KviIRQUZZEJOcGUnEIgiIjIqk37PMyJQ19akBzbp8tnJSOHPHRDYFcTAi8DjPQUsaEnsOdH8CINBHbstOt8Zm+MXzwSCkDH9nnjtRN896Le4zIA/3TPLi7Jj5Da0k/ghGlL1kwd8QM9iCD8c40OPUnnPX+DFpSRQmf01R8l0/vS067vWEqE6ym7CehAggzw8EgQx9Yqr+uUUpLJ+niepLfDYE27hWWGNUvfw0tPY9S3Eem9SMU/KBQKxYsAp30DraZNZynP3Ak/MwxBS5tB6QRbqBCCiHCRyJpsoQ3lMjf09wFwyzs+w1D7ZgBex7+yMXg0zA/MmUQHw9glafhk1o6evi10AambeJEG2qYPkp8+xIHg5A7oYYQQJGKCkYmA5HzlYzSFiUQyLafx1SW3YgWoSgQKIaJCiD8RQvxACHHHsY+VLlBxdlKSJaaCKSbkBAEBrnAxxKlbJE+FSkNfTpQnmZTPSL+PaVcXAq8X0kRGduFO7iUw3TDy4Qx0NPfsj3Lfw2Hny7Z8rr1uim++dDN3tYYno5aFDMCNcjwUgFZ46nAmGon1dyIWFpzHBh+n696/RQs8pKYzetXvk1l72WnXdyw5wju2GwioRxLIAB+fOpHAWkQAFosB6VxAU73Bph6LePTo70JQKuDn5nA6t+F0bkHoq/t7olAoFIrnB6GbRLrPo7uYJR74nBjX7rg6dQ0GhdzJtlD7FGyhr5yZ4qWz05RMh498+BuUF9w713MzQSrNPQ82hbbQ2XD6drk+Q6mx0hzTU0QLl4w0pSdg/Dn2ed6iofKaJohFBf1DAdlcZSFqCxsPjxk5U1N8hkJRDdVe3X6bMA6iD3jghIfiRURZlpkJZhiTY5Qo4QoXU5irWsOxQ1/mjhn6ciLzsz5jAxInAoa5tAAU5QL25D4iIzsRgYcXbULqZ+a49vZFuefBUABaZsBVr5/la6/cxpMNYVdwXTbDzc88Ras1SWrzANIIP+gjw61EhtuOCsCBR+m89yuIwCfQDEau+kMyay45IzVCaP9MAVEk6/BxjhGACZHAFCcPb/H90PppGIJN3RbtTcZxeYtedg7pl4msvwSrsWNV14cqFAqF4vlHdxO47RvZkAmDFAon/Ly+Qce0Ncql40WOLSw0dIIaumAC+NChA8TLZfrbNnDLOz8LQIJZfo3PcXDAZffeGNHBdkQ5vCGZ7RnHN8/g2jsh8CINxEs57JFd7C/myS+yqaELXDeMjigUFxeCBQoqTF5xxqn2lvy1wGYp5dRKFqM4e/GlT0qmSJNGQ8PFXfULeh8YRaMPHQk0HbPm71iklCSnAmYnwwiIJTMAAw8zNYk92w9Cw4s0nvLEz0rsPxTh7geaAIFpBLz0DXN8+dXnMemEdsgL52b5xP7n0OpnSPeOhmcwCdGBDpyZhiOvE+v/JZ33fx0hAwLNZPTqPyDbveOM1VkG8kA7Ac0L1hhf+kgC6kTdSV1eKSW5QoAEulsN6uP6cb8PUgZ46VmMWCNO11Y0c3WjQRQKhUJx9mA1dOGmZ9iST/G0m8Dg6AWopoWxEWNDJQxD/j/2zjtOkrO889+3Qld17p6cdmZn82oFQgGTTkYCJEw0mCQwPvBhwDa2ydgGbHRkzoADDhzBPnOYZHNkEEICJIGEhCS07K60eXKOnau7qt73/qiZ2YkbZzZI9d1PfzTTXT39dmumqn71PM/vh5g7ZgsRnGsUVRGhTt/NO+25vL73KJ/cvpuvPe0VPGv/T3jyr29hN7/ker7CT3/5SpoaamQTrRS2DaAMSalrmOTRzoWLruuBbyex3Ar60K850rybrfE08VVaTyOmwPcVx/slO7o1DGPlGubD5DWlkRXZFY+HhJwNp1sJnIIVcS8hjwF85ZOXeYbV8ELcw/kOej+V6cuSbaViYkQydSoBqBR6aZr4wENY0734duqcIh9W43hflNvuakApgWFIHveCIp98xp4FAXj9+Ch/fmQ/qmWEYvecAJSC5LFNSwRgsueeEwJQNxl6xlvXVQCWCURg9yIB6CkPhSItMisEoOtK8iVJKq6xY5NFNmUsFYCei1eYxGraTLTzcaEADAkJCXmMIzQNu20XMemzw3OZhSUOmpalkW0wqCxrCzWEgUXkjLIDAZ4yPclTpyZACN76mo+TSwejF8/nM3TIR7j1jkbkeBprMoiTcNMlqvXLpxbPHWVGMawEmdEDHJsdIbdGIS9qCzwPegdXj44QQhAlSp48ebk+rqYhIacrAt8N/IMQom4jFxNy8SCVpCiLjKgRZpklQoSoOP/Vv1OZvixG+orRQUl+WhI/SQi8Vi0RHXmY2OjDKN3Ej2VBW18zm96BKLfe2YhSAl2XdP92lX945m6KZtBi+vLBPv5gbC+lXceptE4CIDyN1JFOIrkToenJ4z+n9a5/nhOAEYae8XbK7Y9flzUqgvZPG9iKv3CF0lMuAkFapJeY/CipKJR8pIIt7SYdTRHMZVcsfaeI7xSJdl6B1dQdxj+EhISEhABBbITdvptsaYYOpZhZ9ngypRONaVSd5W2hFgJxRm2hAK/rPUrarVGKJnnrH/wTUujo+LyGm3GLDj/5eT3RgRa0WnBWUd40hh+pnctbXBWlm4holrqpHgYmepiSq7+PRFxQLMHAyOrREfNCcIYZSrK07usMeexxumdo/wG8DpgQQtQW3zZwbSEXgPmsvxE1wjTTmJhERfS8xj3A6Zm+LMb3FCP9PuWiJJ5avW1E+C7WVC/xwV+huZVg7m8DQsr7h2xu+WkjUgo0TdHwO5LPPmMHrqajKcUf9hziueI+Crt68aPByLhetkgd2oxZPDHdmDp2F60/+zRCKaRhMfTMt1Nuu3xd1ugRxD80IenCZ3760VUuGjopkVoiACuOpFiRtNQZbO2IkIguFc1KKbzifPzDNZiphnVZZ0hISEjIowcz1YhZv4n20gx1BBci55lvC5VS4S+KjdCETlRE8VldHK1FyvN4Y88RAO7fejVf/a0/A6CBEV7Ox+kZiLJvX4Z4XxsASpfr6ha6BE1DxepIF8cZGznEuLf66XMyAVMzMDqxugmMEAIbmymmcNTy6cqQkDPjdGcCn7Whqwi54CilqFJlVs1So0aECJFVjEA2mipB2HsvOhbQMBf0fjLcWiAAfRdiq4XAz0U+2FO9gFw3x8/VGByx+cGPmxYEYOTlGl/5zS4AbN/jzYO/YmvTPhxrbghdCqIjDURHG5bMIqSO3EHL3Z9DEAjAwWe+g0rL7nVZY5Wg/bMLSXLRwc5VLgYGSZFAmxOAnhfM/iVjGi0NJnZk5eempI9XnMbMtmK3bA/dP0NCQkJC1sRu7sYvTbO1VmF/JEoZiM09ZpgaDU0GE6Me0fiJC7qmiBBRLi4uBqdv2vbEmWmunRzjroZmPvq8P+Npj/yMzt5fcjW3c4gn8osHnktzY41kJk+1cRYvVabaOIMxuQFRV0JALEvKKTAztB+vZSetVnzJOY4QglRSMTKmiJiS+uzKY64mNCIqwoSaoJnmC3KuFvLo4LTO1pRSd2z0QkIuHFVVJadyVKgstH2eb07X9GU5VUcx3OcFV8fiK+WiXslhTR5Hd8t4Vgo2UKAMjVp8//ZGfCkQQuG8wuL2a1sAyNSqvDl3B63tPQtzEEYxSryvDcNZWuNMH/4JLfd8HgBp2Aw+651Umnee8/oUQYXVImj/XPyqrnIxMUjMCcB54xchBJtaDNJxfdXqqqw5yGoRu20nZrYtdP8MCQkJCTkpQjeJdlxG+fgD7DQi/FrTMWFB2iUSBk5SUixJorETYswWNq7yUEoizuBC7v/oPc7+VIaZiMUbXv+PfPuDzyZSmeUl/B29ag+33tHBSzMOWqqEtFxK7WNYvU3raBGzFGUnibkOxaH9DDRtpyNRt+R8RxOCZAL6hiQRE5KrXNzW547T42qcZprPu0t7yKODNf+KhBAvW/T1q9a6nZ9lhmwErnKZlJOMqlE8PGIidt6z/s7E9GU5lbJi6LiHrq0MgRduBXvsELGhfQCB6+cGCsCRcYvv3d6E52sIoZh+ZZyfzwnAtmqRd/rfpDXbE2zsC2L9zaQObV4pAA/dviAAfdNm4IZ3rYsAlATtn5m5+IeFV1VqTgCaJEUSTejUapJCSZJJGmzviJBJGKuKO7+cQ3o1Yt1XEalrDwVgSEhISMhpoUdTRFq2YRdn2AnkWGoUk6k30TSBt6wtNIaNd4bZgQnf4w+PB22hw9kWPvGqj6IQWDi8hpupln1+cmcz8d62ucUp8k+YRhpnZkZzRpg2tpWkOnqIvpkh/GVtrrouiEcFx/sVjrN6e6ohDASCCTURhsmHnBUnOyt+H/Cfc19/aI1tFPCldV1RyIbjKY+8ygd2wxco7gEC05fD6OQQpFBLWhNPRSkvGemXWFGxNANQepi5EayZAdAMvPj6Rj6sxthEhO/e1oTnaYBi+FVJDj4t8FDaURvnjfr3ievB7J+ZjxPva0WvrWzfyBz8Ec33/jsAvhll8IY/x2ncds7rqxHkMnXMhb8voBQ1XCwsEiKOkoJCxSdqa2ztMInZq0vxE/EP2bn4B/uc1xgSEhIS8tgikm3HL0yRqeTpjqboBernHjMMQVOzwciQi76oLdQQEQzl4isP/QwuWl+Vm+H68VF+0tTCl69+Djfsv4lr7v0y7Rzjt/lnvj70Vvbd08qubB6naQYv5ZLb1UPy6CYMZ2OOcUI3sONZatP99NUqdDRuJqKdeE+mKfCl4lifZPsWjcgqeccREcFRDpNqkkYaz7t/Q8ilzZq/LUqpyxd93b3Gbcv5WWbIeuArn1k5y7AapkTpgsQ9QHC1bx86982ZvjSewvRlObkZn5F+uTQEXimM4iSJgQexZwbw7TS+ndxwATgxFQhA1w3+lPpemV4QgFf7x/lT7dvEqSI8jXhvG8kjnasLwIdvOSEAIzEGb/yLdRGAZYIrNdtWEYAuHjY2CZGgUoWyI2ltMNjSdhIB6Ll4+Umsxi6inY8PBWBISEhIyFkxHxuhpE+b59IALA5psKM66ayBsyg2QghBTERRKJRa3TxlLV7Tf5z6anBB9k9eeTP5pu0A/Cb/j8dxJ/f9KsPs/V1YkxkApOWS39VLLbWBCWlCIxKvR5WmGRw+iOMuNXuxLYFU0Dsg8f3VL5TbwqZGjSk1FYbJh5wRJ71kIIR4nhAifrJtQi5+pJLkZZ4RNbKQ9WcL+4KIvwE0Sghm0GhEcSa/XEEIvM/EkCSaAH0unkCrFomO7Cc6ehBpWIHxy3mIJpicNvn2j5qo1oKZhWM3pTl+bXDweJbcy+vUjzDxicwkyRzYij2VWRlEK33qH/o6zb/8IgB+JM7AjX+J07D1nNYmCVzX4nPtn/YqAjCKjeXHKJQkcVuwvTNCQ8ZYM1vRd0p4lTzRrsdjNW8J4x9CQkJCQs6J+dgIvzzLVqWwCWbX58lkdcyIwK2dEHya0LGw8c+wLTTu+/xRz2EAyhGb97z27/HNwJLmVXyUtBrnR3c0Ig62Ez+cAgLH0MK2fpzG6XN6n6ciEsuAX2NoaD8VZ6nojMcEFQf6h1fPEIRACFaoMKNmQiEYctqc6izuv4BpIcRdQoj3CSGeJoTYAMukkI1gPu5hWA2TI4eJeUHEHwQ79V/Nzf3pQPo0XD8Xo6RickQyOXYiBF54NayJY8QHH0LzaniJepR+flyypmdMvn1rM9Vq8Odw5OUZ+n8zjVCKl/k/56XyF+iuTuJYB4njHWjeyqFtMz9G5y0fpGHvNwDwrAQDz3431fruc1qbBxQRtCDZhFzS863mWkBtZSMrNp4Pm1sNOlsiRMy1dwdecRqERnzrEzFTjee0vpCQkJCQkHnMVCNmXQeiNM0ugmNYde4xTRM0NJl4NYVaJIAsEUFDP+PswCtys9wwNgLAHZv3cMtz3gFAjAK/xwdwKnDbnY1EjydJHOsAKUBAqXOUUsfoxsRHzGFaCYQeYXhoP6XC5JLHkgnBbB5Gx9euftrYFCiQV2GYfMjpcSoRmAWeB9wFPBf4KYEo/I4Q4s1CiD0bvL6Qs0ApRVmWGVEjTDKJgYEt7AvSKz5f/bsXkwqCxjMUfxCEwI8NSfIzcyHwSmLmhon3P4BZHMeL1SEjsVP/oHViJmfwrVubceYF4EsyDF6XwlAer5c/4plqP9ZkmsyBrVizqZXVP6VIHbmDzd95D9GJYFi9mm5n4NnvpVrXdU5rqxDMAHbj07DsYKWUCuy1azF8x6Yha7B9U4RkfO25CiV93PwERrKR+JYr0e2wMSAkJCQkZH2xm7sRZhSrWmYXUCQQgwCWpZFtMKgsaQvVzio7EOD3+ntodIK2y5tveC3Du4IUtG3s5dn8O0OjUX5xqAVrNkX60GaEGxwjneZpClsHUNrGmbCYpo1mpxgeO0J+ehAWtbymEjA6qZicXjtDMEqUWWbDMPmQ0+KkqkAp5SilblNKvVsp9SSCmd3fA44Dfw7sPQ9rDDkDHOUwpsaYYAKBICZiS0K/zydF4EEMDqKTOUPjl3l8TzEy4FPOS2JJDcPJER96CHuyB99O4EczGz73t5hc3uDbP2ym4sy1gL4ow+AzU8SVw1v873KNM0jySCeJvnY0f6W40pwCbT/9B1rv/iyaFxyEZnbfSN/zP0At23HW61IE7Z/z8Q/xZZ+1VJKqdKEcI2lG2d4RobnOQNfX/uyk6+AVZ7Bbd2B37EbooQV1SEhISMj6E8RG7EbWyqSlz1aC+cD5I1kypRONaVSdEwLIEAYWFj5n5uIZlT5/PNcWWtV13vm7H8JJtwNwI19gK7/igWNN3PNABr0UJf1IN3o5cC5wM0VyO3vxTfcc3/HaGLqBEc8yNjPE7PhR8IP3J4QgmRD0D0tyhZOHyU8ySUVWNmyNIY8OTrs0JITIEoTG3wg8G7CB757pCwohtgshHCHEF9d4XAghPiaEmJq7/S8Res+fkpqqMSEnGFfjSOQFiXuYZ3H1z0HQhOJsZKhbUwz3+tQqELeqREcPEhvej0ILXD+18/v+8kWdb93aTKkSvO7x56fpvzFFvcrzTv+bXD5eI/PwFiL5xKrPjw3to/vbf0my/5cAeNE0A896F+O/8d9Rxtm3sXoE8Q8NSDrxV8To+tKn4PgY1ThbmuJ0t5nY1sn/9P1KHulWiW+5ikh9Rxj/EBISEhKyoczHRvjFGVqAVoLoCJhrC200kFLhe0vbQgXijNtCL8/n+K3RYQD21bfwlZe8H6mbaEhew/uJkeNX+9Pc+Ys6tJpJ+tBmzFxwbPdjVXK7e/BiG6/lR/gAACAASURBVCeyDKERiWcZL+eYGjmAmjOM0TVBIibo6ZeUK6tfWNeEhoXFBBNUVXXVbUJC4NTGMDfOCbIHgB7gD4A+4HeBeqXUi87iNf8J+OVJHn8D8CLgCuDxwPOBN57F6zwmcJXLlJxiRI1Qo0ZURC9oaOh89e8QOtmzrP4B1BzFUI+HrHmknH7iAw+gOXm8eD3qAjhSFko63/phC8VSIAB7n5Oi77lpOtUEf1H+PjsOZokPtCLkSrkrvBqN9/1fNt32MYxK4H1W2HQ1vS/8KOX2x5/TuqoE8Q+dSFpWyVes1nxyZUlHIsnlXUmyqdUz/+ZRSuEWJhGRGPGt16DH0ue0vpCQkJCQkNMlkm1HT9QhK3k2A3GC8woAw9RoaDKoOidaQDWhExWxs2oL/d2BHpqdQMh96qrrOfzU3wcgzST/Q7sZnRoHDie57a4GpKeTPLoJeyxw/1amR25nL9XMxs3faYAVTTPhSyaH9iGd4LUMQ2BZgmN9klpt9fesCx0Tkwk1gas2rmoZcmlzqkrgLcBzCHICG5RSz1VK/Y1S6gF1FvZDQoibCCr8t59ks9cAn1BKDSqlhoBPAK8909d6tOMpjxk5w4gaoUKFKFEi4vyYoqzG4upfdW7272ybUJ2yYvB4jUh5krrJB7FyQ3jRLNJOrueST5tSWedbP2ymUAwEYN8NSXqen2aP7Oc9Qz+j60ArZmn1mURruo+u7/01dY/8EABpWIw89fUMX/+WIMLiLFEEB0ZB0P6ZWj7/JxX5ko+vJFe0Z9jcFMc0Tl7NU76LV5gkUr+JWFcY/xASEhIScn4JYiN2oqSP7rnsIDjezdez4nGdZFLDqZxohzSFSQTzjNtCbSl507HDCKVwNZ33PP9PyHc9EYDt8n7eaLwXHZcjPXF++JNGfF8QH2wh3t8SLEpTFLcOUmme3DDDGA2IWXEmDZuJof3IwjgAVkSgaXB8QOKtER1hCAMNjQk1gac2MPg+5JLlVCLwLcAx4HPAXiHEp4QQL55rDT0jhBAp4P3A20+x6R6WzhrunbsvhCDrbz7uoUjxgmX9LWZ59S9xDjvDUkEycnCWzOQBUrOHkWb0vEU+rEa5ovGtW5vIF4Lq6sD1SY6/KMO17hH+cv8h6oYaEGqVtSlJ9sD36fze+7BmBwGoNG6j9wUfJr/96ec0xygJ2j8zKLbgr8hYdKqKYsWnLiu5YlMdmdipxZyslvHKeaKbLsdu2YbQQhPgkJCQkJDzz3xshFeexVKK3QQO4x7BzFum3kTTBN6itlBb2IBAnmF24O5inueNDgFwJJnm87/zP6k0BvmBO717+EPzPei49A7G+N5tzdRcgT1RR/JoJ8IPjv3ljnFKXSMosTFCUAAJw2I6mmF07BjeVD8oSdQWVKvQP7h2dIQpTCSSSTWJf4YtsyGPfsTpFPSEEBpwDfCMuduTgSPA7Uqpd53WCwnx98CwUupjQoibgW1KqVevsp0P7FFKHZz7fjtwGNCWVx+FEG8gaB+lubn56q985Suns5RLFonEx0eh0E5/nHNDqSGoEuykTlc2yGIZLbGycuZ7Er9SQ8cFoaEugJvpYipVna/f383MbLDWoWsTHL4py0sm9vHK+/vQ1OpCzqjM0LT3C8SmgsFzJTSmt/0WM9t+C85RXKm5mwksn4hUKKQM9LJhgCmM03JiVdIHIdAiUbjAn/lyisUiicTqM5YhIfOEvychp0P4e3JpodwqyncRmo5LMPowf9xTKvAN0DSYP9AppfCRKx25T0FV03j7tb/JcCKB4fv87U9u5Uk//ij2bC8AR8yn8C/uh/Axac6UeeETe7AjPl7CZfaqKWQ0EFfmdIT0Q/Vo7sYdRyWgSR9T0xGmBQh8CYYOkZNMAikUAoGx4swh5Fy4WPcp119//QNKqWtOtd1picAlTxBiN0FsxNuAZqXUKc9qhRBPAP4DuFIpVTuFCMwBNyil7pv7/mrgp0qpk/bOXXPNNer+++8/o/dyKaCUoqzKzDKLj4+FdUGiHpZTBA5iMIug7gxbPyt3PEj06VctfK98j+KxESpHe7CiOiqWOq+On6tRdhXfur2RmbEgEmH4aXGO3pTh9UMHeebI2qGxyZ5f0PyLf0WvlQGoJZsYufaPcRq3nfuaCEr3ncgl4e9KKSqVQPxl6z1ScY06re6UxkBK+njFacx0M3bbjovS/fOnP/0p11133YVeRshFTvh7EnI6hL8nlxbK9ygdfwABaFaMHmAYqJt7fHrSI5/ziMaDMxClFCVVQuKjn6Ex3uFEkvdedgVKCLYUC/yv23/Ipgc/vRDjdNR+Kv/sfBAfk7pMjRfcME485iMNj8LWAbxEMFuoORFSRzehV5f36KwfFcCs5OgwDMzmXSjTZrag6GjWaG5c+/zQUQ4xYtSJutDsbZ24WPcpQojTEoGnVBNCiE1CiNcKIf6vEGII2A+8DvgG8NLTXM91wGagXwgxCrwDeIkQ4sFVtj1AYAozzxVz9z2mUErhKIdRNcoUU+joREX0ggtACfSv0+wfSsHsFJVfPoBz5DhGJoWKpy+4AMxHi3zrzroFATjypDh9r0jyF0ceXlMAarUyLXd9mrY7/3FBAM5ufzq9L/jwOQtASRD/EJtr/1wsAGs1RakM6RS0dXhkEsZpCUDpVvEK01it27E7LrsoBWBISEhIyGMXoRsLsRFK+nQCGYJxCIBMnY4ZEbi1oAVUCEFMRFEo1Bm2he4oFnjhSDC6cTyR5KuXPZ7BZ72Tytzxe5tzN2+KvRcNj+nZCN/4QTP5goHmGaQOdxGZTgEg7Rq5Xb24iY3L6YsCfjRNn4La0D6EkyedEAyNSWZya79vC4siRXIqt+Y2IY8tTuUOegToJTCGAXg30KWU2q2UepNS6hun+TqfAbYCT5i7fRr4HkHUxHK+ALxNCNEuhGgjmCH8P6f5Oo8KqqrKuBpnTI0BEBXRC5b1t5j52b/D6zD7J5wSWu9+Sg/to1DQMBrq0IwL26YgDY+p1hG+94N2ZgaDHfrYNTHGborz/kf284Tc7KrPi44dZPO33036+M8A8KwEQ9e9mbGnvv6cnUw9oIigBUkncqGRQ/qKYilohdncoZGp97B0g6zInlIA+pUC0q0Q23IVVv2m8IpgSEhISMhFyeLYCB3YTtD96TAXG9Fk4tUUSp5wC7Ww8Tnz+beXD/bRUQ7E239u38EXtl5G/7PeRaVhKwBby3fzZ4n3oOGRL5p84wfNTM+aCKWR6GknOtIAgDJ88tv7cOpWP2dYDyxAROIcN2NUhg+gF8dJxAW9A5JSefVzs/kw+Rw58nLjXE1DLh1OVVb6FPA4pVS7Uur3lFL/rpQaPNMXUUqVlVKj8zcCPeEopSaEENcKIYqLNv/fwHeAfQRVx+/N3feox1Uuk3KSUTWKj39Bs/4Wsy7VP89FlPNoM2PgOuiHH2Smv0xB1WGloxdUiCgU1bpZJrb1cOvXdjHTlwFg/Moo+ZfZfOjhX9NdXuWqnu/R8OBX2XTLhzBLkwCU2h5H7ws/QnHOYexcqAA1YDM+DYsEd8VRVKrQ0iDobNMQkRoRImRF9qQXC4L4hymEaRHf8kSMeOac1xgSEhISErKRzMdG+OUcEWA3wfHRAyxLI9tgUCmfqIBZwkJDP+PswIhSvOXoQVJuDYBvtW3iE5ddxbEb/3JBCHYX7+YtqXej4VGqGHzzlmbGJ4OswthwE4metrnBPSh1D1NuG98w59AIYBkRjkezFMaPYc72ErUVx/okTnVtIWhjM8MMZVnekHWFXDqcVGEopf5hI15UKXXzoq/vAhKLvlfAu+Zujwk85ZFXeYoU0dCIcmFF0WLOavbPrSJqDsIpB8KvnAPPDS7fKcCXjBVSeErDjl/Y9+lHapQ6R6hEK9z+6SczezzIxZt4fBT5UpMPHNpHwl9prRzJDdN6179gT/UAIHWTiatfyeyuG865nXU+/iEOtC8Kf/e8QPylE9BYp2EYUKOGhUVapE/aKqx8F684Q6ShE6t5S+j+GRISEhJySTAfG1E69kuU55IwTHYAjxDMByZTOpWypOpILFtbqHgVVRGhtDM6n+qqlPnwgb18ZNsuhhJJflHfyNQVT+Ld+nu57AcfJDp5jK78Pbwt824+OfthnKrBt25t5rnPGKe9pYo1nUGrmRS2DqIMn0rrJL5dJdHTvrqT+DliAAlNpy9eT8fsKJmag0xv5Xi/yfbNGqa58r1rQsNWNpNM0qyascTGzS+GXNxceIeRxzC+8pmVswyrYUqULoq4h3kk0Heq6p9SUHMQxVm0qSGM/ocxD96Lefh+jN596GM9aE4BFbFRySxVM8N0NY3ravhSw4pd2Oqf0zjN7GXHcWIVbvvsk5k9GgjAqT02qRcr/urI/pUCUCkyB2+j6zvvXRCATl0Xfc/7ALO7bzxnAegTzDvUI+mcE4BKKUolhefDphZBW7O+IABt7FMKwCD+IYe96XLs1u2hAAwJCQkJuaQIYiN24ZVmUErRAHQCM8y1hTYaSKmQc5l5hjCwsM44OxCguerwkZ/fzZ580M55JJniL658Cr98/vuo1G8BYNPsPbw9+240XFxX47u3NdE7GAXALMZJH+xGc4Ls5lq2QH5nL9LYmKw+DUgIwWC8ngmngD21H69Sofck0RGa0IgQYVyNU1O1DVlXyMVPKAIvAFLJhay/AgVsbGxhXxTiD07M/h1ZPPunFNQqiOIM2sQgRt8BIgd/QeToAxj9B9DH+6FaQdkxVDKLStahEhl8M0q5ojE+5DM2KKkUFUKDiHXh3qtvVcnv6KXUOYov4ZbPP5XcoUAATu+y6XqBw5t7D2Euc87VKznab/84zff+HzS/hkIwdfnz6X/uzdSyHee8ripBi0snkhYUGlCtBsYv9Vno7tBIxDWUUtSoESV6SgHolWZQKOJbriGSaT7nNYaEhISEhFwIzFQjZv0m/NIMAJuAemAWMEyNhkYDpyKZd723hYVAnHFbKEDCc3nPwf385kTgzTBmR/nzq57K7b/zwQUh2DFzD+9sCHIEfV/jlh83cqQniJTSqxHSB7sx8sH3Xtwht6sHz3bO7UNYAw1IAmPRDKNKkJj5NeXpHAPDJz6P5ehCR0dnXI2HYfKPUS78wNljiPm4hxmCE/MIkQvu9rkYCQygcUQKYm6FploF4RTRSjm0ShFk0HOvNA1lWshocs0Qd89VlAuKYk4iJRgRQXS+9bO46lM2HIXCaZ6i3DYBmsL3BN/912txHg520jPbLa58ToHnjQyveG584EFa7v4chhMMU7vxekb+2xuptFy2LmsrE/wxBu6f4PuKigMxGzpaNKw50ayUokqVBAkSIrHmhYPF8Q9W63Y0I7Iu6wwJCQkJCblQ2M1bKJVmkNUymhVjG4GBRBmIJ3QqJUmpLInGdITQiBKjrEpn3BYKYCrFnxw/TEvV4WsdXZQMk7++4ilMm3/Dy776DqJTPbRN3sO7mt7Dxyc+hKtMfnRnAzV3mj07imi+TupoF6XOEaoNs0jLJb+rl8TxdiL5k6aenRWCQAhOR+J4nkF7bj8zta1EzGZam1c/3TeFSU3VmFATNNF0UZgQhpw/QhF4HlBKUVEVZpnFwyNC5KL5Q1PSR9WqFN0qR8tlKuUcLZUiulIgQGk6yoggY8lTBokrqag6UMgpnLJCE2DaAk278BVOL1qhuHkEPxZchfM9wTf/9Zl4B4KJu9zWCNffMMVTp6eWPE+4Dk33f4nM4R8v3JfvfgpjT34tMhJfl7VVCAa8u/DRlaLsBDvz1kZBKikWDlxSSWrUSJIkLuJrHtCkV8Mv57CatxFpCN0/Q0JCQkIeHQSxEZdRPn4/wrQwNZ1dwF7AEIJsg0llsIbnKQxDYAoTU5m4uBiceRSSAF421E9T1eFfurfjaRofv/waxq1P8aYv/CnRqR5axu/hnc3v4ROTH6TqR7jjnnpqNY0rL88jlCDe14ruRCh3jKN0SWHbALGBFqITdad8/bNZbxIoGRZ9sXo6ykcZO1jCNLppqF/9/UdEBEc5TKpJGmm8qIoTIRtLKAI3mKqqMqNmqFIlQoSoiF6wtSjfQ9UcVM1BlguoSh7fKTOBYFhpRHSNjGlBPI08A+Hge4pySVGYlfgeGKbAjnFRiA8lJJXWSSotk8HeEfBLFl/78jPR9gctEsUukxc+Y5Q9pcKS59qTx2i961+I5EeD55kxxp78Wgpbnrpu66vO/XcTPtJVVGqQSUFDVsMwTnx+iwVgQkus/sMA3ymifJfY5isxEtl1W2dISEhISMjFgB5NEmnZRm3kKEaqgRiwi8BOPmsIGpsMRodd9HhQ/bOFjas8pJJnLXCePjlOQ7XK3+zYTckw+cL2xzHx+s9w82ffQHSqh+axe3hH63v55NQHqNQs7nkgS7Wm8aQrZwOjmrEGtGqEYvcQaIpy5yjSrhIbaEGw/udKMaCs6fTFm9hUHGNkr0Pkqp2kMqubwNjCpqIqTKtp6qm/KM7fQjaeUO5vMNNq+oLEPSjfQ1aKeLMTuMPHqB15kNqh+6gd34s7eBiZn6CsBIfidQwk6oknM1ixFJjWaZmbKKWoOYrpcclIn09uSmIYgmhcw4yIi2IH4sbLzF52nErr5IIzqRxu4T++diParwMBWOkwePn1w+ypLRKA0qdu7zfp/P77FwRguXkXvS/88LoKQJfACKYLH7esUAo62zVaGvVVBWCGzJoCcCH+QTeJb31iKABDQkJCQh61LI6NAMgC3QTzgdGYTjpj4MzFRmhCJ3aW2YGL2VPI8cEDe2l0go6iH3Tu4M/e9AVK9d0ANI3cwzsa/oqEHVzefXBfmrvurWN+JM+aTZE+tBnhBueCTtMMhW0DSO3c1rUWMUAJQU+yEUGZgV/upZxbO8Q+KqKUKTOrZtecIwx5dBGKwPOAscEFV+W5yHIBb2Ycd+hoIPgO3od7fB/e8BFkcQZ0Ay2RRU/WIZJZRqMp9ptRPCHIzJmQnA7SV5TzkvFBydiQj1NRWDGBHdPQ9Asv/ACUJiltGg3cuOzA9Uov2XiHd/OvP34y1q+CAehaq86rrxtgszqRlWMWxum85YM0PvRfCOWjNJ2Jq29i4MZ34yUa1m2NHkEbaBcSWVFEbehq14jZSz9DX/m4uGTJEtVWryIr38PLT2Bm24htfgJa5MJVm0NCQkJCQjaa+dgIpRTSC47z7UATgRBMZ3XMiMCtBULQEBFMzHM2QOlwKnz4wENsKwb+APe2dPL7b/4ShYZACDYM38PbGv6aTDwQivsPJbn9Z/X4czGGRjlK+pFu9HJQkXPTRfI7e/FN95zWtRYWQctfXyKDa2gM3PsQlenpNbe3scmTp6AKa27zWKbmKnJFn4Exl18fcahU1SUtmMN20EsM5dZQroN0yshyHlXKg1ebq3QJME2EaaFZqwuBMoIeNEoI0mcg/mrVwOillJcoBaYVVP0uNmrJIqWuEaQ1t0OVgthwIxO5Tfz7/i7q76sA4DcLXntdPxl97oCgFKljd9F03xfQ3WDnXU23MXLtH1Ot37yua5QE/x868RGOxDShrVlD11cKQA+PDBlszV79Z9Uq+E4Ru2MPkWzLuq4zJCQkJCTkYiWIjdhNpW8vItWIEIItBCYxFV3Q0GgyMlTDMBRCE0SxKagCSknEOcy9ZTyXmx/Zx6e27uTeugYONrTxird+jS//7StITx6nfvBu3rzpffyjfjNT+SiHjyeouRo3Pn0CQwfdNUkf2kyhewg3U8SPVcntPk7yaCdmef0v4kYIKj4D8QTNZZ2RB/fRfsV2Ig2tK7q2hBBEVZQZZtClTlxbH++DSxXXU5QdSb4kmcn7ODUFKAxdw4oIpAq6uC6C5rezIhSBFylKKfBqwfzevOAr51G+i1AEv3FmBBGxENFT/5FKYBTBADo2igynvnIhpcKpKIqzgeGLpl08Ri/LkbpPuWOUakNu4T6jECPR18ojZhNfO9hGy8/nKn4N8Nqn95OMzLWKOAVafvFvJPvuW3juzK4bmLj6JpSxviGq80HwbfhYVYnQoL1lbQFYJ+qIiNWdPb3SLEIziG+9Bj2aWtd1hoSEhISEXOyYqQa8+k14syMYiToMgvnAhwDT1sjWG0xPesQSOprQsZRNFQfjHBvhLCl525FH+GJnN99p7WAw28SL3/Ff/NcnXkbdxDHqBu7mTzpv5l+M9zE+HaN3IMb3bmviOc+YIGIqhNRJHttEuWMMp3kaZfrkd/aS6GnHml3/47kBxIGxWIxaUUfff5SW7WUibd0rsoOFEAth8prU1uxCejSyRPQVfJxqIPp0XcOOCDLJi6/4cS6EIvAiQCkFbjUQfNUyspRDlvPgB33iQggwLYQVRTuJKchazFf/iqdZ/fNcRbmoKM5KfAmmuSje4SKkmslT6hxBmXN99b5GfKgJayLLz7ONfH9fMx13BLkUelbxu9cPkYgGAjA2vI+Wn30GsxLkDnl2mtGnvYFSxxXrvk5FEATfhCRZk/jAplYN01j62XrKQyKpF/WYYqWbl1ISLz+FmW7Eat2BZq6vUA0JCQkJCblUWB4bYQO7CaIjUimdcllScyQRW8MSFq5ykcpHO0eXdg347/09NDsOn9+8lclUPb/9zq/z9Y+/lKbxo9T1382buv4nnzH+mqHxOEOjUb5zazPPe9Y4tiURCOKDLehOhFLnKGiK4tZB5FAT9mj9uhvG6EACxUwiglusw+gdodFzMNt3IMylF5s1oWEpiwkmaFbNWOLReZ4xL/oK5UD0lSsKIR69om85oQg8zygpUW4Vag7SKSJLeWSlsJDBJzQNYUTQ7ARijQy+02V59S97kupfYPQCxZyiUlJBodESRC6SOb/VkIZLqXOUWvZE77qZSxDva0VzTb7T3M7P9tax+fagd99MS2565jCJmI/wazQ88DXqHrll4bmFTVcz9tTX4dsbU1UrAFkUWVfi+dDZphExl36+rnJRKOpF/apGQtKr4ZdmsZq3EmnoPOffkZCQkJCQkEuZ5bERQtNJA9uAI5qgvtFgeKCG9BWaLogRo6AKZ5UduBrPHh+hoebwt9t2k0tkeck7/ouvfPJltI8eIdN3N2/Y/H7+rf299A4lGZu0+OYtzbzghnHiseDCtT1Zh1aLUNwyiNIl5fZxfKtKvL8Nodb3HGw+VL4QN3i4XMfjxgtkq7/G7NqNZi/tKtOFjqlMJtQEzTSvelH6UsPzT4i+6fxK0ZdNPbbOqUIRuMEE1T0HWSkjyzlkpQhzGXxC0wPBF0ueU3/6apxu9c/3FE5JkZuLd9ANgXWRxDushUJRrc9R7hhFGXPi2dOJDzQTmU4jEfxb1xYeeTBB9w+D9lArKXnZs4ZJxn2s6X5a7/pnrNlBAKRhMf7EV5Pbft2GNXaXgSSKRt+nVgtcQOcD4OepqRoaGnWiblUB6DtFlOcS3fwEzGT9hqwzJCQkJCTkUmM+NqI6cgQz1QhAM8Gxd9TUaGg0mBjziMY1dKFjKYsa1bPKDlyNq2dn+MDDe/nIzj3MJLLc9Lb/5D8++XI6Rw+T6b2b3+/+IF/seg9H+lJMz0b4xi3NvPDGMVKJQAhG8glSBzcHbqGWS7Uhh2+5JI91oPnre6ougKSAfFRnbynFVVaZ1LG9GJt2oaeWZhcawkAptSAEL5aM69NlseibyUvKjkQpha4L7Ij2mBN9y3lsv/vzgDt4mFrfI/gzoyB9tHgKPZlFT2TRYilExF5XAegDwwj2oeMRVJ6W/3SlFLXqiXiH2ckT8Q4R6+KId1gLP1KjsL2f0ubhBQEYmU6RObAVazpDTeh8cvtuDuxN0P3dOQEY93nps0ZIxV2yB75P5/f+ekEAVhq20vuCD5Hbcf2GCcD5MPhW36fmQEeLILrMBbSqqujoZEV2hQBUSuEVpxF6MP8XCsCQkJCQkJClRLLtGIn6hdgIAXQRVL5kQieR0HAqwXmDLSwEAqnWL56hu1ziwwceorNcIpfI8uq3fZWe1h0AZHru5ve0D7Nn+ywA+YLJN37QwvTsieO94dikD3ZjFIMZPC9ZJrerF9+qrnyxc0QAaQ1qtuD+6ThFLY7bdwBvaniF26UpTCSSETXChJxgVs5SUiUc5cy11sp1X9/Z4vmKfMlneMLlwPEqDx50eKSnyshkYAKYSepkUwapuL6iE+uxSCgCNxop0eKpoNpnWute8VtMGcEj6Aygk0axfJRX+opyUTI+JBkblAvxDlb84ol3WAuFotI4zexlx3BTQc6NqBkkj3aQ7OlA8wzyhsH7dz+OkV9F2Pqt4CBgR31+54ZR6vUxOn70MZru/xKa9FBCMHnFi+l/zl/hpjbOVbNKsLNtkx41B9qaBfFFrqpKKaqqSoTI6gJQ+nj5SYx0M7HNV6JZsQ1ba0hISEhIyKWK0DTs9qWxETqwA9CEINZgomkCz1MIoREVMSRyXS3+G2o1PvDwXq6YnWY2Ucdr3vpVjrXtBCDd83Ne4X+Mq/YEEQ2lssE3b2lhfOrEPJ7mGaQOdxGZDsZSpF0jt6sHN7F2vt+5kNIFXkRw34RJ2c7ijRzDGzmGkkvFsSWsIGIDjyJFptQU42qcETXCoBpkSA4xLseZlbMUZfG8CUTPVxTKkpE50ffAQYeDvTWGJz2UCkXfqQjbQR8F+MDYSWb/3Oqc0UsuiHcwIhe30ctyPLtKqWsYL1FZuM+azBAbbEbzg9aEMcvmQzv3oN3rs+PrgcmLbfu86MYxNs38nJZ7/hW9FuxEa4kmRq79I5ym7Ru67oUweOnhlaGlSZBKnBCA8yHwMWIkRRJt2QUCWXOQ1SJ2+27MbMtFXaENCQkJCQm50GjmytgIi8Ao5iFDUNeoMzHiocc1TGFiKhMXd93aQgFivs9fHH6Yz3dt5bbmVn7/LV/h83/3SrYPHyR9/Ge8aCtYV76de37VgFPV+dYPm3neM8ZpawkqfkJpJHraqTgRKm2TKEOS395HvL8NeyqzWIz5agAAIABJREFUbuucJ2VCXmrcMy54cmsd8ZlxlFPG3LQTsch4ThMaGtqq2ddSSXx8ihSRyIVZRoVCUxrm3L8IEXShs/DvDNtLfV9RriqKJZ+ZgqRYkShA18COaGQS6zPn+VghFIGXOGUEx1fJ/VML8Q7gOOqijndYC4Wi0jJJpXUStEDYalWTRF8rZuGES+rReIKP7txD7N4aO74WCEDL8nnxdT3s3v950sd+trDt7LanM/4br0aZG2t5PB8Gv0X5+GVorBdkFvWez4fAJ0kSF/EVOy2/nEMhiHVfhR5Lb+haQ0JCQkJCHi0sj40ASAA7gYNxg2QGijmPaFzHFjau8pBKrrgQey4YSvGG3qO0VB2+2NnN697yZT73dzexY/gQ6WM/4zlbBeZvvIU772vCdTW+c1sTv3XdBF0dQU6xQBAbaUKvRih2jYCmKG0exreqxIab1t05NGVBvgz3jus8qSVLwilSO/5rzM7daNFTu9KfTCAqpfDxqVChSJHFdYrFAtHExBDGgkDU0JCSQPSVfWbyK0VfOhR950QoAi9R1qr++V5Q9SvMSnwfjIs83mEtvGiF4uYR/FiwQ0SBPV4X7PzkiR31A5k6/nbbLrL3Vdj1paDFIhLxefXVd7LrZ58iUpwAwLcSjD7ldRS7nrjha58Pg9+kPGRZUZ+FusyJ/wee8vDxqRN1K2yXlZJ4hWmMRB12+64w/iEkJCQkJOQMWR4bAdAIlICBrI5R9nFrEjOiE1M2JSpo6zwhJYDfHhmkserwj1t38vo3f5nP/v2r2DF8kPSxu3gWYD7tzfz47iZ8X+MHP27imddOsr27vPAzrOkMWs2ksHUQZfg4rVNIu0aipx2h1ne9qZggX5LcN6VxdUOCjOvgHv81xqad6Kmz9yIQQqwqDiEQiBJJhQolSnieolqFcgVm8+BWAlFoCp24ZRKLB9VDjVD8rQehCLwEKc05f85X/4QK/miKuUAAakIF8Q72pfcHooSk3DqB0zLF/IUuvWIR72vFLC2dh/tRUwuf3byNpvvK7PpiIABto8abOv+JTfd8AzHX519qexwjT3sDfiy78evnRBi8XlZkUtBQd2JnNW8A0yAaVs7/eS5eeQarsZtI4+Yw/iEkJCQkJOQsWC02AqATKOuCqSaTwlANw1AYIoKpPDzlrerMfa48dXqS+lqVj+3Yw+vf/CU+9/evZPvwIdLH7uLpQhB5+p9y653N+FLwozsbcN1pLttRXHi+WYyTPthNfls/0q5RyxbIRXpJHd2E5q1vbEMyJijmJQ8aGldko9RrOm7/I6jmLvSGjnUXXkqB42iUK4LZvKJUCYShJgQRU2HFJUq4SKqUCdxe5yuJhjJY+CcMtLl/OnooEE+TUAReQiyv/qV9SaWkyM8qPFehGwI7xoaaz2wkbqJEsWsEaQcD3SiIjjQQHW1YcsVLAV/p6OL/tXfS+ECJ3V+YQiho03v5o/jNpI4eA0BqJhPX3MTsrhvgPHwmi8PgrZIkkYCm+kAAKqWoUSNChLRIr+iD950S0q0S7bwCM9Ww4WsNCQkJCQl5NKNHk1gt23FGDi/ERmjAdqBia/j1BqVJj3hCJ4pNQRVQSm7IOdTOYoEPHXiIj+ycE4J/90q2jRwmffROngKYz/wTvv+TZjxP46f31FOtaVx5ef7Ee6lGSB/sprBlAC9Vxo875Hb3kDzaiVGx122dQgjiUShPK/Ybgh3JCC2JLN5YH7JcQEs1oNmxwNleP3MJIaWi4kC5osgVFMXyCdFnRSAZX3wOK1jLv3K+guji4uCwzApjQSAGVUQzFIhrEIrAS4TF1b9oVVIpKKbyElQw6xeNXJrCD0BpPqX2capNMwv36SWbRF/bip2bKwSf7t7OnY3NNDxUZs+/TSGU4lrtm7xY/SN6LhCQTraTkWv/mFq247y9jwJQhyJRkUSj0NKgoWkCqYIdVZToqgYwfjkHc/EP+rKw1pCQkJCQkJCzw6xrxytM4ZdzC/P1JrAL2JvSccuSmiOJ2DqWsqniYGyQcX5r1eFDD+/lb7Zfxh+85ctLhODVCMwb/ojv3t5CtaZzzwNZajWN37hydiG9SvN1Uke6KHWNUG2YRUY8cjt7SR5vJ5JPrts6NU0QsxXOuOKYqePZ0J6sQ9UqeMNHg3lEoRBWDBFLo8VTiEg0EIbLOpikVDhVKJUD0VeaE31iVdF3+ggh0Akupi9vNV0sEKtUV7i/6kpfUkGcnz/U0NZ1LvRSIBSBFznz1b9+X4OKxMspig7oOljRizvT73SopQqUukaQkSDDBSmIDTdij9WvGHwu6Tqf2L6bfeks9fsqXP75SZJyhlfxEfbIewBQCGb2PIfJK1+G0te3TeJkzIfBZxwfKwJtzRq6Lk5pAOMVptFiKaIdl4XzfyEhISEhIeuIEAK7fSelo79EejU0I4hjiAM7NcGvGw0q/TUMX2Fp1lysgc9GRaInPY+/OriPf96yY04I3sS2kSNkjt7B4wUYz/5DvnNbC+WKwQP70lRrgmufNLMgBAWCeF8ruhOh3D4OuqSwbYDYQAvRibqTv/gZoOkCy1J4Ix797QZuRLDZiqEviqlSXg2Zn8CfHplbnAA7iWumqRAnV7Up1izknOgzI2DHAaGhCIp3NU4U8dTC12JJYU8tu7HKc5ZsLwSSE68hFz0uAakUHhJJFamqC9vMPRkdAw0dDR0hdAQaAg2EtuRnKcBmRRHykiIUgRcxJQRHaoKpooKch5CXXrzDWkjdo7RpjFp9buE+oxAj0deGXo2s2H7KjPCRnXvoiyeoe7jC4z4zweX+z3klHyNJUEF0Y3WM/rc3Um7dc97eB5wIg2+s+hgatM8JwFMZwPiFaYx0M3bbjrNqqwgJCQkJCQk5OavFRgDUA9tNjUeaDJwxj2hcIyZiFFVhQ9djKsWfHTvEVzu6+IM3f5nP/f0rAyF45A4uA4xnv5Fv39ZKoWiw/1CKmqvxjKdNMV9kEwiiYw1o1QjF7iHQFOXOUXy7SnygZd2cQ3VDICV4oz7jbToFQ8dgkfAyoviajadBzVFUShJ3uIrmDgESwxQI08CLpXGjGXwZR0obpRsLwknAkq9Z5f7lLL9fLHtMLLot307MfSEW3XdCegbnZi4SiYfi/7N331GWXYWd77/75HNz5VxdnXOrE0EgohDJQgLD2EY2thiePfMY22OPDdh4ed44APZ4zXjAxhFsbGOwhYdokEQUUQgktaQOkrrV6u7KuermcMJ+f5xK3VUdJFVs7c9avVb3TXVu9a1a53f23r8tEXLB68koGs6PImoEVzjOjUCdea5Dfii5UNE4kwVKIbbYeNs7XI5EUmkpk987jDSjzUhFoBHrb8Eezyz5y6vXjfHBnfuYsG3qnqhw9C97eXPwUW7iC3OPyfW8mJEXv5PQXt3plLObwTfXfDSgq03DMMSVC2DCAD8/gd2sCmAURVEUZaWZqUaCxm68yUGM5PyIWQeQT+g8XQyplENcV8eSNpLi3LTFlSCAn+m/QHNTC//pV/6Zv/nIHWwdforMmW+zA8FbXveLfOnrrUxlLU4/ncDzNG55xRjGgiFKezqF/qRJbmsf0vKpNk8R2jUST3eihcszlmlaglpFEowEGG3RuUrggVeRVEpQLYfMRinLELhJB00s2IIrDNCqBURxYuYGSWi6BG6awEkTmi6h5a5Kb8M1mTuOxd8/KUMkkoAa/sw6xBjhzHTTjXl+rkLgOuL5krEinJqGoi9Jm2DG2PBTPmeFhk+xe4ha3fxVNnM6Qby3Dd1beurmiVSaP9m+h5JhkD5T4U0f/Q7vCH6fFvoACEyXkRffSX7zS2CVv0+zm8F3ej56AF3tGoYRNYBergBG+h5+cQqnYxdWfceqHq+iKIqiPF/ZzZvxCxdvGyGA7UJQbDQZ7K9h+RJHt6khqOGjS2NFz8FePTZCY7XKL//yJ/non/0sW0bOkjlzH5uF4M2vexf//o1WxiZszvXF+PLXm3njq8cwzfmxJ6PkRoUx23oJYlW8dJHcrvMkn+pCry2eVfVsWI6gWgyZHAgJPImUAoFENwXu1ZYlaTqhFQNrfhqpCDyM4iRWboTZsbvATuK5aUInSWi6SMNe9XO6qxFCW6KqZiOPA6oQuOakjBbNTuRCevOCMaERt6HJXl8f/udCIqnV5Sh2DyONmdE/Xyfe24o1lbrs1IXvNjTx0S07CDSNzJkS7/3w/+YN4d+hE71GqXknQy/7z/iJplV7L7NmN4Pf5AeIGnR1apiWpHaFApiwViaolnB7DmImn/2eO4qiKIqiPDPRthG7KZ798UXbRhjAXkNQaNKZHvJJx6OSEBuHChV0qa9oYciB3DS/4dV4z7v/gT/5i19gy8hZ6k9/i0Bo3H7LnXzlW60MjjgMDLt88ast/MRrRnHsuVVs6J5J+snN5Df342UKBG6V7K5zJJ/qwizFrvCVr50VE4QBWHOh79mfo0rdROrmgnV4EhHUsHNDiOk+QCA1ncBO4cczhFY8Coar2PPwfKFC4BoJAkmhKJmclmQ9GDN0gpigQVyuEHdjCg2PwqZhvMz86J895BIb7ULzL7N5KPCFtk7+uXszALsfPsOHPv7rbJHHo9cUOhOH3srk3lthDaZSzm4G3xH4iKqkq13DtEJqeKRIEROxRVfGgkoBGQbEtxxGd1OrfsyKoiiK8nynu0mcth0XbRsB4AIH4wbfz0Ap62MJcDQHPRSUKIOUaGKl6mKgq1ziPX0D/MEvfZzf/Zt3sWXkLE1PfgNfaNx6889zz7eb6R2IMTJu8/l7W7jtlhFi7nwQFKFG8mwXpc4RKi2TSDMgt/MCifPt2FPp53x8QghWrLpACKRhExgLuhPCEM0rYY/Pt8ZLw8Z30gRumtByCU0XtJX7P3k+UCFwlVWrkmw+ZDoHoYSCLRiP69hEbVXXC4mkVp+l2DWMNKJfVMLTife2EXtKEjQu/dELgL/v2cq9Le0gJW//90/z63f/AU60RSh5t4OJm/8z1YbNq/VWLjK7GXxr4GNWJJ2tAssJ8C9TAAPgF6cQpku85yCa5S66X1EURVGU1WHWd+AXJi/aNgIgA9xQp/PDUoBZnHmsZpOQBkVZWLHN5GfVeR6/1j/In935F/zqJ97N5pGztD3xNWqazhteeQff+H4zT52PMzll8dm7W7nttSOkEsHc8wWCeH8resWi2D0MmqSwZYBgoBbtt7yR1q1p2qJppAQ+RnkaqzAyMwtTEDhxfDdD4KQITQdpOOtuGul6pkLgKpChJF8MmZqWlGa2d8ARDGs6VSDBdTb6Z3oUuofwMoW526zJFPHeVrTAALJLPq+qaXx4605+XN9IqjjNBz72Pl7x5D1z959teQPBa94WzRVfA7ObwTeGAU5F0tYkMGMeXK4ARkr8wiRGvA6nc/dcNbWiKIqiKGtDCIHTvmPRthEAHbpgd7NJ7zR41RDT1tCFToIEJVnClx46K7dO0AlDfnF4jE+9/U+549O/zuaRs2w6dQ+ndZ3X3PQzWFbIqdNJcnmTz93dyptuGaE+41/8GuP1UXPo1n6kHlLuGCN0asQvtCHkBj7b1A1C3SCcHTKREhF40drC6YHoNqEROEl8t47QnplGqs69LkuFwBWWy4VMZCWhkNgmxOKCCQQjaDjA8m3vufYkkmp9ltISo3/29JWnQGYNkz/euYcziRQveuJ7fOjvfp3GwigAeep4dMcv03TjzhV/D1eSB+pkSLwsaW4AJ+ldvgBGhvj5Ccy6dpy27XNrDxRFURRFWVtz20b0PoZINs6FOgHsdDRGTEFWgFMOcF0dTejEiVOWZTy8FS2M0YG3TeX42lv/iNf+2/voGX2aHce/zKO6zite9B+wzJBHTqYplgw+f08rb7pllKaG2kWvYeUTpJ7oIb+tj9D2qDZkCSyP5NnOmYvx1wEhkIZFsDDkyRDhV7GnLiDCaH+HULfw3RSBkyG0Z6eRXiffg+dIfRdW2HQODCNqV6oguIB2XY7+BaZHcdMQXnrB6N9Emnhfy1V/4QzZDh/ctY9JXfAb//cP+IVvfGzuvuO8lKdv+CV2HVzbEFUCEjIkWQqpz0A87RMjRkIkFi0Yl4GPX5jEbt2G1dh93bS7KoqiKMr1wkw1EjR0Ldo2wgBcAel2i9Fxj1IhwI1rCKHhEkOT1VUpjHlFscpDb/o9xJf+O5tGz3HDI1/kfsPghYffgm2HPPBwHZWqzhfubeGNN4/S3lK96PlGxYmaQ7f24SfK+MkS2V3nST3VhV5dmxlVK05oSNMlMBduU+FjVHJYhXFm2zwDK04wN43UJTTt9bNNxSpSIXA1aDB2PY/+NWQpdS4c/TNIXGjDyl79nZ6JJ/nQzr20jp7lz//+v7Jj8AkAqjh8jl9BHrqJwwdWduPWq5ndDL6uFFKXlKTqfJKXKYAJvSpBOYfTuRerrnVNjldRFEVRlKtbatsIiEYE9xqCsNkkZwSUpn1cV0PTBY5YvcKYfb7gqTf8LtpXfp+usfPc+OBn+YZusO/A7dhmyHceaKDmaXzpa828/pVjbOqsXPR8zTdInd5EoWeQWn2O0KlFzaFnuzAL11MTxRVoBqFlEFrz71cENYz8KGZ2cPYWAjeJ72YI7cT8NhXXuedf7F1lFQTn0RhBI0EUJq4XgemR39ZLsWdwLgBaE2kyJ7deUwD8caae39u5l9u/+4986o9vmwuAF9jNn/Bx/IMvX/MAOHtdrb7ok0oE1DUENGj1xLX44gBYLRFUisQ2H1YBUFEURVHWudltI4JqERkGF93nAHs1QbzRINVkUCmH+H40kmRqNgmRRCLxpb/EKy+fTiyGbvktBho3AXDzA3fRd/rLdO6tcPNN4wghCQKNu7/ZzFPnF28JIaRG4lwH7mAjANIIye24QKVhatFjny+kbhE6SYJYXfTHTSF8D3uqn9jQKRK9D5E4/yOckScxc8PolTwE3lof9rJTI4ErbASNEMH1tClANPo3TalrBKnPjP7VDBK91zb6B3BvcxtfysT5yF/eyY1PfA+AEI2v8g7u5U4O7S9y9MD0ir2HazG7GXxL2Sfm+rQ0ajToDUu2gwXlHCCIbz2C7iRW+1AVRVEURXkW5reNOIOZarzovhiwD3gsbdBoa0wO1ZCBWPXCmLSZYPLm96J//Y9onejjJ37wKT6naST3voXXm2Pc++0mwlDw1W83UqtNsmdH4aLnCwSxoWb0qkVh0xBokmLPEIFTIzbQvLGaQ1eC0JCmQ2A687eFAXq1gFGcmNnTXhKabjSN1E1Haws39l7xKgSutBAwN/qnZIFo7d8gXro4d5s9nibW34oWXH1KRAh8eucu8lNP8m8f/W3SpagpdFK08Q/ydznPfg7uzfLCQ9Nr2vI7uxl8e9nHtXy6W0zq9cyiAhiItoDQLBe3ez/awl8giqIoiqKse5fbNgKiDofdwElHo6XTYmLYo1IOcFa5MMZy0mRf/R70r/9Pmqb6ecv3PsldmoZ24G3cao7ylW824fsa993fQM0THNy7eCaVPZlBq1rkt/YhzYBK6wShXSNxrmNjN4euBE1ftE2FCDyM4gRWbhgJ+F7UBL9Rqf9x5ZpIJJXGKbJ7z84FQFEzSJ7pInGh45oCYL/j8pHubg7+4K/4Xx9791wAfNh8PX8k/57z7OfA7hw3HlnbADi7GXxzxcfWPba2uDTq9Us0gEq83DhGvI5Yz0EVABVFURRlA5rdNkIiCf3aovvrgJ1AwdRobrdwXY1SIUBKGRXGiBg2Dj4+oQwXPX/ZxOrJ3vweJjMdAPzUd/6R2onP8tS+JLe/dgTbiqa0/uDBeh44lmapfGIWY6Sf2IxejhYo1eryZHeeJzSuv+mOy03qJqGdwJ+ZRipkyJLf5A1ChUDlqgKrRn57L8VNQ3PTP+3xDJlTW7FyV5/+OWbZ/G1HF8fGjvGH/+cnefMPPwOAZyW4K/bf+Qfvd6gSZ+/OPC99wdSaBsDZzeAbqh6u8NjVmqTeTC+6sifDAD83jtXQidO5F6Gba3K8iqIoiqI8d5rp4LTvJihll5y/1QRsAXK6oL7ZJFNnUCqEhIGMQqTmEMclJCCUwRKvsDyCeANTr3kvuXQbAHfc9wnix/6Vb93Qyu2vHyHmRmsUH3osw/d+VLdkRtFrFqknN2Pm4jOvWSG7+xy+W1n8YOW6pUKgclmzo3/Te57GS0Wjf1rNIHmmm8SF9quO/mUNk0+2dfDAxKP81p+/jd/87B/SkB8HYKp1P3/ufozvl24BYPf2PC9/0eSaB8A8kKl5JEKf/W11ZOzF6/tk4EVbQLRvx27dhtDUj5GiKIqibHRmqhGroQtCf8lpfu1AJ5DVBJkGg+ZWg2o5xPeiC+SrVRjjxxsYu+W3KKaiErqf+9bfseWBf+BTR3q49Q2jJOPR1z7+RIpvfK+BcInBSS3QSZ7pxh7LABBaPtmd56ml17aQT1k9ak2gsqTAqkX7/qUWrP0byxDrb0ELrxz+SrrOPQ2N2Ge/za9+5q9pyo3N3VfMdDDV9Vo+MfB2xrLRPi47txZ45Y1rGwAhGgGMeTVSnmR/Zz1Je3GXa+hVCMp53O79mKmm1T9IRVEURVFWjN2yBaGfxc+PYyTqEdr8OY8ANhH1BowCdUkDw9QYGfYIgxDLWb3CGD/ewPBrf5v2r34QNzfCO775cSTwkVt+lXebT/LNexqZzpqcfjqB52nc8ooxjEtO3wSCeG8besWm1DkCekh+ax+x/hac0XpVGHOdUyFQuYhEUm2cotg5Anp0FUyrGcQvtGPlrtx6WROCbzQ0IM99n3f937+mOTs6d18h005u/+1MtL+EL93bxNh0FAC39RR51Usm1jwAliRYQY3GquBAZz1JZ4kG0EoRGXjEtxxZtHBcURRFUZSNT2g6wnSw27ZSHTyDHk+jGfMXhQWwmahBfBrIOBodHSajIz7lUoAbu7gwpoaHsUKFMX68gcFbfpuOr34QJz/Kz3/z40gh+NAb/hv/zXqcH305zdikzbm+GF/5RjNveNUYpnnxCKdA4I42oFdN8psHQJeUukYI7BrxvlYVBK9jKgQqcwKrRmHTIH6qNHfbtYz+BcB36+qoXrift3/ub2nJjszdl8+0k993G9lNN3LmQoqH7k4znYvWz23ZVOTml42z1rMpS1IiQ4+2qsnetiRJd4kAWMqCbhDfcuSiDWUVRVEURbn+2A1d6HaCct9xpF+7aPsnHdgOnCJaRpI0NVraTCbGPIqFADeuRYUxxNBklQoVdKmjieU/4fETjQy89v103fsBrMIYv/CNjwGC33vTe/kN+3FOf1EyNOrQP+Tyxa+18BM3j+LYi+eHWtkU6SdNctv6kJZPtXkqag59uvOqM8CUjUmFQCUa/WuaotixYPSvahK/0IaVv/zonwR+nEqR6/8Rb/vCx2iZHp67L5dpp7DvTUx3v4Qnz6V5+AspcoX58pSerhK3vGwcfY0DYFmG+KFPT9lid2uCVGLxj4Sfn0SLpXA796CZ9hocpaIoiqIoq81I1BHfcpRS30n84hRGvG7+PmAXcAIoAnFd0NRiYloBU5M+rquh6QJHOOihoEQZpERbYqup58pPNNL3ut9ZEAT/FikEH7j9ffwX5wzm58r0DriMjNl8/t4WbrtlhJi7OAgaZZf0E5vJb+sjiFXw0kVyu86TfKoLvbZ4iYyysakQ+DwXWDUKPYP4yYWjf3XE+5sRl7nyI4ET8TgTgw/x5kvCXzbTTmHvrUx338TjZ9M8/PkUxdL8x8x1Ag5vHmHfEQ99jS8sVWVATUo2V2Jsb3LIJC/+cZAyJMhPYqRbcNp3IHT146IoiqIozyeaHSO++SCVwdN42ZGL1glawB7gMaACOEJQV29gWjA+4mNYAtPUosIYaVCUBXzpY4jlP5+4NAje+fW/QSL407f8Nj/rnmPrZ4qcPR9ncsric3e3cttrR0gmFreY6p5J+ske8pv78TIFArdKdtc5Euc6MPNxNT30OqLOap+nJJJK0xSlS0b/EhfaMK8w+nfWcRgaOcYbv/j3tE0Nzt0+nWknv/dWprtu4uSZDI98LkW5Mp/yEnGfQ/uy7N5WxJ6eJtDXdk1dVXqUpcbmssuWepvGzCUBMAzw85PYzT1YTT2qAVRRFEVRnqeEbuJ07kFzElRHzmLEMggjmt3kEAXB40TrBW0gkTAwDI3RYY9qEGKvUmFMFATfT/c9H8AsjvPOr/81Ugj+z5t/i9e8Y4hd/zLFE2eSZPMmn50JgnXpxS2mItRInu2i1DlCpWUSaQbkd/QiagZWNok1ncTMx9QG8xucCoHPQ4E9s/Zv4ejfaB3xgcuP/vVbJgMjj3LLdz/BGxeEv6lMG7l9byLb8VKOP1nPo59LUq3Ov0Yq6XF4f46dWwprPvIHMxu841OVJj1lm80Zk+a6SzaB9z384hROxy6s+o41OlJFURRFUdYLIQR20yY0O0657yS65cx1BCSYD4I60cm142i0d1qMDnuUiwFOTFuVwhg/0UTv639nLgj+x6/9FVIIPnz7+5i40+alnxrm5MkkxZLB5+5u5U23jNLUUFv8fhHE+1vRKzbFriHQiNYKNk1RbZpCBBpmNoGVTWJmE1fdNkxZf1QIfB6RSCrNk5Q6RkFbMPp3vh2zEF/yOWO6Rt/YCV7+/X/g5smBudsnM21M77uNXNtLefSJeo4/kMTz5q8I1aVrHDmQZVtPac2LX2ZJGeIRUMWmo2yxKaXTUq9f9As4rJUJqiXcnoOYyYY1PFpFURRFUdYbM9WItvUo5b4TF60TTAO7gcdn/m4AhiFoaTOZGvfI50PcmIbQVr4wZj4I/iFmcYJ3ffUvAfjw7e9j8hcsbr+rl+MPJqlUdb5wbwtvvHmU9pbqkq/ljNdhZhN4mTy1TB4vWQQBUg+p1eeo1edAgpGPYU0nsbJJtX5wg1Ah8HkisKszo3/luduc0TpiAy2IcPEvn6wm6B07zo38HJBaAAAgAElEQVT3f5KbJvrnbp9ItzF54DYKzTdx7PF6Tv4wge/PP7+xvsqRA1m2dJfXfNuHhUIZ4hPg49JSMehOaLQ1Gmja/EEGlQIyDIhvOYzuptbwaBVFURRFWa90J05s8yGqg0/i5cYxkvUIodEAbAPOAPWABui6oKHZxLACJid8HEdDN1a+MMZPNM2tEZwNghLBR25/L//0c9u4wznLqe8lqHka//61Zl7/qjG6OypLv1/PRB+rxxmrJ9QCvHQhCoTpAlIPQYCfKuGnSpQYQS/ZUSCcTqKXHbWOcJ1SIfA690xH/4pC0j92giP3/zMvnFwY/loZPXA7xcabePhkA49/P0EYzv9QtzRVOHogS3dHZV2FP4BQBoRIEHHqKhqbbI2uJhN9QQD0i1MIwyG+5SCa5a7h0SqKoiiKst5phoXTuRdt7DzV0XMYiTqEbtIK1IBeoiAoiKaSZuoMTBPGRnyMUGBaK18Y4yWbLwqC/89X/wKE4CO3vYeP//QO3uGe5ezXHfxA4yvfbOY1LxtnW0/piq+phTr2VBp7Ko0UEi9RnBslDK1ofWEQq1KOVSm3j6PVDMyZQGgW4gi5zk4Sn8dUCLyOBXY1av5MLBj9G6knNti8aPSvKkP6x09wwwOf5vBE39zt4+lWBg++hUr6pTx0soHT34sTLvgB7mgtc/RAlvbW6roLfwC+9NDQECKBWxV0m4LuFhNdjw5WSolfmMSI1+F07r5oQ1hFURRFUZTLEZqG3bIFzUlQ7j+FbsfQLJcuwAeGiILgrPjCwpjK6hTGLAqC934UCfzZbe/h42/ewU/Hn2b0iwZhKPjadxqpeZPs2V64tvcvBVY+gZVPEOtrJXAr1DJ5apkCQSwaVQxn9hysNi9YRzg9s45Q7T+4plYtBAohPgncDMSBYeB/Sik/tsTj7gQ+DpQX3HyrlPK+VTjM68KSo38Vk8SFxaN/vgwZGj3O7gf/lQPjvXO3j6db6D30Vqrxl/DgyUbOXoghF4S/7o4SRw7kaGteeg75WpNSEuCjY4Bw0WqCTRpsbjUxjNkAGOLnJzDr2nHats9VPiuKoiiKolwrM92MZrmUe48TlLLosTQ9RCOCU0BmwWNtR6Ot02JsZPUKYy4Ngr9470fRgA/f9h4+/dqtvDHWi3dXiO9r3PeDBmo1wcG9+Wf0NQQCo+xilF1iQ80EVo1auoB3hXWEZj4+N0qoe+bVv4iyrFZzJPBDwLuklFUhxC7gPiHEMSnlQ0s89n4p5U2reGzXjUWjfxKc0XpiA80XVfmGYcDY6HG2PnQXey8Jf2cPv5Wa/VIeOtnIub7YRa+/ZVORI/tzSzZJrRdyZv2fjQXCxfck3RK2tJuYswEw8PELk9it27Aau5e9nUtRFEVRlOcP3U0S23KE8sDjePlxjEQD24TgCSBLVBYza7YwZnLcJ58LFhXGVKmgLXNhjJdspu+174+CYGmSd937UXQp+d+3v5ev3NTNjYkRUp8oU6tp/ODBemo1jRcczD7rWV56zcIdq8cdqyfUA7zU4nWEXqqIlypS6h5GLzkL1hHaah3hKli1ECilPLnwnzN/tgJLhUDlGZJIKi0TlNrHFoz+WdHav+J8kJNhwPTwY3Qd+zd2j1+Yu3083czjR/4Dvv4SHjrZRN/g/Lo4ISTbNhc5si9HfZ23em/qWQhlSEBADBeh2ZR8SZcv2dFhYZvRL9PQqxKUczide7HqWtf4iBVFURRFuR5opk2sez/VkaepjfdhJOrYqRucBApEW0nMPVYTNDQZmJZgctyPpoaucGGMl2qZHxEsTXLnV/8CS0r+6M3v4/6DLex59xSb/nqaSlnnwccyVGsaN71w6jkv99GChesIQ7xkiVo6j3fROsIK5ViFcvsYWtWc2Y8wgaE2qF8xq7omUAjxF8CdgAscA75ymYceEkKMA5PAPwEfklIu3s1SAcB3qhR7BvDjM61OS43+hSHFoWO0PvJZdi0Mf6lmHnvBT+HzUo6daGRwxJm7T9MkO7cWOLwvRzq1/r/9swUwcRFHCJO8L+mshuzqsHDsmQBYLRHUKsQ2H8aIZ67yioqiKIqiKNdOaDpO23Y0J0l18HF0O8Euy+E4UAIWzq8SQpDORIUxo8OrUxgTBcHZEcEp7vjaX2KHIb/31vdzakcduV8zOPBn45QLOsefSFHzNF71koll2+5LSA0rl8DKJZB9rQSxCrV0VCwTxKIlRqHtUWmepNI8ifAv2Y9QrSNcNkJKubpfUAgduBF4JfDHUkrvkvu3EI0SXgD2Av8K/JOU8kNLvNYvAb8E0NLScuRf/uVfVvbgn4WJfA4hxIpMN5RCUuopUNyWi3qIAb1okDqRwZy2Zx4UUp48SeOZu2mbWBj+mnj44NvwSy/gkac6GJme/7WkayF7uyY5vHWMpLv8I3/CD5DGcv8QS0CgoYGAQIIZgmsK9JnvjZQhQNT+ucx78igro1AokEgkrv5A5XlNfU6Ua6E+J8q1WrbPShgQ1sogBFJolIhO15Y6I5QSfE8iYS5wSQkhIbPnOMvJLI7S8cMPY1SmAfjKTf+R37rj/wOgfqTMjX86SCkXrdPb0pLl9Yd60fWVzQyB61NtqlBtLuPV1ebObeeEYE3aWKMO9qiLXl3jQOj7ZFKZdVeM+KpXveohKeXRqz1u1UPg3BcW4q+AU1LKj1zlcT8DvEdKeeRKjzt69Kh88MEHl/MQl8U/fvMeTNPAtOxlfV3fqVDoGSRYOPo30kBssCka/QtDwoGHqXvs87SOn5973niykR+++A5qtZdy4rFGJqbm2zANI2Tfzjw37MkTjwXLerwL6eNZgsb01R94DWYLYAxMXOEghM50KGkohRxoMcgko6tnfnEKzXJxu/ejmc5VXlVZL+677z5e+cpXrvVhKOuc+pwo10J9TpRrtZyflbBWodx/iqCco5yo54QQxIGlush9XzI+6lEphzgxDSEEUoZUZIUqNYxlbg41c8N03fMBzPIUAN9+2Tv5lbf/DwCcrMer/nSAymiUxOozNTZ1lulordDWXMU0VzY/hHqANzNCWEsVQQ8XPUYvOvMb1K/FOsLhCW57461Y5vrabEEIcU0hcC2P2iBaE3g1y3/5YwOTSMqt45Tbxpde+ydDtL4fkzr+BVoWhL+JZCPfffEdVMov4/EHGpjOzbcwWWbIgd05DuzO4ziLf8jWq4UFMI5wQQimQ0mqGLK3OQqAUsqoATTViNOxC6Gr9ilFURRFUVaHZjnEem6gMvQUTA6wK1nPSU0nw+KTcMMQNLeaTE745LIBsZnCGAcXIbVlL4zxUq30vf535oLgK7779/yd7/OLP/v7VNImX31fN6/+0z78fsHktMXktMWxE2mEkDQ31GhvrdDeUqGtpYq1zKFQC3TsyQz2ZGZmHWGRWqZALZ1Hzq4jjFcoxyuUO2bWEc4UyxiFmFpHeA1WJQQKIZqBVwP/TrT1w2uAtwN3LPHYNwAPSylHZlpEfxf4zGoc53p3xdG/EMzeH5E48UWaF4S/yUQD37jx5ygVX85T99eRK8yHIMcOuGFPjn278tjW2owIP1sLC2AsLRplzUlJrBSyv9GgIW0gwwA/P4nV2IXdshWxXBPaFUVRFEVRrpHQdJz2HehuAgZPs8NNctq0qQMundCoaYKGRgPLEkyMXVoYo1GitKyFMV6qlb7XvZ/uez+AUZ7m6P3/xD8HAe/6ud+n6Jp84ze7ePnnhmg6UWZ8wgQEUgpGxm1Gxu25UNjUUKNjNhQ2V7GW8bwyWkeYxMolkbTixypzG9QH7oJ1hC2TVFpm1xFGgdDKxRFqHeGSVmskUAL/L/BXRDN8LwC/JqX8ghCiGzgF7JFS9hLtJfgJIUQCGAE+CXxwlY5zXZof/RubX/tXtoifb8csOji9DxI78UWaLgp/9dx7489TyL+Sc99PUyzN/1fHXJ+De3Ps3VFY8eH8lbCwAMYUUajNS4leDNmXMWjK6MjAwy9OY7dvx6rvVFtAKIqiKIqyZoQQWPUdaHYc0XuczYHHOSdBPYuXvgkhSKUNDANGR3yMQGDaGqZmkZA6JVlc1sIYL91G7+t+Zy4I7vnRp/hkGPKf7vgfjDou9/10B41vrtA9WaThTBn3rE9wQVIa00BGoXB03GZ0YSisnxkpbK3S1lxZtsEGgcAsuZgll9jgzH6EM4HQT5Si/QiNkFpDllpDFkKBmY/NTRvV1H6Ec1YlBEopx4BXXOa+Xha05kopfxP4zdU4ro3Ad2dG/2ILRv+GG4gNNhC7cIzYiS/SOH5u7vGTiXq+fOPPk8u+ir7vpilX5q9+JOI+h/dl2bW9wLL3sqwSX3poaCRFYu4qWAmQpZD9KZ32Bh3pVwnKedzu/ZipprU9YEVRFEVRlBlGPEN861Ha+k7gFSYYjNdTJ5aevBiLG7R3aIyOeJTLAa6ro89sLF+SJXzpoS/TOsFLg+DWB/+FT4Qh//VnfpcziRTjtsN4mwNtwMuj5+jlkMxTVVqeLFJ3uoo5ECAkUSicsBmdsHnkZLTVWGN9jfaWCh2tVdpali8U6jULd7QBd7SBUPfx0oWZdYQF0CVoEi9dxEsXKTI8v45wOoleeX7vR7i+VjIqcySScts45daFo382iXOtpJ84hXviz2lYEP6m4nV84SV3Mjn9aoa/naRam0956aTH4f1ZdmwtzjVlbjSXFsDMBsAKUC0G7I9rdDYahNUSMvCIbzmCHlue8hlFURRFUZTlolku8Z5D9AyeJsgOM5Kop15b+uq8ZWu0tluMj3qUCgFuXEObCYJzhTFyOYPg++m+94MY5Wk6H76LjwKfeN27eSqeZMR2GHEcKnoUHwJXY2K/y8T+aG9pvRySPlslc6ZC3Zkqid4aWhiFwrEJm7EJm0dPAUhSjT5dLRW6m8u0tVRx7OfeSaEFxhLrCPPUMgWkqdYRXkqFwHVoqdE/d6iBxgd6SRz/BHULwt90PMNnX/xOxqZuZuy+JJ43n/LqMzWO7M+ytae0bPu7rIVLC2Bmf9F5QLEUsMfV2NxkIis50A3iW46g2bErv6iiKIqiKMoaEbqB27mbbW4Cb/gppmNpMsZSnaHzhTFTkwG5aR93BQtjvHT7TBD8AEY5S+vDd/EuKZk8cDsQre/KGwYjtsuI40TB0HYYnfn7xF6HyX0LQuHTVTJnqmROV0jOhEIQ5MZNTo6bnDyZRAqgVeB0SZraanQ3lekUJepqtUVrJq/VResIeyV+rDyzjrBwmXWEOlY2gTmdxMolEOEGPnG+RioEriNSSMqtY1Hz58zFCL1k0XbfGKkHP01mQfjLxtJ85sZ3MjTxWqbuixME8x/WpoYqRw5k2dxVXnd7lzxTSxXAAPjAdCVkl6WxvcVElqbQYinczj1o5vJux6EoiqIoirLchBC4jd3ssuOc6DtJwfBIOPElHztXGGPC+AoXxnjpdvpe9zt0zQTBpmOfQa/kyW5/JbVMBynfJ+Xn2V7ML36uEIxb9kxAdBmpdxh5ucPILQmewMK5EJA5HY0WJi9EoVBIYEhSHYJ+LPqERaGjkdw2G9kjSHSGNOtVWioVmqsVWqoVWioV3PDatjOL1hHGMEsxYoMtBHaV2sy00fl1hAHVhizV2XWEuTjWTLmM5l+fcen6fFcbkO+WZ0b/oqsThJKW743QeN+3SC8Ifzk3xV0veid9E68n9604YTif8lqbKxw9kKWrvbLhwx8sXQADEAJT1ZAtGuxs0aE4gZFuwWnfgdDVR1pRFEVRlI0jlmxg/9ajPNx7glJxili87rKPTaYNTEswMuwRrmBhTG02CN7zAYxKlvrH76H+8XuoJZoodh6i0HmIcusu5CVbb5lS0lat0FatANMX3Tc3irjNYXSvy5DmMDpiUezX4HyI2+vPhcJkv0ey34ueJ2Cy3eTs9gzTOxymt9n4CZ2UV6OlWqG5MhMMZ8Jhc7VCfa162VFEvWrjjtrROkLDjwJhOo+3cB1hpoCXKVDcNIRRcLGySczpJHrFum6mjaoz5jW2aPRPShoevkDb3feTGr04/P3rC+/k/NgbKH47jpTzH8DOtjJHDmRpb6leF+EPli6AgegXyGQtpEPC3lYNUZrEau7BaupRW0AoiqIoirIhuXaMg1sO8ePB01SyozjJerjM9E7H1WnviIJguRTgxlamMCYKgu+n7TsfxZnqBcAqjGE98VXqnvgqoeFQbN9PofMgxc6DBO6VuxgEzIwiFtheLEQ36sCm6E/J1zgzleD8qMvEkEVlSIOZUJgY8EgMeHTdFz2v0G4yvcNmervD+W0NeI0XRz49DOdHDReEw0tHETXfwJnI4EzMrCNMzawjTOeRZvQYP1HGT5ShYxStYmFNJ7CySQw2XsP+QioEriE/VqawaWb0T0rqTpyl40s/JDXUO/eYnJvirqN3cnbsDZS+HYcFVx82dZY4ciBLa1NtDY5+ZVyuAAaiADjlhTQEkkPNAr0yhdOxC6u+Y+0OWFEURVEUZRnEdZNDHbv5sR1HGz2LFasDY+ktDUxLo63DYnxsZQtjapkOLtz2QczsEIn+R4j3HyM28iRCBmh+hWTvj0n2/hiAcuNWCp2HKHYdolrXzTMdmYgZITc05bihKQd7wfMEw2M2g8MOAyPRFhSzM+ASgx6JQY/OhaFwexQKp7fbeEmdITfGkLt0R0TS82ipli8Kh62VCs1ll/pskjgSP16e234idKJz7dCpUWmdpNI6iegRnOUsu9n5LL+7a0uFwDUgRTjT/DkOSDKnnqbjy98n3dc/95i8k+Suw7/Ak6O3Uv3uwvnhkq2bovDXWO+t+rGvpMsVwMzK+pKkJznaGGCEFdyeg5jJhjU6WkVRFEVRlOWV1jQON/fwYydOXf8pDNOBy5Td6bqgqdlk2gyYnvJxXQ1Nny+MqVBBX7bCmDam0m1M7X0DWq1IfPA48b5HiA88glGNgpg7fhZ3/CxNj/wbXqxubtpoqW0v8jKlN1dimpKu9gpd7VFRoucLRsZsBodtBoYdRpYKhd+OjkVrguoWg8ntDn174uQzF/dF5E2TvGnyVCK16OvOjiLOjRxOVGgK89TZE2RiI5jxXLSO0Ja40n3G72u9UCFwlfmxmbV/ToXM40/Tcff3SF8YmLs/7yT5txt+nhOjb8L/wXz4E0KyfXORw/uz1Gf8tTj0FXW5AphZuUBiVUOO1lVwDUFs02F0d/EPrqIoiqIoykZWDxxMNfHQliM09p3AKE5DPLPkYzVNUN9gYM4Uxli2hrFChTGzQitOvufF5HteDGGIO/4U8b5jJPqPYU9HAxpmaYrM6W+SOf1NQt2i1LZ3btqoH392F/BNQ9LZVqGzrQJk8X3ByJjFwIjD4LDD8Nh8KAzHwBzzaXmgQAsF0hmPZEeAvgnK20zG62eKa2yHcdtGLhh4CDTtyqOIfo0mv0hjMMUOu42eZ/Vu1p4KgaskGv0bo9wyTubJc3Te/V1S5+fDX8FJ8Nl97+CR0dsJHpgPf5om2bWtwKF9OdLJ6y/8AQTSR8KiAphZhUAiyyEvTBdJxWPENu1HszbulRdFURRFUZQraQH2OQmObz5MS//jaLlxuMI6wWTKwLS0mcIYibVChTGLaBrl5h2Um3cwfuSnMQpjJPofIdH3MO7w42ihjxbUSPRHIRGgUr8pmjbaeYhK4+bLvqerMQxJR1uVjrYqc6Fw3GJg2GFwxGFk1CaYCYXZaZPstAkno+dm0iV2t0zS3lqhubVKKWPObXMR7YfoMmo7DNsOZePi71vesMgbFk9Tx7R/bQ2l65EKgasgSFQobu0j0fskWz/9nYvCX9GO87k9P8dDI28hfHA+/Ol6yJ4dBQ7uzZGMb9wP2NXMFsAkRHzJq1TlUFIrBdwYz9PQ0IjTuRvtWUwpUBRFURRF2Ui6gaphcaZ7P81j5xBjFxDxDOhLrxN0HI32DpPREX9FC2OuxE80Mb3rFqZ33YLwKsSHThDvP0ai7xGMSjY6zskLOJMXaHzs8/hOimLnwSgUtu9Dms/+Ir9hSDpaq3S0zoTCgJnpo1EoHF4QCqezJtNZk5OnkwBkUh7trRU2t+Z4acsY8Vh07i2Bgm4w6kSBcD4ouowYJlusjbstmQqBK8iXPt6mSeLlx9j9N98l9fT8mr+iHecLO+/gwZGfJDiWmLvdNEL27cpzw54cMTdci8NeFVcqgJlVk5JC0edFTo62ri6ctu0IbfmmMyiKoiiKoqxn2wBP0zjfspUWOwEDp8COw2VmRJmmRmubycSYR/GyhTE6YhnWCV6NNB0K3UcpdB9lRIY4E+eI9z9Cou8YzuR5AIxKjvRT3yH91HcINYNy6+6ZUcKDeMnm5/T1DZ1FoXB0zGZwxGFg2GZ4zJ7bZ3s6ZzKdMzl1SShsb6nQ3lJla1Bg62yj6azhCXa/8dbndIxrSYXAFTIajvLAE3/Lrq985aLwV7JifHH7Hfxo+CcJHkvO3W5bAft35zmwO49jX7/hb5aPf9kCGABPSqbyNY7aeXq278Bq2rSiV64URVEURVHWGwHsAqrAaKaFRttF9J6AUhZiS2/JoOuCphYT0wqYnvRxliyMYVkKY679jWhUGrdSadzKxMG3YhQniQ9EgTA2dBItqKGFflQ4M3gcfvSPVNMdFLqiaaPlpm3wHAcCDB3aW6u0t1Y5egMEAYyO2zPTR22GR238y4TCdMqjvaVCR2uV9pYKietglp4KgSuk/ODd9Hzib+b+XbJifGnr2/nR0FvxT86HP8cOOLg3x76deSxrY+83ci1CGaIhL1sAA9Fm8NO5MgesItv3HsCub1vdg1QURVEURVknNGA/8DAw6aao33IYMfAE5CcgUb/kVgxCCOrqZwpjRnxMW2CY2ooWxjwTfrye7I5Xk93xaoRfIzZ8ikTfMeL9xzBLkwDY2QHs7AANJ/6dwE5Q7DgQjRJ2HCC04lf5Clen69DWUqWtpQrMhMIJm4Fhe65oxvejUJjNmWRzJo+fic7hU0mPjlScnXtr7N+2MePUxjzqDeCBgz9FU+rPiFcKfLnnZ/jh0FvxHp+/YhN3fQ7uy7FnewHTvP7DH8wXwOholw2AEpiYLrDdrrHv8AuxknWreoyKoiiKoijrjQEcBH4MZE2HdPd+GD4LE32IRD3oS5/SJ5IGhjlbGBNiOVFhTFLqFGURX3oYS5TyrSZpWBRnmkORd2JP9c5MG30YZ/xpBBK9WiD19A9IPf0DpNAot+yk0HmIQudBvHT7shyHrkNbc5W25iocyM2FwsHhaArp0Oh8KMzlTXL5RkYmA/Yvy1dffSoErpCXBTb/Zf8fUz7WTPX0fPhLJnwO78uya1sB/Xm0vG1hAUwgyks+RgKT09NssnWOvOBFWLHkko9TFEVRFEV5vrGAw8APgYKmk2jfAU4Shp4AJwGms+TzHEej45LCGG2VC2OumRBU6zdRrd/E5IHb0ctZ4gOPkug/RnzgOJpfQciQ2PDjxIYfp/nBT1FLtc5sP3GIUvPOywbiZ2phKDxCjiCEsXFrZk2hw/CIxYFtG7esUIXAFXL68QrT398+9+9MyuPw/izbtxTRV3EK9lpbqgDmcrOos1OTNLtxXvzCg1iO2gJCURRFURRlIRd4AXA/UAbc+jakE0P0HgffA3fpC+iGqdHSZjI55lEoBLgxDU1bm8KYZyJw0+S2vZzctpcjAg935IkoEPYdwyqMAWDlhqk/dQ/1p+4hMF2K7fspdh2m2HEDgbN8Awq6Bq3NNVqbaxzenyMcnCCT7Fq2119tKgSukJcddNnUapArFzi0d5IdWz209fVzteKkDPEJrlgAM/NA8lPjxBIN3HT0ALazca+qKIqiKIqirKQEURD8IdF6QTuWRm45iug/CflJSNQtuU5Q1wWNLSamHTA54eOuh8KYZ0DqJqX2/ZTa98ML3oGVHZzZfuIY7thphJToXpnUhR+RuvAjJIJK0zYKXYcodB6ilulc8vvybG3083oVAleIpgn+5Feb+fJDj2FZBtpl1sBdr0IZEhBcsQAmemBAMTsB6S5efWgnMUd9JBVFURRFUa4kAxwhWiPYABiWg9x0Aww/hZgajApjlmjTFEKQqYsKY8ZGfAxLYK6jwphrJgS1TAe1TAdT+25FqxaIDzw2M230UfRaCYHEHTuDO3aGpofvwos3RusIuw5Sbt2N1J/fgw7qjHsFNWaM5bzgsGHMFsDERRzzSouNA49KYYpKeis/cXALSWed/8JRFEVRFEVZJ5qAG4BHZv6u6wa070Q6CcTgaYilwFz6Qnw8YWAYUWFMNQix12FhzDMR2gnyW15CfstLIPRxR89EgbD/EezsIABmcZy6J79G3ZNfIzRsim37KHYdotBxA0Hs+VdEqEKgsqwWFsBc6SqS8KvUijmm0nu4dX8ndc4GH1NXFEVRFEVZZR1ADTgFNAOaENDQibTjiL7jEHhRacwSbEejvdNidNijXAxwYtqCwpjy+iqMeSZmNp0vt+5m7OgdmLlhEv2PEO8/Rmz4CYQM0Pwqyb6HSPY9BEC5YTPFzkMUug5Rre9Z1mmj65UKgcqyWKoA5rLCEK9SZqD+IG/a3USzqwKgoiiKoijKs9FDtJn8OaIRQQGQqENufQGi7wQUJqPpoUswDEFru8nkuE8+t7AwJrauC2OeCS/VytSe1zO15/VotRKxwRMk+h8m3v8oRjUPgDtxDnfiHI2PfhbPraPYeZBC50FKbXuRl2ld3ehUCFSes2stgBG1IppXpiY0+jIHeO22DJ2xjftLRVEURVEUZa0JYCfgAf1EI4IAWC6y5yAMnkFkR6LCmCXWCWqaoKHJwLAEU+M+tqOhGxunMOaZCK0YhZ4XUuh5IYQhzvjZuWmjzlQvAGZ5isyZb5E58y1CzaTUticaJew8iJ9oXON3sHxUCFSek2spgJkNf55Tx2B8O8nq49y0JcP2lPr4KYqiKIqiPFcC2EM0IjhBVBYDgG5C5+5oneDwGYjXgZlcquoAABruSURBVLF4rZ8QgkzGwDRmCmNCgWnNFMZInZIsbozCmGdC06g0b6fSvJ3xwz+FURifC4SxoVNooYcWeiQGHiUx8CgtD0ClrntmlPAQFZlZ63fwnKizcOVZu1oBjKgV0Wplqk4dw+nteHaaHfUGTAtuyKiPnqIoiqIoynLRiYpiHgSmiRpEgWh9W1M30o4h+k6C5YAdW/I14gkDw9QYG/aoVEIcR8MUJkmSG7Iw5pnwE41M77qF6V23ILwK8aGT0RYU/ccwylkAnKlenKleGo5/Ed9KkGuBxht/co2P/NlRZ+LKs3KlAhhRLaL5FSp2hqG6HUg7xf5Gg311BmlTcN+Ta3TQiqIoiqIo1zETOAw8AOSBi7ZKTzUitx6N1gkWp6JRwSXYtkZrh8XYqEepEODGr5PCmGdAmg6F7iMUuo8wIkPsyQsk+h4m0f8IzsQ5AIxaAT21caeHqhCoPCNXKoCZDX9FO8NIfAeGm+JIk8GejEHMuH5/USiKoiiKoqwXNnAUuB8oAReN+Tlx5OZDMPgkIjcOyXpYYq2fYQhaWk0mJ3xy2YDYXGFMnIosXxeFMddMaFQbNlNt2MzEwbeil6ZI9D9C7NzDxLYcXeuje9ZUCFSu2eUKYKLwVyZn1TOW2k4snuGmZp0daQNLV+FPURRFURRlNcWAFxAFQQ24qN/SsKBzL3L8AoyeQ8Qz0drBS2iaoKHRwDQFk+M+lqNhGAJXxNBDnTJltOttneA1CGJ1ZHe8imzqAMLYuBvOqxCoXJOlCmBEtYDwq0ybGSZSO6hPpbmlyaAnpWNoKvwpiqIoiqKslRRREHyAaL3gRTFP06B5M9hx6D8FlrvkOkEhBOmMge1EG8v7vsRxNCzNRpvZWF5KH12oSLHRqP8x5aouLYAR1QL4VabMOqZTu2hJp/iJZoOuhI6mwp+iKIqiKMq6UE+0RvBBoJElTvzTzUjLnVknOA3xpRsvHUejo9NifGxmnWBMw9AMkiQoytJ1XRhzvVIhULmiuQIYYui1CnhZJqwGCuldbKpL86omg5a4dl0vDlYURVEURdmoWoD9wHGiPQQXreJzk8jNh2HgCUR+HBINUaPoJWbXCWazAVPjPpYtMMxoY/myrOBJD+M6L4y5nqgQqCxprgBGGsQ9n9CfZtRsoJrZxbaGNDc0mdSrjd4VRVEURVHWvW6iPQTPEAXBRTHNtKF7P3L0aRi7gEjUg744JszuJ+g4GqPDHp4f4Lo6MWJUZIUq1edPYcwGp0KgsoiUIb70cWsemu8xajYR1nWxsynF3gaTtKt+sBVFURRFUTaSbYAHnCcaHVxE06B1G9gJGDgFTjLaU3AJjqPR3mkxOe5RKETtoa7m8v+3d/8xkt93fcef7/k9u7O/f93u/fLd2dixE//AB0na/HCaUESltlJTtQGhJgiRNgXaoP5CVYCEtKqCRCDU0MjFJASshiBCUFMwAiWOWkra2IkChKTyb/ts3+3ez9293Zndmfn0j+9svD7f5fbsu5nZm+dDGt3Nd74z+76972rnNZ/P5/0ptHOsDWjDmN3GEKiXaLdbpMYyhWaOc8V5cpMHeN3cGDdPFRguG/4kSZJ2owBuIRsRXCRbI3hRE3tIlSHi6b+EZgOGxi56WqEQzMwVKVdanD7ZpFgOisUyw52GMe3UpGDDmL7l/4wyKZHqyzSaDRqF/YxMHeLowjg3TuQplwx/kiRJu12ObH3gV4HTZI1jLqo6SjpyN3Hsm7ByCmqTF10nuL176NLxTdY3W1SHXtow5nrfWH63MgQOupSIxiorG+usFuaYm7qRN+6b4sB4gVLRH1hJkqTrSQG4E/gKcA64+DgfUKyQDt4Oxx+HU88SQ2PZ2sGLqFRyzHemh57vdA+txTDraZ1NNskng2C/MQQOqpRIjVXqGxucK0wyPXMLb9m3lwMTJQpu8C5JknTdKpFtHfFlYBWoXerEXB7mb8pGAl94FOorMDR+0aYxW9NDK9VsemihFFQLQ+RSgzp18ilPzoYxfcMQOGhSotVYpbGxyXphitG5ad6+d5qbxiYpFPzBlCRJGgRVss3k/xxY79y/qAgYnSbVJuDMC8TiE2QbSI/BBaEuIhgdK1Au51ha3KRRb1OulMmnYI11sGFM3zAEDoqUaDZWadQ3aJZnmNqzh9ftK3BkZJLRwkivq5MkSVKX1ciC4JfJ1gtefLJnRy4PU/tIozNw8hni9DEolKH68veR5UqO+b0lzpzcZHmlTbVaopYrcD6t0rRhTF/wf+A6l1Jis7HCRn2TKM8wd2CBG/aWGB5uM5OboRIXb/0rSZKk6984cDfZGsEpdhAOimWYv4k0sQAnHoflJeIi20nk88HUbNY99NTJJoViUCvWWLNhTF8wBF6n2imxWV9hs9GkUJ5h/8EFDu8bIl+tU4hgJvZQjGKvy5QkSVKPzQB3AF8j20x+RxM2K8Nw8HZYPZOtF1w5BUOjkH/x/WVEMDJWoLQ1PXQdhipDNGjQYMON5XvIEHidaaVEo75Ce71JpTrDgSPzHFgYplqBOnWqVJmMSfLOx5YkSVLHXrI9BL9JFgR3HM1qE6QjR+HsCWLxMWi3suYxuRffa357euipJivLLcqVCpHLdRrGYMOYHjAEXic2U5uN9RWi3mRoaJZ9N8+zd36YSiVopzbr1BlllPEYd+hdkiRJL3MI2ACeJBsd3PE7xlwOJudJo1Nw+jli6alsRLA6+u39BfP5YGqmQLkSnFpqUiiWGC7mWUtrNozpAUPgLtdIbZrrKxTWm4wNz7D/1r3M7RmiXMp+4FqpRYMGU0xRy12yAbAkSZIGXAA3A5vAMbIRwStSKMHsIdL4HjjxBJw7QZSHoTyUvX4EI6PZ9NCTi5tsrueoVYZZI1snWHCpUtcYAnehBNRTm/baCqX1JpOjcxy4fZ7p2aGXbPC+mTZp02Yu5mwAI0mSpMsK4FayqaGnyJrFXLFSFfbfBlP7svWCy0swNJaFRKBczrFn4cXpoZXKMBu5ug1jusgQuIu0ycJfOr9Ctb5JbWyeg7fMMzlTpVB46Q9LPdXJk2cu5mwAI0mSpB3LkzWKeRg4S9ZB9BUZGiMdvjvrIPrCo7C+AsPZesF8PpieLVKpBicXmxQLFXLFsGFMlxgCd4E2sJbaxOoKtY0mo2Nz7L11gcmZKvn8S8NfSskGMJIkSXpVisB3k+0heA4Y5QrWCG4XAWOzpNoknH6eWHwyW0M4NAYR1EYKlEo5lpaatNbLDFXyrMc6OdcJXlOGwD7WJAt/hZUVxjebjE3sYeGOecYnq+RyL/8xbKc2dRvASJIk6Sook20m/xdkU0PbneNFoNJ5fMfjdfkCzBwgjc3CyaeJU89BuQqVGqVyjj3zRc6cbrJ8DqqVYdZza6TUJO/G8teE39U+tEE27bO8sszMRouxmT3MH55ndOLi4Q9sACNJkqSrbwh4A52ZacA62cjgaeAMLwbDHFkorHCZgFGqwMLNpIkF4vhjpOUlojpCvlhheqYzPfREk3J+iM1S3YYx10jXQmBE/DbwdmAYOA78Qkrp1y9x7k8B/w6oAr8HvC+l1OhWrb2QyBbgbrTbVFeWmdtsMj47z54jC4yMV77jqJ4NYCRJknQt5YBa5zbTOZaAOlk4XCELhmfJBjQSLw2GL4tx1RHSDXdmm8yfeAxWTsLQOLVagXIpx9Jik9ZahVy1wSabFGwYc1V1cyTwPwE/mlJqRMQtwEMR8bWU0iPbT4qI7wd+GvhbwPPA7wMf6hy77iSyT1SarTbDK+eYbraYmF9g9vACtbHLBzobwEiSJKkXgmzEpkrWRfSGzvEGWTBcJQuFW6OGW88pkYXDcgQxOk2qTcCZF4jFJyAlisPj7FkocuZ0jnNncpQqDTbyNoy5mroWAlNK39h+t3M7AjxywanvBu7fOj8iPgw8wHUWAreG1NutNmPLZxlptZjcu5fpQwsMj14+/NkARpIkSf2o3LlNAPs7xzbJ3vuu8WIwPLn1hFyewtQ+KqMzVE49S+7Us+QKZaamR6hUYGkRiq0czVLdhjFXSVfXBEbErwHvIfvA4GvAH17ktNuAP9h2/+vAXERMpZROXfMir7Em2cWfb7YZXz5Lrd1m8sBepm+Yp1rb2VROG8BIkiRpNykCY53bfOdYi2xG3FYwPFMsc3rPjaTxefKLT1BYXqJYqbFnf5nTJ3KsreVoVddokyjYMOZViZRSd79gRB54I3AP8JGU0uYFjz8O/HhK6cHO/SLZ1OJDKaWnLjj3vcB7Aebm5u7+9Kc/fc3rv1KnVpazkBbB1ne60GqRI1EolSiUisQlmr1cSps2BQrkdt6Pqa+srq5Sq9m8RpfntaKd8DrRTnidaKe8VnqvvXVrt2huNminFu3I024FrVYbcokgEa9s04qro9lkfHScfhuLedvb3vZISuno5c7reoROKbWA/xURPwy8D/iVC05ZJduKZMvW31cu8lr3AfcBHD16NN1zzz1Xvd5X61NfeJBGsUQ1ckwsn2OYxNRN+5g8uIdStXxFr7XVAGY6pnd1A5iHHnqIfvy/Uv/xWtFOeJ1oJ7xOtFNeK/0ltdtsnltk5cSjNNotTqUajy8lzkSdZrnZaRiTbXBfJPuzK7ns+Cn+5pveRKm4O0cke1l1gWxN4IW+AdwBfKZz/w7gxG6dCjpBm9y5M4wW80wc2cfkgT0UK1cW/sAGMJIkSRo8kctRmtjD5OgUG6eOUVt6mr1TeZ5frrB0vs7mUJ1EgXrkWCPHeV5sPlIgC4YFuhQMd5GuhMCImCXr9vl5sqm/7wB+EPihi5z+KeCTEfEA8ALwAeCT3ajzWtg7NURp3wxT++cpvILwZwMYSZIkDbrIFynPHqI4vofGiSfYn44zXKzw/PIwzcp5Rgs58pGnDWwQ2b7bwHlyWTPGzuvkyQJQgSvY6P461K2RwEQ29fPjZN/vp4H3p5T+ICIOAH8N3JpSeial9GBE/ALwRV7cJ/DnulTnVTf/upvJkSP3CtrZ2gBGkiRJelGuVKW6/zZKU/sovPAo5TjDsZUyq80NypVNilGkQqLC1pqyFomsO+kG8e1guE7WmGbr3XWxcxuUYNiVEJhSWgLeeonHniHbd3L7sY8CH+1CaX2rlVo0aDDFFLWci5MlSZKkLfmhMYYO301peonqsUc5drzF0mqe9tAm5VyB7R1btvYmLJGoAdO0gBeDYbavYbBGsLntOYVtt+vN9fhv2vW2GsDMxdyubgAjSZIkXSsRQXFslvHaJNWZ56g99ijPnGmwNtqmWixddhZdNvqXGAYmO338m8BmZzrpGtmo4Wrn/MSLDWh2e4cOQ2CfsQGMJEmStHORL1CZPcjBiTlGnnmSx/7fo6wU1qmNjl7xkqxs5C9RJdvTEFovWWeYbXifI9jdzWYMgX1iqwFMhQpTMWUDGEmSJOkK5IoVpo+8huHZvTz6l3/F4tIzVMdqFMuvbmlVDl62zvAEaVeHwEFZ+9jX2qnNOuuMMMJMzBgAJUmSpFeoOjLKba9/Aze+9i2sryXq5xah3ex1WX3FkcAeswGMJEmSdHXl8zluOLTA2PQkX//mt1g5/Rgj5SJUR+AVdO2/3vgd6KHNtEmTJnMxZwCUJEmSrrKJkQpvvPN2xm/8G5zMTdBePQON1cs/8TpnCOyReqoD2AFUkiRJuobKpRzffWSem2+9g6WJW6nnhojzp2Gz3uvSesbpoF1mAxhJkiSpuyKCIzNjjA+VeOTZYeprK4yvHSPOnyZVRiA/WF35HQnsIhvASJIkSb0zNVzlzUfmGZ2aYHHkZprTN2YjgmvnoN3udXldYwjsklZqUafOFFNM5CYuu3mlJEmSpKuvWizyPfvnOLIwxMkYZ332ThjfS9SXob4MKfW6xGvOENgFm9gARpIkSeoX+VyeW6ZnuPvwKOvR5mxpnvb+u2Boklg7AxvrvS7xmjIEdkGOnA1gJEmSpD4SESwMj/PGw9NUR1qcXMvTnL6R9t7bIV/Mmse0Nnpd5jVhCLzGxmOcuZijGIO12FSSJEnaDcZKw3zvvjn2LSTOrGzQiBpp4bW0526B5mY2Mthu9brMq8ruoNdYNaq9LkGSJEnSd1DOlbltap7R6kkePbZB43yRkeFJGBqD5UXi9DOkCKiMwHXQ28ORQEmSJEkDrxAFDg7NcufhYaojG5xdTrRSnjS+QPvAXVCb6awXPN/rUl81RwIlSZIkCchFjpnCJOW9BR4fPsvi80Wq5RyVcpk0c5g0Okucehpic1ePCDoSKEmSJEkdEcFYfozXTMxy+EiTZmqysppIKUG5Rpq/lXaxuqu3fDMESpIkSdIFqrkqh6rz3HQ4GBrb4NxKotlK2QjgLg6A4HRQSZIkSbqoYhTZW9hDZeEUz1frLL5QpFzqdVWvniFQkiRJki4hH3lmmKE4cZbq0DLHn939W78ZAiVJkiTpO4gIJmKCYrlI6dBp1p6FXG73Tgl1TaAkSZIk7UAtV2OhMEcxv7tj1O6uXpIkSZK6qBxlChTsDipJkiRJ2h0MgZIkSZI0QAyBkiRJkjRADIGSJEmSNEAMgZIkSZI0QAyBkiRJkjRADIGSJEmSNEAMgZIkSZI0QAyBkiRJkjRADIGSJEmSNEAMgZIkSZI0QAyBkiRJkjRADIGSJEmSNEAMgZIkSZI0QAyBkiRJkjRADIGSJEmSNEAMgZIkSZI0QAyBkiRJkjRAIqXU6xquiohYAp7udR3akWngZK+L0K7gtaKd8DrRTnidaKe8VrQT/XqdHEwpzVzupOsmBGr3iIiHU0pHe12H+p/XinbC60Q74XWinfJa0U7s9uvE6aCSJEmSNEAMgZIkSZI0QAyB6oX7el2Adg2vFe2E14l2wutEO+W1op3Y1deJawIlSZIkaYA4EihJkiRJA8QQKEmSJEkDxBCoroiIckTcHxFPR8RKRHwtIn6g13Wpf0XETRFRj4jf7nUt6l8R8a6I+GZEnI+IxyPizb2uSf0lIm6IiD+MiDMRcTwi7o2IQq/rUm9FxE9ExMMR0YiIT17w2Nsj4lsRsRYRX4yIgz0qU33gUtdKRLwhIv4kIk5HxFJE/G5EzPew1CtiCFS3FIBngbcCY8DPAJ+JiBt6WJP6268CX+l1EepfEfF9wEeAHwFGgLcAT/S0KPWjXwMWgXngTrLfQ/+8pxWpHzwP/AfgN7YfjIhp4LNk71MmgYeB3+l6deonF71WgAmy5jA3AAeBFeATXa3sVfCTMHVFSuk88MFthz4fEU8CdwNP9aIm9a+IeBdwFvjfwI09Lkf960PAz6eUvty5/1wvi1HfOgTcm1KqA8cj4kHgth7XpB5LKX0WICKOAvu2PfQPgG+klH638/gHgZMRcUtK6VtdL1Q9d6lrJaX0R9vPi4h7gS91t7pXzpFA9UREzAHfBXyj17Wov0TEKPDzwL/qdS3qXxGRB44CMxHxWEQc60zzq/a6NvWdjwHvioihiNgL/ADwYI9rUv+6Dfj61p3Oh9iP4wcHury3sIve1xoC1XURUQQeAH7TT9V0ER8G7k8pPdvrQtTX5oAi8A+BN5NN87sL+EAvi1Jf+hLZG/hl4BjZ9L7P9bQi9bMacO6CY+fIppxLFxURtwM/C/ybXteyU4ZAdVVE5IDfAjaAn+hxOeozEXEn8A7gl3pdi/reeufP/5xSeiGldBL4KPB3eliT+kznd84fk63xGgamydbxfKSXdamvrQKjFxwbJVvvJb1MRNwI/BHwL1NK/7PX9eyUIVBdExEB3E/2Cf47U0qbPS5J/ecesgXWz0TEceBfA++MiK/2sij1n5TSGbJRndTrWtTXJoH9ZGsCGymlU2SNG/ywQJfyDeCOrTsRMQwcYRdN81P3dDrH/inw4ZTSb/W6nithCFQ3/RfgNcDfTSmtX+5kDaT7yH7Z3tm5fRz4H8D397Io9a1PAD8ZEbMRMQG8H/h8j2tSH+mMED8JvC8iChExDrybbWu+NJg610MFyAP5iKh0tg75feC1EfHOzuM/C/yFy1cG16Wulc4a4y8Av5pS+nhvq7xykZIfoura63xS8hTQAJrbHvqnKaUHelKU+l6nK9uNKaUf7nUt6j+d9cUfA34IqAOfAf5tpwukBHx7mvkvk43utIAvAj+eUlrsaWHqqc7vl5+74PCHUkofjIh3APeStf3/P8B7UkpPdbdC9YtLXStkM1E+CJzf/kBKqdaVwl4lQ6AkSZIkDRCng0qSJEnSADEESpIkSdIAMQRKkiRJ0gAxBEqSJEnSADEESpIkSdIAMQRKkiRJ0gAxBEqS1CURcU9ENC9/piRJ144hUJI0UCLioYhIEfGPLjj++s7xp67S13lPRDx2NV5LkqSryRAoSRpE3wR+7IJjP9Y5LknSdc0QKEkaRJ8F7oqIwwARMQK8E/jE1gkRMRQRH4uIZyPiZER8LiIObHv8oYj4xYj4vYhYiYjHI+Lvdx57I/Bx4HBErHZu92x77j/unH8uIj7T+fpE5j9GxPOd13wqIn6yG98QSdLgMARKkgZRHXgA+NHO/R8EvgS8sO2cXwLe0LkdBE4C/z0i8tvOeTfwUWAMuBf4zYgYSin9OfDPgCdSSrXO7aHOc/LA3wbuAL4LuAv4F53Hvq/zmq9PKY0Arwf+7Gr9oyVJAkOgJGlw/VfgRyKiALy3cx+AiMgB/wT4QErpuZTSeeD9wGuA7932Gr+TUvqzlFIbuI8sDN60g6/90yml1ZTSCeBzwNHO8Q2gAtwWEZWU0omU0ldf3T9TkqSXMgRKkgZSSumvgKeBnwHmgAe3PTxDFsae2Hb+KrAI7N923gvbHj/f+evIZb50K6W0tO3++a3ndEYL/z3wAWAxIv44Io6+/CUkSXrlDIGSpEF2H1kIvD+l1Np2fAloAIe2DkREDZgFnt3ha7dfSUEppftSSm8C9gBfJ1u/KEnSVVPodQGSJPXQfyMLdY9sP5hSakfEp4APR8RfA2eBXwS+BfzfHb72cWA2IkZTSss7eUJEfA9QBr5CFkJXAPcVlCRdVY4ESpIGVkqpnlL605TSmYs8/FPAw2SB7BlgHvh7F4wYfidfAP4EeDIizkbEW3fwnBHgV8ia0JwiayDzrh1+PUmSdiRSSr2uQZIkSZLUJY4ESpIkSdIAMQRKkiRJ0gAxBEqSJEnSADEESpIkSdIAMQRKkiRJ0gAxBEqSJEnSADEESpIkSdIAMQRKkiRJ0gAxBEqSJEnSAPn/TdmlgvrHRj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2" y="837473"/>
            <a:ext cx="10058400" cy="5629115"/>
          </a:xfrm>
          <a:prstGeom prst="rect">
            <a:avLst/>
          </a:prstGeom>
        </p:spPr>
      </p:pic>
    </p:spTree>
    <p:extLst>
      <p:ext uri="{BB962C8B-B14F-4D97-AF65-F5344CB8AC3E}">
        <p14:creationId xmlns:p14="http://schemas.microsoft.com/office/powerpoint/2010/main" val="187376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COOKBOOKS</a:t>
            </a:r>
            <a:endParaRPr lang="en-US" dirty="0"/>
          </a:p>
        </p:txBody>
      </p:sp>
      <p:sp>
        <p:nvSpPr>
          <p:cNvPr id="5" name="TextBox 4"/>
          <p:cNvSpPr txBox="1"/>
          <p:nvPr/>
        </p:nvSpPr>
        <p:spPr>
          <a:xfrm>
            <a:off x="1265428" y="5737844"/>
            <a:ext cx="9897872" cy="923330"/>
          </a:xfrm>
          <a:prstGeom prst="rect">
            <a:avLst/>
          </a:prstGeom>
          <a:noFill/>
        </p:spPr>
        <p:txBody>
          <a:bodyPr wrap="square" rtlCol="0">
            <a:spAutoFit/>
          </a:bodyPr>
          <a:lstStyle/>
          <a:p>
            <a:pPr algn="ctr"/>
            <a:r>
              <a:rPr lang="en-US" dirty="0" smtClean="0">
                <a:solidFill>
                  <a:srgbClr val="0070C0"/>
                </a:solidFill>
              </a:rPr>
              <a:t>Link </a:t>
            </a:r>
            <a:r>
              <a:rPr lang="en-US" dirty="0">
                <a:solidFill>
                  <a:srgbClr val="0070C0"/>
                </a:solidFill>
              </a:rPr>
              <a:t>to my GitHub Account: </a:t>
            </a:r>
            <a:r>
              <a:rPr lang="en-US" dirty="0">
                <a:hlinkClick r:id="rId4"/>
              </a:rPr>
              <a:t>https://github.com/kaurlakhveer5/Python</a:t>
            </a:r>
            <a:endParaRPr lang="en-US" dirty="0"/>
          </a:p>
          <a:p>
            <a:endParaRPr lang="en-US" dirty="0" smtClean="0">
              <a:solidFill>
                <a:srgbClr val="0070C0"/>
              </a:solidFill>
            </a:endParaRPr>
          </a:p>
          <a:p>
            <a:endParaRPr lang="en-US" dirty="0">
              <a:solidFill>
                <a:srgbClr val="0070C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856378760"/>
              </p:ext>
            </p:extLst>
          </p:nvPr>
        </p:nvGraphicFramePr>
        <p:xfrm>
          <a:off x="2128998" y="2651124"/>
          <a:ext cx="7510331" cy="1362075"/>
        </p:xfrm>
        <a:graphic>
          <a:graphicData uri="http://schemas.openxmlformats.org/presentationml/2006/ole">
            <mc:AlternateContent xmlns:mc="http://schemas.openxmlformats.org/markup-compatibility/2006">
              <mc:Choice xmlns:v="urn:schemas-microsoft-com:vml" Requires="v">
                <p:oleObj spid="_x0000_s5163" name="Packager Shell Object" showAsIcon="1" r:id="rId5" imgW="3151440" imgH="571320" progId="Package">
                  <p:embed/>
                </p:oleObj>
              </mc:Choice>
              <mc:Fallback>
                <p:oleObj name="Packager Shell Object" showAsIcon="1" r:id="rId5" imgW="3151440" imgH="571320" progId="Package">
                  <p:embed/>
                  <p:pic>
                    <p:nvPicPr>
                      <p:cNvPr id="0" name=""/>
                      <p:cNvPicPr/>
                      <p:nvPr/>
                    </p:nvPicPr>
                    <p:blipFill>
                      <a:blip r:embed="rId6"/>
                      <a:stretch>
                        <a:fillRect/>
                      </a:stretch>
                    </p:blipFill>
                    <p:spPr>
                      <a:xfrm>
                        <a:off x="2128998" y="2651124"/>
                        <a:ext cx="7510331" cy="1362075"/>
                      </a:xfrm>
                      <a:prstGeom prst="rect">
                        <a:avLst/>
                      </a:prstGeom>
                    </p:spPr>
                  </p:pic>
                </p:oleObj>
              </mc:Fallback>
            </mc:AlternateContent>
          </a:graphicData>
        </a:graphic>
      </p:graphicFrame>
    </p:spTree>
    <p:extLst>
      <p:ext uri="{BB962C8B-B14F-4D97-AF65-F5344CB8AC3E}">
        <p14:creationId xmlns:p14="http://schemas.microsoft.com/office/powerpoint/2010/main" val="2809592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Colab</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://colab.research.google.com/notebooks/welcome.ipynb</a:t>
            </a:r>
            <a:endParaRPr lang="en-US" dirty="0" smtClean="0"/>
          </a:p>
          <a:p>
            <a:endParaRPr lang="en-US" dirty="0"/>
          </a:p>
          <a:p>
            <a:r>
              <a:rPr lang="en-US" dirty="0"/>
              <a:t>1. Go to the above link and login with your google email. </a:t>
            </a:r>
            <a:endParaRPr lang="en-US" dirty="0" smtClean="0"/>
          </a:p>
          <a:p>
            <a:r>
              <a:rPr lang="en-US" dirty="0" smtClean="0"/>
              <a:t>2. Start Coding in Python OR </a:t>
            </a:r>
            <a:endParaRPr lang="en-US" dirty="0"/>
          </a:p>
          <a:p>
            <a:r>
              <a:rPr lang="en-US" dirty="0"/>
              <a:t>2. Upload </a:t>
            </a:r>
            <a:r>
              <a:rPr lang="en-US" dirty="0" smtClean="0"/>
              <a:t>the cookbook using </a:t>
            </a:r>
            <a:r>
              <a:rPr lang="en-US" dirty="0"/>
              <a:t>file/upload notebook on the left side.</a:t>
            </a:r>
          </a:p>
          <a:p>
            <a:pPr marL="0" indent="0">
              <a:buNone/>
            </a:pPr>
            <a:endParaRPr lang="en-US" dirty="0" smtClean="0"/>
          </a:p>
          <a:p>
            <a:endParaRPr lang="en-US" dirty="0"/>
          </a:p>
        </p:txBody>
      </p:sp>
    </p:spTree>
    <p:extLst>
      <p:ext uri="{BB962C8B-B14F-4D97-AF65-F5344CB8AC3E}">
        <p14:creationId xmlns:p14="http://schemas.microsoft.com/office/powerpoint/2010/main" val="1430933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 </a:t>
            </a:r>
            <a:endParaRPr lang="en-US" dirty="0"/>
          </a:p>
        </p:txBody>
      </p:sp>
      <p:sp>
        <p:nvSpPr>
          <p:cNvPr id="3" name="Content Placeholder 2"/>
          <p:cNvSpPr>
            <a:spLocks noGrp="1"/>
          </p:cNvSpPr>
          <p:nvPr>
            <p:ph idx="1"/>
          </p:nvPr>
        </p:nvSpPr>
        <p:spPr/>
        <p:txBody>
          <a:bodyPr/>
          <a:lstStyle/>
          <a:p>
            <a:r>
              <a:rPr lang="en-US" dirty="0"/>
              <a:t>Williams, A. Park, et al. "Observed impacts of anthropogenic climate change on wildfire in California." </a:t>
            </a:r>
            <a:r>
              <a:rPr lang="en-US" i="1" dirty="0"/>
              <a:t>Earth's Future</a:t>
            </a:r>
            <a:r>
              <a:rPr lang="en-US" dirty="0"/>
              <a:t> (2019</a:t>
            </a:r>
            <a:r>
              <a:rPr lang="en-US" dirty="0" smtClean="0"/>
              <a:t>).</a:t>
            </a:r>
          </a:p>
          <a:p>
            <a:endParaRPr lang="en-US" dirty="0"/>
          </a:p>
        </p:txBody>
      </p:sp>
    </p:spTree>
    <p:extLst>
      <p:ext uri="{BB962C8B-B14F-4D97-AF65-F5344CB8AC3E}">
        <p14:creationId xmlns:p14="http://schemas.microsoft.com/office/powerpoint/2010/main" val="2963441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8600" y="2286000"/>
            <a:ext cx="7467600" cy="1862048"/>
          </a:xfrm>
          <a:prstGeom prst="rect">
            <a:avLst/>
          </a:prstGeom>
          <a:noFill/>
        </p:spPr>
        <p:txBody>
          <a:bodyPr wrap="square" rtlCol="0">
            <a:spAutoFit/>
          </a:bodyPr>
          <a:lstStyle/>
          <a:p>
            <a:r>
              <a:rPr lang="en-US" sz="11500" smtClean="0"/>
              <a:t>Thank You! </a:t>
            </a:r>
            <a:endParaRPr lang="en-US" sz="11500" dirty="0"/>
          </a:p>
        </p:txBody>
      </p:sp>
    </p:spTree>
    <p:extLst>
      <p:ext uri="{BB962C8B-B14F-4D97-AF65-F5344CB8AC3E}">
        <p14:creationId xmlns:p14="http://schemas.microsoft.com/office/powerpoint/2010/main" val="2792171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heat events</a:t>
            </a:r>
            <a:endParaRPr lang="en-US" dirty="0"/>
          </a:p>
        </p:txBody>
      </p:sp>
      <p:sp>
        <p:nvSpPr>
          <p:cNvPr id="3" name="Content Placeholder 2"/>
          <p:cNvSpPr>
            <a:spLocks noGrp="1"/>
          </p:cNvSpPr>
          <p:nvPr>
            <p:ph idx="1"/>
          </p:nvPr>
        </p:nvSpPr>
        <p:spPr/>
        <p:txBody>
          <a:bodyPr/>
          <a:lstStyle/>
          <a:p>
            <a:r>
              <a:rPr lang="en-US" dirty="0" smtClean="0"/>
              <a:t>Days where </a:t>
            </a:r>
            <a:r>
              <a:rPr lang="en-US" dirty="0" err="1"/>
              <a:t>T</a:t>
            </a:r>
            <a:r>
              <a:rPr lang="en-US" dirty="0" err="1" smtClean="0"/>
              <a:t>max</a:t>
            </a:r>
            <a:r>
              <a:rPr lang="en-US" dirty="0" smtClean="0"/>
              <a:t> is higher than 90</a:t>
            </a:r>
            <a:r>
              <a:rPr lang="en-US" baseline="30000" dirty="0" smtClean="0"/>
              <a:t>th</a:t>
            </a:r>
            <a:r>
              <a:rPr lang="en-US" dirty="0" smtClean="0"/>
              <a:t> percentile of historic temperature in all six  population centers</a:t>
            </a:r>
          </a:p>
          <a:p>
            <a:r>
              <a:rPr lang="en-US" dirty="0" smtClean="0"/>
              <a:t>- Location</a:t>
            </a:r>
            <a:r>
              <a:rPr lang="en-US" dirty="0"/>
              <a:t>: Sacramento, San Diego, Los Angles, Santa Barbara, Fresno, San </a:t>
            </a:r>
            <a:r>
              <a:rPr lang="en-US" dirty="0" smtClean="0"/>
              <a:t>Jose</a:t>
            </a:r>
          </a:p>
          <a:p>
            <a:pPr lvl="0"/>
            <a:r>
              <a:rPr lang="en-US" dirty="0" smtClean="0"/>
              <a:t>- </a:t>
            </a:r>
            <a:r>
              <a:rPr lang="en-US" dirty="0"/>
              <a:t>Model: </a:t>
            </a:r>
            <a:r>
              <a:rPr lang="en-US" dirty="0" smtClean="0"/>
              <a:t>CanESM2</a:t>
            </a:r>
          </a:p>
          <a:p>
            <a:pPr lvl="0"/>
            <a:r>
              <a:rPr lang="en-US" dirty="0" smtClean="0"/>
              <a:t>- Scenario</a:t>
            </a:r>
            <a:r>
              <a:rPr lang="en-US" dirty="0"/>
              <a:t>: RCP </a:t>
            </a:r>
            <a:r>
              <a:rPr lang="en-US" dirty="0" smtClean="0"/>
              <a:t>8.5</a:t>
            </a:r>
          </a:p>
          <a:p>
            <a:pPr lvl="0"/>
            <a:r>
              <a:rPr lang="en-US" dirty="0" smtClean="0"/>
              <a:t>- Historical Time Period: 1961-1990</a:t>
            </a:r>
            <a:endParaRPr lang="en-US" dirty="0"/>
          </a:p>
          <a:p>
            <a:endParaRPr lang="en-US" dirty="0"/>
          </a:p>
        </p:txBody>
      </p:sp>
    </p:spTree>
    <p:extLst>
      <p:ext uri="{BB962C8B-B14F-4D97-AF65-F5344CB8AC3E}">
        <p14:creationId xmlns:p14="http://schemas.microsoft.com/office/powerpoint/2010/main" val="840990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866" y="177800"/>
            <a:ext cx="10058400" cy="6572905"/>
          </a:xfrm>
          <a:prstGeom prst="rect">
            <a:avLst/>
          </a:prstGeom>
        </p:spPr>
      </p:pic>
    </p:spTree>
    <p:extLst>
      <p:ext uri="{BB962C8B-B14F-4D97-AF65-F5344CB8AC3E}">
        <p14:creationId xmlns:p14="http://schemas.microsoft.com/office/powerpoint/2010/main" val="23975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distribution  </a:t>
            </a:r>
            <a:endParaRPr lang="en-US" dirty="0"/>
          </a:p>
        </p:txBody>
      </p:sp>
      <p:sp>
        <p:nvSpPr>
          <p:cNvPr id="3" name="Content Placeholder 2"/>
          <p:cNvSpPr>
            <a:spLocks noGrp="1"/>
          </p:cNvSpPr>
          <p:nvPr>
            <p:ph idx="1"/>
          </p:nvPr>
        </p:nvSpPr>
        <p:spPr>
          <a:xfrm>
            <a:off x="1024128" y="2084832"/>
            <a:ext cx="4424172" cy="3751263"/>
          </a:xfrm>
        </p:spPr>
        <p:txBody>
          <a:bodyPr>
            <a:normAutofit lnSpcReduction="10000"/>
          </a:bodyPr>
          <a:lstStyle/>
          <a:p>
            <a:r>
              <a:rPr lang="en-US" b="1" dirty="0" smtClean="0"/>
              <a:t>Variables: </a:t>
            </a:r>
          </a:p>
          <a:p>
            <a:r>
              <a:rPr lang="en-US" dirty="0" smtClean="0"/>
              <a:t>- LOCA gridded data in San </a:t>
            </a:r>
            <a:r>
              <a:rPr lang="en-US" dirty="0"/>
              <a:t>Joaquin </a:t>
            </a:r>
            <a:r>
              <a:rPr lang="en-US" dirty="0" smtClean="0"/>
              <a:t>Valley</a:t>
            </a:r>
          </a:p>
          <a:p>
            <a:r>
              <a:rPr lang="en-US" dirty="0" smtClean="0"/>
              <a:t>- Daily </a:t>
            </a:r>
            <a:r>
              <a:rPr lang="en-US" dirty="0" err="1" smtClean="0"/>
              <a:t>Tmax</a:t>
            </a:r>
            <a:r>
              <a:rPr lang="en-US" dirty="0" smtClean="0"/>
              <a:t> (July)</a:t>
            </a:r>
          </a:p>
          <a:p>
            <a:r>
              <a:rPr lang="en-US" dirty="0" smtClean="0"/>
              <a:t>- 10 </a:t>
            </a:r>
            <a:r>
              <a:rPr lang="en-US" dirty="0"/>
              <a:t>P</a:t>
            </a:r>
            <a:r>
              <a:rPr lang="en-US" dirty="0" smtClean="0"/>
              <a:t>riority Models (Stacked Data)</a:t>
            </a:r>
          </a:p>
          <a:p>
            <a:r>
              <a:rPr lang="en-US" dirty="0" smtClean="0"/>
              <a:t>- RCP 8.5</a:t>
            </a:r>
          </a:p>
          <a:p>
            <a:r>
              <a:rPr lang="en-US" dirty="0" smtClean="0"/>
              <a:t>- Time Period</a:t>
            </a:r>
          </a:p>
          <a:p>
            <a:pPr lvl="1"/>
            <a:r>
              <a:rPr lang="en-US" dirty="0" smtClean="0"/>
              <a:t>- Historical: 1961-1990</a:t>
            </a:r>
          </a:p>
          <a:p>
            <a:pPr lvl="1"/>
            <a:r>
              <a:rPr lang="en-US" dirty="0" smtClean="0"/>
              <a:t>- Projected: 2021-2050</a:t>
            </a:r>
          </a:p>
          <a:p>
            <a:pPr lvl="1"/>
            <a:endParaRPr lang="en-US" dirty="0"/>
          </a:p>
          <a:p>
            <a:pPr lvl="1"/>
            <a:endParaRPr lang="en-US" dirty="0" smtClean="0"/>
          </a:p>
        </p:txBody>
      </p:sp>
      <p:pic>
        <p:nvPicPr>
          <p:cNvPr id="4098" name="Picture 2" descr="Image result for san joaquin vall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799" y="2084832"/>
            <a:ext cx="4978401" cy="3751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24128" y="6337300"/>
            <a:ext cx="10482072" cy="646331"/>
          </a:xfrm>
          <a:prstGeom prst="rect">
            <a:avLst/>
          </a:prstGeom>
          <a:noFill/>
        </p:spPr>
        <p:txBody>
          <a:bodyPr wrap="square" rtlCol="0">
            <a:spAutoFit/>
          </a:bodyPr>
          <a:lstStyle/>
          <a:p>
            <a:r>
              <a:rPr lang="en-US" dirty="0" smtClean="0">
                <a:solidFill>
                  <a:srgbClr val="0070C0"/>
                </a:solidFill>
              </a:rPr>
              <a:t>This work replicate Guido Franco’s report </a:t>
            </a:r>
            <a:r>
              <a:rPr lang="en-US" i="1" dirty="0">
                <a:solidFill>
                  <a:srgbClr val="0070C0"/>
                </a:solidFill>
              </a:rPr>
              <a:t>“PROBABILISTIC” CLIMATE PROJECTIONS FOR CALIFORNIA</a:t>
            </a:r>
          </a:p>
          <a:p>
            <a:endParaRPr lang="en-US" dirty="0"/>
          </a:p>
        </p:txBody>
      </p:sp>
    </p:spTree>
    <p:extLst>
      <p:ext uri="{BB962C8B-B14F-4D97-AF65-F5344CB8AC3E}">
        <p14:creationId xmlns:p14="http://schemas.microsoft.com/office/powerpoint/2010/main" val="2938925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a:xfrm>
            <a:off x="1024128" y="2286000"/>
            <a:ext cx="9720071" cy="2628900"/>
          </a:xfrm>
        </p:spPr>
        <p:txBody>
          <a:bodyPr>
            <a:normAutofit/>
          </a:bodyPr>
          <a:lstStyle/>
          <a:p>
            <a:r>
              <a:rPr lang="en-US" dirty="0" smtClean="0"/>
              <a:t>- Min Temp: 73.6 F (From entire data set)</a:t>
            </a:r>
          </a:p>
          <a:p>
            <a:r>
              <a:rPr lang="en-US" dirty="0" smtClean="0"/>
              <a:t>- Max temp: 119F </a:t>
            </a:r>
            <a:r>
              <a:rPr lang="en-US" dirty="0"/>
              <a:t>(From entire data set</a:t>
            </a:r>
            <a:r>
              <a:rPr lang="en-US" dirty="0" smtClean="0"/>
              <a:t>)</a:t>
            </a:r>
            <a:endParaRPr lang="en-US" dirty="0"/>
          </a:p>
          <a:p>
            <a:r>
              <a:rPr lang="en-US" dirty="0" smtClean="0"/>
              <a:t>- Categorize the data in 92 bins [73.5 – 119]</a:t>
            </a:r>
          </a:p>
          <a:p>
            <a:r>
              <a:rPr lang="en-US" dirty="0" smtClean="0"/>
              <a:t>- calculate relative frequency of each bin </a:t>
            </a:r>
          </a:p>
          <a:p>
            <a:r>
              <a:rPr lang="en-US" dirty="0" smtClean="0"/>
              <a:t>- Find Cumulative Frequency using Relative Frequency</a:t>
            </a:r>
            <a:endParaRPr lang="en-US" dirty="0"/>
          </a:p>
        </p:txBody>
      </p:sp>
    </p:spTree>
    <p:extLst>
      <p:ext uri="{BB962C8B-B14F-4D97-AF65-F5344CB8AC3E}">
        <p14:creationId xmlns:p14="http://schemas.microsoft.com/office/powerpoint/2010/main" val="262631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4sAAAJkCAYAAAC4drSAAAAABHNCSVQICAgIfAhkiAAAAAlwSFlzAAALEgAACxIB0t1+/AAAADl0RVh0U29mdHdhcmUAbWF0cGxvdGxpYiB2ZXJzaW9uIDMuMC4zLCBodHRwOi8vbWF0cGxvdGxpYi5vcmcvnQurowAAIABJREFUeJzs3Xl8lMX9wPHP5A7Z3AnhFgQ5xCIKyCFgKoiigoDgBSLgVYHaiFVbREREW22hqFjF2gJpRTx/HK2iogRBqSAKVU5RETlEEshFyD2/P+bZ3WeT3WRzJ/B9v155Zfd55pmZ59l5jnlmnnmU1hohhBBCCCGEEMIuoKEzIIQQQgghhBCi8ZHKohBCCCGEEEKIcqSyKIQQQgghhBCiHKksCiGEEEIIIYQoRyqLQgghhBBCCCHKkcqiEEIIIYQQQohypLLYCCilBiilViilDimlCpRSR5VS65VSv1JKBVph0pRSWil1oIGz26CUUpOs7aCVUsm1HHcnpdRLSqnvrd/hpFLqY6XU7c7foSEopebY1rl9LcW5whZnRX+/q430miKl1HZrG2xv6LzUFaVUjO23XliN5TOtZVfaptXqdlNK9bP2gTlKqRa1EeeZRCn1O2vb3NTQefFFKXWFUmqLUirXKhuZdZhWTz+PbZlW+JW1kSdv8SilutrKbtearpsVZ4ptHZaXmRemlPrOmleilLqoNtKsD0qpRbb1ctRivJ2t890B67x+TCm1TSn1N6VUy9pKpwr5+bdtPS+o7/Rrwpb39FqK7z+2bdHOy/yptvm/qkK8Cbbl/myb7jz+vFkb+T+bBDV0Bs52SqlHgMcAZZvcwvpLBlYAdXZiFYZSahjwNhBhmxwCDLL+xiilRmmtixoif0KcxfoBj1qfVwI/NWBeGqPfAdHAKsz5olFRSoVhjq21VgFoQrriLrvbgT21EOdzwGSgB3CzUuoFrfVGa96DQAfr84ta6y9rIb0mSynVCfgciLRNbm79XQwsBo42QNaE8TpwtfX5euAvZeaPtf6XAG/VV6ZEedKy2ICUUtcDczEVxZ8xO0sEEAOMBD5tuNw1TlrrpVprZf2l1UacSqlEzEVWBFAATACaAR2B961gVwOzayO9qtJaz7Gt84FaivMmZ5xAuG3WXltaSmv9x9pIrynSWve0tkHPhs5LY6W1jrG20aiGzsuZQikVXnmo+lFLeemIu6I4HwjUWsfUQrzOiqgHrfV2+zEMeMY2e7RtXq3mQWs9qjbj9UVrXQJMs016TikVaLXMPGRNOw48XJf5KKumZUVrPd322+TWUrZ+hako5mFuvocBrYHhwD+B/FpK56ygtb7W+n0SainKlUCh9XmsfYZSKgEYbH1dr7U+XktpiurQWstfA/0BOwBt/V3lZb4ClPU5zQp3AOiLqUjmAV8Bw2zLBAFLgZ3ASaAIc+dsOdDBFq69Le25mLufhzGtmP8HJJbJyy3AfuA08BHQxbb8Ui9hNwO5VvgtwI1lwnTCVNAOYypox611+n0l22ySLd1ka1qybdo9mIuDdOvvH0BEJXH+3rb8H8vMi7O2swaygFBr+lLbMj2A9Va4b4AJZeIIAKYDX1phcq3fc6if5WSOLa32XrbD9UCqlb+jwNNAUBXKYZgtrj0+wkQATwL7rN/rhFVOLigTLtOKZyVwG7AXOAVsBM6vJB8xtnw8Y5XJn620HsfsD7dj9oGTwKtAjG35npjWlQNWmvlW+o/Zfrc4axtp4BPc+9dMW9rDrGnbre/bbWmstKZlAgMx+3AesA5oi2lJSLPS/xIYWCZ/zjRSbNMX2qbHWNNSbNOuAd6x0vkaU96jgGVADvAdcI+fv/Xd1vbJA97D3F13prPQFm4usA2zDxUBGVYe+vn6vW3TPLYb8GfrewEQbwt3iS3tST7yu9IWxv6XaQvTwdoWRzAXHj8CzwNxPrb9g5jWGef+Mh1Ttn6PabX82Vo+1Mdv1AdzEykPOAQ86CXfo4GPgWxMOfwSmFwmjD3OS4ENmOPlHEzl6l+YlqhM6zc4hDnutPKyTmX/UvDcn+y/rb1s9bSmjbL/FriPJ+tty90ObMWU7VOY/WdkJeUtxUveXOXF2u734Hls3Ez584V9vxuEaS0q9FVuKtjOoyooY5mYY3malZfdmMqlr+PTbMz5q7RsPF7SLfs30PZ5epn87LKmp1WyXqm2OKYCb9i+ly1rHa3wR3HvI88BsbYwUcArmGNmlq3M/QNoaQvX25bOb6140oFvrPmDgA8w+1EBZr/8ALipkvVZZIvXYU37rW3aMGsdc638P4J1/K4gzresZX/A3KSoKOwt1m9/1Mp3DvBfYHyZcP+24kwH+mPK62nrd6twfyizvMZ2/sT0DpiPOZ4XYo65q4CLyyz/BPAFnsfm/wCXlAkXh7nuy8Uc1+Zgjn0eaZfZxvb8fG1N+9zbuvv43XrjPjZ+C9zlx/ZYbS1bCrS2Tb/TFu+dtukvY657T1jr/xOmhbKzLUyCbdk/26bnWtPeLJOH6zHXKDnWb/kFcJuP41hX2/RWVr41MKuydW3Kfw2egbP1D9PN1Fn4vF6glwmfZoXNxZyo7SeeXKyLMDwv/Mv+HQDCrHDtbdMzvYRdYUt7iG2HcP4dtn1eags7t4L0f2sLt9tHmK8r2Q6TbGGTrWnJlazLHyuJ8wNb2F94mf+Wbf4Aa9rSCtIsxVYxwvOkXjbcDX789nNsy7T3sh28rfOvqlAWK6wsWvO3+FiHXOBCW9jMCvK0iwpO7nhejGV4WX6Vl2kv2pa/qYKyt9gWbqR9OwHnYU4QZeOrqLLovJiwp/E55uLKPi0d62YF1a8slt0WmbiPB/a/fpX8zmO8LHPU9tleodjjYzueAjp6+b0rqix2wn38uNcW7o+2OCN95LnCyqL123krK87yFull2/tbtn7n4zdK9xJ2qi3sDB/50cA8H3GesH2eg+f5wdt6BVJ3lUV7XtKs+c9WkNYdFZS5yiqLiyuI9/deykEh7gs+Te1WFgsof9wqBNp5OT7Zt5EuE48/lcUYzM0EDXxhy0tXW5jbK1mvJFt+7dvEdRPMCtelbH5tf1/jPj61qSC/XwEBVjh7ZdEe734rT2WPi86/pZWsT2WVRW/nlLGVxPmcLew+YAGmrMd4CftyBes/zhbOWWEqwH0jWdumta4kT+Uqi5ibsTt8pJ2P503H/T7C5eLZIPCelzBHvKRdm5VFb79R70q2xwRb2F/bpq+1phXheZOx2Mf6HwWirDB+VxbxrECX/Ztj2/ed191P25adbk0rxbo2O1P/pBtqwznH9rkqzzFEYO6ix2FaW5zThlufizAXzedgLvIjgDtsaV5NeWHW8kmYkwKYZ/Sc5cP5TGUp5kI7DnOx6kEp1QHTQgPWnX0gFtMCBDBXKRWrlIrHnBTBXFiFYi6OhmEqVjVRjGmx6ID72aaxvoMD5iTpdMDL/B98hHVKwxyc7rK+K8yFOUqpQcCt1vSHMV1iWlrLKOAvtu1cXemYC4KeuLvVVLbOVXEnpjWlFHMHLsxK7wdM+XrKyzLRwK8xv7/zWYNuQHc/04zA3AQ4D3c3lZGY8hKPaTkHz/X8ArgcU46DMc+lOJ/hmmTrLrYa0wUJ4A+YMheG+e1/62f+QjAXFzGYFjeAXpi7womYmyZYef2ln3H6shuzLrOs79HA+ZhtOdQWrrLf3JmnfMx2isfcFffmd0BnTAtXKKYlpATTPfu2qmRea70fc0MGYIpt1hjr/0qtdY6PZUcB99kmXaQ9u/r9EXOcOQRcZOV1GOYE3g3P7npOpcAvMC0gTiMx2681ppcD+N6e/8X8xpdgLpYBHlFKhVhd2p+wpqVa4aKBl6xpDymlvB1DDmCOidGYG1E5VvptMWUzElP2sdbrMm11t8S0AgGs0u5ufFUerKiMoZh98G6lVA/Mvgxme0db6/Vva9qfvHUHBbDyYR9k5T4rf6OswVecx8zPMMfWLpgWCYA5SqmkMlEGYypDba08vE/tCQHWYPaLB2zpjfQSNhZzoRiFKUvlaK1TMC3MTvYusJnAC9b0i5RSzq7u11v/8zGtaD5prY/hfjTC+ax9CTBNW1eylqet/B4ELsR9vteYY8g9VrgsK/02VpgozIU0wAWYY0BZzTDl1IHZTj1xdzlOxuyP5wA3YHok1cQBK65BVt6h8mPey5hrAjDnkvswPWKOKaX+qpQKtYVNxfS0iMX87p0wPYXAvY3sQjAtWnGY46Vz2gj/VsfDPZhWbTCVrxjMtVoRZhva9+cH8Dw2D8Yc0yKwrjWUUv0xx0EwPRaSMOdw+/rWhc8w56pbbNMq+41WUea6RSkVizlHAXyotc6whZ+AaewIx5S/m63pLTA3AvxmDZjmvI5egvt4/Q9r2kylVEtrf3VeS9yqlHKO9+LcXzfqWnpEqLGSymLTUww8pLV2dsNzagugzfMMzYA3MZWIU5gDplNnL3Gu0lqv1Vr/DLxrTQsGkpQZBfQSa1qa1nqNlba35/euwNzxBnORdgLTXdC5M4djBqvIxHTPAnNQeRAYgGlVfLri1a/U37XWW60d92NrWtsaxlmZ31sHs3/ZpjnTHG6b9gTmIvAo5kQKphtDlxqmP19rvU9rvQP4X5n0a4NzHQIwFT9n907nDY9kL8vs01ovsg6y9gfT/c3X+1rrDVZF43trWibwrNb6BO7fNt72rMxh4FpMd+ZTmG5QzhEiQzAnGKd7MXdZYzBlUmO6blXlWZnHtdZZmO4rTgu11umYbkFONf0tFmjzvMaHtmkrtNa7tNYfYlpFK0xHKRWJu6L+jtZ6vbUdH/exSC7wIqa7Vz6wCfe+7e0YUhnnhfGFSqmLlFK/wFy8gbviXiVKKQVcZX1tg+nKWICpQDgHDPNWUX9Va/211nqTFR7gK631W1rrI5gWYvC9PR/VWqdrrbdiuu2BuVA510rPWXGaiKl4ZuGuFAXhWUl1ekhrvVdrna21PqC1PmXFuRrTEpqDaRVxqs5v4K8XtNYfaq3ztNZ7cW9jMBfFWZj1utaaFoNnhdBfw2yf/6C1Pqy13odpDQKzz17mZbnpWutD1m9wpBrpVuRBa794xTbNWzn4VGv9vNY6R2v9dTXTegtzjAIzYA24b6Cs0lpnl1+knOcxLVJOL2itXaMQWzcindu5nRU2H3Oe99hHrBs2bTA3AU5gztH287G3Mveatd+c0lrvwlRInR7A3GQ4H3M8r+mN4Ce01get/dZ5Tqjw2GqdEwdiKqoltlkhmAraLNu0o5iu6Lsx22g/7mOUr/3tAet6yD4qbXWO91da/0uBmVrrLK31u5jWQYBe1k12MOe2xZgbZPmYc6HzWt6Zz/62uJ/SWv+stf6cuh8Aa5Z1rnoNdyW9st8oB9OKCDDQukE0EnMNCqZCbheAWY+fMS279uvgqh4XL8eUBTD7oPN47bypGYz7JonzHNYCGG49U+k8llfrHNaUSGWx4dhbq6pSWThmuwtvfzg7FFyD5vwDcxfJ2+hz3u4Af2P7XDbOBNw77WHbvENe4kn0nW2XOKtCOxk4hunS8jhmtLzDSqm/+RFHRbytS4i3gDb2dTnHy3z7tMNe5jvTLPd74Oc2UUolexnafZIfy9rTt+fBWR5qEq9TZesQqpSKKDOtojLlD/tFh3P5w1bZAXdroz3OFzCtLx3x/pu7yr5VibVX7ndh7sD665R1UWnPnz3f3vLnS2WvZXHG6S0de1oVpdPK9tlehstdbCulumNaWC7H3GVXZYJ4bUWqxBrc+9kU3Hdkf8Ld6lhVzay/isR5meatbFVle/5o+2zflq3xc3/3Mu0r+xel1BRMC8NFeI7Q7FSd38CpsvL2VZnv1V2nytgHybBvU/vxuGzaBVrrb6gbp7TWzpExKztmld1GVaa1LsTdgjFeKdUZ07IFfvawsY6HabZJH5YJEknlZSUOQCl1F+ZZzJ5436+8xeOxHbTWuzE9aE5hnrX+M6ZiekwpdW8l+aiMz/NcRbTWn2mth2Ba18ZhbsA4XQeuwXnetea3oPw+4m3ds7R70JXqnOPsnPtCVpleFvZ9IcFq5V+NqeDH4PvYbH8lSIXH+wpU53Vh3wBorUvx77zk5KwQBmBumDhbI4swLcEAKKWuxJy3++E5wq1TVY+Lfh/brMq280biFEwrZiB+9AI4E0hlsYForX/C3QrU1Xp1gwdlKTO52PZZU55zJ8vHDIQThI9uMn7G6XyIGjwPQN7uFtnfveMcGc4+Kl2A1voVAK3125gL2J6YLiqvYA58dyilLq0kvxWpbPt4s9722d59wtkdwnlnPRv3wcKdiNbF1n9v6dm3SU8f2+QTP/PpS3XWuSqc65APhPtYh1O1nKdiP6cBrlYm5135/2IGAVGYQRC8he+E6Ubm1B3z/GJN8ldhHnG3YoHnSa19NdKqKB1v7BcJrW2fW5UNiGkxcuZvAqbiHYRn/qvEuqh13gi6BbPPAyy33QDwubiP6Xm4W1XTypZL6/e/xMtyNd2e9m6k9m15GM/9fZKPfeV5L3GWHZVxnPU/C9N1MBDvLZLge/tUt7yVzYt9nZJ9rNN/qDp7vG18fC77Pre6HL2yKscsf/NRWTyLMa1J8bgrjj9Te91rc3GXg3U+9pEB1nxnmTuJ6RIZSOVd6MttB631k5jKT39M6/rHmArDfC83FauiyucUq0eFM18ZWus3tdbX4b5Z77zJcTHmJiOY53MjrW1T0Q3E2jzvOst5dJl3TJbdF0bgrnzdhDk2h1D++FWV432544TVzbK1l7CVqe42WYP7WD4J00sN4AOr5dZpLOY6sQTT/TYI96tiqsN+fJng49i22BbG2bp4DebxHIDVVg+jM5pUFhvWY7bPqUqpUUqpZkqpKKXUCEx3uugqxulsUdGYrksxmAETqsW6kPvM+pqslBqmlIrB/fyT3QeYEx/APKVUD+s5nvZKqfuwHXiVUs9hLn6OYvqsr7XF48/dntr0N8wJEuA+pdTNyrzcuAOme4nzLuuzWuuqXjDb12uhUqqTtU26KKXmYN2R0lp7u9hdWv1VMmopXuc6hAHPK6WSrO3TSyn1V9zPaDWkQNwt4IVAntXV8Y6yAa2uWUsxv+sPuO8KPm395nXFfpd4qFIqQCl1Ce4uSHXGulvt7C53tdXiHIf3yrS9VTbH+v4YNX/e5W+Yi4k4zHN34F8Liv1i4QLnDTTr5oyzm9ZlSql7lFKR1vFzmFLq31Tv+aHKzFFKxSulegPjrWk/YZ61S8N98fWIUqq3tb+3VUpNw8vNJh+cv0Ep5oI/Ed+vQnBunw72C02t9Wncz1QOVkqFWzdJbi4bQSXes31+WinVzVqnjkqp3+N+Zreq7BWi3ymlWiulzsP9nGkhXp6Nb2LsZff8ss+na/O4hPP46rxJutx5A7KmrPO3s+V+iFLqLqWUQykVrZS6Sin1Du5xDJxlrgSz3zfHPQaBX5RS5ymlHsN0Pd2LeRxmqzU7CNNToT7NV0q9pZQaYe2zodaNeeeN773Wf/sxLw8oUUqNwftzmnXBuS8EAE9Yv8+VuM8NX2jzqEvZY3MopmdW2Xem21+79pBSqrl1vLqJ8uznJWd6v8F7y12d0ObxD+dx5BLc55qyXVDLXt9G4f1a1F8f4W4MedS6pglRSrVTSk3Hfe3r9CrmcZhg3Dcia9q9ukmQymIDslrXnM/+JWGa209h7iavxjS1V5XzDm84pmtdOqb1ribmYHbOIMyFw0k87zhqAK31d7gHO7kA83xEAeb5ggWYZyacpmMuBI5ZYZx9vrMwLUP1xupKchNm24dhKoinMYOVOFsV36EaByWt9QbcfeqTMd00CjCDGj2KZ1esxuolzOAxYLpf/ITZPp9jnvuorCtgnbMurpwXtYMxB/T/4b3F6D7cF2Z3Y9bhZ0y37X94ac2vrTzm4L4oGIJpqf7MRx7rwqPW/zBMa3oG7vdY2b2L+6bPKkxlZTI1bNWxuvitsk36ynqmqDKf475L/U+g1KoIgnmG7iTmbvNfMds0C1MWrqFuznF9MMfVrbhbJh7XWhdpz0FHOlphCjDdXBfhbr2ojPM4HouphP6E+/mpspwX4z2AHKureW9r2pvW/25WnvdSxf3VegbOeUf9Esx5pQDzTNeTePY4qUq8XwJ/t772x1y07sO9no9b27Mp24m7xeQJTCWk7DOOL5T5XtvPPz2E2ScUpiUzB3N8fBfzPLrzeOcscwmYc/ZRzHO4VRGNKf/bMDcq8oD7rXk7tdbeHl+pS85ujasx5T8fc2wIwRxT5lvhPsf9/OjvMPl+De+PndRGnpycx9kXcA/adi/m91mLqZQU4h7k6x3cx8L/YH7L8Xg+9oDW+jPc409chrnO2lo2nOVDKz0wN/lzgD9R/++gLFsxLMSMMGznLKNBmGfUT+BuGa8y65w0x/p6HqYcFGBuIj9HmfJv3YBbZpv0M543085YUllsYFrrxzF3r17HdB0owuzYGzDvTvI6SmAFlmAK/xFM5edtqn4nuWweP8SMsvUdZkf6GHeXFbDdPdVaz8R0XfsU93sW92P6mU+1LfMU5kLZ2c31J8wBfajVRbdeaa3fxzwf9DLmQFGIOcF+guluMFJrXeQ7hgpNwJwAvsQcgHMxlcWXqOcXJ1eHdYC8DPd7Fgsxv/l2zEnlxYbLnYc7MeU9G7MPzcEMAOFiPRfkHNTln1rr96w7ts7naZLx7J5a26ZgTvg5mG04C88BqOqMdXPqHtyD1nyEqVCVDfc5ZsTT/bgHtxlGDbqh2tgvjP19LmsX5k73ATwHqUCbAVh6437PovNYshEzcJZ98KHacjXmQu60leZDWuu/2vL0NOaZzI8xv3M+5tj5Gp6jwVbkWcy+dcyKYzleWsktD2IuWLwNiPIQ5mbVScz5YCHVuxM/DbN/bcVcSJ/CVDyX4q4MVMddmEFQnAOv5GHOC+O11vNqEG+jYB1bJmG2la/zxzu4n5ndqbX+wke46uZhF2Yfcb5n0bmPfIwZ/dn5GMRfMJWnnzFl7l+4B2by10HMPv4VpgJSaE1bgudgb/Xlecxzk1sx61xk5esj4Bqt9TvgupE3AvOKqNOY8/NYauHZVC862T6ftNLPxVwHLsQc54qteWuAS7XWH1vhPsPcuPsWs79sxBybvZWt8Zh93znY2xN4jqqKFWc25tnN7biPVaNwj0pcX/6NyavT+2W7d2qtX8dU5g9hjhX/xv34SbVY3abH4X7PYj5m3Vfg/Zhrv955tbZ6ATR2zhdSC+GT1bXpYmCT1rpUKRWCqeylWEGu0+Z1BEII4ZNSagKm5aQQ816qo5Us0igopRZiKqxgXmSeWVF4IfxlPdbxDaZF736t9YJKFhFNkFJqKKYCerc16YDWui4fe/CWh99ibkKBead0dUfyPWsppZJxj3PR08/eMU1e2X7OQngTg2npzFdKHcc8P+McMGEt5u6XEEJ4pZSaiOme5rw4WtJUKopC1AVr8JWtmEFHIjHD9tdLLwPRIJbiOWjMLB/hRCNkPev6PO4Bwv5ztlQUQbqhCv9k436vTXNMP/svMF1YRvoYBVQIIZziMM/r5WK6VM6oOLgQZ7xAzGuzwjDn05Hav3criqZJY66l0oAR2hoZXjQZUZguxAWY7q+TKw5+ZpFuqEIIIYQQQgghypGWRSGEEEIIIYQQ5dTbM4vWO0smYV4Q/6rWepI1PQTTLak3cA7wS611mm25BzAj852DGTnzr1rrP1GJmJgY3alTp8qCCcGpU6eIiKjJu4LF2UDKifCXlBXhDyknwl9SVoS/vJWVbdu2pWutq/0O8/oc4OYIMA/z0s/wMvM2YYb0faPsQph3AE3EvDOtI/C+UupHrfWKihJLSkri88/9ff+xOJulpaWRnJzc0NkQjZyUE+EvKSvCH1JOhL+krAh/eSsrSqkfahJnvVUWrXd8Yb0suI1teiHWu1+UUiVelnva9nWvUmoV5oXaFVYWhRBCCCGEEEJUX5N6dYZSSgGDgMU+5t+F9RLZxMRE0tLS6i9zosnKzc2VsiIqJeVE+EvKivCHlBPhLykrwl91UVaaVGURmIMZlGeJt5la65eAlwC6dOmipcle+EO6dwh/SDkR/pKyIvwh5UT4S8qK8FddlJUmU1m0BsiZCAzSWhc0dH6EEEIIIYQQ4kzWJCqLSqkpwO+AwVrrQzWJq7S0lEOHDnHq1KnayZxolCIiImjTpg0BAfJ2GCGEEEIIIaqjPl+dEWSlFwgEKqXCgGKtdbFSKhQz6ilAiDWvQGutlVLjgScxr9T4rqb5SE9PRylFly5dpCJxhiotLeXw4cOkp6fTvHnzhs6OEEIIIYQQTVJ91pZmAacxLYQTrM+zrHl7re+tgfesz+dY8+YB8cBWpVSu9fdidTORmZlJUlKSVBTPYAEBASQlJZGVldXQWRFCCCGEEKLJqs9XZ8zBDFDjbV77CpbrUJv5KCkpITg4uDajFI1QcHAwxcXFDZ0NIYQQQgghmqyzsnnNvIFDnMnkNxZCCCGEEKJmzsrKohBCCCGEEEKIikllsR7NmTOHCRMmAHDw4EEcDgclJSUNnCshhBBCCCGEKE8qi7Vs+fLl9O7dG4fDQcuWLRk+fDibNm0qF65du3bk5uYSGBhY63mwV0qru3xwcDCRkZFERkbSuXNnpk+fztGjR/2OIzk5mZdffrnaeRBCCCGEEEI0LKks1qIFCxaQkpLCzJkzOXbsGAcPHmTq1KmsWrWqobNWZTfeeCM5OTmcOHGC//u//+Onn36iV69eVaowCiGEEEIIIZouqSzWkqysLGbPns3zzz/PmDFjiIiIIDg4mBEjRvCnP/2pXPgDBw6glHKN2JmcnMysWbMYMGAADoeDESNGkJGRwfjx44mKiqJPnz4cOHDAtfxvfvMb2rZtS1RUFL169WLjxo0ArF27lieffJLXXnsNh8PBhRde6Mrf7bffTsuWLWndujWzZs3yqwtscHAw3bt357XXXiMxMZH58+cDcPLkSa699loSExOJjY3l2muv5dChQwA8/PDDbNy4kenTp+NwOJg+fXqFeRZCCCGEEEI0PlJZrCWbN28mPz+f0aNHVzuOFStW8M9//pPDhw/z7bff0r9/fyZPnsyJEyfo1q0bjz32mCtPJBusAAAgAElEQVRsnz592L59OydOnOCWW25h3Lhx5Ofnc9VVVzFz5kxuvPFGcnNz2bFjBwC33XYbQUFB7N+/ny+//JL333+/St1EAwMDue6661wVvNLSUiZPnswPP/zAwYMHCQ8Pd1UKn3jiCQYNGsSiRYvIzc1l0aJFFeZZCCGEEEII0fhIZbGWZGRkkJCQQFBQ9V9dOXnyZDp27Eh0dDTDhw+nY8eODB06lKCgIMaNG8eXX37pCjthwgTi4+MJCgri/vvvp6CggL1793qN99ixY7z77rssXLiQiIgImjdvzn333ceKFSuqlL9WrVpx4sQJAOLj47n++utp1qwZkZGRPPzww2zYsKHC5auSZyGEEEIIIUTDqn7NRniIj48nPT2d4uLialcYk5KSXJ/Dw8PLfc/NzXV9nz9/Pi+//DJHjhxBKUV2djbp6ele4/3hhx8oKiqiZcuWrmmlpaW0bdu2Svk7fPgwcXFxAOTl5XHfffexdu1aTp48CUBOTg4lJSU+B+2pSp6FEEIIIYQQDUtaFmtJ//79CQsLY+XKlXWe1saNG3nqqad4/fXXOXnyJJmZmURHR6O1Bsq/kL5t27aEhoaSnp5OZmYmmZmZZGdns3PnTr/TLC0tZc2aNQwaNAgwFb+9e/fy2WefkZ2dzccffwzgMw+V5VkIIYQQQgjRuEhlsZZER0czd+5cpk2bxsqVK8nLy6OoqIh3332XBx98sFbTysnJISgoiMTERIqLi5k7dy7Z2dmu+UlJSRw4cIDS0lIAWrZsybBhw7j//vvJzs6mtLSUb7/9ttJuowBFRUXs3r2bm2++mZ9++okZM2a48hAeHk5MTAwnTpzweJ7SmYfvvvvO7zwLIYQQQgghGhepLNaiGTNmsGDBAubNm0diYiJt27Zl0aJFjBo1qlbTufLKKxk+fDidO3fmnHPOISwszKNL6bhx4wDTNfbiiy8GIDU1lcLCQs4//3xiY2MZO3Zsha/BcI6mGhMTw8iRI4mPj2fbtm20atUKgJSUFE6fPk1CQgL9+vXjqquu8lj+N7/5DW+++SaxsbHce++9leZZCCGEEEII0bioM7UbYJcuXbS3wVN2795Nt27dGiBHor75+1unpaWRnJxc9xkSTZqUE+EvKSvCH1JOhL+krAh/eSsrSqltWuve1Y1TBrgRQgghhBBCiDNESXYB+fsyCWnrqHFcUlkUQgghhBBCiDNASU4hJ9/eD8Dpr2v+1gF5ZlEIIYQQQgghzgAn3/qmVuOTlkUhhBBCCCGEaIK01lCiQWsCCms/fqksCiGEEEIIIUQTU3win8zV37q+J2UEQLx7fuTlNX/zgHRDFUIIIYQQQogmJmvt9xXOD20XVeM0pGVRCCGEEEIIIZoQrTW6sNRjWmmgRoUFEhgZQuSgNrWSjlQWhRBCCCGEEKIJyd970uN7/G3n8/WGDXRL7lqr6Ug3VCGEEEIIIYRoQgoPZHl8V0rVSTpSWWykkpOTiY2NpaCgwGP6li1buPrqq4mJiSEuLo5LLrmEJUuWuOZnZ2eTkpJCu3btcDgcdOrUiZSUFNLTzXtW2rdvT3h4OA6Hw/U3ffp0AAoLC7n//vtp06YNDoeDDh06cN9997ni3rRpEwMGDCA6Opq4uDguvfRStm7dCsDRo0cZOXIkrVq1QinFgQMHKl3H5cuXc8455xAREcGoUaM4ceJETTebEEIIIYQQZ7yA8GDX59Bzo+sunTqLWVTbgQMH2LhxI0opVq9e7Zq+efNmLr/8ci677DL2799PRkYGL7zwAu+++y5gKntDhgxh586drF27luzsbD799FPi4+PZsmWLK541a9aQm5vr+lu0aBEAf/jDH/j888/ZsmULOTk5rF+/nosuuggwldBrr72WX//615w4cYLDhw/z6KOPEhoaCkBAQABXXXUVb731ll/ruHPnTu6++27++c9/cuzYMZo1a8bUqVNrZfsJIYQQQghxJin4IZucDT+S8/Ehcj4+RMH37pbF0E4xdZauPLPYCKWmptKvXz/69u3LsmXLGDduHAAPPPAAt912Gw899JArbK9evXj99dddyx08eJD169fjcDgAaN68OY888ohf6W7dupXRo0fTqlUrwLRCtm/fHoB9+/YBcPPNNwMQHh7OsGHDXMsmJSUxdepUiouL/UrrlVdeYcSIEQwePBiAxx9/nG7dupGTk0NkZKRfcQghhBBCCHGmKzySS876H33OD4wMqbO0z/rK4u1Lt9ZbWn+f1MevcKmpqcyYMYO+ffvSr18/jh07RmRkJJs3b+bxxx/3udy6deu46qqrXBXFqurXrx8LFiwgJCSEQYMGccEFF7j6P3fu3JnAwEBuu+02brrpJvr160dsbGy10gHTsjhgwADX944dOxISEsK+ffvo1atXteMVQgghhBDiTJK76XCF8wMcwRXOrwnphtrIbNq0iR9++IEbbriBXr160bFjR5YvX87JkycpLS2lZcuWPpfNyMiocL7TqFGjiImJcf397W9/A+D3v/89Dz30EK+88gq9e/emdevWLFu2DICoqCg2bdqEUoo777yTxMRERo4cybFjx6q1nrm5uURHe/avjo6OJicnp1rxCSGEEEIIcSbSpdrju2NgK9fnZr2S6mxwG5DKYqOzbNkyhg0bRkJCAgC33HILy5YtIzY2loCAAI4ePepz2fj4+ArnO61cuZLMzEzX35133glAYGAg06ZN45NPPiEzM5OHH36YKVOmsHv3bgC6devG0qVLOXToEF9//TVHjhwhJSWl0vQ2btzoGkyne/fuADgcDrKzsz3CZWdnSxdUIYQQQggh7ErclcWoYecQ1imW+NvOJ+7mLjT7RUKdJn3Wd0P1t2tofTh9+jSvv/46JSUltGjRAoCCggIyMzP55ptv6N+/P2+99Ra//OUvvS4/dOhQZs2axalTp4iIiKhRXsLDw5k2bRqPPvoou3btolu3bh7zu3btyqRJk1i8eHGlcQ0aNIjc3FyPad27d2fHjh2u79999x0FBQV07ty5RvkWQgghhBCiqdJaU/RTHiVZ1hsRSjW6qNQ1PyDcVN+UUqjQuq/KSctiI7Jy5UoCAwPZtWsX27dvZ/v27ezevZtBgwaRmprK008/zdKlS/nTn/5ERkYGADt27OCmm24C4NZbb6Vt27Zcf/317Nmzh9LSUjIyMnjyySd55513Kk1/4cKFpKWlcfr0aYqLi1m2bBk5OTlcdNFF7Nmzh/nz53Po0CEAfvzxR1599VX69evnWj4/P9/1qo+CggLy8/N9pjV+/HjWrFnDxo0bOXXqFLNnz2bMmDHSsiiEEEIIIc5aBd9lkf3eAU7996j52/KTx/yAZnX3fKI3UllsRJYtW8bkyZNp164dLVq0cP1Nnz6dV155hUsuuYSPPvqIjz76iHPPPZe4uDjuuusurr76agBCQ0NZt24dXbt25YorriAqKopLLrmE9PR0+vbt60pnxIgRHu9ZHD16NGBaE++//35atGhBQkICzz//PG+99RbnnnsukZGRfPbZZ/Tt25eIiAj69evHBRdcwPz5813xOt/fCKblMTw83Oe6du/enRdffJHx48fTvHlzcnJy+Otf/1oXm1UIIYQQQogmoejoqQrnB4QG1lNODKW1rjxUE9SlSxe9d+/ectN3795drkulODP5+1unpaWRnJxc9xkSTZqUE+EvKSvCH1JOhL+krJxd0pfudH0Obu2AUu2qQEYmtyG0fbSvRb2WFaXUNq117+rm56x/ZlEIIYQQQgghGoOAsEBK80sAaNYzkeDEZuiiUnRRSb13QQWpLAohhBBCCCFEgystLHFVFAGC4s0jXSo4ABXcME8PyjOLQgghhBBCCNHAXCOgAoGxoaiAunt/or+ksiiEEEIIIYQQDazosPtVc4HRoQ2YEzepLAohhBBCCCFEA8vbftz1OaRt43idnFQWhRBCCCGEEKIB6VLPN1QEJ/h+BV19kgFuhBBCCCGEEKKelWQXUHgwB12qKfrJ8/2KjaUbqlQWhRBCCCGEEKIe6aJSTr693+u8gGaNp4om3VCFEEIIIYQQoh6VbUm0C++RWI85qZhUFhuh5cuX07t3bxwOBy1btmT48OFs2rQJgH379jFu3DgSEhKIjo6mR48eLFiwgJIS806Wv//973Tt2pXIyEiSkpK45ppryMnJAWDSpEkopVi9erVHeikpKSilWLp0abm8TJ48GaUU+/d7v/MhhBBCCCGEqJq8L3/2+B7+iwTCf5FA5C/bEtYltoFyVZ5UFhuZBQsWkJKSwsyZMzl27BgHDx5k6tSprFq1im+//Za+ffvStm1bvvrqK7KysnjjjTf4/PPPycnJYcOGDcycOZNXX32VnJwcdu/ezQ033OARf+fOnVm2bJnre3FxMW+88QYdO3Ysl5dNmzbx7bff1vk6CyGEEEIIcTYpPpHv+hzc2kFEryQieiURek4USjX8+xWdGk+HWEFWVhazZ89myZIljBkzxjV9xIgRjBgxggkTJjBgwAAWLFjgmtelSxeWL18OwNatW+nfvz8XXXQRAHFxcdx2220eaYwYMYJ//etfnDx5ktjYWNauXUuPHj1crY9OxcXF/PrXv2bZsmVceOGFdbXKQgghhBBCnNXCu8U1dBZ8ksri8hvrL61bXqtw9ubNm8nPz2f06NFe569bt44//OEPPpfv27cvjzzyCI8++ijDhg2jd+/ehIZ6jqQUFhbGyJEjWbFiBffccw+pqalMnDiR559/3iPcX/7yFwYPHkyPHj38XDkhhBBCCCFEZUrziz2+B7dyNFBOKifdUBuRjIwMEhISCAryXofPyMigZcuWPpcfNGgQb7/9Nl988QXXXHMN8fHxzJgxw/U8o9PEiRNJTU0lKyuLDRs2MGrUKI/5P/74I4sXL2bu3Lk1XykhhBBCCCHOEgXfZZG3/Wfyvkrn9M4MTu/KIGfTYQoOZFGcWUBxZgEFP2R7LKMCGk+307KkZbERiY+PJz09neLiYq8Vxvj4eI4ePVphHMOHD2f48OGUlpayfv16xo0bR5cuXbj77rtdYQYOHMjx48eZN28e1157LeHhni/9TElJYfbs2URHR9fOigkhhBBCCHGGy9lwiILvs7zOK9if6XV6SJvG26oIUlmstGtoferfvz9hYWGsXLmSsWPHlps/dOhQ3nrrLSZPnlxpXAEBAQwZMoTLL7+cr7/+utz8CRMmMHfuXNavX19u3ocffsimTZt48MEHPfL2zDPPcMstt1RxrYQQQgghhDjz+aooVqQ0v6TyQA1IuqE2ItHR0cydO5dp06axcuVK8vLyKCoq4t133+XBBx/kscce49NPP+WBBx7gp59+AmD//v1MmDCBzMxMVq1axYoVKzh58iRaa7Zs2cKGDRvo169fubTuvfdePvjgAwYPHlxu3r59+9ixYwfbt29n+/btAKxZs8bns5RCCCGEEEIIT+Hnx5ebpkIDKw3TmEjLYiMzY8YMkpKSmDdvHuPHjycyMpJevXrx8MMP07FjRzZv3sysWbPo3r07xcXFtG/fnsmTJxMZGUlsbCzPPvss06dPp6CggJYtW/LAAw8wfvz4cunExcUxZMgQr3lo3rx5uWkJCQnluqsKIYQQQgghQJdqj+/x47uhggMISggn5+NDZqKC+Ju7ootLyfsqHRWkCGkf1QC59Z9UFhuh8ePHe63ggXlVxhtvvOF13uDBg/nwww99xrt06VKf8zZt2uRzntba5zwhhBBCCCHOdkVHT3l8V8GmA2foudEExoRS9HMeoR1MxVAFBRBxUfnGmcZIKotCCCGEEEIIUQO5nx7xOS8oLoyguLB6zE3tkWcWhRBCCCGEEKIKdFEp+d+cRBeXoktKKT1V1NBZqhPSsiiEEEIIIYQQftJFpWS8shuA3E/KtyiGnR9X31mqM1JZFEIIIYQQQggftNaU5hSiS0EFKDLXfFth+GY9EuspZ3VPKotCCCGEEEII4UPW2gMUH8vzHSBAoQIVukQTcXFzAsLOnCrWmbMmQgghhBBCCFGLSnILK6woRg07h5BWjnrMUf2SAW6EEEIIIYQQwovin097fA9wBLs+BzUPJ7hlRH1nqV5Jy6IQQgghhBBCeFGSW+j6HBgTSuyoTuYZxtwiAhzBKKUaMHd1TyqLQgghhBBCCOFFSba7shjW1YxyqpQiMDKkobJUr6QbaiO0fPlyevfujcPhoGXLlgwfPpxNmzYxZ84cgoODcTgcrr+YmBjXcqtWraJnz55ERUWRkJDAkCFDOHDgAABz5sxBKcWzzz7rkdbChQtRSjFnzhwACgsLGTt2LO3bt0cpRVpaWoV5TUtLIyAgwJWf1q1b8+ijj3qE0VqzaNEievToQbNmzWjRogXJycmsWLHCI9x7773H4MGDiYyMJDExkcsuu4zVq1dXbyMKIYQQQghRQwXfZbk+B9q6oJ4tpLLYyCxYsICUlBRmzpzJsWPHOHjwIFOnTmXVqlUA3HjjjeTm5rr+MjMzAdi/fz8TJ05k/vz5ZGVl8f333zN16lQCAtw/cefOnVm2bJlHeqmpqXTu3Nlj2sCBA/nXv/5FixYt/Mpzq1atXPnZtGkTf//731m5cqVr/r333svChQuZP38+GRkZHD58mHnz5rF27VpXmDfffJNx48YxceJEDh06xLFjx5g7dy5r1qyp2gYUQgghhBCitpRq18eAZmdfZVG6oTYiWVlZzJ49myVLljBmzBjX9BEjRjBixAhX658327dvp0OHDgwZMgSAyMhIrr/+eo8wffr0Ydu2bezcuZPu3buzc+dOTp8+TZ8+fVxhQkJCSElJASAwMLDK69ChQwcGDBjArl27GDVqFPv27eOvf/0rn332Gb1793aFGzhwIAMHDgRMy+OMGTN45JFHuOOOO1xhLrvsMi677LIq50EIIYQQQoiaKjyU4/E9MDq0gXLScM76yuL0D6fXW1qLhiyqcP7mzZvJz89n9OjRVY774osvZs+ePdx3332MHDmSPn364HCUH8b31ltvJTU1laeeeoply5YxceJEdu7cWeX0fPnmm2/45JNP+NWvfgXARx99RNu2bT0qimXt3buXH3/8kbFjx9ZaPoQQQgghhKiJItsrM1SgeZfi2Ua6oTYiGRkZJCQkEBTkuw7/+uuvExMT4/r75S9/CcC5555LWloahw8f5oYbbiAhIYFJkyaRm5vrsfyECRN49dVXKSoqYsWKFUyYMKHG+T5y5AgxMTFERUXRuXNn+vbt62o1TE9PL9edtU2bNsTExBAWFsYPP/xARkYGAC1btqxxXoQQQgghhKiO0sIS8r46Tu5nR8n971FOf5XumhfWPb4Bc9Zw6q2yqJSarpT6XClVoJRaapseopR6Uyl1QCmllVLJZZZTSqmnlFIZ1t/T6gwdozY+Pp709HSKi4t9hrnhhhvIzMx0/a1fv941r1+/frz++uscP36cjRs38vHHH/PEE094LN+uXTs6derEzJkzOe+882jbtq3f+Tt48KDH4DpOrVq1IjMzk+zsbDIzMwkPD+e2225zrdPRo0c94jl06BDp6ekUFBSgtSY+3ux8ZcMJIYQQQghRX3I/PkTetp/J332C/D0nPOY165HYQLlqWPXZDfUIMA+4EggvM28TsBB4w8tydwGjgAsBDXwAfAe8WBuZqqxraH3q378/YWFhrFy5ssZdMvv06cOYMWP4+uuvy82bOHEiU6ZMYcmSJVWKs127duVaKsuKjo7mlltu4cYbbwTg8ssvZ/r06Xz++ec+u6J26dKFtm3b8tZbb/Hb3/62SnkSQgghhBCipnSppvCQ9+vc0PNiUEFNq0Nm4ek8SkpKahxPvVUWtdZvAyilegNtbNMLMRVFlFLe1ug2YL7W+pAVZj5wJ7VUWWxMoqOjmTt3LtOmTSMoKIhhw4YRHBzMunXrWL9+Pc2aNfO57KZNm9i9ezfXXXcdzZs3Z8+ePaxevdrVwmd344030qZNGy699FKvcTlb/MC8SiM/P5/Q0FC/Xjqam5vLihUr6N69O2AqgnfffTc33XQTL7zwAgMHDiQkJIRPP/3UtYxSigULFnD77bcTHx/P9ddfj8Ph4NNPPyU1NZWXXnqp0nSFEEIIIYSortK8Io/vEX2SQCkCwoIIaRfZQLmqnm3/WcXBr7fXSlxNYYCb7sAO2/cd1rRylFJ3YVoiSUxM9PqOwOjoaHJycspNbyzuvPNOoqKimDt3LuPHj8fhcNCzZ08eeOABPvzwQ1577TWP11IA/O9//yM4OJi3336bhx9+mLy8POLj4xkzZgz33HMPOTk5FBQUUFRU5Fr3vn37UlxcTE5ODkVFRRQUFLjmXXDBBRw8eBCAK6+8EoCvvvqKc845p1x+8/LyOHLkiKtbakhICH369GHx4sWu+P74xz/Svn17UlJS+O6774iOjqZTp04sXbqU2NhYcnJyuPLKK1myZAl//vOf+fWvf01YWBjdunXj3nvvrfbvlZ+fX+l7IsFUcP0JJ85uUk6Ev6SsCH9IORH+krJSRzQEFoAqNV8jflY0y3A3jHx9/Lg77MF6zls15ebm8sG77/DDhg9rLU7lbEGqL0qpeUAbrfUkL/MOARO01mm2aSVAd631Huv7ecA+IEBXkPkuXbrovXv3lpu+e/duunXrVtPVEE2Av791WloaycnJdZ8h0aRJORH+krIi/CHlRPhLykrt08WlZP77O0oyC3yGSZjktW2qUUtLS+O8Fs3Zssr9ZN+Y383ZprX2/VqCSjSFzre5QJTtexSQW1FFUQghhBBCCCG8KTyYU2FFMSih7PAqTYe9ohgRG1fj+JpCZXEnZnAbpwutaUIIIYQQQghRJYVHPAeyUcGeVSLHoNb1mZ060ywqusZx1OerM4KUUmFAIBColApTSgVZ80KteQAh1jxnp+FUYIZSqrVSqhVwP7C0vvIthBBCCCGEODNorSmyVRYjL29L/PhuRFxi3gvu6N+SoOjQhspejTli3e+D7DbwlzWOrz4HuJkFPGr7PgF4DJgD7AWco6e8Z/3vABwAFgPnAl9Z01+2pgkhhBBCCCGE30pO5FOaZ73TPFAR0saMdBp+fjzh58dXsGTTkH/KVhGOr/n61OerM+ZgKobe5rWvYDkNPGj9CSGEEEIIIUS1ZK75zv2lRKMCKn81XGOltebk0SMUWBXE7B8PUFJonsUMCAwiOKzmz142hVdnCCGEEEIIIUS1FP10iuIT+ZSeLm7orFTbD//bzuG9O9Gl5l0fedlZ5J7I8AiTkZFBvNWaGOaI9Osd6ZWRyqIQQgghhBDijFT4Yw7ZH3p/UWLk4KYxkM2ujevZ++nHVVom8Zz2tZK2VBaFEEIIIYQQZ6SC77J8zgvpUPPRQuuDPxXFpHPPIz8whJYdOhAYHMxFV42olbSlsiiEEEIIIYQ4IxV8764sBiWEE9LaQWB0KCEdomqlm2Zdc3Y7dQoOC6fPiDF8+sYrrmlX3PVrHLFxFKal0S85uVbTbwrvWTzrLF++nN69e+NwOGjZsiXDhw9n06ZNzJkzB6UUzz77rEf4hQsXopRizpw5rmnZ2dmkpKTQrl07HA4HnTp1IiUlhfT09ErT8aWwsJA5c+Zw3nnnERERQfv27ZkyZQoHDhwAIDk5GaUUO3bs8Fhu1KhRKKVIS0sDIDMzkylTptCiRQsiIyPp3LkzTz31VM02mhBCCCGEEDa6RHt8j7q8Lc0uak7oudFNoqIIUJh/2uP7Nfc+QNK5neg6YDAqIJAOF/XBERtXZ+lLZbGRWbBgASkpKcycOZNjx45x8OBBpk6dyqpVqwDo3Lkzy5Yt81gmNTWVzp07u74XFhYyZMgQdu7cydq1a8nOzubTTz8lPj6eLVu2+JWON2PHjmX16tUsX76crKwsduzYQa9evfjwww9dYTp37kxqaqrre0ZGBv/9739JTEx0TbvvvvvIzc1l9+7dZGVlsXr1ajp27FizDSeEEEIIIYRNxj93eXxX4U2vU+XJI4c9vjsrud0G/ZIR9z1Ez2FX12n6TW+LncGysrKYPXs2S5YsYcyYMa7pI0aMYMSIEcyZM4c+ffqwbds2du7cSffu3dm5cyenT5+mT58+rvCpqakcPHiQ9evX43A4AGjevDmPPPKIX+l4s27dOj744AP27dtH27ZtAYiOjmbatGke4caPH89LL73E008/TWBgIK+++iqjR49mzZo1rjBbt25l3rx5xMbGAtC1a1e6du1ak00nhBBCCCHOclprSk8VgYaS7ELPmYom05poV5if73NeYFBwnad/1lcWf/zVPfWWVtsXX6hw/ubNm8nPz2f06NEVhrv11ltJTU3lqaeeYtmyZUycOJGdO3e65q9bt46rrrrKVVGsbjp269at45JLLnFVFH1p1aoV559/Pu+//z7Dhw8nNTWVZ555xqOy2K9fPx5++GFOnjzJwIEDOe+88/zOhxBCCCGEEGXpUk3WewcoPpbndX7UkHb1nKPqObxnF1999D5hkZH0vOJqso7/5JrX/sKL6z0/0g21EcnIyCAhIYGgoIrr8BMmTODVV1+lqKiIFStWMGHChHLxtGzZssbpVCVOu4kTJ5KamsrevXvJzMykf//+HvOfe+45xo8fz6JFizj//PPp1KkT7777rt95EUIIIYQQwi5/d4bPiiIKQtpE1m+GqmnLqjc4nZPFySOHWL/sJfZv2eyaF+ao/3WQymIjEh8fT3p6OsXFFb8wtF27dnTq1ImZM2dy3nnnlWvti4+P5+jRozVKx+FwuP4OHjxYaZx2Y8aM4aOPPuK5557j1ltvLTc/PDycmTNnsm3bNjIyMrjhhhsYN24cJ06c8Ct+IYQQQggh7E5tPebxPcARTIAjmJD2UcRPPL+BclU1JcVFFc6PjEuop5y4nfXdUCvrGlqf+vfvT1hYGCtXrmTs2LEVhp04cSJTpkxhyZIl5eYNHTqUWbNmcerUKWimXkgAACAASURBVCIiIqqVTm5ubrk4n3nmGQ4dOkSbNm0qzFuzZs0YPnw4L7zwAt9++22FYaOiopg5cyZ/+MMf+P7774mLq7vRnIQQQgghxJkvKD6MmBGNe/DE0pISPv/3/3Hsu/0ktmuPCgjgdI7nOyGjk1oQEBCACggkrnUbWnXpVi4erbXHs5h5eXls27aNH3/8kebNm9c4n2d9ZbExiY6OZu7cuUybNo2goCCGDRtGcHAw69atY/369TRr1swV9sYbb6RNmzZceuml5eK59dZbWbx4Mddffz0LFy6kc+fOnDx5ksWLF9OzZ0+uvvrqCtN5+umny8U5dOhQrrjiCkaPHs2LL77IhRdeyOnTp3nllVcICQlhypQpHuGffPJJ7rjjDtq3b18urscff5yrrrqKCy+8kNLSUp555hliYmLo0qVLzTeiEEIIIYQ4q5R9RYbj0tYNlBP/7flkA4f3mDFHju7f6zXM5ZPurjCOXbt2sXv3brp27Ur37t0BXBVFgJ9//rnG+ZTKYiMzY8YMkpKSmDdvHuPHjycyMpJevXrx8MMP8/7777vChYeHM3ToUK9xhIaGsm7dOh599FGuuOIKTp48SVJSEtdddx19+/atNB1f3nzzTZ544gluvPFGjh49SkJCAldccQWzZ88uF7ZVq1a0atXKazxKKSZPnszBgwcJCgqiR48e/Oc///E5II8QQgghhBBgWtKy1x2kNK+IQEcIaE3hIXePuIBmQQTFhTVgDiunS0vZu3ljhWGad6i4ZbSkpITt27cDsGPHDmJjY8nMzCQvz8dzm9WktNaVh2qCunTpovfuLV9L3717N926lW/CFWcef3/rtLQ0kpOT6z5DokmTciL8JWVF+EPKifCXlBVPeV8dJ2+b7xaz0A7RRF5W8SNTDS3j0I98/Mo/XN8vuHwYzSKjOfb9t/zwvy8AuPKeFJpFRfuM44MPPuD48eMEBOQAJUAgJ0+eJDq6LeDuljp+/PhtWuve1c2rtCwKIYQQQgghmoSKKooA4T0T6ykn1Zd5zHPQyPP6mDcHtO56PhdddW2l74MsLi7m+PHjxMT8y2N6WHgheacmUptVPKksCiGEEEIIIZqc0PNiCG0XBYAKDiAosRkqsOKKVmNg79kZ28qzFdRXRTEjI4PtOz5CUcjx4ycJDrZ1vQ0IIDg4mOIS95sOgoODueaaa2qcV6ksCiGEEEIIIRq90nzP1745BrSqtBWuMSouyHd9jm/j+Qq8goICNmzYQGlpqTt8cTHFxe8QEnIAgMgyr1t0vgtdZcRw7TU3ERAQUmt5lcqiEEIIIYQQotErTj/t+qyCA5pkRRGgqLDA9Tm0medr7rZs2UJ6errHNKUKiI4+4DWu0DAzmE+PHovZsOHjWq0oglQWhRBCCCGEEI2Q1priY3mU5BQCcPprdyUqMKp2K0X1qbiw0PU5KMRzPZyvvbALCPB8/3lSiy4UFR1HKUVoaCitW9+MUgF1klepLAohhBBCCCEanYJvMsn99IjXeaHnxtRzbqqnKD+fL9/7N9npx0FrQHM611T+sks0n+/cw67Dx8z37GyPZYcMGcJXX33FiROHXdPiE3rQ6+I/UliYTlbWdhyOroSH193or1JZFEIIIYQQQjQ6hYdyfM4LbtGsHnNSfTs//ojDe3aWm16iNRnFEHs6n+KAbC9LQlJSEpmZmWRmud/JGBISb/1PIDHR+zvXa5NUFoUQQgghhBCNTmluketzYEwoQYnhAIS0dhAUH95Q2fKb1prvv9zqdV5OKQSGhBDSzHM9lMojPHw7AQG57N//I3mnv6VZ+CHX/NAQ3+9erAtSWRRCCCGEEEI0KlprSrLdA8FED29PQGjjr7rkZKST/uMPlJaUkHvCc6CaATdMIDwyipOZmWzY9AmJ1vOKMTExDBgwgHfeeYfIqHcJUKeJjYvl1Kn9BJQZwycg8Hh9rYpJr15TE35Zvnw5vXv3xuFw0LJlS4YPH86mTZuYM2cOSineeOMNV9ji4mKUUhw4cACASZMmERISgsPhIC4ujiuuuII9e/a4wi9duhSlFDNmzPBIc+XKlSilmDRpUoV5e++99xg8eDCRkZEkJiZy2WWXsXr16irHrZQiIiICh8OBw+HgjjvuqMaWEkIIIYQQZ6LSvGJ0sXkfoQoNbBIVxZ/272Pdy8+z/b1/87917/LdF+5WxcCQUHR4BKeKivlky1aPgW1+8YtfEBMTQ7/+GbRoEUVi80TCw90tjvEJ8YSGhRIbG0t8XJ96XSepLDYyCxYsICUlhZkzZ3Ls2DEOHjzI1KlTWbVqFQBxcXHMnj2bkpISn3E8+OCD5ObmcvjwYVq3bs3tt9/uMb9jx4689tprFBe731WTmvr/7N13eFRV/vjx952WmUx6IY3eywoiSkdEEVARFFFUivhVXJR1VxFWRRdQQcSC69pY8bciqwjYUJCyIEUQFEQB6VIChBRIIW36zP39MWTCMMkkJCEJ+nk9D89z7z3nnntmMuGZT075LKB169ZB+/bZZ59x5513MmbMGNLS0sjKyuL5559n2bJlVWp7165dFBUVUVRUxPvvvx/8jRFCCCGEEH8Y7oLSHUO1kZfHzqdbP/+kzOtOVSVda2LdunWsX7/ed12vTyXUvAmn62sO/TaDwoLd6HU6DHoDCgqNGo2lRYvJGEOMxMXGERoaSlzcjbX1cgAJFuuV/Px8pk6dyttvv82wYcMwm83o9XpuvfVWXnnlFQAGDRqEwWDgo48+qrA9k8nEXXfdxc6dO/2uJyYmcsUVV7B69WoAcnNz2bJlC0OGDCm3LVVVmThxIv/4xz948MEHiYyMRKPR0LdvX+bNm1ettoUQQgghhDif/cjZ887qfz5FVVUDrrW4uhstrulOQWQDwmJi/co0mgLM5s0kJRVRWLATq+V4wP0REVcSFtaaTp3m+f7Vdm7J+j+ee4l98/auWnvWLRM6BS3funUrNpuN22+/vdw6iqLwwgsv8Nhjj3HvvfcG/cAUFxfzySef0LJly4CyMWPGsGDBAm655RYWLVrE0KFDCQkJKbetgwcPcvLkSYYPHx70NVxM29deey0ej4eePXsyZ84cmjZtWmHbQgghhBDi989+uDRYdJ221GFPKqaqKoU52b5jN9D19ruJTEhk165dhEb6p/lITExEUU5jNEVjDDGW2WZoaDN0OvOl7nqF/vDBYn2Sk5NDXFwcOl3wH8uQIUOYOXMm77//PuPGjQsof/XVV3nrrbcoKCigSZMmvims57v99tt5/PHHyc/PZ8GCBbz22musXLkyaN8AkpKSKnwdlWl748aNdO/eHYvFwrPPPsvgwYPZuXNnha9dCCGEEEL8/lj35mDdlwNuT0CZoVF4HfSofDabjeVLFpGXnkaM4kaDN0g86QT3uQFG546fy7z32muvpWHDhpw6lUV2tjf9h04XTsOGY0BRsNszMRkbER7evpZeTXAyDbUeiY2NJTs722+9X3lmzJjBzJkzsdlsAWWTJk3i7NmzpKamYjKZOHjwYEAdk8nELbfcwowZM8jOzqZXr15+5ePHj/dtPvPiiy8SG+sdOs/IyKiwbxW1Dd5fFIPBQFRUFG+88QbHjh1j//79FbYthBBCCCF+X4q3ZVK8PRNPsROPzY3H5r83R1iv5DrqWdm+WbaME6mpFDpcHLernHCopDpKA0VdOaOFAHFxcQA4HKU7paak3Etk5JVERnSiQfzAehMogowsVjg1tDb16NEDo9HI0qVLK5zueeONN9KyZUveeeedcus0btyYN954g/vuu4/Bgwf77aoE3umi119/PdOmTQu4d+7cucydO9d3rqoqjRo14vPPP2fSpEkVvpZgbZdFUZQy53oLIYQQQojfD4/Dzdmlh9GY9QC4sq1QwVdAjbHuQhZVVfn5559JT0/3fVc9m5vjV6ckSERR0BkMRCUkAhAWFkZRUZGvnslkwmj0BpL284JFgyHuEr6C6vnDB4v1SWRkJM8//zwTJkxAp9MxYMAA9Ho9a9euZf369YSGhvrVnzlzJkOHDg3a5o033khycjLvvfcef/vb3/zK+vbty5o1a+jcuXOFfVMUhTlz5vDAAw8QGxvLHXfcQVhYGFu2bGHBggW89957lW577969OJ1OrrjiCqxWK88++ywpKSm0a9euwn4IIYQQQojLk6qq5C70pnTzWMqeSWfqEIvpijjsx/KxH83H2DamNrsYIDMzM2CWntvp9B3rjUZiGzb2K09OTqZv374oioLdbic1NZXExEQiIyMB7/tgt6X76kuwKCpt4sSJJCQkMGPGDEaOHEl4eDhdunThmWee4X//+59f3V69etG1a9egaw0BJk+ezMSJExk/frzfdUVRuOGGGyrdt+HDhxMWFsbMmTN59NFHMZlMdOjQgcmTJwfUDdZ2VlYWDz/8MGlpaZjNZnr27Mny5cvR6/WV7osQQgghhLi8eIqdFdYxX+MdlTO1i8XULraC2pdeyb4d53M5S9N69Ovdi2adrkJRFLRabcCmjiEhIbRp08b/fleh71ijNaLV1v1GNuVRfq9T/9q0aaOWtVZv//79MoL1B1HZn/WGDRu47rrrLn2HxGVNPieisuSzIipDPieisn5PnxXboTyKtpSOqIVf1xBNmAFFo6DoNWjD61c+RZfLxZIlS3znbdq0oVWrVvzwxSLyM9PRKQq9RoymQdPmF9Wu1XqCQ4de8J136jQvSO3KK+uzoijKDlVVr65qmzKyKIQQQgghhKhxzjMWLDuyzm1a40K9YOOakKaRddSz8jkcDux2O4qi8OOPP/qVJSYmEhERgeJ0oDuXvs4YFnbRz3B77L5jvT66eh2+xCRYFEIIIYQQQtQo1ekh/5tjdd2Ni7J792727NkTcN3jduN2uTBpIP90JkXnbXCjM5Sfp7w8HndpNoMQY8Vp6eqSBItCCCGEEEKIGpW39HDQcvM1CbXUk8o7dOhQwDW7xUJexilQVTYueD+gXF+FYNHttviOtZry02zUBxIsCiGEEEIIIWrUhZvZRA1uztnlR33nxnqwec35du/ejcPhCLhuLcwHVaVpOcspdYbg6yw9Hge//jqhtL4+Epcz33eu0Vx8sFmbJFgUQgghhBBCVIvq8qC6POBRUT3+G2hGDmqKLs5E9LBWOLOKMTQOR9EoddRTL6fTSXp6Oi6XC7fbHTD99J577kFRFNbMn0ehvRBFUTBHx1Ccl+urYzCFomg0QZ+TlbXc7/z8QBH8RxnrIwkWhRBCCCGEEFVm+y2P4m2ZqE5PmeW6Bt5c4doIA9qIut/xVFVVPv3006B1lHMb2NjycnzHve4aRWhkFDuWf0leZjqdbry5wmcVFwefjpuQcEsle103JFgUQgghhBBCVIl1Xw7F2zKD1qnrUcQLpaenV1wJcDkcuBylO5eawiNQFIWrbx1W6WdptCbfcai5BU2bjMfjcVBQsBOjMYXQ0GaV73gdkGBRCCGEEEIIUSmWX7OxH84DFVDAne+/zk9j0oECHosLgOjhreqgl8EdOHDA77xZs2YcO3aM3FNpOKwWUgwKX706A4/bP9WHRqu9qOeoqkphwW7feVLiMPT6KADi4wdUsfe1S4JFIYQQQgghRIXchQ4sO7KC1okZ0aaWelN1LruNwpxsQsxhdLzySq666ioyNq4mWgW9AfQKAYFiVRQV7fc71xtiqt1mbQu+IlPUiYULF3L11VcTFhZGUlISN910E5s3b65Wm/Pnz0er1RIWFub3r2QYfvPmzfTs2ZPIyEhiYmLo1asX27dv992rKAoTJ070a3Pp0qUoisLYsWMB73bDQ4cOJT4+npiYGAYOHMjBgwer1W8hhBBCCFE/uHKsQcvDeibXUk+qJ/XX3RTn5ZKbdoKcA3v49j9zURSFUI2CXil7yuy1I/+vwnZdrmJ+OzyLvfsmcSp9MUePvu5XrtdF1Uj/a5OMLNYzc+bM4aWXXmLu3LkMHDgQg8HAqlWr+Oqrr+jdu3e12u7Ro0eZQWdBQQGDBw/m3Xff5a677sLhcLBp0yZCQkq38m3RogWLFy/m5ZdfRqfzfmwWLFhA69atfXXOnj3LkCFD+OCDDwgPD+f5559n6NChAUP9QgghhBDi8mM7lOc71sUaCevTEPvRs7hzbRjbxWJICavD3lWO2+Wk2F66DjH3+FEMF6ypNEfH0P+BR/C43RTl5WIKjyAkNLTCto+f+DeWYm96kOwzawPKNZrLL/SSkcV6JD8/n6lTp/L2228zbNgwzGYzer2eW2+9lVdeeYVt27bRo0cPoqKiSEpK4i9/+YtfPhhFUZg7dy6tWrUiOjqaCRMmoKpqkCd6lSQgveeee9BqtZhMJgYMGEDHjh19dRITE7niiitYvXo1ALm5uWzZsoUhQ4b46nTt2pUHHniAmJgY9Ho9jz/+OAcPHiQnJ6em3iIhhBBCCFFHnOnFvmNDkwh0USGYr0ogon+TyyJQBLAVF/uda8sYSLzxwQlotFp0BgNRCYmVChQBigr3l1uWmFT5TXHqk8svvK1hX85+rtaedfuT04KWb926FZvNxu23315muVar5fXXX+fqq68mLS2Nm266iXfeeYfHHnvMV2f58uVs376dgoICunTpwq233sqgQYOCPrd169ZotVruu+8+7r77brp37050dHRAvTFjxrBgwQJuueUWFi1axNChQ/1GHy/03XffkZiYSGxs/Uq6KoQQQgghLo7ztH8+wJDmkXXUk+opzPfPc3jNLbeh1etxORx43C6adepSYe7EsqhqYNqQlJR7UBQdoaFNMZkaV7nPdUlGFuuRnJwc4uLifNM8L9SlSxe6d++OTqejadOm/PnPf2bjxo1+dZ566imioqJo3Lgx/fr1Y+fOnb6yH374gaioKN+/Fi1aABAREcHmzZtRFIVx48YRHx/PkCFDyMryX8B8++23s2HDBvLz81mwYAFjxowp97WkpaUxYcIE5syZU9W3QwghhBBC1BPO9CK/c21Y3edLrAxVVcnJyeHo0aMcPXqUnbt2+coiwsNpcsWVNGzbgaYdO9O88zUXFSgWFOwm6/QKMrOWsXv3n/3KUlLuJS7uemJjr71sA0WQkcV6JTY2luzsbFwuV5kB46FDh5g4cSI//fQTFosFl8tFly5d/OokJib6jkNDQykqKv3F7t69e7kb5bRr14758+cD3u2ER40axWOPPcYnn3ziq2MymbjllluYMWMG2dnZ9OrVi5UrVwa0debMGQYMGMAjjzzCPffcc1HvgRBCCCGEqD9KljS5i5y+a4amEXXVnYvicDhYu3YtZ8+e9V2znffd2FON/I8ZmUs5nfVNueWxsddVue365A8fLFY0NbQ29ejRA6PRyNKlSxk+fHhA+cMPP0znzp355JNPCA8P55///CefffZZjfejbdu2jB07ln//+98BZWPGjOH6669n2rSy37e8vDwGDBjAkCFDeOaZZ2q8b0IIIYQQ4tLzONwUfnsCZ5YloMzYOnC5Un3066+/+gWKAB5PaUqMlCoulfJ4HEEDRfDuJfJ78IcPFuuTyMhInn/+eSZMmIBOp2PAgAHo9XrWrl3L+vXrKSwsJCIigrCwMA4cOMC7775LfHx8tZ974MABvvnmG0aMGEHDhg05efIkn3zyCd27dw+o27dvX9asWUPnzp0DygoKChg4cCC9evXipZdeqna/hBBCCCFE3ShYewLX6cBAEUAXVf6eFfXJwYMHcVgtWPLzUVUP4cYQinJzfeUxJmOV2i0o/NXvPCamF/kFO3G7vJvnRER0LOu2y5IEi/XMxIkTSUhIYMaMGYwcOZLw8HC6dOnCM888w+DBg3nooYd4+eWX6dy5MyNGjGDdunWVbnvr1q2EhfnvVLV+/XqSk5P58ccfmTNnDmfPniUqKorBgwfzyiuvBLShKAo33HBDme1/+eWXbN++nb179/qmtALs27ePxo0v37naQgghhBB/JK5cW2CgqICiUTC2j0UTqq+bjl0kVfWQl5GO6vFuPhPvLKaJoXTEzxxVtbyHbrd/vslGjcbSCDibvwOnI4/Y2L5V7nNNsdlsnDlzptrtSLBYD40cOZKRI0eWWXZhzsLnn3/ed3xhmozzA7axY8cyduzYcp+5ZMmScsuC3Ttjxgzf8X333cd9991XbjtCCCGEEKL+K9qS7ncec29bNAZtHfWmas6ePYvTZvMFigD6C6aGNuvc5cLbKsXtLk2/ERff33ccFVm19mqSqqpoqrCba3kkWBRCCCGEEEL4uLJLR8508abLJlC0Wq1kZGTgdDrZsWMHdmvp6GiSUU+PYXd6TxSFmOQUDKbK5U+8kMtV6DvWaetXfsmrr766RtuTYFEIIYQQQgjhownT4zm3+6m5a2IFtesHl8vFl19+6X/x3KQ7RYFmLVuS2LJ1jTyroGC371inC6+RNmuC1Wrl559/rtE2JVgUQgghhBDiD8yZVYwjvRgFQMEXKALooqu2CUxtS0tLC7jmdrkAaKSHuMZNa+xZGk3Iecf15/3Zu3dvjbcpwaIQQgghhBB/UJbdZ7D8fLrcckVXc+vfLqXUw4fJy0zHcy5AjAsLxWgpIFYPWkUhNKLmckNaLam+45CQBjXW7sXKyMhg9uzZHDx4EJvNxoYNG2r8GRIsCiGEEEII8QfgsThxpBWhjQ4BRcFT4AgaKOoaVG1NX21zOp3s3fUL9mLvxjMJejAW2jHqSje0MYZVPVh0OvPIzf0el6sIj+rwK9Ppai4IvRgej4ehQ4eyffv2cut88MEH3H///dV6jgSLQgghhBBC/M65i53kfXooaB19shldtBHr3hw0YXpCO1U/n3dt2L9/Py5HaRAXogTWiU5KrlLbTmce+/b9vdxyna5uNrj5+uuvgwaKGo2GgQMHVvs5EiwKIYQQQgjxO2f/LS9ouRKiJXJAUwDM11wem9qUSE9Px+32Tj/VKdB7+L3ojSYA9CEhhMfFoyhlRJBlsFiO4XTmoaJiKT7KmTP/C1pfozFUr/OVZLfb2bp1K/n5+dhsNu6+++6g9SdOnEhSUlK1nyvBohBCCCGEEL9zzsxiv3NdrHdjFleODYCoW5rVep+q6uTJk3z//fe+HONutxs83uMGBi0JLVpVOjgsoaoqhw/PwmI5FrReSsq9KIoOvT6SsLD2VXsBFyk3N5c+ffqwb9++cus89thjNGzYkG+++YaBAwcyefLkGnm2BItCCCGEEEL8jqkeFWdmac7ByJubob9M1iNeSFVVNm3a5HfN7SydghoZEX7RgSKAxXKkwkCxdeupmEyNLrrt6po6dWrQQBFgzpw5bNy4kSeeeKJGn315bG/0B7No0SK6deuG2WymQYMGdOvWjXfeeQdVVRk7diwGg4GwsDDfv8WLFwPQtGlTTCYT4eHhREVF0bNnT+bOnYvH4/G1PXbsWJ599tlK92Xbtm3cfPPNREVFERMTQ9euXfnggw8A2LBhA4qiMGzYML97du3ahaIoXHfddb5r/fr1Iz4+noiICDp16sRXX31VjXdICCGEEEJUlmVHlt/55ZAOw+PxkJqaSmpqqt/1snb8dNq8o6MRWoiIrdo6y8OHZ/udh4f/KaCOwVA3O5+uWLEiaPnLL79cpQC5MiRYrGdee+01/va3vzF58mQyMzPJyspi7ty5fP/99zjOLdz9+9//TlFRke/fiBEjfPcvW7aMwsJCjh8/zlNPPcXs2bN54IEHqtSXrVu3cv3119O3b18OHz5MTk4O7777LitXrvTViY+PZ8uWLeTk5Piuffjhh7Ru7Z/09I033iAjI4OCggLee+89Ro0aRUZGRpX6JYQQQgghymc/XkD2/L1kz99L4fensO7N8StX9PU3BFBVFbfbzc6dO9myZQtbtmxh7dq17N+/n3379gV8fxwxYgS9OnagqQFidQpRCZVbb2m1niAz82syMpdyLPVtvzK9Pormzf8WcI9WGxJw7VI7c+YMx475j3j279/fd/znP/+5xqaclkWmodYj+fn5TJ06lQULFnDHHXf4rnfu3JmPP/74otqKjIxkyJAhJCYm0r17d5544gn+9KfAv5AEM3nyZO677z6efPJJ37UuXbqwZMkS37nBYGDw4MEsWrSICRMm4Ha7WbJkCQ899BDr1q3z1evYsaPvWFEUnE4nJ0+erJGFt0IIIYQQolTh+pO+Y/tvZ/3KjO1jars7lbJu3ToyMzPLLDt9+jSnTwem+OjcuTNarRa3w+EbWdOHVBzQWa0nOXTohXLL27TxljVqdD8nT3pn1BlrafppZmYmM2bMYMeOHdjtdn755ZeAOmvWrKmVvoAEi2TP31trz4ob2yFo+datW7Hb7QwdOrTGntm1a1caNmzIpk2bLipYtFgsbN26lRdeKP8XqcSYMWN4/PHHmTBhAqtXr6ZDhw4kJwduTzx48GDWrl2L3W5n4MCBXH311Rf1WoQQQgghRHAlm76Ux3x1/dvp9MyZM+UGimXJP52J027Hk5LAvjMZ/LZti6/MEGqu8P6cnI3llsXEXotW652mGxXVlbNnt2GznSI5aXil+1cdDz30EMuWLSu3/Oabb66VfpSotWBRUZS/AGOBK4BPVFUde17ZDcDbQGPgR2CsqqrHz5XFAO8CN5yrvhp4WFXVgtrqe23Jzs4mLi4Ona70x9KzZ0/27duH3W5n9erVALz66qu89dZbAOh0OrKzs4O2m5ycTG5u7kX1JS8vD4/HU6mRv549e5Kbm8vBgwdZsGABY8aMwWq1BtRbvnw5TqeTtWvXcuDAATSa+jsFQgghhBDicuTKsvidh/U89wd8rYIhJQxFc2nWtlVVYWFhwEiZoigBQW+bNm2w22z88O0aDArE6eDQD5sD2jOag+c9VFXVL1jU6szExXnDDGNIElFRpYMZGo2O5s0fu+jXVFUZGRlBA0XwDtLUptocWUwHZgADAVPJRUVR4oAvgAeBZcALwGKg+7kqM4BoRsHEWgAAIABJREFUoDmgAJ8D04GJtdTvWhMbG0t2djYul8sXMG7Z4v1LScOGDX0b1UyaNIkZM2ZUut1Tp04RExN8ysGLL77Iiy++CMCoUaOYM2cOGo2GjIwM2rZtW+EzRo8ezVtvvcX69ev5z3/+w8KFC8usp9fruemmm3jjjTdo0aIFQ4YMqfTrEEIIIYQQ/jwWJ9Z9uXisTlS3iiPVfzzF2Dq6jnpWOf/7n38ew06dOtGhg3c23u7NG9mzaT1GBYo8NnJPnaRZSPBgN75JU7/zwsJ9nD69Eo/qQEFDcfFhv/I2raej10dV/4VUkcVioaioCJvNRpMmTYLWbdu2rd9eJbWh1oJFVVW/AFAU5Wqg4XlFw4C9qqp+eq58OpCtKEpbVVUPAM2ApSUjiYqifAnUWIRR0dTQ2tSjRw9CQkL46quv/NYsVsf27ds5deoUvXv3DlpvypQpTJkyJaA/n3/+Of369avwOaNHj6Zly5aMGTOG0NCKt2J2uVwcOXKkwnpCCCGEEKJ8RdsyAwLE+k5VVRwOBx6PB7vd7ldWskmiqqoc+X4DpnMjobmnTga0A9CuTz9QVZwOOy26dEOr0/uVp6X9F4ej/Fl4dRUo5ufnc8MNN7Bjx45y60yYMIGHH34YrVZLmzZtKrXjqf3oUXIXLEATaiZ+wiPV7md9WLPYAdhVcqKqarGiKEfOXT+Ad3rqI4qifHKuyh3A12U1pCjKQ8BD4N2ls6ytdSMjIyksLKzJ/tcYrVbLU089xcMPP4zFYqF///6EhoayZ88eiouLsVgsOJ1O7HZ7ma9BVVUsFguFhYUUFBTw/fff8+STTzJixAiaNm1KYWEhTqcTq9XKmTNnfPdpNBoMBkNAe9OnT+e2224jMTGRUaNGERsby6+//sprr73G/PnzsVgsqKpKYWEhcXFxrFy50vccm82G2+2msLCQQ4cOkZqaSp8+fdDpdHz++ed89913TJs27ZL+LGw2W5mfgQsVFRVVqp74Y5PPiags+ayIypDPiaisij4rCbsUNK6yg4i85h721LPPWVFRUcDuniU6dOjA999/D4DH7fbbbb8sTa+/iUzHuRRxioGcn/03g1FVNx71YNA26ur3sDKDMV27dvV9Z6/Mms6ioiL2zHoJ7VnvpkYZY++vXiepH8FiGHDmgmv5QPi5458BA1DyafkWeKeshlRVfQ94D6BNmzbq+Xn+Suzfv5/w8PCA6/XFP/7xD5o3b84bb7zBn//8Z8xmM82bN2f27Nn079+fJUuWEBISUuZrUBSFESNGoNPp0Gg0tG/fnkmTJjF+/Hi0Wi3gnQY6Z84c5syZ47uvV69ebN4cOOe7f//+rFu3jmnTpvHKK6+g1Wpp1aoVEyZMIDw8nNDQUBRF8fVlwIABvnuNRiNardZX7+WXX2bs2LG+NhYvXkyfPn1q+u3zYzQa6dy5c4X1NmzYQFmfFSHOJ58TUVnyWRGVIZ8TUVnBPiuqy0NO6n7feVifFFDBmV6EoVE4rZtGXLL8e1W1cOFCYmNjA66bzWauv/5637nDaiH/p9Lvp9eO/D+++/g/fvf07dcPfUj5OSOdzjz27St9VosWkzmV/gk2axoA7du/Uicji7ZzeSErcrHrEzesX08DrRZPTAyFNhc6bfV/9vUhWCwCIi64FgGUDDl9infkcSjeNYuvAh8Bd9VWB2vbyJEjGTlyZJll8+fPL/e+C5OWlnd/sDYu1LVrV7+8iue77rrrSEtLK7PswQcf5MEHHwSgXbt2/Pjjj5V+phBCCCGEqJjH7vYda4xajC28gY+xZd2twQvm4MHAUT6TyYTBYKBTp05+162FpVNrTeERxDZsRHLrdqQfKg2OL5xyeiGbrXQ0zmhqSFhYa1q1nEJh4V5CjIl1NgV169atAddSUlI4deoU4F2buH///oA6ZbEfPYozPQPV5cS8YgUOt4f96TU3Lbk+BIt7gftKThRFMQMtzl0H6AQ8oqpq8bnyuUDgMJgQQgghhBB/ILYDpbvde2zuIDXrh19//dXv/N577y23bk5a6RpFvdE7etjxxpt8wWJkQiKaczPnymO3lwaLOp13bEqj0RMZeeXFdbyG3XjjjX7n3bt3LzOArEjxDz+SM38+JeOH+pwc9ltL35PlQyfAikXV6Wqtps7QnXueFtAqimIEXMCXwCuKotwBfANMBXaf29wGYDvwoKIofz93/hDnrXEUQgghhBDij8j6a/D0afWNw+HwHZe1X8b5dq1Z4TsuyvWuRjOFhXPb36fitNswGE1+9VXVw/ET87BZT9Ky5ZPodOHk55duHqNRgo9CXkpOp5P//ve/7N69G6vVitvtH9iPHj36ott0uT0s/ddHROafJTHSSLhRT3qRBzTeYHHHNQNwGkKq3ffaHFl8Fph23vko4DlVVaefCxTfwju99Efg7vPq/R/wLyAN7zTUbXjzNQohhBBCCPGHpYsz4cr25rY2dQhcB1iXHA4Ha9euxWLx5n0sSQFX4vz1iRWJSS5NpKAoSkCgCJCVtZz8sz8BsHfvRBISh1BUVDrt1WxueVH9r0mjR49m8eLF5Zb3798/6P1Wh5uPfzxOgwgjg69IQqNReObLPVzj8P7sM/Nt/BoSz6mGSYSGR5IfFc+phq2ZPbwj/6nmHje1mTpjOt78iGWVrQXKTOanquox4NZL1jEhhBBCCCEuM6rL4wsUAfQN624Dx2PHjvmmUcbFxeFwOCgoCL5uLiLiwi1L/IXHxlOY490Ds22vvgHlHo8LVXUDKoVFe8nK8k9mn5XpnzwhNLRZRS/jkvj444+DBopQmi6kPH9Z+LPvOCXKRJcm0WQX2dE7StOO/NBzKJkFhcSdt3lQXNjlNbIohBBCCCGEqAKP3Y11bzaeYicA9iP5fuVac91MsywoKPBbb5edXfHU2ISEBHS64GGIy1k6ZdV4QRaAU+mLyc5eB6rnwtvKZTDEV7pudTidTg4dOkReXh5Wq5VRo0YFrT9r1qyg5Tan/5TVd9YfJjJUj95hR+t2AeDRaHFVsNlPVUmwKIQQQgghRD1n+eW034Y259OYdGjC6yZYXL58eYV1hg0b5kvhodVqKwwUVVXFaS0dNT1/2qndfprsM2srfGZ0dHfy8n7wnet0YRXeU11ff/01Q4cODVqnV69ePPjgg5hMJvr06UNycrJfuc3pZndaPsV2F26PyifbTgS0kW9xEmEpHbm1hIYzc1hHPl61mX3n3raJA4KPVlaWBItCCCGEEELUc870onLLooe3rjf5FG+88UZUVWXTpk3Y7Xb69euH0Vh+LsQSqbt/4dT+PbicTlSP2zeyqNFqMZhCffUsllS/+zSaEDweu9+1P/3pLbTaEDRaEznZ60lIGIxGE3xDnepyuVwVBorgzZsZLFietWI/aXnWcstLXLF7o+84wqQnMdLIVQ203Ny2DaEGLU1izZXreAUkWBRCCCGEEKIeUz0q7oLSaZlhPZJAq0HRKeiTw1BqIPl6TWjevDnx8d7pnnfccQeqqlYqiM0/ncUvK78usyw8Nt6vDYczx3ccGXkVTZs+TE7ORtLSPgLgiive9gWGDVPupWFK+ek5atKaNWsqrLN06dKggWJmvi1ooKh1OQjRafjrjW1wf5dLSEoEWo0GXax3mq6iKLRLCr4W9GJJsPg7lpqaSrNmzXA6nRUO9wshhBBCiPrJddriO9aE6jC2iamTfhw7doysrCyMRiNarRZVVf3KGzdu7Hde2dHOrGOHyy5QFJpd2cXvkt2WEVAtNrYvkZFXodWaURRNpZ5ZXQUFBaxatYq8vDycTiePPvpoQJ2uXbuybds2AMaPH1/hyOPcjUf8zq9v1wCdRkGrKLRe9wURh/ej1SjwA2Ao/W4ffc+lC4hr590Ulda0aVPWrvWfhz1//nx69+5dI+2vWbOGfv36ER4eTmxsLFdeeSWzZ8/GZrMBMH36dPR6PWFhYb5/UVFRvvsVRSEhIQGXy+W75nK5aNCggd9/CJMmTaJVq1aEh4fTtm1bFixYUGHfVq9ezbXXXkt4eDjx8fH07duXr78u/StTRkYGDzzwAElJSb52p02bRnFxcU28NUIIIYQQ9YbqUVFdHhQX5K9KLb1ud5d/Uw1yu93k5ub6Ul7k5uaydetWjh49yr59+/j111/Zs2eP3z1JSUlVelbx2TzfcXLrdvQd/QDX3TeOQY88TrPOV/vVzTv7o+84LKw0mYJOF15rgWJOTg6RkZGMGDGC8ePHlxkofvzxx/z444+oqoqqqrz77rsVtnsy1+J3PrJbE0Zc05ghiRqijx7wBoplMLZtU7UXUgkSLP6BfPrppwwfPpx7772X48ePk5OTw+LFi0lLS+PkyZO+eiNGjKCoqMj37+zZs37tREVFsXLlSt/5ihUriI6O9qtjNptZtmwZ+fn5fPjhh/ztb39jy5Yt5fbts88+484772TMmDGkpaWRlZXF888/z7Jl3m2Qc3Nz6dGjB1arla1bt1JYWMiaNWs4e/YsR44cKbddIYQQQojLTfH2THIW7CPno/0k7vL/um66ssElf77b7WblypWsWrWKRYsWsXDhQlatWhX0ntDQ0CqvmyzMPuM7TmnXgZjkhkQnJmMK898FVVU9fjug1lZweKF//vOfFda59dbqZf678+rS3JLu3NKptygKaEpfd/iAASiXcAahzE28zLz00kvMmzeP06dP06hRI2bOnMntt98OeH+xn3zySebPn09ERARPPPGE7z5VVZk4cSJTp05l3Lhxvutt2rThzTffvKg+jB49mgULFvh+CRYsWMCYMWN49tlnfXWee+4533G3bt3o06cPW7dupWfPngHtlfTtH//4Bw8++KDvet++fenb15tXZ86cOYSHh/PRRx+hOfcL0qhRI954442L6rsQQgghRH3mLnZi3ZtTbrmp3aWfgpqbm1thnkTwpsDIysoC4KqrrqrSs1RVJSetdMdPU5h3zZ3bbcflykfFg8dtRVG0FBbu87s3LKxdlZ5ZHaqqsnDhwqB1YmNjCQ+vOO/lkTNF/JSai9sDLo9/GpD2SZG+Y3de6ciruWdPYkaPQnU4cBcVoYu5tJ+HP3ywWNEPuybde2/15xO3aNGCTZs2kZiYyKeffsqoUaM4fPgwSUlJzJs3j+XLl/PLL79gNpu54447fPcdPHiQtLQ0v2tVddttt/Hmm2/6Rhw3bdrE9OnT/YLF81mtVrZv384jjzxSZvnBgwc5efIkw4cPL/eZa9euZdiwYb5AUQghhBDi98iV7b/BiaoBRa9BE6YnrFcKiu7SfxeqzBKfW265hcjISKxWKy6Xq1LBUVkKsrMwtVrnOz+eeYq0XKVSORT1+tpZu3ny5Em++uor8vLyWLduHUePHvUrHzp0KAkJCWzfvp1nnnmmUt+38y1OXvxmf7nljWNLd4B1nRcsas/N5lMMhkseKIIEi/XSbbfd5rchjcPh8P215s477/RdHzFiBLNmzWLbtm0MHTqUJUuW8Nhjj9GoUSMAnn76aTZs2ACUJkhNTEz03X/33XezatUqHA4H//73vxk9ejQAS5Ys8cuZ07lzZ9avX+87NxqN3HrrrSxevBhVVRkyZEjQLZHHjx9Pp06dGDhwYJnlOTnev54Fm+eek5NT5XnwQgghhBCXC2dGaaBmbB9DpuUMba+r3RE0u700FUXLli3p2rUr4B0AOHz4MLGxsURGeke+TCZTmW0EYynIx3XuGZs+n4HuvJm1itYFqrbCNkJCEtBoLn0os3r1aoYOHer3npxvwIABLF26NGgbqqri9qjotKWB/taj2eXWb5vkH3i7z1sSpo2OurD6JSXBYj20dOlS+vfv7zufP38+77//PuCd8jlnzhxSU1MBKCoq8gWC6enpvkARoEmTJr7j2NhYwLtJTLNmzQBYtGgRAL1798btLl0sfdddd/HRRx8F7eOYMWN4+umnUVWV2bNnl1tv8uTJ7Nmzh/Xr1/vmsY8fP97X/pQpUxg2bFhA3y4UGxtLRkbg7ldCCCGEEJcrZ7aV/OXeUSptVAgeixPVUTqipos1gaW8uy8NVVXZsWOH7/z8AQGTycQVV1xRrfZ3fvsFp059jMZYgKJ40DVw+ZVrNGUHinpDrHdaqseFRmuiYaP7qtWPypo6dWq5gSJ404UE8+GWVL475F2T+egNrbiykTfY23zYP1gccU0jfjtdRMNoEwM7JPqVeQoKfcfaiJpNjVGRP3ywWBNTQ2vL8ePHGTduHN9++y09evRAq9Vy5ZVX+rYtTkpK8tuo5sSJ0vnfbdu2JSUlhS+++MJvLWNV9enTh4yMDBRFoXfv3mVuMjNt2jRWrlzJxo0biTjvgz137lzmzp3rO1dVlUaNGvH5558zadKkMp/Xv39/vvzyS6ZNmyZTUYUQQgjxu2DZkeU7dp8NDEj0CaFwMuByjTtx4gT793unRJbM+CoRbPbYxfJ43KSlfoEuuuxRNUUNoX3719Bo9Jw48f8oKNjlK2vf7iUAVNWNx+NCqw2psX6dr6ioiPT0dN9xSeqL8kydOhUAh8vDh1tS2Zuej8mgQ1EgK9/mV/fNb3+jQUQIpwv8f9YTrm/JVY2jGdCh7GfY9pWu1dRWcbpvVcm37stIcXExiqL4kp1+8MEHflsW33XXXfzrX/8iLS2NvLw8XnrpJV+Zoii89tprPPfcc8ybN4+8vDxUVeW3337zLUy+GIqisGzZMr7++usyd76aNWsWCxcuZM2aNb5RzWBtzZkzhxdeeIEPPviAgoICPB4Pmzdv5qGHHgJg4sSJFBQUcN9993H8+HEATp06xcSJE9m9e/dF918IIYQQoq6dP+X0QvpkM9owwyXvg9vtZvPmzeTk5AQEigBxcXFVbttuKebUgX2kHdjLyb27+eqVGWhCS9ff6QwGdAbva3QXx9Lr+oXo9RFotSaaNBlPfPyNGE2NaN/+Vd89iqK9ZIHizJkziYmJoU2bNrRp04YuXboE1Dl/j45xL77PvJ/yeH7ZPh7+aAc/HM2h0ObidIEtIFAscWGgCJAQUX5Afv56RQCNjCyK8rRv354nnniCHj16oNFoGDNmDL169fKVjxs3jkOHDtGpUyciIiKYNGkS69aVLhgeMWIEkZGRzJo1i8cff5yQkBAaN27MQw895LcWcvHixQFzr48ePUqDBv5bNXfoUM6fP/BOLzUYDLRq1crv2pQpU8qsP3z4cMLCwpg5cyaPPvooJpOJDh06MHnyZABiYmLYsmULzz77LN26daO4uJiUlBTuueceWrZsWYl3TwghhBCi7qguD87MYlSnB9XlwfLLab/yyEFNUYzeKZhaswFFXztjOsGW+bRq1YqYKm6i4rBa+N97b+Gynxc0aZxoQop8p12vfQ2zuQ0ajQ5F8Z9+qtHoSE6+q0rProrNmzeXu1ljifvvv58XXniBvz8zlccW7cQNHM+pfr7v5Mjyg8Widev9zrUXpKu71CRYrGdK1iKeb+zYsYwdOxbw/sVj5syZZd6r0+l4/fXXef31133XJkyY4Fdn0KBBDBo0qNznT58+nenTp5dbXjLl9UItW7b0KyuvXjAV9S05OZn//Oc/F92uEEIIIURdUj0qZ786grvQUW4dXULV8xRWx/nBoslkok+fPiiKQnR0dLWW/pw5cdw/UAQ0Rv90HGZzq0s2Snix+vTpU2GdG2+8EYDHFu2sVJujejThm90ZGHQabE43TWLM3N21EYU2J7NWHACgR4vYoD93y08/+Z3X9mdEgkUhhBBCCCEuIUdaYdBAEWo/CCiRd940x65du1Zr2un5LPnn2lXcKBon8U2bU6gpnfGmIwmt9uJ3Ur0Ujh07Vql699xzDxaHK+D6s4Pb43J7eGnlAd+1Gbf/iaRIE/3aNAionxBh5N1RXbC53EQY9QHlqqqiWr0pVDThYb48i+aePSrVz5okwaIQQgghhBCXUOE6/11qQlpEYj+S7zsPv7ZhbXcJAKfT6dtVHyC6Bqc47lm/BkPyLrTmHMJjYgmLzsaRHord6t3eNaF5ixp71sUqLi5mypQpLF68mNzcXJxOZ0Adt9vNsWPH6Nu3L82aNWPN2m9xuj1kXLAWcfbwjsSFeUdHH+nXkh+O5tC9eQxJkcEDYYNOg6GMnJnuoiJOv/IqrjL2FDG2q90UKiDBohBCCCGEEJfMhUtzNEYt4X0aEt6nIarbAxqlzkYVV6xY4XdelZyJZVFVFY0pD63Zu2GOVucdPYtOTsHlcKAzGIiJq14Kjuq4//77+fTTT8st1+v1aDQaWrRoweFjx3l9zSEmfLIroN6fUiJ9gSJAlybRdGlSuYBbdTgo2rwZ1WYjtFs370VFIe+TT8oMFAH0jRtXqu2aJMGiEEIIIYQQNcRjdWHZdcY37dR5qsivPPyG0i/8irb2ExMUFxdTWFjoOz5fVYJWt8vF16+V7qdhMIXisFowtSxd12cMD0enj8TlzEdv8AZXyckjqtL9arNYLEEDRYB9B3/zHX+7/zSHTxeVWS85quppRQpWraJgxUoA8r9eVm49TagJUAi95mr0CQlVfl5VSbAohBBCCCFEDSn+OQv7b2fLLdfHh9Zib/ydOnWKjRs3Vvl+p93G4W1byT+dRcP2fwJF4cSv/pu9OM5NM/VYI9GEet8HrTaUDufSX6iqWmcjqQBfffVV0PLBz7zPf3YWMEzJBeCLn9P8ynVaBQWF5CgT17etevBWEigGE//4YxjbtKnyM2qCBItCCCGEEELUAFVVgwaKdW3r1q3llnXq1KnC+4/s2MaBLd8BkHH4YJCaqi9QBGjSeJzvuC4DRYBDhw75nd9888188MnnPP3Fr75rWfk23t1wJODefm0bMKp7k0vSL21kJO78fL9rIc2aXZJnXYzaH/sWQgghhBDid8hx3D81RFivZJSQ0vyBEf1rf83Z+RyO0h1ZtVr/vIbt27ev8P79m9aDxgmUrsPUhOZgSNiHYiii2dUd6P/n+7nqjit95RGx8ZhMdbOBT1k2b97sd56QkMDPJ/LKqe1vYIfEGumD6vDfGTdp5gySZ7+Exmz2u64YDDXyvOqQkUUhhBBCCCFqgP2w/6iisVU0+iQzlh2n0UYZ0KeE1VHPwHouFUOJu+66C7vdTnZ2NgkJCRWO+DltNgwN9qON9OZlVPM7EN7ASJHdu/GLNiITd+Rpjh5fDUCDps1xO53ojUZ0ushL8Ioqx2q1smLFCo4ePYrNZmPt2rV+5X3vfIDPfz4VcF+nRlHsOun/84wKDUxzURWONP/n6WJjAUh+5WVOPT4R1W4n/Mb+Fbbj8qiszSnghM0OwGHVQC+Pil5Tc6O3Eiz+jqWmptKsWTOcTic6nfyohRBCCCFqksfixHowD9Xmzb3nSCvdCMXYNgYAbZiB8L61P7LmcDiwWq1oNN6JhBkZGX7liqJgNBpp2LDsvtmKinBYLaiqisfj5vvP5qFLLm0joZMVrdaJJj+eotwcjGHh6PSlI2FarQ6tVnfuWXUzmVFVVYYNG8aqVavKrbMxQ4eiKR0pbRZn5plb2qEoCg/M3+5XV19DGxK5c3N8x6ZOHX3HikZDwzf+ierxoGgqftb3Z4v4OKO0rRz0uFUPq4+uJN+ez60tbq12X2Uaaj3TtGnTgL94zJ8/n969e9dI+2vWrKFfv36Eh4cTGxvLlVdeyezZs7HZvDljpk+fjl6vJywszPcvKirKd7+iKCQkJOBylSYkdblcNGjQwO8vUpMmTaJVq1aEh4fTtm1bFixYELRf1113HUaj0e+5t95a+gF/8cUXadasGWFhYTRs2JARI+pmBy0hhBBCiBJFWzOw7jqD7WAetoP+UxlDmkbUUa/g4MGDfPbZZ3zzzTcsW7aMZcuW8dNPP5VZV1VVctNPYS0q9F3Ly0xn5duv8e1/3mXdB3PZ8OE8NDH+gZPm3DRWc2Q0Cc1aEhlf9mYvDRuOrqFXdfF+/PHHoIEiEBCUjezexPeddmjnFN/1YVdVL+B35eVhP3IE+5EjFP/4o++6Jjzwc1KZQBHgN4st4NquM7tYdWwVW9O3MmXTlKp3+BwZbvoD+fTTT3nwwQd59dVX+fzzz4mJieHgwYO89dZbnDx5klatWgEwYsQIPvroo3LbiYqKYuXKlb5gbsWKFURHR3PmzBlfHbPZzLJly2jdujXbt29n0KBBtGzZkp49e5bb7ltvvcWDDz4YcP3DDz/kv//9L2vXrqVFixZkZmby9ddfV/VtEEIIIYSoNtWt4jhZWG65LrbqaRWqw+12s2PHjkrV9Xjc/G/uv7AWetdaRsQnENuwMcd+2R5QV2Msfa06vYH4uBtA0ZCT8x2qx7sGLzyiI82bPYqqqlgsR9HrozEYYmrgVVXN559/HrS84+CxtEuKoGG0CZ1WQ9vEcJrFla4bHNIpmY4pkWg1Co1iqr6LreXnn8mZ9z5ckHMTQBNatXZzHC425pb+TLpGmlFz0lmwdzE1uYWQBIuXmZdeeol58+Zx+vRpGjVqxMyZM7n99tsB738OTz75JPPnzyciIoInnnjCd5+qqkycOJGpU6cyblzpjlRt2rThzTffvKg+jB49mgULFviCxQULFjBmzBieffZZX53nnnvOd9ytWzf69OnD1q1bgwaL5dm+fTsDBw6kRYsWACQmJvLQQw9ddDtCCCGEEDXFsrv0j+RoFMzdEnGmF+OxOAlpFomi15Z/8yV04XTTsoSHhwOQfmC/L1AEKDiTRcGZ8xLCKy40IUWYoyNQQow47TZ0ej0dr36eBkk9AEhJHoHFcgyP6iLM7B14UBQFs7lFDb6qi6eqKv/85z/9ro0cORJnaDw79hzkyiH/R2RiEyYNDJ6aommcOWh5ZeR9sqjMQBHA3K1rhferqsq8tDNsyitCo0CUTkeu0zvLz6N6cHlcDImNYt+RQg5R9nOq6g8fLO7aNa7iSjWkU6d51W6jRYsWbNq0icTERD799FNGjRrF4cOHSUqquB1lAAAgAElEQVRKYt68eSxfvpxffvkFs9nMHXfc4bvv4MGDpKWl+V2rqttuu40333yTs2e9i343bdrE9OnT/YLF81mtVrZv384jjzxSped1796dv/71r6SkpNCvXz86d+4csIOXEEIIIURtcp2xlJ54VExtYjC1qbtRtBJ5ef7TYe+55x6OHTvGlu+/x1qQj8Nuo2NKZ/Z9t46DWzeV246it2Bs+gPhsXGERcUApTu5lgSKJUJD6z7Fw4XWr1/vt2wqJCSEd999l9WH8gn71RtQx4bV/G6jztOnse3bBx4VFFCdTjyFpSOAisGAvmFDFK2G0GuuQZ+SEqQ1rwPFNjbledfDelR8gWKxs5jUglRU1cMrP75FTk4Osec2ywHo26gvb/N2tV7PHz5YrI9uu+02vw1pHA4HV111FQB33nmn7/qIESOYNWsW27ZtY+jQoSxZsoTHHnuMRo0aAfD000+zYcMGALKzswHvqFyJu+++m1WrVuFwOPj3v//N6NHeOeVLlixh+fLlvnqdO3dm/fr1vnOj0citt97K4sWLUVWVIUOGYDSWP9Vi/PjxdOrUiYEDBwZ93X/961+ZNGmS7/zRRx/lhRdeYNSoUSiKwgcffMD06dMxGo1MnjyZp556Kmh7QgghhBCXiurw+I4jBlya3HuV5Xa7sdu9O2JmZWWhqipFuTnEh+jY+NF/cDudGE9nYgS0isJvP2wus51mna8hPDaW3WtXYWz6AwBGs/8OrrGxfS/pa6mqffv2cf/997Nt27Yyyzt37kx4eDgrfz3gu3Z1k5oN7t0FBWROnRa0TsqrrwRNiXHG4cSk0RCmKx0YSbdZybfnE6INwagr/c6dbT2Dqqo0UX8rs63bWtx2ka8gkASL9dDSpUvp3790u9z58+fz/vvvA94pn3PmzCE1NRWAoqIiXyCYnp7uCxQBmjQp/Y+r5K8MGRkZNDuX4HPRokUA9O7dG7fb7at71113BV2zCDBmzBiefvppVFVl9uzZ5dabPHkye/bsYf369b7FwuPHj/e1P2XKFKZM8S6+/de//lXmmkXwThsYOXIkTqeTpUuXMnLkSDp37lxhACqEEEIIcSl4ip2+Y21E3eXDS0tL47vvvvO7ZisqpDgvlzA95J1Lo6CtIDUGwJ+u64/OYCA1/XmcTtBoNGjPDWCYza0wGOJISKj+Dps1TVVVrrnmGiwWS7l1dv66j+lf7/W7duqstZzaVZP38ccV1gkWKP6cX8zrx7MosOVwU+gRwrVufsrcwQb1Ol+deE0BQ+L0/JK1g3Y4UdFgwB7QVsuolui11U/18YcPFmtiamhtOX78OOPGjePbb7+lR48eaLVarrzyStRzc6CTkpI4efKkr/6JEyd8x23btiUlJYUvvvjCby1jVfXp04eMjAwURaF3794cOXIkoM60adNYuXIlGzduJCKidKenuXPnMnfu3Co9V6/Xc+eddzJ79mz27NkjwaIQQgghap3qVvGcS5eBApoayr9XFYcPHw64lp+VCQRPe9D+2utxO52+qajNOl+DzmBAVVUiE2OxFuoxmsNQFA3NWzxBeFjbS9H9GrF58+aggSLA0BcWcjLXv06bxPAa64PqcmHdtdvvWljfaynaWBrIh1/wvdXmsnH47GFUVUWj0fBCqptsSzZFziIWFjloq+5it9LN7x6zO4MDWccxXfD8N69/k40bN9LumnYUOgppEVUza0b/8MHi5aS4uBhFUYiPjwfggw8+YM+ePb7yu+66i3/9618MHjwYs9nMSy+95CtTFIXXXnuNcePGERERwfDhw4mKiuLw4cNkZWUFPKsiiqKwbNky3/GFZs2axcKFC/nuu+/85k5Xxfz584mPj+faa6/FbDazevVq9u7dS7du3Sq+WQghhBCihnmKHJTsI6Ix6VBqMAn6xSqZYVYWveINApt0vJLs46ns2bAGgEETJmIK8wZKbXv1xWG1YgzzTjd1ufLRG0LQx8b72qnPgSLAxIllD4RodQZiGrem531PYY5uEFA+oH3Z6T4qQ3W5sO3Zg8fqHZ3M/dA/TVzyy7PRRkQQ1q8fmdOfQxcfT+Stg33lTo+Tl7a9RLa19OeXqgzwHRcSxXYlcMqvUs4GNiXfxxPMCSRojXBwBTiKq/z6SkiweBlp3749TzzxBD169ECj0TBmzBh69erlKx83bhyHDh2iU6dOREREMGnSJNatW+crHzFiBJGRkcyaNYvHH3+ckJAQGjduzEMPPeS3FnLx4sUsXbrU79lHjx6lQQP/X7IOHTqU29cpU6ZgMBh86ThKrpVMOS3LX/7yFx577DHfeZs2bdixYwcRERG8+OKLjBo1CrfbTZMmTXj33XdrLPekEEIIIcTFsB0q3URGY667UUXw7m1RYujQoSz/8kvfuVZR6HDdDegNIUQnJtOya4+AP/JrtFpfoOhtzz/47NixarPBaoOqqtjtdn76yT/VxxU3j+Hq4RP8XmvrxHDuuaYxWq1CiE5DXFhIpZ9j+fkXnCdPENavHxqjkYJVqyhYsTLoPdpzs+r0iYk0mvtuQPmJghN+gWJZIgwRmPWhZBRn+q6Nb9WTMF1vFu5f6Ltm0F4wtXXr25Cxq6KXVSkSLNYzJWsRzzd27FjGjh0LwMyZM5k5c2aZ9+p0Ol5//XVef/1137UJEyb41Rk0aBCDBg0q9/nTp09n+vTp5Zar5Wz727JlS7+y8uqVp2QjnrIMGzaMYcOGXVR7QgghhBA1xWNzYdl1xrsVJWA7WBosKrrKJVC/FJxOp9+5yWRCm3mcGB2EnuuW3lAaFJU1G8zjcXIqfREWy1FU1YPHXbqOLzyiI4pSdzvQ51udWBwukiL9J12+8847PPfcc5w+fbrM+664aVTAa31yUNVGRx1pp8h57z0AClauQhsdjfuCHWcvpJgCN37MtmZjdZW+t+/unEsucbjREUsWzaL/xPdn/e9JDkvCqDWg0+hJK0pjfOMmDGjcEYAeST3YmLaRU0WnGNFmROlNqlpjgSJIsCiEEEIIIURQ+SuP4c53lFlmbFt36TKsViuqx4PdagFVJW3fHrRuF5Fab6CU0rb8WWAlcnI2kJvzXZllel1EmddrQ3aRnSc/K10D2LlxFG4PvPDAYHJOHAp671O3dSUqVI9Wo2DUa4kxV24DImdGBpbt21HPBeHWnbtwnTnjV6esQNHcozseqw3rzp0AJL/4ol/5l799ybcnvvW79pPSB7viDYLjTHEU6hJpEWXlyFnvPiCJ5kTmd2xFiKbkjxGd/e5XFIXrGl0X+CJO/Vyp11pZEiwKIYQQQghRDtXpKTdQRAFdbPnpwy61M2fOkJN2EpfDjlEDO7750q/8qpuGBL1fVVXS05eUWabRGomJqbslP1uO5GA5m81Xz43Bejabxlf1JfvoPixnzwS975W33+eKhpEX/TzV5SLzuecvvqMaDTH33QfA/pz9bEzbSNeC/VxluspXZUv6Fv9nAfbztqjRKN6A0PT/2Xvv6Liqe3/7OdM1I2nULVmyJbl3GxcwzTa9GC4tlJDApV1S3pBygRRCLpCbkJACyS/cQOjVdAgdQnPHvdtyk9Wb1cv0mbPfP440RVMly2DIftby8jm7n5mx13zm2wxpzMibAcBt5YVhQnEIrPzD0OckQIpFiUQikUgkEokkDu3PV0Tc2xYWEeh0E+j1Yh6fhf4oFHZPlTWrV+H3amUT0gZ5mBZOmIQhQZkGgO7uzZFzii7FnjkHRdFjNNrR6VKP6xtpXt9YzTu/uRFXlxbXV7tlRdI50868ktu+f+Ow9nOsXZt0jC49nfTFi+l5991Qo6rV2xRC8H/b/g+A/Z37mZk/E6POSLurPcL9tCSjhMreSMErwpLWmHQKPy8vYqLty/sRIhwpFiUSiUQikUgkkhiozsiYQONoG2lfotvpYNSwOtkZ1jRGl2m1tM22dCYef2LCuUKo1NT8I6ItL/c09PovX6Q4vX52vvcMfe1NScfe8OSG4PXUouG7zQa6uyPu7ZddimvLVrxVVcG27Kuvxjr3OHzNTbg2a+6e2d+8CoB2d3twnDfgZX/nfix6Cw9s1nKJCMCPkR/P+ylVThdXbwy5pf556kQyTRkoQJ7JiFU/vDhYRY38vDL/RiC25ThVpFiUSCQSiUQikUj6ce1px1PZhQgIAl2Rxc7TTyj6kk4VTXNzc4RYLCou4YRLrkg4p71jNYdb3sUfcEQkshngyxSKr26uZ3NNJ76ASqfDy5Y3/pF0zrce/BiTQYdOUTDoFa6YP2bY+yuW0LOnHXccmWedRfrJJ9MQVpZDb9fEqOu8k3m/5m3cNiPnTRuFobuKP2/6c8R6D20LZUB1Y2GzsgiA/9pdDcDE7Ik09DWwOK+Imfa84R3a3Q1r/h/0atlSp9ftg/CSdRPPGt66YUixKJFIJBKJRCKRAIFeL46NzcQqZZc2LRe9/ctzywRwOp24XC5UVeXTTz+NEIsWW3qCmRAIeKivezpu/9ixN43YORPh9PrZWd/NhIJ0cvvLV7y0sZa31u+jee8WvC4HNZs/i5p3/PHHc8UVV3DbbbcBcMGdTzC+ZBT3XDRjRM6l9vSiCpUmRzNVfj3Nmx/A4XMwt20XBp2eydmTMfQLsfv2/R1OGwvA/h0PJl37ENGZWM16M+Ps4yhLT/y+JeStH4LfHbsvdwLEyH47VKRYlEgkEolEIpFIAH+rK6ZQVEw6zJOzv/gDhVFbW8vq1asj2sLFotlmSzi/u3tT3D5FZ8Bun3NkB0wBIQS3LNsavC/I1Kx5Fbt28OZd3044d9WqVZhMJm699VY213RQ1ebkjCkFCecMBUdXK7vb9wBQI6zU95ex2HxuGRM3t/DqhE7+2z60xDkF1gJaXR10op1zem50dtq5mYnft7jUrI0vFA0WOO6a4a07eKkRWUUikUgkEolEIvmK07uyPnhtKs3AetwoFAV0NuOXWk8RiBKKAGrAD0C6HsxWa8L5DseBiPsZMx7sr6Eo0OmMI3bOAfwBlSfWVNHY5WZKYQZ+VfDZ3si6iId7NLGTTCgCmMKS9cwrzWFe6cjGjtY3h8px+CwhidRSbqelXBOJt3x6CzmW6H3LMssAcPgdtDpbmZQ9iZtm3oTVaOW91i66mjqCY5+cocWV7na4yDLoKU0bprX60KCEP+fcy77NO8k76WSw2MEwMomXpFiUSCQSiUQikfxborr96PqFgb8j0kpjLrdjyPpy3U4H8Pv9EfcWi4WMjAz8ne1YDGDXK5itiS1UgYAzeJ2VNR+9/ug+2z1v76GxS4uLrOtwxh2368NlSdfas2fPiJ1rANeu3bi2bEH4/aBT8O4O7eG16Ll51s10uDt4df+rEfM63B0R9/ctug+bMf5r71UjTdUGneYaOjsjsbhPSseh0LXRCrnj8ZnqID3/yNYdxJf7E4kkirKyMkwmE21tbRHtc+bMQVEUqqurue6667jzzjsBqK6uRlEU0tPTSU9Pp6ysjN///vdR6z711FPMnDkTq9VKYWEh3/ve9+jq6ooYs3//fi6//HLy8vKw2+3MmjWL+++/n0C/i4OiKNhstuBeN930xfi2SyQSiUQikYw0fesa6XhxH53/PIi/3UXXW5UR/fpjRCiCFqsYzqWXXsqik08io68Du14TH4nEos/XTXd3yP3Tah13dA7aT12HMygUB+PsamPLG49w4Pn/YcfDP2LDi3+JGnPTTTexdOlSTjjhBHbt2sXUqVNH9Hy+5mbaHnwQx9q1ODdswLluPUKERN24klnMyp8Vu+j9IBIJRYDeMFfh/yjIGvaZowiEJV9a/NORW3cQ0rJ4DFJeXs4LL7zALbfcAsDOnTtxuWL/gxugq6sLg8HApk2bWLx4MfPmzeOss7QMSH/+85/5wx/+wNNPP80ZZ5xBQ0MD3//+9znrrLNYs2YNJpOJyspKTjjhBK6//np27txJUVER+/bt45577qG3t5esLO3DvX37diZMmHB0XwCJRCKRSCSSESTQ58XfHmY5VAXuvZ1aX5eHrrcPRc0xZH35JSQGaGtrI+D309nUgMHv5Z9//F9Ef32/ASyDEqV4vR309GxDVX20tn4Y0ZeROXNEz+f0+tla20Wfx4+qCl7dXB/RPybHyqkT82jrcXHVwuMTrrV06VIeffTRET3fYNy7d0fcC6DP59BuFDh/wbeCfTfMuIEndj0BwNVTrqbQVsj9m+8H4LiC45Lu1eULicXR5iNw9z3wEex4GUT/++4PE4vpo4a/bhKkWDwGueaaa3jmmWeCYvHpp5/m2muvDVoTEzF//nymT5/Otm3bOOuss+jp6eGuu+7iiSee4NxzzwU06+XLL7/MuHHjeO6557jhhhu46667OOmkk7j//vuDa02ePJlly5K7BkgkEolEIpEcq/g73FFWw2TYzys7OodJEb/frwnEQICenh7WrVtHd0szfo8Hk44ooQiQnhMqmSCESkXFz+KubzEXjuh5w5PWxOKO86diMuj45S9/mXStt99+e6SOFZfeuioOdR/C7ffgN+vZeeIo8mvtmF1+qmbmc3Za6LWcO2ouc0fNjZh/+4LbqeyqZEHhgqR7bekJWYXtBv3wDuzsgI2Pxe+3DC3xzlD4txeL1+yI/iXpaPHsrNRM/gsXLuTZZ5+loqKCSZMm8dJLL7F69eqUxOK6devYtWsXv/jFLwBYu3YtbrebSy+9NGJceno65513Hh999BE33HADH3/8Mb/73e+Srr9o0SJUVQ0Ky7KyspSeSSKRSCQSieTLoG91Q9IxhhzNiij8KuaJWRhHDTND5QgghODll0OF1Nvb28nNzSXQn8xGF6cagt4Qslr19sWP8Zsw4Rcjc9B+dtZ3x+0TQnBeiY91a1fj8/m49957E661d+9elBEo95AIoao0fvoeDp8m4jaeMZa2sZnUT9ES1ygoGHSJJVJpZimlmaUx+5Y1tvN5dx8DXq3+MPfWzOGKxYbN8ftGzwXdMNdNgX97sXisMmBdXLx4MVOmTKG4uDjh+Ly8PDweD263m1tvvZWLL74Y0NwW8vLyMBii3+qioiI2b9Y+fO3t7RQVJS40u2LFChYuXIjT6eTOO+/kggsuYNu2bTHXlkgkEolEIvmyEUIQ6PVGtJnGZuCt7Q3eZ55dimn0EdS6G2F6e3uj2tyOPgJe7TnSFDj3+z9BCMHW99/CYDIzd+lFEeN7urdF3Ofnnw1AevpkbLaRjVd8b1dTxP050wvR6RQ6Wxr5463X8eTeirhzFyxYwEMPPUR2djbl5eVHXSiC5oLqGHA5BRzZke7GN8+6edhr/7Olk/fb4ovnwuG6oTaGvZ8ZRXD2/4LXCY5WKBjZeM7ByG/5xyjXXHMNixYtoqqqimuvvTbp+La2NhRF4S9/+QsvvPACPp8Pk8lEXl4ebW1t+P3+KFHX1NREXl4eALm5uTQ1NcVaOsiiRYsALXXxX//6VzIzM6moqGDmzJH1e5dIJBKJRCIZCYQ3gPCFXDZzr52GolPw1PbQ+2kd5nH2Y0ooAlRUVODo7EAIgd5oxCQCdDU1BvszTEYs6RkoisLJV8aupdfesTJ4nZ9/FqNHX37Uzru/OSRuLUY9VywYA8DZZ9/AgQRCEeDdd98lP39ks3cmI9DVhTss3u/mRbdTYCuguqeacfZxZJgyhr32qs5ooT/ARKsFk26YuUXD541bAuYM7U/G0YtVHODfXiym6hr6RVNaWkp5eTnvvfcejz/+eEpz9Ho9t956K2+88QZ///vf+fGPf8yJJ56I2Wzm9ddf54orrgiOdTgcvP/++0F3gDPPPJPXXnuN66+/PuUzKooSkTlKIpFIJBKJ5FhCdYRKTujtJpR+H07z2EzM10UXSD8W2Piv9/H2f71K14O+u4Pi7Bx6VbDqQAT8ERY4VfXj9YWy6HvcTRD2/Sw3d8lRO2u309d/hgDNe7cwI8vPP/6xkQceeIB9+/Ylnf9FC0UA1eUmIEJJZ0rtpZj0Jmbnzz6idf2q4LA39Hn7RmE2i7Mz2Otw0+r1c1LWEH6UcPdAT5j7dN2G0HXexCM651D5txeLxzKPP/44nZ2d2Gy2qPo6ifj5z3/OzTffzHe/+13sdjt33XUXt9xyC5mZmRHZUEtKSrjmGu0XqXvuuYcFCxZw++23c+utt1JYWMjBgwe5++67efDBB2loaMDn8zFz5kxcLhd33nknxcXFI57KWCKRSCQSiWSkcGwI85qKF+z3JbJv+1ZWfPwRXq8muvx+H+Fl+Ww6cAEmnUJuv3HJYAwVW/d6O9i3/27UQPys+WZzwYieubK1j4OHtZi8VzbV4fO4ePa7iwH4IMG8JUuWsHz58uB9TU3NiJ4rVQ7tWxe83n1KMefrR6Z4fVP/ezjAf+RnoSgKC4ciEgHaK+HDO+L3p49scqJkSLF4DDN+/PhhzVu6dCnZ2dk8+uij3HLLLfz0pz8lNzeX2267jcrKSjIzM7n44ot5/vnnMZvNwb0+//xz7rzzTqZPn47f76esrIzrr7+ejIwMWlpa+N73vkd9fT02m42TTjqJd955B6PxCFIASyQSiUQikYwgjk3NeKp7MOSloRh0+JrD6hMeg85Qqz79hD5H/IL1haMKabOmg9sBqBgL9mPM6GPv3jvxeFq+uIP28/CKSjZWRRalHxCKibjjjjv47W9/e7SONSR2VK4lr//amTkyQhGg1x+yVlr1uuHHX664L3F/CplPu1qcHNreit8bnTV3qEixeIxRXV0ds91gMARdPp966qlge1lZWZQrqKIo7B5UP+bGG2/kxhtvTLj35MmTeeWVV2L2nX766Sm5E0gkEolEIpF8Gfhanbh2tQPg7fNF9ZvHj2BB9BFAVVV6evsSjln87RtYvXYtZTl2dqx6FIO9kazC0XGFotGUi8/bHrwfP2HkirULIaKEYqrhSLfeeuuInWM4NDuaaXW2ApBXH3rNzdk5wevtvU7avX5Ozk7HPIzYwnp3KJFS4EjCtJQke+sTyzehCta8emD4+w9CikWJRCKRSCQSyVeOgMOHv9UJqiZa+lbFL5GhGBTSpuXG7f8i8Pv9NDU14fFoyVWaa6sBQVZ+FWnWLmbOnUfVwUP4AlUApCuXYTBplq+x02fR45yAw9eG2Ra7rMfUqb/HZMrF6+2gpeUtsrIXkm4bfnybEIJulw+rSZMLW2o7EUJQu3UltVtXYlTd7Fn7UdS8yy+/HIPBwAsvvADAzp07ycnJiRp3NKjpqaHJEXI9fnnfy3j9Hooqu0jr9WH0Bgj32ztzxiXaPJeHP1U1A7Crz8UPS1NLHKMKESyN8WxjSKRb9WGCr68VNj+plb/InaCJQW8f9B0G1Q8548GYpo1t2w+BsOy9Vz4Pr14HgegfP+LRdCh+NtbhkLJYVBRlHJADdAKHhMxsIpFIJBKJRCL5Egg4fHS+fgACcb6O6hTSTywCRUExKBhHp6Pov9yYxRUrltPWVoGiaGKgq6WZ0smbUfRaXoqAWs+YcUacjmIURcFq3YXf34cQPlAE1jwfwqG5IBYWXUJmxiz2778nuL7JlNv/dw5jxlx3RGdt7/Pw01d3RLXvW/46a59J7CY5UCNy2bJlR3SGofLYzsfYdnhbVPu47a1M+Tx2xv9RhVqiy/dbQwJrY7cj5tjBrO7s5R91rTH7JlnDynF89lvo7d+//WD04I7K+JvoDTD/Rlj/sHY/+fyk52qtjZ+RdTgkFIuKoswGbgEuQhOKA3QrivIW8DchRIIqkRKJRCKRSCQSycjia+iLLxSB7EsnoE8fuXi0I6WnpwWP534ywqoymE0eAoMSGCoo2GyhhCi7d/8EVbSzc+fLEeNs1vGkpZUwa9YjCOFFpzOP6HmfW1cb1SaEYNeHiQXgZ599NqLnSJWAGogpFAEKqnuC12kGCy6/G4BVJ5/A27UB/KIatxoZ2+dV1YRlLjyqGlsoChUatzLtwBZoGQdZpSGhOFzKF4O7C3wumHZx0uHO7pBlcvaZY49sbxKIRUVRngGuBgZeKTfQA2QCWcC1wDWKoiwTQsQu8nKMIoT4Qop+Sr48pOFbIpFIJJKvL4FuT8S9uTwTf7ubQI+XjCUlx5RQBNi/P7IMmslswudxB++NJjMlY/4Tnc5Mbc0jSddLSysDtDwVijKyQhGgy+WNuDfoFep2b6GnpS7unIULF7JkyZIRP0ssXt73MvW99Yj+rEVV3VUR/ZOyJ7G/cz8A1l7tWYpshRQfdzIUF9Jqg+eL56MLxE4A80xjOzeVxC/rsbozMtbUqCj4hIDGrQCc5jkEBw/Fnnzyj2HHS5EictxpMOb42MltdDqYfkncswymtz2UGTe3OLbL8lBIZFn8NrABeAr4WAgRtJsqijIeOAu4Hk1QfmXEol6vDxasl3x98fl8GAwyJFcikUgkkq8j4WIx/aTRWCZlf4mnSU53z6bgdZrVSlHRNPbuXhlsy8vNJTfnFABs1nIqKn4RNlsftZ5eP/ICMZymLjeq30/Vxo8pdB5CF/Dwfn8M4gCKovDmm2/S0tJCWVkZp59++lE90wAv7n2R1Q2rE4754dwfAtDaUU/bC3eQnqeJpvzvfx/FZGJnew+6hra481d09AazmyrAAacHW1gcYpMnMobwkellGFQf7PoFSRm7ECrejmybegHYS7SYxgFX1RSsiINRAwKfpz8rq6JgsR151YJE36bPFkJ8HKtDCFEJVAIPK4pyxhGf4gskKyuLlpYWiouL0Q0j05Hk2EdVVVpaWrDbk6cWlkgkEolE8tVCCIE3LKOlIdeSYPTIcLj6EPvWrsTr1qyBPrcLV28P9oJCTr7yGsxWa3Csx+mkaX8FBpOZzIICdDo9Ab+K1+1CqCq9NaV0bzRhGqfiBwwKmNPSgvNNpjymT78fl6sOq3U8q1Z9Dsoy6PeaSrOWHtVnFULgcjr56C8/oWlv/Gizxx9/nAsvvPConmUwQoikQvH7c74fvM7yGnAbNKGozxjD/Y8AACAASURBVM5G6TcWHXSGrLomncLfppbynd3VEets6YksadITVhoDAGc79LWAEBhqH4SeQQmW0gsgf4rmPlq/UWsrmQ+KAqfeCm+Gzom9RPv79F/BzldAb4QZ34hYzu8N0FrXh+oPWUMVnYIpzYC7z4saEDRtFmT1GxMtNsOIeFLGFYvxhGKMcZ8c8Sm+QPLy8qivr5dlIL7m2Gw28vLykg+USCQSiUTylcK9rzPiXp91dMWiEII1Lz0bs6/7cDM1O7YwaeEpwbaNb71Ka02YW6QSQBnXwcBXfNGTgyCAt+ZELGXrUBSFKVPuiVjXYMggI2Na8H7KlHs5eOBehAgwdswNI/ZsAE6vn8dWVRFQNTG6q6Gbza8/lFAoAlx99dUjeo5U6PH2RNzPyJvB2aVnB+8LbYVYjSHh7qsLuc0aCgqC12vC3EgvHZWNVa/jtvLCYEbUpAS80FkddrAYmXgv/H+aMARwtGnjC2dq97ZcuPQRra1odmiO0QJzox02hRB8/s9KelpdUX3h+N1Av1i02UfG+pwswc3VQIUQYquiKBlAhhCicUR2/pLQ6XSMHXvkwZ4SiUQikUgkkqOPp7qbvs+bUAyaR5jqiHQBPNpZTruaE3/1PbRlE7klmrXP7/NGCkVA0YfOK1Q9OmEEBYTPiq/2fKaesgSrNfF3U7Mpj6lT/wCATpc8zMYfUPm44jC1HQ6EAIGW4TTLauIb80oYlRkS2D9/bScOTyjRjt/jZve/Xoixaog1a9ZgNo+sK6wqVOp66/CFlYkYZRuFN+Cl0639QLCqYVXEnO/M+k5C65mnMpRp1DR2DAC7ep2EZ7aYn6mpq9kZVpbm2/mwrYep6RbOyMnkLzWR9SzPy7eTpdfzwuZQyZBz3DFqGo4+LiQUAWx52p9wLPZIoRgDVRW4+3x89mxFwnGxmHbK6CHPiUWyT9tzwAPAVuDXwA+J5TgtkUgkEolEIpGMMCIg6F1er117AlH9iunohxQ17N0TcX/69d+ho7GBbR++A4Crt5uVzz8Rc25Gbj5uZS0D8sfnTePUy75J0bgJKDrdkNwEUxGJA3x+qJ1XNsVKRuNApyh8b4lWbbCuw0mPw8WW1x+iad9WAh43nQ3RpRz++te/Mnr0aLKzsznppJNIC3ObHQkCaoAfffajIc9L9voFOjv5vLCEnbmjMOWPxXioid19kda5PFPodb2qKJerikL1OK8ozOHl5o7g/Tm5dnIVP73ufbxjmayNce2EpX+GmrWw9x3ILNaS2AyTQ1tbqVib+AeK0ROzaTwQaWEvmpCFx9RB+bR88sdkkJk3Mu9RKp86mTZUIpFIJBKJRPKFo/Z5E/annzQy1pN4+H0+DmxYG7wfO2M29oJCrJlZQbEYRFExZNWi6H0EHLlk5NuZc+5xVFVuoLZaAQQ+bxZF4yce1bwZ6w+189Sa6rj9Ne2hOoKrD7ax6ZW/sftfL8Yd/61vfYsf/vCHQz5HQA2ws20nAOX28mC7xWDBoBjo84VcQX+5+pdDXv+MscnTphxqaeXlCZr1zmxKQ9cX7capTyA4L8i3U55mYnOPkyWZRnKFG/Z9wJWunVzh2qmJpJmXazGHs67Q/hwBakBNKhTHTs9l5pISTGl6qndoSXoUncLcc0rpWV7FtJNH9t+ETBcpkUgkEolEIjkm8VR3R9xnXzaRztdCbn+mkozBU44YNRDA7dCETMPe3RF9ve3al3OjRXPjNOYdxGDvj1fThSyfhuw6/DoddbVNKDodZqvm6qgznnhUhaLT6+eRlZElG2YU25lVYmfZeq12Ymuvh5+9ugOA5o7uhEIR4LrrrhvWWdY0ruHlfS8nHxgDi8GC2++OaLMarRTaCgEothVzXvl5CdcQXi9bzf01KxXQxbCGPjw9cbIgRVGYkZ7GjG0PQd2GyL6BixmXJVwjEY5uD30dHnR6BTUg2PReVdI5bQ3aZ3PaKaPxOP00H+pm8dWTh32GZKQiFm2KoowG0gEURSki7PX5qscwSiQSiUQikUiOTZxbwwqf6xX0GSass/Px1PaQNi03GMc4UvR1tLPy+SfxOB0x+8dMnxm8nrJoNjVNn2I0mckdMxYFhY6mejxOLYtmZr6WUCXQX/BdFRaMhnFJz9Dt9GEz6zHoEz+bxx/gmbU1eAMq15xYSqbFSF1HtOXsquPHUJhpYdn6WoSq0lixiV31Bwn4fWx5/eGEe+Tl5XHmmWcmPXMshisUL590OYvHLOYHn/wgov2+U+9L6nbqra7Gc0gTy6rDgdOglY5QjEbyzEZuLM5DURR0wDirGXMqwr1xa5RQDHL8zZGxiUOgp83Fqpf2Jxyz9P/TrKLv/t/2YNuk+aMATcjOPefoZsaF1MTiTf1/BqgPuxYproGiKD8ArgNmAi8IIa4L6zsD+D9gLLAeuE4IURPWfybwB2Ay0AHcKoQY3idQIpFIJBKJRPKVw1SkWeesxxVgPa4gyejhkUgoAoybe3zwOm+CDY91IkpYxFZ2YTGO7k4URcGSnoGiM2AyTcTjycHtnkZ+fuKkMC9uqOWjPVpSlW/MK+G8mUXBvvY+Dyv2t2LQ6xBC8Na2kL1mS00n88ty2FTdEbWm1aSVUPD0dfP8LWcl3N9ms7F582bMZjPFxcUYjUdep2+AdFM6fd6+pOMWlSwC4MEzHuTdQ+9S2VXJd2d/N6lQ7Hj+eRyrIstq9E6dA4BiMnJFYQ4zMqyxpsZHDcCK+yLbjFZNII4+DsYPr7akqoqkQjFntC14fdo1U/ns2QpKZ+QyelLWsPYcLl9kzGIj8BvgHCBoB1YUJQ94HU2Qvg38L/ASsLC/fxqwDPhP4CPADnyxr5JEIpFIJBKJ5KgjhAC/lqtShNWTA8hYMmbE93N2d+Hs0VxdVy17Kqo/LSMTgJziMcxbenFQsDQ2vkxr60dBoZiZOZuxY29g164fkZ6VQyAQwO32MLrodnbtqsTl0uropaenR6xf1ebgN+/sQa9TEGgiYoBXN9dz5jTNitTn8fPTftfReMQSiuV5NuxpmuBb8/Tvkr0c/O1vf2Py5CN3aRzsQnr7gtspSS+JSmLzx8V/5GDnQR7b+RgBEeC3p/w2QhSe4ZvIrEfeoYUfYZmlWXUVRcE8dSoZS5YExwmfL0ooArRYtddbZ7VhN6SQo9PnhobN4Ouvsbjxscj+yefDvP9Mvk4Smiu7otoKyjJpre1FqIKCskzmn1cW7LNmmoJWxi+aZGIx8c8PQ0AI8TqAoijzgZKwrkuB3UKIV/r77wbaFEWZIoTYC9wJ/EMI8X7/+Pb+PxKJRCKRSCSSrwn+Ljc9H9VGlcYA0KUbR9zltG73Dja980bc/pOu+DajysdHtQshaG39KKItK/sE9HorY0tvpvLg/3G49TCqmsahylCtwoAqaO7zs7mmE4NO4cDhPt7f2RTsi8WtL2/H6PTybPXWIT1bwO9jTMtqtr+7kfP/7mDTpk20trYmnTfc+MTBNDsi6xWWZsZ2l0wzpDEzfya/O/V3WAwW8PpQ3W4UnQ50OlofeCA41r1jZ/DatX0Hwu3BdsrJKDodzo0bI9Y1FI7CMnUa7fbRGE0m9DnZpCdx6wVg9QPQtC1+/9QLk6+RAvs3RJbkmHXaGMZMyxmRtUeahGJRCPHJF3CG6UDQEVcI4VAUpbK/fS+ahbFSUZSdQB7wCfBDIUTUzyeKotwM3AyQn5/P8uXLj/7pJV95+vr65GdFkhT5OZGkivysSFJBfk6iyaxVsLXGdmjzegQ7lo9smoyGDatxtce3P1TU1FFRo5WfEEJFsBJwgnAhBtktOjqqURQHQghaWkbhD+jp6Z5MIKCNU4WgpkeltUFHz/bkrpgDtAEBvx+9IXK/hUUGeryCPe2BqHZFgbefvo+nl3+ccO2zzjqLjz4Kid777ruPFStWpHy2RNR6amnv1s5cYCwIftZ9XT56Aj3BceH/Bixr1mDZvh1i6+Yo2h9/HB5/PKLNozdwOCOT3sWn04SOHvrdfju72LWugUNJ/CWn7/4MRahx+3dtSGzdTYTXIXB3ghDQVRX5kBVVHVQePnJnzqPx/0pcsagoyolCiM+TLZDquASkA4N/6ugGBtJblQDXAGejubI+DfwN+NbghYQQjwCPAEyePFksCTNPSyTxWL58OfKzIkmG/JxIUkV+ViSpID8n0fR8XINX7RdSegUCoS/UOquBmUtGNuPjG+tXYM3VauplF42msykkRsfPO4FZYe9Pc/NbtLQ0hM3OJZxZs74RdJ987bUOVNVDVn/QVFFREdtrWvHpTJjSixlUmj3Iw9fMQwG213fx989CtQ7b2tvJyw3t98ulUxmXr7lX/vXjA+yo72LJlAKuWahZ7+rq6vjF1YmFIsC//vWvpGNSQQjB7zf8noa+Bs4YewajrKNobmwm16CdeW7hXJZMXwLAFMcUfrPuNwDcPOtmZuXPAiDQ56DxxZcgJzfmHgC5N96Ap7KSvuWxBe3unHwemzYPvT0DU67mxBi+2vmzFiR+kIAPGrP7bxSYcAYcDHsdF93OkpL5ideIg8fl5+Mn96AX2mc6L+xgRouBs5dOH9a6gzka/68ksiyuURRlOfAU8HF41tP+jKhnAdcDi4AUnIDj0gdkDmrLBHr7r13Ak0KI/f173wsk/xcgkUgkEolEIjkmUT0BvLU9CK8KBgVFp+CtD1nc7OeW0f1uqIyA6g7EWmbY9HVGOqidctV/YjCZCPh9CAGGsMQuquqlpeXtuGvNmPHXiDi7QCCAEAJVwDnnL8VqS+e5mq39dQU0phfb2d0QKgvy6LXz0em0NeaV5vDDM3Tsa+6lNNfKju09KHm5dLt8XDh7dFAoAvzozIlR57njjjuSPv+vf/3rpGNS5YldT9DQpwnpT2qjnRLz0kLyuNBWyF9O+wsKCnpdSD44Vq+KnGTQg7//PVcUCu/8JcbiYtLmz48Si4rFgnC7eWzaPBSjAePo4qgznJKdHtUWhTtk8cRkheP/C+ZeC/veB5MNiuclXyMO+9c3aybFGJx1w7Rhr/tFkEgs/hO4GFgMoChKF5rFLzzBjIKWnOZI2I2WvIb+fWzA+P52gB2kbJCWSCQSiUQikRzLCCHoeGFvwjH6DBO2BaNwbNRiuzJOGdlC4211waT7WGzpGEwmbV9DdPbP6uqHIu7z8k7HZpuI0ZiF1To+SijWd/TR0q0leFn+5v6o0gq/umAaZXk2vH6Vhi4XZbnWqEyfs8dkMXuM9nXbVatnyanJS24M7P/cc89FtJ177rncfvvt+Hw+3n//fW655RbGj4+OxRwuWw8njqcss5dF3Bt0kfJD+P10//PNiLYxDz6I6vHgXLcOQ1ERxmJNACqKQv6Pf0TrX/4KQNG9v8WQk0ONy4NlZyUYjCj9iWzsBj3d/gD5JgNXFqYQD/jm90PX3v6MuAYzTL84+dyBZ1EFO5bX4+rxMnNJCbYszQ22s9kZMW7ccQWAoHRGXtIsr182ccWiEOJSRVFOAn4MnA9k9/8BcALvAX8RQqxNZSNFUQz9++kBvaIoFsAPvAH8UVGUy4B3gf8BdvQntwF4EviVoijPAc3Az4B3hvSUEolEIpFIJJJjAtfOtqRjdBYDlqm50J+UxFRqH9EzeBwhK+ao8ZPijgsEnPT27opoKyg4F6MxO+b47u7uoFBUdYaYNfhGZ2lFAUwGHeV5tqj+ofLGG2/wi1/8gubmZrq7u6P6//GPfzB27FgAzjnnnCPeLxwRw1p24ugTg9fl9nKm5SS2nHlr6yLuzVM0d2Od2Uz64sVR4y1TplDy0N8BgkLrj1XNKBZLcMyzs1IQ10KAo/+z6OlJPDZF6vd3Ul+hWa2XP7+X7CIbnU2RpVjOuG4aFtvIlSQ52iRLcLMWWNsv9KagicUuYK8QIjpVVWLuBO4Ku/82cI8Q4u5+ofgg8BxancWrws7whKIopf3tAB8APxzi3hKJRCKRSCSSYwDnlsMR9+ZyO56qkMhRjJpAVHQKaVOOToZId19ILGbm5ccf547M6mkwZMQVigCbKkKus0JnwKjX4QtEJkwxjWBW1/3793P55ZcTCMR2083KygoKxZGixdFCTY9mmV3fvD6i786Fd1JoK0y6hnPLVvzNWibYng8jYyczzz036fzB1rhuf+j5Z6SnDR4ejdcBH/wC+lpi95/wneRrxKC+ojPifrBQBDBbUypRf8yQ0mmFEH5gV9KBide4G7g7Tt/HaGI03ty7iBSaEolEIpFIJJKvGIMtUdY5+VjnFESIRduC5GLjSOnrCFk3LbZQPFsg4KS65mH6eivIyj6Brs6QGDIY7Uyf9qeE69a2hurnZRaU8Kdr5hFQBTc/swmA/z47vhVzOPzpT3+KKxQBXnvttRHdb1PzJp7a/VTc/lxL/AQ1A/R+8gldr7wat99UGrvMRqpcWZTCDwx16+MLRYDxpw9r747G5Jluj3W308F8taStRCKRSCQSieQri/BECpu02ZpVL+fqKfStrEefm4Z5QlasqcNGDQRoPLAXZ1cn6Tl5qH4/h6sPBfvNtpAraOWh+3E5NatZuFAEyM87M+leDocreF2coyX21+sUHr8uSSbOYeB0Onn00Ufj9t91112cfvrwRE88drbtjNs3p2AORn1y98pEQjF9yRJ0aSHL4L/auun1B7iwIAuTTrPIvtHSiTOgYtEpBADfoBqVpRZT0jPQG2YxNlq1hDYCyBoLC7+bfD7Q1eKkrb6PkinZWGxGvC5/RP+MJSWoAcGeVaEsunljMgYvc8wjxaJEIpFIJBKJ5AtBdYa+UOvtpqCVRWfSk3nmkVmU4lGxejn7162O228OsywOCMUoFIXMzFkJ9xFCUNPSwYBcstlScIccAuvXr+e2225jz549eDweHI5oF8e2tjbS09MxmUxHbMF6ce+LbGzeSECEBL5fDb1/CgrzC7VSEkW2Ik4bc1pqC4dlOjVPmYy5vBwUBfPkyVgmh8qjvHW4i1eatfi/j9t7uG/yGF5samdVZ3zrXYHJkNpz7wlLqDP/eihflNrZ+/F7A6x59QAA+9Y1Mf3UYnavaogYUzq938oqBHtWN2JJNzLvvKPzGT+aSLEokUgkEolEIjkqBBw++tY0EOj2AqA6QikvRrocRiyEEAmFIoCtvyBiT09kwXWjMZuioksBHVbbOMymyAqJbl+Ad1dupKOhCp1Ox+FuB0afO9hfXJDcJTNV/H4/CxcuTDhm0aJF5OaOzJ77OvaxuiHx6/bHxX/EYrAkHDMYoaoQFsOZ/4MfoBhiy5EBoQjQF1D5//bEEfJhzMiwJj9EV2RCHdJHJZ8ziNa6SME6WCiGUz47n/LZ8eNij3WkWJRIJBKJRCKRHBWcm1vwNUZbwECzJg6XgN9Pc+UB3H29Ee1Zo4rILRkTvO8+3BLVHwgE6G3TkuwsvPSqYLmMmppHIsZOm/aHuPurquCOVzdjrN1KvApv88YPP/bypZde4qWXXqKnp4eWlhZ27UqeOmTatJGr1/dh9YdJxwxVKAJ4q6qC9QZ1NluEUNzZ62RVZx9+IahxeVJe88rCHAyKQrZRz3GZMcRi41ao/DR0X7chsj+7LOke7Y191Fd0oqoCvzfA4erE2VN1+pFLYvRlk7JYVBQlDbgEGAM8AOQBHUIId8KJEolEIpFIJJJ/O4RfxXMoupTDAJlnDj9L556Vn3Jw4+dx+yctPAWA+opIkbXkP/8LRVEQQiBUFZ0+JFhN5gLcrkFWpzhsrevE1d2JMY5QHFdcgNU8vPIIH3zwAVdddVXygYP4+9//Pqz9YrG/c3/wepx9HLccdwvrm9fz4t4XAbhp5k3DWrcjrAakYjYHr50BlfurW/DHKVw/QKZBT48/0iJ9QUGCGFevA1b/BfwJ5IrBHL8PCPhVtn5Yi8cZvxDE2Om51O5uD96feMnI1bH8sklJLCqKUgSsBsrQfj55FqgF/gT8/GgdTiKRSCQSiUTy1cTf5oq4z7pgHIpFDyro0o0ouuHH1CUSikBM19PRk6YGheLh1vcxGrPJzjoeRYm2cE6ceEfC9R/7YDOZ3ZWhhjQ7JVPmYFBgekk2i6aOTu1BYvDHP/4x6Zjnn3+eyy67bERiE0Erh7GrbRcBEYhKYnPh+Asx6o2cPPpk8tLysOgtlNnLotZQnU4CveGWXgVDfh5Kf2Iaoar4m0KJZSyTQ5lhf7G/PqlQfHJGOQadwjU7DiUcF0F3fWKhqEsuhap3tiUUitMXFVM2M4+ZS0oI+FVQQP9vaFn8HVAOeACTEKJRUZS1wDlIsSiRSCQSiUQiGUSgzxu8No62YcgbXsIXr8vJ4apDBAJ+hKrS1RJZ+7B01nG0HDoY5ZIKgM6LMacGva2Nbs8hamt76excF+wWIkBujmaFVAMhcavX2yKW8fgDbKvtotftRwCZXQeCfWkmPd88Zz6Tw5KzDAWHw0FFRQVut5tXXnmFTz/9NOmcq6++elh7xaKmp4Y/bowvUCdkTQC0kg9TcmJXuuv56CO6X3s9Zl/accehz8zA16jVVfTpdGzPK0Q541xo6eSTjh66fJHWwlvGFvC32lA9zhPsNgz9Py6ckZvJJ+2aG+jZeZmJH65jkLA85b9hy9Pg7LcC/sffEs8H9q5tiriffeZYHF0eGvZ3UlCayZipoVId+hGsoXmskKpYPANYA2wCftjfth+47GgcSiKRSCQSiUTy1UbtC1ljDLnDE4oBv49PHn8ItyN+Bsw5Zy9FDQR4+4HfRbRPW3Q6h2ruRTE5AcguUSOEIkB93dPU1z0dtaZeH3neFzfUsXJ/a/A+PNXNhIJ0bLZIcZkqK1eu5KKLLqKrqytm//z58/nWt75FeXk5v/nNb7j22mu56abhuYDGI5FQhOR1AYUQcYUigGvr1oj790onsqJ0IpYOBxAdz3p2XibHZ6XzjN3GYa+WfbXAFJIsVxflsNfhxqwoXDoqO+HZCIR+sCBvEow9AYrnQsNmyCgCawo1GcMompBFyWRtz8knHP16oMcCqYpFO1A5qC0N+GpVlZRIJBKJRCKRfCEEwsSizja8+L2u5qaEQhFAp9ej0+tJz86lr+swurQuJi48nlGTrDgtRTi7u9AbjJjMqSVkUXQGdLpIsbizrgOzqw1F+NGFlY+wmQ3ohukG2tHRwaWXXhpXKAL893//N0VFRSxZsoSLLrpoWPskQhVqVNs4+zgOdWsWuZ8d/7Oka3irqiPudTYbaoyyHgNU2nPQ2+NbBK8o1AScoiiMihH3adLp+P2kkqTnQgjYtix0XzBV+1tvhLGJM8sOEPBHvj6zzxwTZ+TXl1TF4gHgTGADgKIoVwAXAXuP0rkkEolEIpFIJF9hhCfkWqhLG14Cftcg19LSWcdRsyNkqcoeHRINp9/wXTasugVVdxifaQU11SvQ6TQRGRyfcxJCBOjqXB9zP0VnYtSoC9CFxbL5Aypq424yvNpZ8tLNkG5Gr1PIsWkF4IuLi4f8bMuWLaO9vT3hmCuvvJKVK1cOee1UcQ+K57tkwiWcUXrGkNbw7N8XcV/85z/R0tnNE0+/QHFvN6c1VJN54QUoikLPvz7CnV+AIV8rJXF2Xibpej0KUGwxMT/TemQxmD43uPvFd+O2yD5/8gyrh2t6qNrRhgho8ZPtDZE/VHydYhFTJdV/uQ8D/0ATiAAv9P/9jxE/kUQikUgkEonkK4/qDlngdObhlcnoag7Fi01YcCIzTz+bvDFlbH73DQBmnnZ2aGz3Gqw5fiC2a6HVWs6YkutwuaqjxOLs2Y8Gr1/ZVMfKT7aiCoFeUXB4/OT6NFdWo15HcXa0S20qAsfv97N161Y6OjrweDzccsstUWMWLFjAxo0bAWhoaECnO7rixOWPTEJk1A/dAtz9zzepS8/kozHjWTBlIq09Dh6oa0c98VS2d3Sw4NKLGDNdi3XMOO88vLurUVRNjF06KhubfvglVCI4+AlseCR+f1bi7LtCCLZ9XIcv7HMrSV0sPgZMBr4PWNAS3TzU3y6RSCQSiUQikQQRQhDoCcWLDdcNta+9LXidNUqLERs7YxY5xSUgBOk5ucH96uufi5hrtx+n7a1Po6jwEoxGrcSC2Ry/CHtbn4cPdkUm0EEIFKFZSX0BlUmTJqEoCs3Nzeh0OmbPnp30ORobGzn//PPZvn173DHr16/n+OOPT7rWkdLiaKHF2YJP9bGhObLmYKEteRyec8sWnJs3gyoIdHTg0hu4f85JABzILUKp1mpb6tLS0BUXs8aeQb8DKJ3+AN5+oZiu142cUAz4EwtFgPLFCbu97oAUijFIKhYVRTEAxwNPA78ERgEtQojUq2VKJBKJRCKRSP5tED416IaqGBR06cMTi00HQy6OaRmhODdLhona2sepaqwEBGog0p1SUfSUlX0/5pp6fWTh9smT7wleVx6Ojo9UwuL6hKJj/vz5Q3oGgFNOOYWqqqq4/RaLhblz5w553aHgU338bOXP8IYnfRnExKyJCdfwVFbS/sijEW0V+UXBa8VkipqzzxF6bw57Q3Gs+abhfSZi0lmduP+8P4A+sezpbI6Ms1xwQTkb3wm9Z7qvYabTVEgqFoUQfkVRlgPPCiFuRKuvKJFIJBKJRCKRBAk4fPia+iAgIl1QrcZhxaE5uyMTv6Rl2oPX7e3L6e3dFXdu0ejLE649e/ajBAIudDpLxNla+0K2kBnFdm48tZy7Xw/FSI7JTU/5/AP09vYmFIoAkydPxmAYXlxnKrj9bm5bcVvCMZdMuCTp++TesyeqrdukFbU3lmhxm3MyrOzsc9If9kezx8dHbd0APNMYitHMM6X4vD43eAdEvAKKAmnZ2t8DtB+InHPZYyBUOPARZJdDdmnSbZzdIRFtSTdSUJpJRm4ave2aq+6pV0yKN/VrTaqfyl1A1tE8iEQikUgkEonkq4nwBeh8ZX/MPsUyPBHUfbgl4t6WFSqT4HRWx51nthSRl7sk6fqDy2MAbKzqCF4X2S1keyJMtAAAIABJREFUWozcfcEUnn1pDwIoyc1Iuu5g1q1bF9V2/PHHs2GD5gI6Z84cNm3aNOR1E+HwObh/0/34VM2S1+HuiBozPms8VoOVbm83k7InsahkUdJ1fc0hF11jcTGZS5fygQPMJhO6tDS+WZTD+flZtHv9/HhvyL4ULhIH6PSl4PJZux4+/xsEfNF95/0hJAI3PxXZZ+5/n2Z+I/ke/XQ0hqzK5bO0BDyLrpqEo8uDJd34tayhmAqp/utdBvxOUZRfA8uBoD1ZCLH2KJxLIpFIJBKJRPIVoevd+JYzY/7waiyGu6AOpqcnFPs3tvRmMtKn4HBUYrONx2AYuqADLetpfWco4cv00XZUVeWdd94huz/rqcvlTLrOjh07uP3226moqMDj8XD48OGI/tGjR7N+vZZgx+/3HxWL4s9WJi958ZN5Pxnyuv7OLlaMLqXPZOLKi5fSNLYU/cHGYH9Bv2tpbgpWw28W5SYdw+r74/e9/1M4+zea5TCcjKLY4xMghKClqid4n10UclW2ZZmHvN7XiVQ/nX8ABFrM4i/D2sUQ1pBIJBKJRCKRfA0J9EbGwVkmZ4MC+nQT5klJCqfHwWyNXeje7W6MuE9LG4PBkIHdPmdY+wzwwMeRltFRdjP790e2CSESruH3+7nkkks4dOhQ3DE///nPg9dHQygmikkc4O6T7o64F0LgFYKBx9MrCkZdtEvqzp4+/jlFi61c3auiHIx8L2ZnhETW3EwrW3pC4vqM3EyWd/QQENr1JFuSupdJXmsA/nVndNvEs5JO2/huFYerNXFoSTfi7ou0XGbkpFaT89+BoXxCYzkxH0EhFIlEIpFIJBLJsYzqDeBrciD8an+ImII+x4wha9CX6UDoi33WheMw5A7NmiiE4LOnH6G7RXNzNFtteJwOjHkHMGTXkZk1iba2zwBBQ8MLEXMt5uQZPOPh8gZw+QL4Ayp7m7Q6irqAB4PPgaujhS1btgxpvX/+858JhSLAOeecM+zzpkK3pzvi/kdzf0SOJYePHvsf/Psryb/oUvLS8gAICMEP9tTQF1BjLQXArIw0iswmhFB5c0pYEp5BQvfcPHuEwPxJWSF1bi9CCMamada564rzUn+Qlt2R9998UYtTXHZl4nmjZgQvhRDsXtlAw4EuDCY9tkxTVO3EwUIRwGAaoSytXwNSFYsjmK5IIpFIJBKJRHKso3oDdCzbG7dfsWhfqAeyng6gzx66VaZxXwXdrXWYS3ai6LUkM2mmkEuoz99EQ8OyIa+biLe3N/LmtsYIa6He5yS7QxMpa9ZEx9kl4/LLEyfWAZg06egmSvms7rOI+4nZE/FWV3PybhUvZRz4tJ53lZWkzZnDkw1tcVYJsaPXxY5eF8IXKaqUsLIXRWYj5+XbB09ljCU6O2rKdA5ybU4hSZIono/HNBr6fAgEtbvaqdmlvY9+TwB3b3Kr67zzy4Zz2q8tKYlFIUQg+SiJRCKRSCQSydcFb1V3wn7hjv31UInhvpiMDW++gjG/El1aV8x+W3ZOzPb8/LOHvBeAqgr+ubUhqj3NpSXVGZUZW/CefPLJEffPP/88L730El1dXaxatSpq/Icffsjs2bO5++67mTRpEj/5ydDjBBMhhOC5iufY3LKZU4tPZWL2RFbWrxzoZF7mDAJ9Dlw7dwLw5oTprC0cC02dpOUnF4oRe3nD6mamWbhnQjGjzAYUFKz6o5D8pSlOTcpzfw8f9Lvy5oyH0+4AwI+ZT5/bj29XdMbWRCy+ekrw2mIzSKviIFISi4qi/CtOlxBCHF1bukQikUgkEonkC8ffNaiktoKWrWIEEKpKR2MD3rCEMYo+lB2zoGwcAD63G73RiLG/PENu7hLa25cDYDLnU1SUerbLcDbXdkbc56WbaevzYHG1YdArFGRq+9ntdrq7Q6I5KytUHOCtt97i29/+dsJ9zjrrLBRF4aGHHhrS+TwHD+LctBkQpB08SNOKFfibmvHNmcLhi05AVVW2t21nd1vIVfOzus+CVsW0Hg+nPb+XMns3jcYdAPgVRROKA3vs26dZ63R6jKOL0FmtPDOznFavn1v31YGqgk7HOXl28owGOnc28lr/XMVkYpz1KCd+sYYlwLHlh65zymHJz6G3BcafDgbNern5rUP43PEzrBZNyGLs9Bx62txUrGkkb2wGx19QPqyyLv9OpOqGemac9hH6L0MikUgkEolEcizhresNXqefMhqd1UjPv2oixmRfOhHFpMO1s41At4f0RSVJ13U7+nj/wT9HtSsGzXJlzy+gtPQ60tOnIlDp6tyAEAFGjboQnc5AScm3jvDJ4OHllcHrNJOe+74xC4fDwZtvhur1LV26FLvdzrJlIfdXuz3kannRRRcl3MNmsw1LiKgOB4f/FHp9zO3t+HNz6fP1UfXxq6yzbaVjdOJ6j9PWNKIAGcZQZtgWa+ScBbWHWD9Ke7+8NTWcc9ICFEWhwGzkO6s/Zl9nDwub67D3W4qFx8Mp/XPTTzttyM8FQMAPnh7wuyFzdOKxfWFZZAeXwBh9XNTwzmZHwuVmLinBaNaTV5LBuDn5CcdKQqQqFn87aM4s4DzgiRE/kUQikUgkEonkS0UIgRqW+ENvN4MabSPQZ2pWHduC1JPM1O7cFrNdMWpWxrQMO1brBMzmAgAKC/8j5bVTYXtdpKvr2dO1s7e3R8YoDgjDb37zm3R1dUVYFe+4446k+9TV1Q3rfJ0vvBDV5gl4qequBiC/rjemWMwwZVBkK0LxBZjeUs+o3GkR/U5DKAWJ3evmqgO7uPLALt4un4wArjlXk4Le+gZKd2xloIx9LMtQ2qyZyR+kqw7eu027tvUntnGEub5mFMGFfwndCxEZl3g4zJ3UGMqyCqAGVFx9PnyeAIqi4PcGCPhCSXrO/q8ZqAHBujcq6et0M/Xk0RjN0r10OKQas/irwW2KojwHREeySiQSiUQikUi+0rh2RcazGfLSYFDCzLSZQ8hsGb52b2/EfXZRMZ1N9eiNfjLzC1EUBaMxc1hrx0IIwWtbGuh1+9DrFFbsaw3vZNH4LLxeLzU1Iavp2LEhd01FUXjjjTe49957aWxsxOVyEYvPP/+ctLQ0iouLycsb3msD4Ny0GafPSaenkwCwfe4osioacWaPorDzMEJRsJvtTM+dztpGrdz5FZOvYFHJIgAcn39Ohy1U8qPwrv/BUFjItl/9Otg2ITuTwrv+h+Z7fs1/VGn1LD1r16KWjMG1I06soPZikHHmGVimTo1s3/MmbFsGOgOY+kueuMNiXh0x4iN7m+CV60FvDI1VdPDNaLFMVmnw0tnj5bNnK+KfETD2xx0uvnpywnGS5BxpcZdh2qAlEolEIpFIJMcqzs2RheQVRQE9pJ9aTN8qLTFM2tTYSWeScWjLhuD1vKUXM3bGbDo7N1FTU6/toyjo9YndLIfCve9VcKh1kIuiEOQd3gTAe28djJqTmRkSqwcPHuQ73/kOfn/8eLjy8nIWLlw4Iuf1iwDPF2SzZdwSDhfbcehU7NMgo10TqRdVvc6vFv4Ki8HC1VOvjprv3hOZ4MWQn4+iKCg334x+WwXo9RTMmIyxqBDzlMl49mpisfvNt+Keqeh/f40uMxNFp0MxDiqS4HVoQhFA9UeKxGT4nBCeZFWosOlJyBkXOS69IHi59aPa1NeXHDGpJrjZP6gpG8gBGmMMl0gkEolEIpF8hdHbTQS6o8sMWMZnYR6bCQYlZjyez+tBDRNVHqeD+j278Pdn0mytjSyHYDRrWUcdjn2h9YQYVqyf16/yhw/2UtXm4PSpBRRnpaEKES0UAYtLsy5OGx3bgllWVha8fv311xMKRYCPP/54yOeNR7UJ1k+cB4DfpAO/SkAfej28XXYshvjlSYQQbCgoxmk0cnJTLUp/PcSdfjD1P1dBmjZfZ7MlPU/mhRdgyE8Q41fxdtI1GHcaTL8Ylv9esygmYv8HEbfN7nE4t7Wh6BX0eoWuQbGJaRkmXGElMc6+aQaSkSNVy+KEGG0q8LsRPItEIpFIJBKJ5BggXCjazy+P6FOM0WUSfG43Hz78V3we95D2MZq1jJpChMRYbt7wHNeeXFNFVZsmJD6tOBxzzGXzSsiwGKjf242nKxNjf8kHvV6PTqdDURQmT54cYVn82c9+lnDfpqYmCgtTj9lMhPD72ZTXn/hFAaFTyNXbcYlQIfl1M08JXu/5bAVVh2o498pL0adr1tg9OhMvTNJiCt+ZcwLn1LfiCKjs6Qu5z863azGAent0RJk+J4dAZyfmCePJvflm9BkZUWNCBxaw+43ItksehvrNsPHRUNuCm0Bv0GIUO6o0C+RAHOP2F+HQ8pjLrzm0kC51LLhi26dOumwC2YU2PC4/bXW95JWky9jEESZVsfhfg+77gC1CiAOxBkskEolEIpFIvjr42ly4d7cjfNG1E/X25IXVP3ni4SELRYC0TE2s+Pwh18WM9Gnxhgfpcnp5fUsDnU5N1O5p7Elpv/NnFgGw3ZnP/8/efYfHUZ2LH/+eme3qvVty7wUb25gONqEYQiCEBFJwKknIj0ASclMhueEmN/emQshNuUmAGyAQSCABAhiwMRgbsHG35CZZlmRJVtdq+86c3x8j72pVVmtZMu18nsePduacmTkrC7Ovzjnvu8drBZQ5OTlceumlsT719fX88pe/pLOzk8cee2zIPbZv3868efNiweV4Ch04QJsnHpxdUpDNqvYo/0EnYP09RDx5fOHNGrqOtRNt7wZnFgf/549c3b/38K4z47Unbfl5rOtM3CMKUOywlpLqOTkJ58vu+iWaY5S/795m6OgPAdr2JbZpNnDnwLSVVoKaY3th2eesQPG43MRfPrD0s9C4BcL9AXF6IeRZ81TddVMhq5CR5BRbM6NOt42yGTkj9lPGLtVgMQBUSym3HT8hhMgXQsyQUg5eoqooiqIoiqK8Q0hT0vNk7YjtIoUi5QFv4j41TdcxjcTAc8GqS9j5fOISQ09WNlJKvL27Yufs9tHzJ975VDVdvqHLZAdaUpXD1sNdw7YNTFIzbVp8Ad0TTzzBtddeSzg88r0XLFgwrkFi5OhRQnXW8tyu//sz1SvOByMMEqa7NHShM9fdw34KQAgEgra9iUHayyWVXH3ISvqSGQnRa7dmbIVr6HLVNWX58fEbiVmLRg0U2w/Cc98euf2D/2t9FQLOunlohtPh6Da45g8Q9lt97W4AIiEDtu+Odcsu8tDd6h/pLsoESTVY/DPwC2DbgHPfBm4G1FyvoiiKoijKO1SobuSEJM5p2aMGRkY0knB8+Zf/DbvLRVt9Ha/85X4AZpxxNlOXLGfqkuVEw2Ga6p4jJHbS0vJ3enoTS2nY7clniCKGOWqgeM9HF+Oy6+xo6OauF6xZsLuvj9fmGxgsut3u2OvbbrstaaB41VVXjWug2NfQyJ8eeoyG9EwMoRFYcg5yQLGKIqcOGHxl3lXcfOh1bJoNGP75/7X4LAyh0Wt3IjSBrbCQqnQ35+ZkoAnB4UCIxRkeFmfF9ynaCk4wa2vT1pHbFn00FujFnMj3ypFYHuPAltaE47Oumc5T98QztWYXJfZXJsbJZEMdpZKmoiiKoiiK8nYXPZY4W5O50iobIRwatsKhH8illLQfOUw4GEQIOHZ4UNKa/tmsgsrJXHHrNwkH/Hiy4jUKe7yv0R18AoBAIPFaAJstyR454IntifvXbr1oBkLAz9ceQErJx1dU4rJbcxkLK7L5w5qlQ+4xXLBYW1vLgQPJd1gNtyz1ZKx9YxsvlVYlnIuErSW1fbku8uwaQWBy9mTcmQcxfdbf1VX1+/C4PTxQWBG7rjW/EOfUqRwP1yrcTu6cXp70+e5Fi3BMnULkSAO5a24YfcChQct9q86xvmZXwIxLRr/+BJjG0AqPK2+Ywwv37QUhWLp68jBXKeMtabAohDj+qxUJ3CyE+NLxJkAD2oa9UFEURVEURXlHCNUO2C94fjmOiniwFvD20tPagtA0NF2nu7WZ3evWpnxvm8OBbdDSxsbG+5NeI0R80VogbPDsnhbsusbFc4uw6Rr/2pWYTXNembVs9X9vOD3lcQUCAUzTpLa2Frfbjd1u54orrhjS74c//CFOp5Pp06dz8cUXj+usYmDHDvYfboDCstg5W24OoV4/EZeN8ox9dAczcGEF359bsZg/7TtMmcfFh66/Aoem8djWfURbW0DXsRcVx2bybEJwWcHoy3mFrlP4ta9BJIIYbQkqwJHN8ddn3QKVK07sTSdx9EAXtdvbQYJhmPR1xvfAls20Zptd6XZW37Rw3J6pjG60mcXj7RIrOByc/uo34z4iRVEURVEU5ZQwfBFkJL5vTc90xl73th/jxT/9Fmmaw106rOKpM5K2h8NDi7OXlHyQXu9uwuE2qiq/GDsfjBh86cE3Y8fpLhvnzUgs4ZDmPPFFcoZh4PV6+eQnP5m03+WXX843v/nNE75/qnqefIq23Hig+KnTZjOzahI/2Px9XASwEWVJ0RL21O8BYFVxHsvys0nXNbT+oHB2dgY1A+oe3lxZRKXLQbpNx6MPzVo7HCEEDBcoRsNwbA9EQ9Zx2754EhoA5/jVwmw+2M2250aun5hfkXy2WZk4o/0XdhHWLOJzwGPEg8MoUC+lPDxxQ1MURVEURVEmkjFg9kY4dWy58YQojdV7Rg0Ui6ZMo72hHiMSwWZ3sPzqaxPag8GjNDU9SCjcjjTDRKOJmTnnzv0ZNlsGhYWXYJiS/a1egu1d6Jrgl88nLgm9/9XDvLw/cVHbuTOS1P8bQSAQYO3a0WdH77333hO+94mINDTQVjY9drxs2mTS9CjpxL9H+e7EPYWZtsRUIVcV5fCjWmum9bzcDJZmjV43MSVSwgvfh46DI/fJGL8dabtfbhqxzZlmp3Ta6LOkysRIGixKKV8AEEJ8FtgtpXztlIxKURRFURRFGXdSSvpeacLoCSMNE6MrFGtzViYWqO9saoi9zioqxuFy01Yf32M46+zzmX3WeUmf19j0AL6+kRPnH9+fuOVwJ/+z/tCo4z9eR/G46YWJs1sHDhyguro64ZzT6WTRokUUFRUB4PV62bBhQ9LnfPCDHyQvL2/U8ZwoGQ5jhiMQjeCz2fHZrBk9d14ueQ4bjX0tsb4eu2fUZa9z0t3cP9/auzeuZTxadiYPFMEqkTEOjKhJ2B9NOHf2tTMIB6IEfRGKp2ShpThLqoy/lObupZR/EEJMFUJ8CihiQBomKeUPJ2pwiqIoiqIoyvgJ7usidGj47KdaWuLHws6mxtjr01dfRWZBIZFgkF3rniOvfBKV8xeN+rxkgWJ6+szY61QCxeHML4vPOEWjUbZs2YKUiYlR+vr6WLduHfPnz0dKybZt22hsbEy8z/z5TJ48GZvNxuWXXz7qEtVkpJSEa2uJtnfEzgldo2/TJvx7dluzdsCxjCxAgqZRMXUyQgiO+Y/Frin2FKf0vPGu9QjAukEf7yuWQcPriee08QngGqo7E44vuXE+uk0Fh28XKQWLQogrgYcA5zDNKlhUFEVRFEV5B+jb1EQkFMLuciEGlGDQ3DacU+IZS6ORSEJJjPRca5bN7nKx+NL3p/QsKU0QGkhrKevMWT/ApmegaXYe39bCa9u6Md7cMey188qysGmCwx1+3A6NmUUZlGS5qcr30NEXpr7Tz4WzCtG0+Hvw+XxDAkUA0zTZsmULDz30EL29vaxfvz6hPS8vj507d6b0nlLRt3493Q8/knAuYkao6UysjXjIVok37CXqcdDSe4BH9r3Khsb4jKddt3PKHKsBfwcUzh6+3MU5X7X2Lr78U2jeAat/On7PHvRXpgLFt5dUdwV/C3ABwf6vff1fW5JdpCiKoiiKorw1zGCU4IH+ovQSIm1+OpsaiYSCONweKq46HXtpOkITaB47Qo8HCR2NiclGNP3Ey2obhg+kSShqEI6a1HV60ITJnzbW0OYNjXjddcsmsWpO0Yjt0wph+ZShS0SPHEkc8+WXX86TTz7JL37xC7ZuHbk+4JIlS1J4N6nzbx66a+tQd+LMadSp0ZpbQNSh482y09izjw09uxP6TM+ZzilxdBus/8/R+9mccMG3xv3xfV3xfbO5peOXNEcZH6kGi3OBZ4Ea4GagENgI3DNB41IURVEURVHGSEpJz7/qMHriBeYNI0okZH0wDwf8OKZnoduG/yi49cm/n/QY/IF6jnmDNPcE8UXz2FK9b/SLIGmgmExvby9dXV1s3bqVzMxMfD4ff/nLX5IGigAzZ85M2n4izGCQcH197Ng1fx6Ro0chcaUl6z97BuvMs2LHUZk4i+jQHSwpHN8gdkSjBYrlQ+tUjqfGfd2x14VVKuvp202qwaINOIA1s3j8eAdwB/DHCRiXoiiKoiiKMkamN5IQKAJDMpv+656fkVdmFXUvnDyFqUuWx9qyi0tprU1eoH40R48+gjdoJS5Js3UM28dh07jt4pn8x1NWUpo5pZnD9kvF888/z/e+970Tvu7f//3fx/zMwYJ7E5Pr5H7iE3Q9/DCRfRvYXzKFnZVzKcoroy13BbTHZxJzaOfKaVfi0l3YNBtTsqZQ4DnxTK9jUjQPWneP3L7wI+P6uNa6XrY8bSVKKqjMxIgYsTZPRgq1HpVTKtVgsQvIBGqxktv8AzjtBK5XFEVRFEVRThHTH0k4ds/Pp2NjfCmkT/cSCQZoOWQloGk5tB+haUxedDpCCDxZ8f2Lk+aNnshmOKFgMxEjHqBqmsA0EzeohaMmUwrSufOqedR3+DltUvbg26QkEAikHCg++uijdHR04PP5+NznPkda2tjLTbzZ42NLr4/jbyvQ0kVZcTlntDQiAC09nUhFEftLpvKv01YCED5tGQJId6TT11+3sNBh46LKi8Y8jpSZJhzZBMEBSY4GBooX/xDSC+Gxz8TPpaeWaCdVxwNFgLb63oS2wsqx/7JAmRipBnvVwEKsZDY/Bc7DChqfmqBxKYqiKIqiKGNkBqME+nrx9/QQdPnp2rOJiNdLCVUAtDuah1yz47mn2fHc0+SVT0rYs+hKT30fmWGEME0/phnBkJJQ1AoWmwML+Nm1C/nRv2po7YnvUfvwUmtmsyTLTUmW+4Te44svvsj27dvRNG3IfsWRHDp0iClTppzQc0ay2+vn5/WtCecCnV6YNg93NMqZk8sRQhBYPpfNzQeQCLqK0yjUrP2f5ellHOltICIjfHXRmnEZUwJ/J9hc4PBAoAv+/vnRr0krAOeApaBlS0Af29yQlJLabW007evCMKxo2t8z8l7VoilZ6HaV3ObtJtW//Q8BaVLKI0KIDwOfAI4C352wkSmKoiiKoihjEmrro/dYq1VXMdpFV7QJbHDYU4NEUjhrGpXzF3Fkz06aavYkXDs4uU1OSVlKz2xs2cChw384XhmCI53+WNvBvlWkO21csaCU/325Nnb+wlmFY3p/l156Kc8880zSPjfccAP33XdfwrnxChQBflw3cp7H+2YtYsbkIvKAg90H2TdpGgCZjkymeZxcVpDNXfWtTMm2xjMlPXfcxgXA4Y3w6l3W65mXwb6nU7vO1T+z9+EHoLMWcsf+/Wra303NpqG/lBjo9NWTEQJsdp2cYs+Yn6VMnFGDRSGEHfgRsBu4S0r5KPDoRA9MURRFURRFGRvfmy2xMhKGiBc8j2hhXGnpnHbpFThcbmwOx5BgcTC7c7jKaYk6+kK8uPXuEdtNbAghWD45F7dDxzAliyqy0bUTrxHY2dk5aqB43nnnce+99/LbP/6RR158iVDDYc4644wTftZIhivRsdihsRGQmISNCDfJMBfu/CdvtNWAiCfRubWqmEybzoeKc1nb0cMVBdlo410r8XigCCMHijMuhv3Pxo9tA/6edRsUzDipIdTvak/aXj47l6Iqtez07W7UYFFKGRFCfAT48ykYj6IoiqIoinISpCkxIvE9i57CHOa9f3X/kSCrsBDdZmXfdKUPzT55znU3sO3ZJ+nr7CAtO4e8ikmjPvPVmg0jtnWF49drmmBRxdj2JR73+OOPj9on79s/5MY9h/EbJhRWIgsm8ZnZU8f8zFp/iCeOddHXvwdzv89aSisNA7PXy0+MHvTXX2dj+czYPsSOcDd/bSchUHTZXGTarGWo7y/M5v2FJ/e9GJYRHb3PZT+B7AooOx3W/Yd17spfj9sQpJR0t8ZnlmefVUpRVSY9bX62PXeEwqpMFlxQPm7PUyZOqstQHwfOEkLoUkpj1N6KoiiKoijKWyLaESAciu8LdEzJJLd0+A/maTmJyx9Pv+Jq8idVsfLTX6CzqZGswiI0bfgai4ZhPUMIwcEjL5DXPzHVFy3E5/oS4d5/kGZrp7bv/JN/U4BpmoRCIe68886k/ZZ84w48RcVWoNhPCEHQMHHpI++J64saPNTciUsXfLg4F4cW73vHwSZkJIKwJ5a4CO7ZC4DxyjMYwILeVjZOO41g+vBZPdPtE1BHUErwNltfhYC6lxPbi+ZCdmXiDGNW/89DyQK4/uGTHkJHUx8N1Z0IIbC7dOp3JWa/nbwgH6EJ0rKdlE7POennKadOqsGiHavW4n4hxEbiJTSklPLGCRmZoiiKoiiKMirDF8H7UiNGd/9sV9gkEghYbRh4crJGvFYIQdXCxRze8SbOtHRKZ8wCQNN08isqh73GNMMcOPgTfP5aji+ezHPGs2vOr1zMOYtms+1IMb968SAAHztj+HuNpre3l6yskccPMO87dzL5fZchhMDpcOB0uYbtVxcIMTs9nkTnz0c7eLa9hwqXg3Rdo9oXD7Anu52cnWPNuta1dxLcswfZH3zq2dlgGhi9XgBmdseXWy48tI22tEy2zptHvmxmQcEC2gJdHPZ3U5lRxm8WzR7T92FERhSe+zZ0HR65z8rb+9/UuXBkM1SeaQWV46Srxcfmxw8l7SPGsNxYeXtINVj8cP/Xyf1/JFY2VAmoYFFRFEVRFOUtEqzuJHosvuTPiEaI9M+kSCVJAAAgAElEQVQseu3dFObMT3r9glWXUDxtBtnFpbHlqcn8x+OPUencNmJ7ReklAJw2KYevvG8GfcEoSyrHNpu0fPnyUfvMXPk+3IMCyvNyM7iuOJdvH2iiI2Ity6wLhJjsdqIJaA5FeLbdCnAbguEh9/xtQxsvd/VhE/DGmztjgSLAFzY8S1jXeWzaHEr7vFx9yKqtmHHRKur3HaOo4CCL09qwaw5+umCCPyYf25s8UFz8ifjr3MnWn5NgGibdrQE6m31o/QFg9atHk16TUzz20iTKWy/VYPFBrMBQURRFURRFeRvpaziGt7UVaVoBTcjvAyAqInQ4mjljUvIAQbfZKZk2M2mf2LNCUQptLybtMyk/Xkx+bmnyWcFkpJTU1NQk7aM5HNwwZxodEYMXOuI1+9aU5mPTBGm6Rkf/9s2Hmjt5qLkzlQcjDYM9Xb3IaBQzEExontrbBcB33thAV7CLjmAnW8+fxpHSPRzLLon1+9rSr6X4TlMU9sPex60yGEIDocOhFxL7ZBSDNCEatgLDyeeO7VHBKGv/YCU+Kp+VizPNRvPBnqSlL46bfWYpfm+YjsY+8srTmXNWyajXKG9fKQWLUsqPTfRAFEVRFEVRlNEZvggyaM2WSaD1zX1oWPsKG121hNICgMQUVvBocwy/f24sOvpCODRf7Hh3z1VUel4lwx6vN6hpY3uelJLXX3+dTZs2YZom69atG/Wa93/ju1xRaM1afqQ4l45IlFKnHdG/zPLc3Az+fLQj2S0A+OaUEp5t72FrezfBmn0j9rve9JO7Zg2d996LIQ2a+pqQwJtVYPqPJfQt8hSN+twTsukeaNoycvv0i2DpZ8Z0676uEE37OjGiEtOUCZlMG2tSCLD7rbhqGrmlaibx3STlKptCiFJgDVAOfAOYBxyQUrZNzNAURVEURVGUgZrX76Zv01FsDgearuPtaI8FigAhPYAp4rkIL/xkCoXYT8DvX9rODGc80+qPr/sIn7+/jLPyfwXAob4LxnzvL3/5y9x998jlNwBWPfUSQW8vreufJ3fxUi5Nj3+UdekaZXpioJqWJKHNcZfmZzEn3c0kl4ONG19LaMsKB+lxxPdAFl1wPmkVJXiWL6P2ztuRHdXsPasUc1Ax+eK0Ymza2IrZD6t5R/JAEcCTP6ZbSyl548la/L1Dl+Mmk1uaTufRvoRz2UXuEXor71Qp/RQLIaYDm4Hj+X2/A7wI/A64eWKGpiiKoiiKohx3dH81R9ftwGV6YktNB1t69TWxWbWc0jJcaSeXfTNqmNS1+wgbJrVtPmY4fxFrk8KFEBo3X7SInz33dQBuuyS15ayDNTQ0jBoo5i8/k092N1oH5yzrH0TyJP1hM3EX1QW5GXyqvICP76yNnbso36r1l27TyQ0G6HRaAc8t2zdh5uZw1yQr6Y+9uJjlZcWAlRio7/PX8PROa0lqWXoZH5vzMXa37yZshDm/4vzR3/SJWPfDxOMla6xlqFv+ED83Qtba0fR1hZIGioVVmWQXedA0QUN1J640O3POLiUz342Ukhf/rwZNE8w7rwwtheBceWdJ9VcePwZygHYgT0rZKYR4BVg5YSNTFEVRFEVRAAgH/Lz290eokrNi5wwM9AGziq70jFg205MhpSQa7WbP3tvY2WglgekOlyOESdaA/De5HiuomluaxT0fXYwQ4LSNLWD5/e9/P2qfi772LfIybHR0xJeVFhUlX+q5NCuNPzXFl1Quy7KWSN4/fzLVviDlLkes7mG0o4PvvvEShzOyyA0GmPn9O7Dl5lJ/tJ3n2nv54qRCbAOyevrC8YA9YkaoyKigIqMitTc8UKAbBtyLrsOQlg/5M0bOWjrjEqttYLDoyTvxZwMBb2KgWD4rF39vCG9HkLOvnYEnMz5bO3VxYUJfIQQrPzHOGV6Vt5VUg8UVwLNADfGZxEPAsokYlKIoiqIoynudlBLTMDBNg+pXXgIJdhn/4K6fnYn+WhgjEkFoGrkzJo35WV7vXhoa7iUS7bbq9QG+UHzWLtvROOSa3Oy5sdcu+9iCxON+8IMfDDln86QR7Z9Bnfutf+ffLjybhblZSCnZs2cPUkrmzZuX9L4ZNp1vTinhtw1tXFGYzdz+0hlCCGanuYg0NBDosQLi4F4rq2mVtwfN48GWa9Wg/HhpPh8vzbeCaNPaK9oV7OLBmgdjzylJG2MSl3/9W/JsplMuoKzxIAyesDseRM65EvY+Ae4cKDt9TEMI9MWXFZfPymXhyjEEvMq7VqrBogsYvDs4Hzixxc2KoiiKoijKqLpbmtn894cJ9MbrFzrN+H4wR2Ya01ddhNfRQLi+FxCkLSwc5k6paW75G5FIV8K5YCRxiWe600ZfMIxmRrE5nCyc9v5YWzgc5tChQ2RnZ1NSMnrg9I9//IO7774bn8/Hpk2bhrTf8tWvsnTxYo6g8VxmMefbTBbmWplVhRCjBokDzUl388vZQwNp7zPP0PPEP4a9xjV3Tuy1lJKfb/05tT21w/YFyHGNoTRIb3PyQBGgdh05XR2QN2DWcGBQuPA6KF8KmaVgG1tiod3r478I0G2qHqKSKNVgsRq4BNgOIIT4OnAF8PoEjUtRFEVRFOU9641/PpYQKAI4zXiilfyZVQhdkLasBKFraB4bjsljK1MRjXoJ+OuHnA9HTTANMCUOz0eZU57Hrl2bCEUNPGI+6enxkhzbt2/n4MGDCCFYvXo1mZmZIz7v+eef5wMf+ABSjlyV7eabbsJut9a8fjEzM+n9xsLo66PnqadGbLcVxgPve/fcmzRQBDit8LQTH8TTg0prZJSAt3n0607/VPy1EJA/fdhu0pREwv0Bv4T2Ri/bnjsCgN1lo3RaFqFANOEaI6oq5SmJUg0Wfwr8FTie4upH/V9/Pu4jUhRFURRFeQ8LB/z0dSYu6LK73HiMTITQyKuYhKvKmsnS0+xknFt+Us/zeqvjz7HnMHv2jxFC8PBfXsWo3w7ApNw+3mwLA1VoQJ/Xj5QSIQRSSg4cPEirzYnHNGhoaGDOnDnUBcLUbN3Cs48+gmEYOJ1Ouru7+eMf/5h0PJlTpjN58skVjx9N5OhRiMZnTl1zZmP6/MhoFFthIZmrV8fatrZuHXK9QCD7S5AvLFjI1Oyp8cbeZmjeDsULIL0QfG1Q8xSEesGdC3a3tU/RTAzUuKI/edCDH46f0x00l7yP/PnzwZkBVWen9P66W/1sfPTAyO8/GKV+99CSIjPPKE7p/sp7R6p1Fh8TQtwMfA2oABqAn0kpH5vIwSmKoiiKorzX7HrxuYTj93/1W+g2Oz3P1BFp8QNgy3ENd+mYBINNdAfCNHUHiNpm8XrXYV4+0I6n7xie/j72YbJcPvTQQ8yePZtjx47xqieHaqeVefW17jDRXXV0dXXx6i230LV9lJIPg3zr0cdP9i2NyuyJz9q65s6l4P99CbCWnL7c9DIH996LlJJWf2vCdUuLl3LD3Buse0iTnlBPfAmqlPDQR8Y2oIsHZDu9/mFo2Q1pBZBRRMf69TDz/BO6XbJAcSRp2U5cafbROyrvKSkXgJFS/gr41QSORVEURVEU5T3vyO4dCce6zfoAb3jjiUj0LOe4Pa++6WnqO6wgtLbHQUPAyh6qmfHUFGUlReRmZ1JXVwdASAgiaLxRs58u3U51RkH8fr19uCMGrTveHDVQ1D1pzP/Oney7+ycEmptY9OO7uHHejHF7byOJdnfHXg9ccrq3cy+P7HtkxOuOB4oAmtDI6WmGfc9ageLeMQa5My+DvKmJ54pT35NpREzam/owoyYAnc1Dy6rYXTYiwfhM5uyzStE0QfOhnlitxDM/OG0Mg1fe7VIOFoUQlwOfAyYB9cD/Sin/OVEDUxRFURRFeS+IRiJ0HW3ENM0hbUuvvAaw9p+Z/niwqHnGXvB9z9EeDh7rw5QSwwR/azxwCpkZsde2iD/2esG8OVRUVCCE4G9H29nqziLZ7rZAIED7a6+OOpa5/3Y781a/n8pzLyAQ8DMrN4ds+zgWsx/BwJlFPSu+1/No39ERr7lxwY2JJxregJd/kvxBmm3oclOwEtNoOmRVQOmilMY8HCNq8szvdiXtc+nn58fqH4YCURwuPVaLs2pB/pifrbw3pPRfoxDiRuDXxw+BBcDlQoibpJS/majBKYqiKIqivJsZ0Qj//NkPR2zPLrIyi5r+CMejM81jQ9jGVvz8xZqj7K7+bzLtzYBEEyZIiR71o5sRRGM3U5w76A0kJrx3u61MrEuXLuXnm3ZiC4Zi58Bavun1egG4qK8dE9iy9bWEe2RNm0HE58Pf3ARA6eoPkLd0BVcX5bA3zUWhw85HSnLH9L5OVKQ1vrxUz4onzwkMCJCXFC1hUeEidKFTmVlJlnNQAqHRAsWqc+DMLyXuQQT48J9BH5/lni/eXz1qH23AEmKne+IDceXdJdWfmNuwgsQngd3APOByrD2MKlhUFEVRFEUZg9bag0nbPZlWgGIOqIWnncS+sld2PkJVWmLNRM0Mo5vW/Q3TzuR8D21enaPdAQBmFGXEAkNTaDgysyjsj6+y7ToCMKVEq95O8/PPsCngp7W1Fe/+moTn/PPRv/I7kU79gf0I3YbudHLrpEKuKMrhqqIxlJ44CcFduyHkBX8n2uFnQd8NvU14mzeC7IOCWUzNnmplOfW2wD++DK4sqFhuLTmNBofedMGHYefD8WNXf3BZeSbUD5hlHadAESA8KJtpRr4bb3sgdnzGB6YOvkRRTkiqwWIx8E8p5ZXHTwgh/kE8O6qiKIqiKIpygrwdiRkpC6umcOywVaZh0ryFaLpV7N7oi8/06emp1dOLGibVzV68IWtW8tk9Lbi0xP1sxZkuejp6OZ4XdG5ZNgAFGU4KMuL7Ij0eK9VN74AMolk2nbtnVwLw85//nK985SsjjmXWrFmcOW8um48cIzSpkq6uLux2O6tnD1/2YbyZ0kQgEEJgdHdDNEh3ezXd0uCFhufxRq0Abp/sDwLbasje9D8g7oVw//csEoC9Twz/gNU/hazyxGCxcLb1ddmN8WBxxU3j+r6yCj30HLNmQ8tm5rBo1dB6kopyMlINFp8F9EHnTGDkAjWKoiiKoihKUkd2bY+9XrDqUqYuWYaUkkBvD+7M+LLHhJnF9NFnppp7Avzo6Rp8ocSZpzmZ8WDx4qU3UpB/Lmuf/wrhcDN+3xnYNME111zDo48+CkC3ZqPR7uLZ9l4AHmiOB7d6/763np4e7rjjjqTjueWWW9B1nY+X5nM0FKEiI43vTC1F08a2nPZEHOo+xIOPfo+S+j4uLD8fc8tOgt11NEgrAN+RGyUijSHXZYUDIIbuIx2i6hwrUAQ49zZ49S6rzEX56dY5u8vKcDoBIqH4uKcuLkzSU1HGJtVgsRG4SQjxKLAHaxnqauCXQohvHe8kpRx50b2iKIqiKIqSoK8rHny5M6y1nUIIPFnZCf2MAcGiPkqw6A1G+M7fd5Fjr8PpkPRGSmNtmbZmkJDhtpPmqUDTHETCl+Dt7cHacQQOhzVzGRAaj2ZZeyYbBgSJRjjEwb89QqEGP3Bq3H777UnHU1VVxcc+9jEAip12fjqzAtH/Psdb2AhzoGE70QEztjv+fDdLGqz9lDXVVhBMxAqae7M1Ig4B2ZOs5aU9DbHrChjh+7zwOhCaVS8xsyw+gwhWgHjt/eP7pkZgGiZBX/znQpW9UCZCqsHi/8PaVn1V/x+w/kW5dVC/EYNFIcSXgDXAfOAhKeWaAW0rgXuwMq2+BqyRUtYPuj4X2Afsk1KmVpFUURRFURTlbeTo/mo6mxpp31fD5o6WhLbcsvLY63CDF9/WVozuELZCN0Z3KNamDVqGKqXknzubqW3rQ0rY3dTD5LQNTPLEE8xku+30BCJoET9OGcEZsmGa6ezZs4fe3l6OB4rnnntu7JojdmufotMZX44qTZOHls6JHQ+3xCwjI4O77rqLbdu2MWPGDK677jrS0tLi45+AIBGs78Ojd/0/sjfuTTg/bL5PaWUL2rHMCblTuGnFd7hn+z0JwaJn4XUw5XzY+Eto699/ueyzMG3VhIx/NKYpaW/wEgpEEULQ1xmMlctwpduxOwcvAlSUk5dqsPgqJM2QnIqjwJ3AxUAsfZYQIh/4G/AZ4J/AD4CHgTMGXf9joBqY+PUKiqIoiqIo4+zwzm1s+9c/AOju6EDv6bQaJLjNNESHSbjTmgHzrm9AGtZHr+ixQMJ9Bi9D/c1LtWw53JlwbmCgCFCZl4YpTZqP+jj+8e/JJ9dzPEg8rrC/5uDMmTPZUX8U76EDtO3dRWMkRFE4yAv3/2nU9/nQQw+xevVq1qxZM2rfsZKGQc/jTxA+fBjnrJkAtFa/SfbmvUmv65tWRMuUbHxte+jIMwl6NC6ZsprZebNZVLiI7Z21EOgiV9itQNGTCxd+F/Y9ZQWYVecmvf9E2v9aC4fePDZsmyvFfayKcqJSChbHYyZPSvk3ACHE6UD5gKargT1Syr/2t38PaBdCzJJS1vSfW4G19PV3wKdPdiyKoiiKoiinWvXL64aelFDln4Xblo73xYah7YPYCj3omfHAQErJlsMd5DsOoIkobaGZCBL32aU7rY970ejgen+JgWJaWlpsCeqcOXM4/PRatn7/u0jDum73qKOzrFo18TNvvU89hXftWgBCBw4A0OVLrJHoLC4h1NIcO24vT+cT//kou9t385t/3RibBinNqgLgulnX0RvoINzTyGcXfNYKFAF0G8y5krda0/6uEdvSc5wjtinKyTihYitCiBwgY+A5KeWRkxzDXGDHgPv5hBCH+s/XCCF0rCWqn8VawppsfJ8DPgdQUFDA+vXrT3JoyntBX1+f+llRRqV+TpRUqZ8VZTjSNGmqPxw7tucWYGRmE61rRQqQ6W46BmVGPa59Zn/wJyDiBl6K79QJGxLhP8D0LGtB6OnZAqcu8EUk3rDErkO2djadnQsIR35GOGIldQmHs4Y8b/Bnp8fuvCMWKI5kypQpTJkyheeffx6A+++/n02bNqXyLRk70yT7//485HRHpJOIab0/kZmN55ovIpsPUr31YVqL3TROSmPS+vUEI92EQ8dLXwg69vWx/sB6ABazHOzL2VXdCdXrJ/Z9JGFGJYFOkCYEgwGeemQd7fXxRX6ubAh7wTSs7ZMeOlm//tBbNl7l7WEi/v+TUrAohDgTuB+YPKhJpnqPJNKBtkHneogHpTcDr0kptwohkgaLUsrfYc0+MnPmTHn++eef5NCU94L169ejflaU0aifEyVV6mdFGU53awvdb7wcO85edjYXXHABvq2tBHa1x84Lu4aMxGcG9SwHMy8fubzEwWNezvDfh0OzZgSnlWYP6bNw4ZcB2LzZTZ/3n2h6L3m5l3Lthy4b8b4dHR0Y4fCI7bHnHzw4IYlqkglWV9OWl0fQCBIy+seYkwX1zdixvg8zbv03pi05HzifSz/0Cbr2/o28jDKrxuGBXeS6SnhW9rLGM4WKC993Ssc/mp42P688Ys2WCsDX0YE7L5f8vHify76wAKGd2u+78vY3Ef//STXQ+y0wZZjz4/FT2gdkDjqXCXiFEKVYweKScXiOoiiKoijKKREJh+g62oQ0rcCvte4QmtTIC5fgEh4cBzTa6/ckXJO2rBj3nDz6XmsmWG3tQcw4ryLpc/61q4VQeBKFrupRx1RbW4u1cAumTC5L2nfbtm1Dzv3Xf/0XX//612PH99133ykPFAHC9UfoDnXT4G0E4JUPzaAvB1Y87iHrmJ8955Rx2sx4hlLtkY+TN+gey7Q0lpEGnqJTOPLR9XWFYoFiMipQVE6VVIPFKcBm4Eagd5zHsAe44fiBECINmNp/fhlQAuzt/8fIDbiFEC1AmZTDFMVRFEVRFEV5C0WCQZ773d2EA/6E87mRQrIjebjSMzC8gsERjC3fyv+XvryEtGXFwwZivcEIG/a3ETFMDBO2N3QzOyO+PHHSpM+QmbmIvdW3YRoBsrIWA2CaifsYi4qSB0lbt25NOLbb7dx2223ccsstbN68meLiYqZPH3nGczxJKcE0EbqV7VMaUXrD3lh7b//3bePV09AMiWnTcNlcVqMRGXK/BPM/NCFjTlXdjjb2vmLttfRkOfH3hIb0SSsUMOAT7+yzSof0UZSJkmqw+DyQKaXcNdYHCSFs/c/TAV0I4QKiwN+B/xZCfBArA/PtwE4pZY0Qog6oGnCbDwPXA1eqQFFRFEVRlLejtiN1QwJFAKdhBTWarjPchxhbQSxZ/LCBopSSW/+yfch5u2ZlSy3McKLb0tB1J9Omfh2f7wDZ2VZh+L6+voRriouLk76Hb3zjGwnHt99xh/Usu51zzjkn6bXjKdreTuuP/hPT58O9ZDH20lJ6//kkgaj1nqtXlODQHYSNMAiBabO+bzat/yNuoDvxhqWnWUtRhQYlC626iKeQaZiYpkTTBBJigSIwbKC46pNz2PT6Rs4/fyGhQBSbTUO3q8IAyqmTarD4BWC3EKIJq9bh8d3OUkp5cYr3+A5wx4DjjwHfl1J+rz9Q/BXwZ6w6ix/pv3kIiBUhEkL0ABEpZWJhIkVRFEVRlLeJSDD+od+VnoHN7qCvqwObtEpeCE2jp9ykYlYh/v5SCPay9FGXdP56mAQmAoMch5XwpjDDhU236hm63eV0dWk899zLBINBDCMenur60Hp8r732Grfeeivt7e3DjmPRwoWjve0J0fvss5g+HwCBrW8S2PomAGb/nEHEqfOlRV9iQ+MGtrRuiV3n1Puzg7YOyuF6fmIQfCrtebmJwzvbR+/Y78IbZuP0xMukON0nmyZEUU5cqj913wey+/+UDDifcu1FKeX3gO+N0PY8MCuFe9wL3JvqMxVFURRFUU61SCzTJpTNnMOCVZfw9x9/PxYsAoSywLOgAD3TgemL4JqZO+p936xPLJ1w9WllOLzfQBNuMlx2dE3gcsX3Ir7++uv4/UNnOAsKChKOt23bxhlnDC5vneiSSy4ZdXwTwffyK0PORcwIUbM/WHTZKEkvYVXlKra0vgHeVi7NmIYjGgbdAa/95lQPme3PH6FpXxdCE2QVuDEiJt7O4KjXnXf9LHSbQLNpOFz6W7IfVFEGSzVYvA4IAmuBLk4gSFQURVEURXkv6TnWGnttd/bPcEmBLq2PXZquY9itRVrOqqxh72GYkntfPYwvFI0dZ9iaWZzzfwC43FOY7skgQGJ9Pa0/K6ppmsMGik6nk1mzEn8///3vfz/p+ylaegY221szqyXcLmQgHmh5Tl/Ca8/cFzsOptlx6S7KM8r51axPw0s/Bn8dPPZpOL5v8RTq7QjQtM8K6qUp6W4d+ncwElUrUXk7SvW//BZgvZTyMxM5GEVRFEVRlHe6jqb+EtRSkJVfgoyaTJ23FPFaECE03LlZoA1fU/G4P22sY9OhxD7n5D8Ye12Z2UbA35nQPmnSp2OvA4FAQtvVV1+Nruvouo6mJe55e+KJJ0YcR1pJKR/70U+SjnUi2QoKaD+wG1/UR/mHPkbW6qtoPvA4xXU9NE/NpqfAHZ+B2/SrxIujg2bzlqyZ8PG2HfGO2mf2WaVMWVTAU/fEyoyzcs2ciRyWooxZqsHiT4DbhRCXAbuJ71lESnl0xKsURVEURVHeQ6SU+Hu6KQyWkRXNw745Qsdr1ZRSQajEj26zoRnJE5REDXNIoAigCWvppceh47In7jvMzT2LnJz4UtKBs4q6ruNyWbNspmny4IMPsn37dgzDYO3atUOec8E9f8CZmY00DbKnz+RHy5OWuR5XwZoagrt3I6UkVLOPviO1NHgbkMBDtheJrn8J3lcFUsLgZZph38g31u0wKflS25MlpaTm1ebYsSvdzuKLK/H3hNn+vPULhMr5+UxZZC0DXn3TW7MPVFFORKrB4q+xlp7+c9B5eQL3UBRFURRFeVeLhkK4w2lkRa26GEIcDwwFTo+VfEZzDU0wM9DP1u4HQBchXFoP1y2bRDAapaHOxK5r5LkEPr8fj3spEjh4IEAk4uDccxspLy8HoLs7ngW0tDReauHTn/409957b9Lnr/3CJ2kMhtnvC7Io04P9FNX0i7a10XbX3TCgzIc37I3tfYo6+79v0gRpgLAPvclx01bBoo9CoBNqX4KSBeDOGbexRsIGR3Z34M6wk1XoAeCNJ+sS+lQtyCenOI2c4jTKZo7fsxXlVDqRQG+4fynUzltFURRFUd6zIsEgR/fXEA5Zyz53v/gclaGZSa/xnF4MjSMndt/X4iVDb+T09D+iE8Zoz8EIBsnXwiAh4AU/GofrChOu27BhAy6Xi3A4nFBXMT09HbAS2YwWKM78yMfRhaDS7aTSfWr30AV3vA6ddfHaiBE/huEHGQXNBu37EUYEOWB56Rf0Alh7B/gHZRlddD04PNaf0z560mPrPOpj3+stRAJRJNCXQsKa7P4gUlHeyVINFk9N1VVFURRFUZR3kK1PPU7zwX0J52wy/vHKNTOH9BWlBA91E6juwFHhwT7ZiWwIYRhWgLmtwc8/djSjCUEoai01nWKsxSatgKS3p3fIc3u6rx12PMHg0CAmOzsbgKeffnrU9/PhL986ap+J0vSbn3E02I7RP5cYsQmktILeN5fbuDZi41wtZ+in17aaoTdzpI3r2Db9/eAJX+NKSzLzqSjvECkFi1LKQwBCCB3Il1K2jnKJoiiKoijKu5o0TVrrBgUREo4vvMotLcez0Nqf1uUJ8GroT7ib3iQ/lI8p+9i9+1GipmTLEZ1j3dcTkfGZKIfWB4DboWOaaWhafD+eYWbidKZRWlqKz+fj2LFjw44vHA6zd+9eQqEQ69at4zvf+c6QPhd943ZaurrQHQ7mrPkcpQXZJ/EdGTszHOZQuAOwgsPdS5w0TbIxZX+EiF3QUq6TxltTjL6jqS+lfp5MB/7eMGDtV0zLVtlNlXe+lIJFYS24/xFwE+ASQkwHfgv8r5TykQkcn6IoiqIoyttS0NeHGX9YubsAACAASURBVDVJMzLQpZ2SGbPw94WobWknYoPZrgKK+/cnrlu3juxsq6B8e3s7mq7R5/Nx+FgvHt1BsWsnDYH+BCxSYrcFcdo07JqG13sWuXnriIT7l2cicLvdrFixAoBQKMTBgwfxeDwUFRUBsH//fq6++mrq6hL30Q103i9+Q9EFF1E04FzInPjqaP6In6+/dBtErZlVXehMfaOFaf21EwGOLJkG3fUcmOuInTMAVt4OL/x74g0XfwLqNkDXYeu4aO64jre9MTFYPOcjMxBC0NsWYO/Go0yam8fM5cWx9nAwisOlUnoo7w6p/iR/Ebit/7WUUtYJIaYAnwJUsKgoiqIoyntOyO9jum8+Eomw28jqK2BP5058eggkbO2tYedfjpCXlwdIJBLDlOiaIBgMEo0a6GYU3Qwx3fUcDYEzuOOKuQQDfvbv9KJhBZqXXXYNbW0F1NQ8AEAwsICqqoLYOJxOJ3PnJgZIGzZsSBooApSeee6Qc4WO8Q1ypJT0vfAC4SP1AIT27WPHwVdYkh9g65lOEAIDmLY5MSC7/YKfcXjfE9y/9/742M66dfhAcPrF1p/Nv7YS2iz97Li+h2g4HsSWz8olM88NQEaua9jENSpQVN5NUv1p/jzQBGwDVvef2wIM/VdGURRFURTlPSB4pIftogmfCCOkhqOtOaFd2K1lkx0dHUAYX8jAlNbM3dbqK8jO6mBq6SYAdCPIBe5XOVYnOHRoMxkZ8RyCbnc25eUf4vXXvQgRxTBymTp1atKxPfDAA0nbnTm5fLSqBAE81Byv15hrH99AJ/DUvXT/7rdWBlPAj4mUIYqa4LK/Ruko1Ak7E/MltpTbKMwopXDRp0mr38T9vkMU5c2kavJKq8O198Mjn7Ben/NV0PvHfNbN4zr24w7vjCfPyS0b372QivJ2l+q/CFVYM4g9A851AW/NwnZFURRFUZS3WOfOo/iEtUdNCA3NY8P0x0pRY8uK71kLm51o/YFiwMymU8vCFYok3C8341n27y8gI/PlhPO67sFm0zDNzNg5jycx06aUkq6uLiKRCIFAgNdffz2hPX/haegOJ61vbOb0r3+XWR9dw+r+/Ynbev3U+III4LTMxPsGdu+h76X1MGB5qp6ZQcall2IvTMzGWt9bz8GugxjSwMRkb/teMtc+wkwzSLbQcSA4JEMJ1yxq08nSHOwmPrOYc1b/rKnNwdwP3s+PGcTmhOsfHnx2XBhRkx0vNuDvDlM0ORNz0LJcT4ZjhCsV5d0p1WCxFZgFvAYghPAAF2LNNiqKoiiKorwrRCIRtm3bRmFhIZWVlYj+wu+9vb0c2LSXnDY72bY0pITmtrbYdULTsOW5cZe7CfgDseJiq1atAgy27rmVtr4MEDoBo5B2RzE5Ir680WW3lpw6XbvQNW/sfG5ebqxW47nnnsuePXuYPHkyLpcr1mfTpk18/OMf59ChQyO+r/f96WE0ffj6jmvK8nmuo5dZaS4KHPEMntGODtp/9athr/Ft2kzm5ZejZ1kBbIfp5Re+J4k4ByShkZLLDvnwAl5p0DzJRsmRxPvoedMRrhzmNG3lsAzRNd3FylnXjPg+Jtqbz9Zz7LCVfbanzT+kPbtIlcNQ3ltSDRbXAp8DFvQf1wH5WEluFEVRFEVR3hX++te/AnDw4EFCoRBlZWVomsa651+k64CVDP6CvCXoQqc2HE8OL1yC66+/Pnbc1v4CLS2P09r6KqYZos1vgGYFa1J4WDPXQVHJOTTUPoyugV23gqz8/IP4+ifZPGlpuF3u2D3Ly8spLy8fMuYbb7wxaaAIcFlRLs+0xxeI/Wne5NjrMpeDT5blD7nG+8ILSe/Z++STsdftgWOscPSw4dppsXMZbb6E/jsvX85OGeXi/3nNOqE7yF94BmkrVgBrKO6twVmSjph9edLnTqTjgeJwckvT0G1vTUZWRXmrpBos3g5cDFT2HxcAR4DvT8SgFEVRFEVR3mpbt25l69atABi9YaKRMKZh8GzjKwCxGoAAGdkZsdc+30F27b+PY70hDGkltRlofnEfpl/jzIUzeO6Yi2jEWrpaVFyETbeRnRXf5WOzZ5LM4cOH2bVrV9I+azdtZlVpHtcW53LAH6TS7cCmiaTXAERbE0ty5N/0Rdrv+fWwfftCXtI7jlG0pYf2MjsrtQyqD3Yk9KkomIYmNFq/UMmslxs47fPfxFU1eUCP5aOOaaxMw8TXE8Y0JJFQlKZ93QAUTEqnaHIWuk3D15O4RLZ8di7uDDuapmFzaJROV7uvlPeeVOssHhNCzAOuwQoYjwCPSilTKzyjKIqiKIryNtc2YFnpYH3tHWgRK8AKixBRLYwubRQUHcKZ3cjsWV+J36f9JRq7AiPeq6JwAfWHrdfnnH0P+/fHS0EUFl5KX18Nfr+VybSk+INJx/zCMLN/7oJCAm1WoHfxl7/KqjOsIMyuCeaku4f0H4nRFU98U/Ttb+GoqBjSJ23FGfg2bcbnawEkSzYG0T6SxyVaFo7WLo6H0/MrKrls6dfiF64ecqsJ093qZ+OjB4Zta6yx3mPx1CxaDvUktC28cOj7VZT3mqTBohCiFviDlPI/pJQ+4L5TMyxFURRFUZSJ19XVRVdXF6Zpsn379oS2tDQr82Vn27FYoAhgiCgSie5px5l/EDvgizzIjp1/B2BHQzzIag7M55BvJXMz/0aO4wjTCtMpKb6S+sP7AXC7K6isvBGvdw95eefh8VQhpcTr3YUpI2RlLkoY0yuvvMKvf/1r2traCAaDvPLKKwntK2/5Gqu//FU0BFl2nQ8Ujn02zOjujr3Ws637lP3spzTd8mWIBCj5yS/Rc3PZ/8xfQMZnT11hIMPDrEboEQ48CDIL3rpyEtWvNo/aZ3Cg6HCr8heKAqPPLFYBeadgHIqiKIqiKKfU3r17hwSIAEY0AghWLT0b0zB44KH/QxAPFucvmM/iFcvYteXn+EPgyc7B7nDGykMM1BBYzn9fuwwhluHWA+i6C01zAPtjfbKzTyc7+/TYsRCCzMwFhEyT+mAEsJapHtlfw0UrVxIOh0d8T9/44JWsqioesT1VZjCI6Q8gkUQ0SYcWQPiDtPc1k35+B6Y0qfnXJ6l1utg1t53TNsevnbyxiMAtX0XnU+T214p0Vbw1SziNqEnn0RNfCJeZn/oMrKK8m6lfmyiKoiiK8p5UW1tLOBAg6IsHE/7uLgQaVdEi6g5sAGAq+dRq1v67Kc5SVl71Aev8aUtoa+9KCCQH++DSuWS5j2cYtY/Yb7C2cIRv7m8kNGC/48Nnn02kP1DUdR3DMBKuyZ01lwvPPDPlZyRjdHURNsPs69yPP8vB+s39S2V7myDaEu8YAEdhYpZVzeai/Z57IG86dFjLP50fv2tcxjWa3vYADdWdsYnOhr2dCe2rb1pIKBDl+T/uiZ2beUYJaVkO3ny2PnbutIsmnZLxKsrbXSrB4vuEEH8coU1KKT89ngNSFEVRFEWZaFJKWhqO0Nu/ty9NA01Apg650RymyHh20CLSMTQfIn8/WmY2f3ilDocuyI6+SVevtXwx5LiSgHY6TppxE08Cc+6MsjGN739qj7LrLw+w/68PUHrmudQ8cC9mJD6jODhQBFj6xZvRtPHJ1ml0d7Ovcx8YYYJ6FLrqrXIgvvYhfaMDPk2WaS7oL/WBKxNKFlnHruSJek6WlJK6He1Ubzw6Yp+iydYYnG4bC1ZWcOxwL1NPK4yVw1hZksaRvR3klqSrZaiK0i+V/xJm9/8ZTAASUMGioiiKoijvKA0NDQS88TIJhfb47GBhWhtBdy3ultOxkYnUo+QVH8KbWUezu4l9R9z4ovksz6uLXXOwDdrDXiCdbPu1lLh2sr/vfXwihayjw7ljdlXsdff+mmH73PnoEzz45JMc3biBRV/6KgXnrRzTswBqOmvY2LSRsGkFpH0bNzLXiEAkQMBuA387dgSRQdfNmvF+dM1GwYsvU+jOR9OdOCoriba3Y/p8oOnkfvKTYx7XSKSUtNb10tlslefoaOyjt33kpEKaTWPeufGyIxWzcqmYlZvQx5VmZ8bSk1/CqyjvJqkEi0eBgxM9EEVRFEVRlFPllVdeIRIMxo7dGVkUTp5Kw4G1mMW1hAFZdIT8aWdiOoO0t7XT2OUAYF7W34bczxuNBxndkSq6I1VMzk9LaSzrOnqp8QXRBdiE4JVNm1K6rmb6PBbfOo/Ft34jpf4ApjTRROLsY9gI8/udvydkxEtHTPMGIWIFX0G3xk/0clxC4/boUTr791CeXryMNWd807rvH7+Md+1a0laswJZrBWGR1lZkKIRj0skt6ZRS0tXix98bxjRMdq1rTOm6uef0z+oKyC/PwJWe+jJgRVEsqQSLf5VSfmX0boqiKIqiKG9PGx74E41H6jEQ2JwuWvoSZ6Eu+txN6P+fvfuOj6O+E///mtmm3dVKWhWry3KRe8MmlGDApgZIAiEJBC4hCcmF5NJICCkXcnHKL/dNwkHukgvtUiChB5KAMc30ZtwwuEiyZVu9ayWttu/OzO+PkXa1VrUsG2Pez8fDD83M5zOf+cwi8L75lLfVhqdsH76D7SiqgqIoBGJ7UDSVuJa+eU1xtpO2/lQbaxbMpqrIy0t7u9jZbE5N/czpM5nIG30B/tiSPrVz62P/mPC+K994Z8S1D+Vnj3tPXW8dv9n+GwC+sPQLnDTjJAB+vunnaYEigDMQx5xABlGXSkb5qVC0jJ/4WwnXPoEtpwLb+Tcn66t2O9mXpOfDsBUWTvgeEzEMg21P1tNx0D9x5WE+8OFZzJh5dKe+CvF+IBOyhRBCCHFCiUcj+Lu6GAp29m1+g637hzYvMZIjZkNmWMFiNUedBvrfRrWkRt4Ui0pCN2j3p0Yh87OKKPHayHb20TkQpSRvFiuXzgbgpAovvcEYNqtKpmPir1mPtPcCEOxoI9LdhRaLUfPXP42ot3LlStocbnIXLWH5V76JarNxcUE2G7rMwNSiwL+UjL+B/VCgCPCHnX/gN2t/g0Wx4Iv4UBM6BU0D2MMJLpl1MdG6/XQM1r0iMw/O+CZYbCiA6+TPTfhe0yXQGz3sQBHAne04Cr0R4v1nov+KNQC+CeoIIYQQQrzrDMOgcW8t2/7+AIqSWisYGbaj6KGcKsycNQuARCKAHkttHOPIKmRm5ed59Z17ADMo88VmMbvouyyuykfXYyQSfuz2/LQ2vW77pPvc1N3DQ2eeNG6dbdu2sXLlSl7rHeD2pi5sisLNC8rJtVm5qjgPwzDS3neyrn/hegDcvRHOvm83JMKg2sjOXg+BHgoUM31EkSsDLO/OFM7+rvTAvmxBLs016V9Nz/hEFdkFTt55oZme1gCVS/Nx50iwKMR0GDdYNAxj1rHqiBBCCCHEZDU3N/PGG2+g63razqA9LU3EYzDDZuBWFQzDoG3Yrixuby6Lli3HYlGJ9ffj7dyL5n6V7c++hGFPYITN9XiGATPzfojDlUeP5atU+19BVTTaI0s5dXDTGlW1jwgUD0cwoU0YKAIsXboUgDO8HqpcGbitKm5LKl3FWIFiV6iLze2b0UfJ/zjc2Q9UQ8xMH+LSDfCZG/cogNVjw1ZxbL4OGoZBLKJh6AYWq4pqUXh7Y2OyvHBWFsvPLad4bjZb1pt9XHVRZXI30+Xnlh+TfgrxfiLTUIUQQghx3IvFYvT29pq7YHZ0sHu3mSdP1zSMwWAo4OshHjZHojrjkG810O1OiJnXFFSqKhdy6txVAPS/WUN9wb2gGBDD/AMEowk0/0x+0FFPdPPQ9NXFyb4sKpnaWjhN03jmmWeorq6murqaq3/wownvueyyy7DZUqN6MxyTG+EzDIOfvvFTDMYYVTUMFAMsCR20RPJymWLHVZmJYlFQrAqZczwoKz41qWceCV3TefL2nePWGZoePGNmFpd8dflR75MQQoJFIYQQQhzntm3bRm1t7Yjrfe1tRAIDY96nls/BarFQaBjEB8LQrzGnw4v/WTMADNtawJEeTGm6gRYqgNYLiZaMHLE7bXYe2c7Dn5JpGAZW68RfuyorK6mvrwfg2muv5Xe/+91hPwugLdg2aqA4f1Mbc97qxKJamO+dB4DfloWRSODFgrsyk7wrPwrBLuipg7nnQcWpU+rD4Xj14Yk33l+0uuSo90MIkU6CRSGEEEIctzRNGzVQNHQ9GSgqCsy0gQ40pvLWow5O1VQA+s2pqm6rM1mesPQmjzOVxeR1foT+kEawJ8IB9+jJ7TPsllGvT+Tpp5+esM6qVavYunXrlNo/1P/u+N+08w/P/jCGoaPc/v+wWmxUZlViUcx38aICg8ef+Bis/vq09GEsIX+MF/5SjSvHQdXJhSjAQE/62kSr3UJi2PpRMPMgCiGOLQkWhRBCCHHcCgaDaecWi4WCggIO7tubvOZWwZWVQ3ign5l2g66EuQ9qaamZZy/eGYIMF8uy5gKgum3owTjxYcGid+ly8ryL2PI/W/A7FHZ7LJw+J48vnjmbL/x5C3EVuh0Kzzf08JnTJk6Jcaibb755wjrr168ft3xT2yZaBlo4p+IcvBne5HXDMGgcaKQ10ApAo78Rf6iXtffX4ByI01GZxSlLO0j09RHNW5zeqKKAZkbY1iwb6vw1h/diE9B1g32b2+nvCqNaFOIxHV+LuT4y1BdNW5M45KQLZlJSlUMkGOe5P+8B4Mwr501rv4QQkyPBohBCCCGOW9Foev6/K6+8EoDH9tfSjzlqOG/2bNZcdQ1vP7uBA9u3UGgDb3EpZ599NgA9D1QTzmskbnTi0IrwXl7FwCvNJHzmrpqGAXFbAY2ROI+WpHYyjcRTI1sHPSr9dgVrvouQpuOyjD7yOETTNHbv3k1fXx+NjY0899xzaeUZBTMoX3MeB5/4J26Xkycfe4yioqJkeTAe5M22NxmImaOnDf4G9vaaAXJ/rJ9rl1ybrLunezdP/eVn5LYFUHQD50Cci3ypVB+VzTGCgU0j+lh++20AJP7yBSL1bThLXeCeMe57Ha4nbxuZD3IiJVU5gDmSKGsThXh3SbAohBBCiOOCz+dj8+bNuN1uTjnlFBRFoaWlJVk+PJjK9bgp6wEVyJ1hJn9fdNY59HW0EwuHWHnxpcm6Qb2GDu+DAOQNfAh3zIN1FYRfbsAfjhOwKNy7sZtAwhzFMoCoBVYumkFdKELhSQVsafbhcljIdtpZV9fCokwnmmGQY7VwSUEOGcOCx70trXz43HPYN8r02SF3/N8fOP/CC3BbLGRZR05tvePtOzjQf2DUe7d3bKcqp4rKbHMq6Y6XH2Hh661jPqvcM2yX0HgIfAfIWuiCh64BTwlWS4DMOR6z3DV+rsbDEQ3FJ64EFM/NIeCL4Mlzsmh18bQ9Xwhx5CRYFEIIIcRx4amnngLMoLGpqWlEeWdnZ/I4Fg5jG0wZUbF4GQA2RwZnf/raEXkHO7IfTB73eJ5iYO9r5rFbo09TiKoKYS0nWafZrdDuUrmtswc6AQWWl6fK26Jx2qKpQOgfnX04LSpui0p3LMEb//E99o8TKAJUZGVS7Bg9H2Nci48ZKA55sDb1Tuc8tid57LFnMjCYBmNI7trzcMyaZU45rXkCS28vjhkZkIhC78FURVceWKbvq2EkmEg7P+mCClAU2vf342sNsuL8CvJK3VPKESmEODYkWBRCCCHEuy4en3gUKjs7O3nc39mePLY7nekVDdDDZntaML1da0GqblDTiVrMQEUzMvBkWPFHEnQ6VRYWH156jLCmE9Z0tGiU+qfHX3v4w/XPjlveFmxLO//wnA+jovLY/sdG1FU0nYxh71i5ag2Os8/k4Q2/JqczxLx/vZ7c5Relboi8CHbniHYAKPvAuP06XMG+1BRiV7aDkipznWXJ3JyxbhFCHGckWBRCCCHEUTUwMEBXVxeGkUrlkJeXR07OsNG6trYR99lstrQg8txzzwWgq+Fger2MjOSx1h+l/dkXiGjNWPRMotY2cKXqqg4rGc4yIuFmovFUsvp1H11Mea6LoKbx5d0NyeuzXQ4OhFJBj11V+GRhLnHD4KF2H/FggNoH/koiFECxWGnb9CpaJLVeECB/2UkkQkG0WJRTbvoZP/zQObz5ystjfl7d4e7ksdvm5kOVHwLMtYovNb2ULCtyF+F8LX1NYOmXv4bqdnPNsnsIxoMUuYvSyhk+6rjiX6BgASQioFqgYOGYfZoKf3dqh1OLdfw1nkKI45MEi0IIIYQ4agKBAOvXr08LFIdccMEF5OfnA2C3p0/JvOqqq1AUBb/fT0N9PdHONt555gl0TaOlZndaXavdkTxu27GBNueDjMqqsmzZ7SiKhe07vkhcSwWLRdlmwNkXT0/X8JO5pRiGwVZ/iKiuc3pOJpbBaZN/ens3f79g9bjvP/cjH+PqW34LgAWFiwqycU6wOU53uBt7KE7lrh7KLkytvfzkvE9y8ayLcVldyambf/jHR9LuVd1uADx2Dx67Z2Tj0WHBYulKyC4bty9HQkukPt+8UvdRe44Q4uiRYFEIIYQQR01TU9OogSLAM888w5IlS3A4HBw4kFqjV1JSkgyGsrKyiDbU0bRn56htOD3ZybqGYdAWOCRQVM0yxaaSX3k2ylBuwcLroeUnADTEPoNtMIB7vS99vR+Aoih8INsMdqLRKAnMUc/1l6yd8P1/+blPc/nc0nHrGLpOdF8dWl8fGDqJh//IeQ3mxj4ltY/TnL0NxaKih8yROh9gKy3Fc/55LGux0jXYTtPFk9g5NDYsFYn96AZwsXAq8HZljb4+UwhxfJNgUQghhBBHTX9//7jlu3btGnHN4XCknXcc3D/m/edce13y2Bg2rRTAVuwmt2A1imIlw1FIbu7ZybLOcDEvdX0XgMUlqfWJIS29jSF+v58rr7ySp59+eszg91B5eXlcdNFFE9bz3X0PoTffBCCcCENfagdYu2rHiEY59InxlhZ8f76bQnchmqGhKiprzrth/AcZRvo0VHvmpN5jqiLD1lJmejPGqSmEOF5JsCiEEEKIadHe3k5LSwt5eXlYLBZ0XU8bMVy6dCkFBQU8//zz47aTm5ubPE7EYsTCoeT5yR/+GBabDdViRXU309r+5+RoYSTQmdbOkmX/g9U6+uhZuz+1rrA8N7WocWOPP3n8+dL85PHwzXXGcs011/DUU0/R2dlJdnY2d955J85DN985RPedd1H70j/xR/txWB1EEul5Je2W8UfkFBRKM82RS2d55fgd7KoBYzAYVixgsY1f/wgYhoGvNRWYunMc49QWQhyvJFgUQgghxBHr6OiYMAjMz8+noKBgxPV58+ahKAqKolBQUEB5eSovYMifGpl053gpH0yTMTCwhwMH7ktrR4+mUjUodsuYgSJA10AqKJuRZY56tURiaXWKHGYw9eSTT477XkPuvvtuwAyUdF3HYhmZP/FQB1/ZQH/UfMdIIkrLPC8zGvzYohqhbDsVN9+C1WbH0HVav3Nj8j7HwgVYsrJRVAXV7cZ91lnjp6CIR2DjutS5oY1Zdap8bUGaa3rRNZ32A6mgG0XB6Tl6gakQ4uiRYFEIIYQQR2y06aSHGhpxXL58OW+//TYAl112GS6Xa8x7/F0dqO5uHCXvYHU62VcXIhQcfVqqPmyNHBOk7usfTK3R6lK4N+BnfW2E9sHcicGONur+9gC/sYHX7eJXv/rVhO922223pR6tKJMKFPVQiGA8tYawblUhe09J7V66NH8p9uzUjrHlt9+GoWkok2gbgPrXYMe95tTTQ0Ysp5uW0Nm6oZ54JDGy8JC8l0KI9w4JFoUQQghxWAzDoKmpKW09YkdHR1qd3NxcfD5f2rWhHU8XL17M4sWLR7Qbi4R566n1DHSnppMO9HTjrDLTQ1istlEDRZdrFvn557G/6bfJINGrn51WZ3drP4+/3UYwmkA3DLoDUYJWaHGruHWd8GCgGA8F+cdFZ2NoGqNvqWPu1HrvvfeyY8cObr31Vi6++GKuvPLKZLlu6Pxp15/ojfQyK3sWiqLQHe4m8sQzLHvbT7G7GLfDTdP99xNKpNJLLL76K1yeOx9VUXHb3GQ7Rk59nXSgCPD2fRDqmXz9I9DfFR49UAQ++PG5x6QPQojpJ8GiEEIIIQ5LdXU1O3bsGLN85syZnHHGGSQSCR566CHAHEGcyNbHH6XjQF36RTW1SYqijJ5yYubML2O35zI78EMisQ6ieoSik1el1bntxf2EY+lTL/cUmIGXzZoa9XrjR9/F0MafovmHP/wBRVE46aSTuOeee0aU37L1Fur99QDJnzntQT64rYMQsL//APFYjK5h6UJ6yjL5eMnpuGxjj7IeFsOAYPfY5RdNPFp6OGo3taedLz/XnEqcU+iSzW2EeA+TYFEIIYQQYzIMg56eHsLh1AjYeIEiwMqVKwGwWq1cffXVY9YL+HqIhkMoioqiMDJQBKw5TcljT14+c+Z+FwWFurpfAqCodqzWHIyEjhZOcKDDTjRupXZeiA8Bum7w48d2E4pphC2QUMEA/HYzQMxx2bCqKhcVZHNebhaFG58a991++MMfTrhpzVCAONyMxoFx7+ks9+C0jt/uYQmlj+ryybshEYGWrZA7B7wzp+9ZkLaZjaIqlC3IHae2EOK9QoJFIYQQQoxp+/bt1NbWjlm+YMECampq0q5NFEwB1Lz+MtWvvDBm+Vn/8nlsGU72HrwBPVGKLSMDVVXJdFcBsHDhL+mufgV1TwG+bdUAdA5EiQ6mz/hHTTu6x8ZLtV10BqLsyLegKYAC8ws95AC5qoLNohLz+1lb5uWBO24b0Y+rr76a++67j4qKCi6++GLWrVuXVv77Hb9nT88eAGzqyE1c5ubMxRfxMaNxb/Ja1G1l47kFFFtd5HSECGY7KFp74fSu6+tvTB1nlYItw/wz97zpe8YYFpxWfNSfIYQ4NiRYFEIIIcSoIpHIuIEimKOI8+fPZ/369Wiaxumnnz6ptscMFNUY1qx2opatRGM6NrsDi0DxIgAAIABJREFU3WbHF4oRZhF125oBc8Sz/LVSvFYLXpe5gUp7fyodRlyBRwbr9mQoZqAI2CwqGTZz+mmwo41nvv4lemv38NAY/bz33nu59957Ry3rDncnA0WAuB4fUeeziz9Lpi2Tp//n3OS1rRfO4pMl17BmzZrkuxxRoBgdgF2PQm89eCtBtUL1Y6nyggVTb3sSOhv8aeeZuZImQ4gThQSLQgghhEjy+/3E42bQM7Rj6ZCioiL6+/uTU1KXLl0KgNvt5tJLLyUSiZCTk8NEuhvr086zC4vo7zDXvNkLa7BkdtPVmUpXUdsxQCyhs6lnBVG9zaynG3zCHycANPnAajkk2BoWfNV7Umsd4wmdJZlOdgXCvHHTjfTW7mGqXmgae2R0SI4jByMcZql3IdU91SgWC1eefz2+3alpokc8oljzBNRuMI87R3mfzJHpSqbTlvUH087zyz1H9XlCiGNHgkUhhBBCALBp0yYOHDgwZvk555wDQCwWI5FIpKW8yMjIICNj9I1MEvE4LTW7iQTMdW17Xn4OAMUeQLWHWPmxD9Pwzg4adm7BktlNXllF8t5oQiOW0AkkZhDVs5LX3Qkjeey3KawvsrFwQGNmSGdnljlyuLoqH0+Gla3tXQzVvtydyfdmF/Px5zbRvvmNcT+P6urq5LFhGNyz5x62tG8Zs/4ta27h2y9+O3lui+lofX0EX30NFZXFeYux5OVRUrCMF3lx3GcfFt/Y/8wAyBi5q+rRpKqSJkOIE4UEi0IIIYQgFouNGyguW7YseWy325NpMCZj94vPcmB7epBl8bRjLzJHwRrqb4csKDs1Tk+ojH2+KLoepTG8hmjCQDPsdEfnAQqXLCumNxSn6Z1Ueo3A4G6m1R4L1R4zUPz3SxYypyCTrlic20N+Dm56k57H7udlm855P1d47rnnxu3z1VdfzYIFqemb+/v2jxsoAtgtdj67+LPcvftuqra2c8FeJ23//Pe0Oor1KHz1iodSxyUngRaHjmF5L3OmdzObkD/G1ifrcXnseHIdKKqCoZvheG5J5rQ+Swjx7pJgUQghhHifaWxspLa2Fm1Yioje3t60Oi6Xi1AoFYQUFhZO6VmRYGBEoAhgyzfzJTqcqdHJsKbQ5o8B0BJeyf7AB0bcd/nKMrPcaie0vZMMm4Ul871csqoQVQEFhSynNTm1syMaJ6OjgQPf/QIAY00cveGGG7j55pvRNA1VVUdMDW3oPcCSl5rQrOnpOywJnf4CF87TTgFghX0OOfXz0fcN4BwlDUbmmavH6MER6N6XOj7pM5BdCq/eCo2bILPQXMc4TXRN54W/mCOuA91hOtJnoHLSBRWj3CWEeK+SYFEIIYR4H9E0jTfffDO5LnE0xcXFrF27lm3btlFbW0tZWRkFBVNb9/bk7/4r7TyroBB/VxuKNQqAarFgs+cSj/nwR1J9CiW8afdZdYNPzSsk1hpAj2t8u6cbZqrMjcPJbrCHQmzuCxLRdbpiCVZkmYFaTyzB6zfdOGE/L7nkEgAsYyS9z153OxWD6ShyM7wUuAqo9Q3tcOqjeGuC5txGjHCEDABrKlC05Oeh2Gw4Fy8m89xzR7R9RHyHRGtDU05P+yrMOgvy5oI6+jsdLsMwePL2nWOWe3IzcLjkq6UQJxL5N1oIIYR4HwmFQuMGigD5+fkArFq1ilWrVo1bdzzxWJRANEGnP0qOy0au2845n7+OjX/8L4bGNN3eXBYu+H/09r7O3s7fJu8tLzqLG0+r4tsP7sCWMDg/ApEmPxub/Gxw6zAY/9TZDOpjIdQ28520aJR9jzzAyzV70GJRGp99Cj0x/vuuXbs2uTPpaPRwmKgWTZ5bVCt21U65p4zmgWZsFju5GbkY4ciIexW7nZKf/3xyH9hU+FvTz+1u86fVDqVT/2c3Gl9rcMS1uScXYrWrWO0WimZnT2/6DyHEu06CRSGEEOJ9pL6+Pu38wgsv5Omnn0675nBMLfWBoet0HNxPoNccgdv53FM094aJJRJodh/nXHktgcAeyj7ow99Ximqx4HDmoCgKvYlltAbK8Nob2NF3FZ9fXkpWho0rLpnH3fvaedAXAfRRn6s4UiNn//zIOYQGd1ZFUcAwRtR/5JFH2L9/P/feey+XXnopP/jBD0YEOYamYUQiGAYkOjuJJFKBoOcjl5DjnQl/e4RMWyYW1YLC6EFS7jWfOZyP8PAFu1LHRUvTdoGdboG+aNp54aws5p9adNSeJ4R490mwKIQQQrxPGIbBzp2paYQej4e8vLwR9YqLp5ZUvW7bm+x6/pm0a7FEgoWnbQagqf1O/P1m4voMlzkCZrGY0zU3VnfyTv+V9NkVfBkK3oEB7t87QFMkhhFPBYmKVcVIpAeNilXl7FwP/9y8LRUomi88oo/nn38+l19+OQA33jj69NTovn10334HejA1kjY8h2LFZVfhsrno+9sjWNXUV6mi//gR3XfdRaIt1Qd7ZeWoz5g2oe7U8TSPJAJsf7qB7uYAhmGQiGppZe4cyacoxIlOgkUhhBDiBBWPx9mxYwc9PT0YhjFiE5t58+YBUFJSQmtrajpjZubUdrQ8NFDUDZKBYsLhobk3RDhuBhgd/qGRuj6eaqpld6ufuALtboUMDXZ1+rFYVFBAG4gl23R5Mzg5x81L+7oIdXfQsu05CiJ+arMzWX/zzRP28Y477piwTu/DD6cFirqhow8GngrgtDpH3qQo2EpKmHHDDbR+ZzAIVVWsg1N6p02gE5q3mDueAux7NlU2zSkyBnwR2ur6xiyfuWSa300IcdyRYFEIIYQ4QVVXV7Nv374xy+fOnQvA6tWreeihhwBYsmTJlNadxSJhWgLdZJbsxd+TR4a3FM3eSq5qQbO7SGRkgW5Q012I196QvG+P/6N0Rf0AzIxodCUGnx2Io43ynF/OKaUgz8VHbQlWnnoBXV1mCo1nRqkL8OCDD7JhwwaKioq46aabJgyEjUSCeGNT2rWEmhqh3HnFCi4a/HyKfvwftP/kp6geD8U/+ykAlsxMym77PUY0ijpG3slJ2X4P1DxhTi095ybzmhaHjesg1DP6PZ6pjQiPpa89NGbZ6iuqcGVNPn2KEOK9SYJFIYQQ4gTl8/nGLMvOzk7u/Gm1WvnUpz5FLBYjY4oBTm3NNmYs2AaAK2uASHYcFIiSWtPWGDqFg8E1WJUQs90voetO4gNzyRlci+gcjA4tisL8uMLqsMIfstKnnObnmqN6t/z2N8lAcSytra0UFxdzxRVXTPo9tP7+tPOy235Pvb+eDVvNXV3LPWXJMltxMeW33zaiDUVRUI4kUIwFzUARoH0n/O1ayKkA3wFIREe/x5UH2eVTf+YhetuDvPNCKmguW5jLwg8WoygKVvvI1CJCiBOTBItCCCHECWp4nsRTTjmFnJwcQqEQGRkZI1JhqKo65UAR4EDL8+kXRokllsz5KPZOg9p2iHZeyBk9CUBndoEZAN6Vq+OwKtitClVBhVUJC38YDCR9+3bjb9zPnc2beOuttyY1nXQqay+jw0Zi7XNmoygKA7GB5LUse9Zht3nYwunThYkFobN6ZL1Fl5o/VRvM/CBYjuxrna7pRMMJAN7854G0sqy8DOwZ8rVRiPcb+bdeCCGEOEEFh627KysrO6JgcLhYQueuVw5Q1xkAzLiwItBJyWDzCYeHOaWrae54nejgZjTzCj2ctnI+oViCr9/3Fkv85jDikrJsLIOjVC6HhsNqTvksWFtBXkE2v757F5e+8H/suPu/Adg8Rp+uv/56nn32WXbv3s1FF13EE088MbV3O5jKWzi0OU1fNLVuL8txDILF6MDEdSpXw4qrp+Vx/p4wrzywd9w6JfO845YLIU5MEiwKIYQQJ6BYLJbMp6iq6pTTYYzm2T0dbG9IH/1yGKmAqj9SzBkrvsn2HTvpDcawW1VKi9YA4LJb+caaOfTdX0t5gcsMFFUFdINe1bzfku1gjsvsr/uSYqq/dPuEfbr11lun5d3ibe0E4gG6w93sNbbTs+Ugjf7GZHluRu60PGdc0UDq2OqAs78Hr9wCsWHXVdu0PCoSjE8YKBZX5eBwyldGId6P5N98IYQQ4gQ0fAqq2+2e1jVmte19LMl6BFWJoxnmJid54dS0xcr8UwGomvNtDtb/FovqorjoY8nyxTku+ooHR+hUhfxrFhHXdDre2o9NVVCsKgV28yvK4+sfJxobY53eoO3bt6ed9zfuJ7xvb/KdLYqF9hx4Vt+FbViQFdWinFl6JqcUn5K8Fmtr5WB/vfme1m5C/vRRviL3Ucgr2LINuusgby7oCXj1llSZewYULoZlV8DWPw7ryNIjemQiroEBDbtG3ywnw20jEoxTMDOL5Wunby2kEOK9RYJFIYQQ4gQQj8fp6urCMAwURaGtrS1Z5nK5pvVZubGfoDrMaaSVeW5sRpymYUvcFlSam8B4PItYNO+XqDYX6rB8hNqw5O72EjPfYmc8gWK3EGxrpe2px/i1y4bdbmfdunUjnn/WWWfx8ssvA9DU1ERZWWrTmQ1v/gXjlrtQtJE5FkPnV9A2d9h0SsMg/uY2PK7TKHIVoQ/4GfCZORJ1q0LIk77bZ4GrgMV5iyfzEU3e3788co3icJ7B4PTQtBglK6b0OC2h8+Y/D9DbHhyzziVfXT6ltoUQJx4JFoUQQoj3OE3T2LBhQ9oaxeGmM1iMJeKoxLEHelG0GJG4nZCukeW0gaajR8Iof3yBFuMV9IHUqFzZ7/8XRTXnmWr+VN5ES5Y53XRfKMJAYz1PXfNJor0+No3x/Edvv4OL1qwBBewzZ6IeMr1234v/pGqUQBFg/ub2tGCxeH8fy15owp8RJDOzBAOSo4qBHAeoCjecfANW1YpNtTHDNQNVUQ/vAxtPZ834gSLAosvMnyUngcVmps/ILgO7e2qPbBgYN1Bc8+kFU2pXCHFikmBRCCGEeI/r6ekZM1AEyM2d+jo7n+812tv/iWGYI4n9IR+WaAg1EQEgEXaS6JmFYguT6K4jcrAUizVMWsILxU7vI6/jmGXmdQwPm/qoDubqe8cf4rWbvkO0d+x0HwBlr75K11tvJc9Lfv0rLB5P8nz2jq7kcedMD96OELaI2XdXf4yz769h8ZzT2dG8mZwOc6puT8RHtiObYCL1GXZWZLG8YDmzsmdN9qMa30AHPP6N5OnCviC0jhLwlX0AVKu5VrFyNeSbnxlWB1x8M3TvNetMUU9zKoBXVAXVogAKBRWZnHR+BaplGoNhIcR7ngSLQgghxHvcxo0b086Li4vRdZ1oNEpubi5z5syZUruJRIDGpj8RjGrENDP8a/KFsOnxZJ1o0yowLOiRCNF9/ZTYnCO/XTgWENzUjB5Mjeq1WgweCbeRv+Mgczqzefq5l+l++y0mUuROD7Bab/wulmxzimaktxtLPBWmVn3petyePFq/cX3y2rxEPp6GbpZF82gkta7z+YoBQll2UEoIZ9rpqMxilTqNX5OGBYoAFi0CHBIsfuS/U9NOR+MpGr98ErqaU5vkzDuliLmrZhxRe0KIE5sEi0IIIcQJZu3atdPSTmfX87zT3D/iuqKbI3Ut++bwscs/RtGcKlq+dQOqOw/r4DTN4v/8BW3//kMwDFCH1tsZgELC0Fl+zbIJn/+tb30rbZfTg//6pVHraf1mH7vD3clrfYUuzp17Ng6LgzeW5DFzVw92i43swdQXdkv6esT9K2cQdaXvMJrQExP2cVISsYnrfPAbRxwITkZo2HpRT+70pFIRQpy4jlmwqCjK14DPAUuB+w3D+NywsnOB/wUqgDeBzxmG0TBYdjNwKVAEtAC/MAzjnmPVbyGEEOJ489Zbb3HgwAEMwyAWSw9ETj/99Gl5RkLTuf+NNykYtiTw9e5/Q1U0KnY/xIzoLBZm5OFqdBDt6MTuXAKWLIg1kLGoAKvXy4zv3kjn/zwHikokESM+0EfmsmK+cvPPJnz+l7/8ZW655Rb+61e/ouXbN2AMvmfx//dzjHic9nU/GXFPMJ6aRtoyz4tdNQPCr6z7B4FXXiG4aROOuVVkzJ9H57NPwiv7AdCsClGnlYqsirQ0GQ3+hil9dhgG7P47RPpgyScgHkovX/0tqvf6OPPMMzEXX7phGnerHZKIa3Q2DJCImsF9oDd9V9m80qmtexRCvH8cy5HFVuDnwIWAc+iioij5wKPAF4HHgZ8BDwKnDVYJAh8B9gIfAJ5SFKXOMIzXj13XhRBCiONDX18f1dXVY5bPnDnzCNreSjBkBlC1bT0UOPaCAQ7dIBSewxnOAg529DIruoRZRi6OmEJscx1xA7AWmI045oFjIf4Xm4i3Rkjg5N+fuZOHd7+EZuhjP/wQl19+OQCJnp5koGjJycGal4dhmBvYGBgEYgFieoz+71xDeN0vk/e3zPOmpQvJPPNMMs88M3meVzWTAwOvUby/j5rTivnmquup8lax7vV1yRHKqxZedfgfIkDTZnjnQfN479MjyytOQzvwIjg8I8umSSKu8fSdu8atY7VbjtrzhRAnhmMWLBqG8SiAoignA2XDii4HdhuG8fBg+TqgW1GUBYZh1BiG8eNhdd9UFOUV4HRAgkUhhBDvO62treOWq+r4G5QEAnvZv//XZl2LE2Vw2qiWCOKPxAlGzamXnQNRMKA0ooGu4+4pojjex4quLhK2GSixKGhgBIIYw4Iyi8eDYrESq/cDcNJt19EfHXvzndHMnTuX888/H4DI7j3J64rTnDY5FAQ2+BsYGExUv6HjKZTrluFtD+LPd5KYIBByWV2ELzydF/wNlGSWUOWtAuD7p3yfe6vvpSKrYuppMmoeH7vsCPMjDvgiNO3xoSV0VItCIqbTXOPDmWXHZregWBQwoL8zNHFjQggxAWXo/84dswcqys+BsqFpqIqi/DdgNwzjK8Pq7AJ+bBjGI4fc6wQOAJ83DOOpUdr+EvAlgIKCglUPPfTQUXsPceIIBAJkZma+290Qxzn5PRGTdTR/VwzDYNeu1GiRw+GgoKCA5uZmALxeb1rOwZH3+9GNP49aFtUMWgPpI38FmoInnkBBJ3P3J7DEzWmLSigViGQmQkQD+3DlrOT15j3csu0x2vzd2K12GntaJvVeL7zwwlAH0bu6sLhcKLEYiqbheejhZL145UyCl1xivvujD9NZvxWAthInL51TnNbmLMcsLsi+YNznxo04nfFOCm2FWJWJ//+5omsohoa59tKkq/YRU0hLmx/H2/v2iPs1i5Pmso8ykFU1pd8TwzBoetVgKl/dMosUAu2pG0tPUbBmTP/UVzH95O8fMVmj/a6sXbt2m2EYJ0+1zeNhg5tMoOuQa/3AaHMzbgfeBkaZ0wGGYdwJ3Akwf/58Y82aNdPXS3HCevHFF5HfFTER+T0RkzXdvyvBYJBoNIphGLS3t5OXl5csW7FiBYsWLSIUCpFIJMjKykqW6XqUAwd/SzBQi2rJwOmsIBjYC+SNeIamJWjaV0dWQiPuzCZsm0Fj6DSqupswvDuwHzwXp+JlwNWHJ56NNjh6mWmxkrs6C+eyc+jt7edrF36d/oD/sN7vU2ecyZo1azAMg+av/NvICsPeN3PVKrxr1qAbOt/vuZdVkSxiTiu7L5nFR8pXs71zO5HBlB7fOeM75GZMPWXICHufhq1/HL3sol+CtzJ1ft9tqX6f9hUoPxVQwGKjUDVHPKfye9JR7ye05+Bhd/3Cf12SnHIaHojhcFklRcZ7iPz9IybraPyuHA/BYgDIOuRaFjAw/IKiKL8GlgBrjWM9HCqEEEIcRZFIBLvdnjaFVNd1HnjggXHvy8gwp2XabAms1vSNbnbu/FqqLS0yGCiaDAzikQiGrlM24/u8vfU76IN/tdrC/XRtWUC5fpCs8GIU5qNmOFBdVtxnFENdDKVawaVasMfr8Zz3Zax5edzzy19OGCjOu+Jf+MAP1vH6d77GweeeZsFlV/Bvc2fT/8QTBF9+Zcz7dEPHF/GxrTxAfO/DvNT0EuQ4eOXK+QC4bC6uXng1Vy+8mvZgO06rk2xH9pjtTWjPY7DjXiheAYWLzGs77hu7/lt/hXNuMo8T6ZvIkFcFNufIew5TPKqx9Yn0QLF8UR5Ne3rSri0/rwKHy8rbzzURDcY593OL0tYmOj3pu8AKIcR4jodgcTfw2aETRVHcwJzB60PXfgJcBJxtGMbh/S9LIYQQ4jj2xhtvcPBgKgioqKjA5/MRCATGuctUUlJCONzI3r2p3UVt9jw0bfz1ar7WFkKBAMGeIt5peRDFthTPnDdQAK2jgllGId6gyuAgGEY0SvQkJyed9yGis/bTufNufJEYdf0HaT9wAEtDA9///vcn7O8pP/wpM512tJt+zsrPfQV3IsbMTc/jf3z9qPVt5eXEm5roDnfTEepkY2QHNI2s95mFn0keF7mPMP1EyGcGigBtO8w/E2nfCbVPgmqF4CGTpbJKjqw/g5qqfWnns1YUsOiMErqbBggPpP5HQdl8M5fleZ9bNC3PFUK8vx3L1BnWwedZAIuiKBlAAvg78GtFUT4OPAH8B/COYRg1g/f9ALgaOMswjJ5RGxdCCCHeQ2KxGJpmpjMYHigCNDY2jnYLXq8XVVXp79+NzdbEosUL6e5+hJ6eF9PqxWOj/1VZVPwxMt3ziEdivPzQXQTiYaIhJxAGQG0/mbP02XisOVgtivm39TBaaw19f4szsPE5Xmxs5LpnnyGcSMAjo+8P8MorrxCLxbj40ssoPed8Tv/przg718MXywow5pay41v3442GGb5qLqEnqPbVJM9f+3Qu/VELUDz4Z3Ru2zSmgNj96MR1PvFHCPXAhhtT17b9eWQ9T/G0pcRoretLO686uRCAc65ZSCycoLcjxIyZR293VSHE+9OxHFm8CRi+s+mngZ8YhrFuMFD8HfBXzDyLnxpW7xdADNg3bAvsXxiG8Yuj32UhhBBi+hiGwcsvv0xLy+Q2fhmyevVqKioqiMf72LPnbwBEwluIhCd3f1HRZRTOuBiAtvY6evoVwGW2k1VIhr8Dd0Ih2+5FMSDbYiNm6IR1M6BtGtjKwtoYA/vqAbh56xYzUBzDxRdfzOrVqwH42pbddMTiAFyUn5oaGv1gJW2PPUOxuxjXgkUodhtbXkxNu919Zin90f4Rba8pX0O+M5+n659mIDbAnJw5zMqeNbkPYjQhnzkimDG4IiZ6yIhu+SlmKowhNpeZF9E6iaml0embDBULpX/eNkcqmrc7rRRWHrqiRwghjtyxTJ2xDlg3RtlGYMEYZbJVlxBCiBNCT0/PuIFiQUEBVVVV+Hw+ampSI2zl5eUAtLf/Y1LPWbDgF6iqDYvFhaqm1qhpiTgb770neR5z5zLv4it4ra6bqx//C/ZCFYuqYFFUMt1R+ns66In14NR7savmqFVfJMI7XYfuS5eiKAo/+tGPADM49sVTQY7XZn7t2NK+hb/m1uD8eBG6ReFLqy+iLdjGhgXLUeM69miCSOboa+s+XvVxFEVhTfka+qP9ZNmz0vIpHpauWtj4EzA0MwD0FENPXaq8aCms/jb8/TqIDAauMz9o/hwtRUn5qdD0Zup8qO400BKpnWqXn1cxbe0KIcR4joc1i0IIIcT7Qn//yJGyIfPmzePkk83dzSsrK1m4cCF+v5/CwsJkHZ/vtbR7SkuvHmx3O4FADU5nBbNnX4/VagZ2IX8/z975a3Rdo2hOFe11e4kltOT9BVkZXLt6FhW5Lpwb8wFwO6xY87wU//unYN06vK39JCwZHOzvw7J0GV/7859G9N3j8TAwMIDL5eLGH97EjGUncSAUZX8oQtwwSOgJElqIfb6dBONB7qu+DxSFcJYDgN++9dtkW7pNJWKzc+MHbiTbns3zTc/zfOPzAGTaM9MCwyPaxAbg1d+YgSJALJgeKALMOcecRvqR/zbrOr2w9JOpctUK+rARvzO/bQaVO/8GfQ1w0jVH1L2mPT7aD/ajawbxaOqfW27xNE67FUKIcUiwKIQQQhwjPT2p9YSLFi1ixYoVxGIxQqEOurr+QnWNuV7O0OPE4+Yatfb20dsqKrqM/Py1AMmfh3rpL39A18xgpr3O3A01NmyEqnT1hwA4b1EhTXlesNoAyFhgbsqitXfwl127+OXmzUQ1DUbZnfXzn/88f/yjmVLite4+7mj18eO61OhpT7iHtmAbAHe988yYn82hZmbNBODyqstZOWMlzYFmzig5Y+IbDQOat4L/kBHcnAooXZk61+IQTt80ZgSrGcxic8LaH4wsX/EvsP1u83jJJ8yfGdnwgS9M3M8JNNf28s4Lo+zmoyg4PbYjbl8IISZDgkUhhBDiGKmrS41cJQbX/NntdtraNhAKHV7+vMLCS8Yt13WNSCAtCxWRuE6HP5XaobjEHLXUo1GwFiSv22eb1+t6e/npG2+M+5wLLkglvn+5P0RPxEdCT2BgEIwHCcXH35kVYJ53Hm3BNgZiZn8vmnVRWnlldiWV2ZUTtkM8AlvugvpXx66jqGDoI68v+TjkzoaXf526ZnGM/7yqC8x1iVocFn544v6NQdd0upsDRIMJ4lGNpmofgd7IqHXLFninPu1WCCEOkwSLQgghxLugoCAVnAWCe8epmc5izaS87LMT1gv4zFGz1r4w/kiC0MI1+MIaiithTgHNKWOGx8zTqPX3gxEFxYFis5ExJweAf9vx1oTPufLKK5PHW30NtAbM9YwZhIgMbqIzXLmnnKaB1IjZ7879XfK4JdBCX7SPBd5RtzEY6cBLULPezG0Y6JjcPaMFigCzzgJPEcz7EOx9CrJKYcYE6ScsVlj+qfHrTMLWDfV0NQ6MWV6xOI/iuTnYMyx48jKO+HlCCDFZEiwKIYQQx4Cum0GK1dqCxerDZnPT3v42HR2Pp9WbPecGenvfoNf3evLa8uV3TeoZ/q5Ogn29AGx69AF8wRhdAzHizmza7YVwyJ4xpV5zR8/g5i2AjR1tdTxZvx2jbyN//8ff6egYPwCyn7XWAAAgAElEQVTr7u5OjnKFNJ2mkDl1VkFnpfEau5WV9JMHwArjdX52xs/wZng52H+QBn8DHyj6QHp/MkspzSyd1LvSWQObfj9+nXkXQrg3fTfTsWSYATKrPgdV50Nm4eib2EyzcCA2bqAIsOTsUhlNFEK8KyRYFEIIIY6Bnp4ebPYDuF2vo6gqXV3do9Zzu2bjds1NBotZWcsn1X79O2/x1pOPpV3rC5kpK0YbTfvkyWVkOsyvAQPrN/Bkq4PrHr/VLBxj5unWg1t51fcq+3r3AfCnA3+iuLMYwzB4vCdOXMtL1l05YwUfySwmGA/RF+3lo3NuwJthJoyflT3ryNJdAGz88cR1Tr7WnCL64KfTr3/qPjOI/OdXzfMVV4NtcMROUSC77Mj6dhhaatPzJ1YszqNxd2pta/YMlwSKQoh3jQSLQgghxFFgGAYHDx6kt9cc6autrcXlNqdfGvoYUyEhmepi4cL/RzBYR1bWskk979BAESAYM9dF9pcu55oPVrKgyIPd0Ah877uwCZoz7CiqCmomv3lj5OY1w2WXZvOn/ek7odb766n31wOwV0mtXbQqCtcsugab5ShtxKKNkuPxtH9LH2l05po/D+1D+amgWsCdD1c/eHT6NwYtodNc20skEKev3uDl+2sZ8KWvTVy6poyBngi97UEATr6o8pj2UQghhpNgUQghhDgK9u7dy7Zt29Ku2W2ptXou1yw8nsUEg/sIBGoBWLbs9lRdex52ex6TMeBLH6X0FpdgyXCjNW/D4i5m+YE6Fr0SQlUhsHUvuM8EQA9tIZYY4P66fqq7G8d9xrk3nps81lGoYzH9Si4GKvFD5rcucyWOXqAIEEkfjeP8n0HBvPRgcdknGdW7OEpX+2Y7B3eYazr7ewxseemBojPL/BxXnF9B/Tvd5Ja6yciUnU+FEO8eCRaFEEKIaaZp2ohAUVHCyWOPx0NFxRdxOGZMy/PefPShtPM11/wrz1V3YDRm8/H93aCoRPaYf+XrjgWse/7PPLLnZQZi4dGaA+D222+nJdTCLmUXxYuLUVSFKm8VVtXKqz09dClmeo1CdyFWxUpLIJWq4raTPzot7zWmcG/6ecE886fTmyrLn58qX34VvH2/eXzql49u38aQiGvJQHEsZ19l9tmVZWfR6pJj0S0hhBiXBItCCCHEEfD7/WzZsgWfz8ecOXNobW3lwQfTpzcuW7YMTT9IZ6cNh8NBpicTu71gjBYPX0amh+q6RvrDcRQFWl+oY3tDL9d1aGaqiGH+Xv0af97x9Ljtfe8X32P1J1bzQuMLlPhSQcs3V34TwzDYtPMgiw0jbS2dN8OLbmioiuXojioChIblRywZljvxzO/AzoeheDlkD9soZ/Fl5vRTVx5YD9nl5xh5+s5daefZFQozZ+fTsNMcFV6ypgyL9ehvqCOEEIdDgkUhhBDiCGzcuJFIxJxOWFNTQ09PD3l5eShqALfrNTQ9i+zsGD7fa8woMEcSHRklU960RI8mCLzaih4x1+1FQyHi78SJBa0kjBjds8/gQEMvTs3AHeynpruBnZ370Z02tjbX8OSuVyZ8Rtf8Lm7bcVvatQ/PNvMIbu4319IN9f+jM3K4IC+L/zzYTkskxrcqC6f0XoCZJ9HqGDlV1DCgp87MaQiw75lUmSs3dZw/F9b+YPS2s4qn3q8jFI9pI67lVCosOauUJWdNcvdXIYR4F0iwKIQQQhyBoUBxOIulG4/nKQAK83V8vtfSynOyV035eV2P7qGztpF4LLXTqSOeyemOZdTGG9At2WgRnXM7Y9yx7TF+u/lvh9X+qdeeijPbOeJ6tiMbgP2haNr1fJuVbJuV/6wqJWGATZ1kEDzQAW/eZu5WCmYwCFC0FNb+MD1gfPwbEOgcvR175uSed4zVbeukfmc3umYQj6RvyOPKdrxLvRJCiMMjwaIQQggxRfohu5ouXbqUmpoaCmY8SCgIWVlZZDgOSaKuKHi9p07peYZu0LpzH+FRRqpUXWORUsKKiBOP3U5goH7CQNGZ4+Tav11rtj1sWuncnLnYLDaqe6qTdZcVmLuy7gulB8dZVsvgaynYDmew9PFvjH69fSf4DkDeHPNc18cOFAHyqw7jocdGNJygdlPbmOUfvHwOb2xuP4Y9EkKIqZFgUQghhJiiaDQ1yma321m6dCnd3d14c7x4c7zJsrLyzyaP3e65OByTm6qZiMfpbWsBw0C1WNn31KtY9NR6wM3R3VRYiyhSc7HFo1gMBW9HI5Yulcd2vThh+ys+sSJ5PBQoLs1fynXLr0v1QU9gVVNfF+oOGVlc4B4WDMeC0LINEoN1Btog3AdzzoGiJal6wR7G1f4OeIpBtULrW+llBQvA5jKPs0uhdOqjtEfLrpeaxyxbdXElDpfscCqEeG+QYFEIIYSYJMMwGBgYIBqNmhu9bNo0WKLhcg0QCh3E4MW0ezxZS8nLXX3Yz4pHIrzwX7eRE89HMcxALlN3EzRSUxqViz/BgMtO1UNv0hPw80j1SwTiQSLxAR7Y/fqINq/64lXc/3/mrqCly0tZdvkyMu2ZBGKBZJ0r5l+Rdo+Oyj86eqkNHjLdtreey/1bce/bZ54PrSccTctWuOx2sA8Gee3vpJef/zN49VYID25c8/YD5p/RnP+TsZ9znIgE4mnn539hMQA2h2XKa1WFEOLdIMGiEEIIMUlbtmyhrq4u/aISIyvrcSzWGPv2vY5h9ACp/IizKr8+pWdt/vvfKIlUjriuaQaqlkBVHVzcugNvLMBT+5/lM0//fdz2Lv3xpeSemctXP/VVdE1HtajMyp7FDSffMOY9DeEoN+1rGVkQ8UOohzOCNaAHJ36ZRBRe+2/Im2ue7xo2PTZvrpn6YuGHYfs947dz8rUTP+sY0zSd7qYAsVAC3TDobQvS1xFKlhfPzcGeIV+3hBDvTfJfLyGEEGISdF0fGSgCNlsLqhLG6fSMKJs587pJjST1treybf0/yCqYQdbgjqkDB9rJZk7qOY4M+geCqFqCWKCf6vrXKTsYJsNmmTBQBMhflp88Vi1mioavn2QGsgdDUf6jLhUUznE5CGk6bdH0EbIkLYZXDzNjvEBx7nlQtzF13rbD/HMoz+AupUOB5HjmnjdxnWNs14stNNf4xiwvne8ds0wIIY53EiwKIYQQk9DX15d2np+fj6ZpRCJbsNlsZHk82Gw5KFhwuSrIyl5BTs7JE7abiMV48e67ABjo6aKlZjcA2UYemm4Q13QsBeXsWuTlrcZeLM/8lf99/C788eh4zabJnJFJRnYGETLYryzCbkT5xZLTsVvMnIPDA0UYuePpkC+XF+AJtJFd/QcqtMHPY845sOhSePyb6ZVP+VewZkDN+vE7V3mG+TMjO/36R38LmTOgZz/Ew1C4eGRKjXdZJBAfN1AEKKgY+T8RhBDivUKCRSGEEGISurq6ksdWq5ULLriARGKA3bsfBczRwKKiy+jsjFNVtWby7TYcHPW6J55DMGquT9xiNXinox/dqvPnR383YZu33nor+w8c4Lb/u4uSr3yBvEsuoD+7gIQlj2IULKqF33RAYW8TGsb4jQU6YaCNa4NbOWNPPejpaSDo2AWnXjfqrRQtGRksFq9IH2EsWGj+dBek1xvaxCZvDu+2aCjO1g315BS6WPDBYiyDI7N12zrS6pUvyqNpT2rznorFeaiTTSUihBDHIQkWhRBCiElIJBKAgc3WSH6+lc6up+noeCKtTkZGGTB68DeW6pZWfl+VSqWR5/XiD4WwBOwYhsHX3m7HapgB3e7H/jhhe6d//HT01TrBU05h6WWpaZsDhguPmv7Xfkds9GmmP5pTgqoAmob3yf8kLzHO5jUVp5s/P3Y7bLgRrA644OfmtcKl6XVXfxsqTjV3Q21/G8pOAdvgbqqqBeZfDLUbwOkFx/GTP/Ht55ro6wjR1xHCneOgcqk5pbdhVyowLKjwsGxtGUvXlLLrpRYsNpU5K2e8W10WQohpIcGiEEIIMQnNzc04ndtwOGqw2rJoa907ok5GRgmHGyw+3NAKHnNDHFd2Dra8AnKzdHwHfXRue5XPbvwnXt1KeamXLY8/MmF7iz+zmAP9B3hLSV8D6LK6JtWfM72ZzBtKh/H/s3ffYXIUd/7H39U9eXY256ScIxIIIUBIJJMxBow5sDHY+DD2OZzP6c4/hzvb57PPGSds42yQfYBNziCCBAihvFqt0q6kzWl2d/JMd/3+6GVWq13tCoxAEt/X8+hRd1d1dc2wj6QPVV0V7YaxgiLAjAud3/0FcOWvhpeZLuddxO7Bdz1rlji/B4uc6auHWnwDLLgWXJ4j6uubQWuNtof2mMykbcLtMRKxNKl4Bm1D576BbP1tzzbTuLmLaHj4VF1/yOmzUop5K6rfsv4LIcTRJGFRCCGEOIxEIoEeHNXr7u4mP78eANM0R9StrLwGwxh//7y9G9dzoG4LGjAMg12hodGndMoJIFY4yf6nHmDrz/4LgA5gx6sj27rjjju48cYbWbXlEb62oRF3WQl17gR+PXLhmf+eUcvOWJLfNXdlry3KDXB9ZREGCpeCcMai1ndQUIv3Dh3nT3BGDAda4eHPDV335Y/9gd/1DdD6yN83PIpBMR5JDdvWou75lmErlx6pQ4MiwMzTKv6hvgkhxLFIwqIQQghxCMuyeOqppw55T7Ete+x2uwnlzieZaCGV6iI3dwHFxSvHbbe3rYUNjz7AgUAeaWWAAipKAYVbuwmYufxnu8XTTb3cNRgUx/Kua6/juZ4BvtWZwltdCUAMN+X5C+ju25OtN1VvY4L/MvJcJr87aC2bi0vyKfEMBdw89yH/LOjbN3QcKHKCXH7t0GjhxDOPLAQeAwvTtOwMs+GxpqPSttvnwu0d+T8QhBDieCdhUQghhDhEY2MjnZ3tmGYYlDMSlZMztA2E2+1i8iRn2wmt9RFvtP7M737JoxXT2JNTOOx628OPsvVX3wdg/ImmjpX/+xM+33BgxPVCXyEB9/App6U4CTH/kDA42e8d+yEv/WLoODoYnJWCc7/mBMn8CUfY27df3Qstb+i+KYtKUQp2re/IXpuxtIKKqXm07Azj9ppMmFs0RgtCCHH8krAohBBCHERrzcsvryaU+zim0TeiPDcvF8VQODzSoKi1Jm66hgXFwqpqGv56ZzYojuXkf/4k6XgM0+WmfNHJFJyxHIDMIauTlgRK+FhtKX/UJWzs3k2t3s1Z1cuz5XfMncSOaJyJfi+u17NS58Gf03RB4eQjv/dtFulNkowOTT/153qI96eG1bnglnmYpkHdCy3s3egE42lLyph+SjkAZZPy2PlKO0VVOUxaUIxSimknl711H0IIId4GEhaFEEKIg8TjcTzehmxQLCoqwufzYVkWlm05U1BDc193u73tbfy2Zh7WQD+pgX5csQSFL69l43e/Oe69J//zJ1n+oY/QZtnsDzfS4rZo6d5GidfPwCH7Ld65YDpKKU7OPYX7d7eRsKZzyeRLsuVuQzE3dJjFbrR2fgH07B5edtYXXtfnPZZsfXb4COzZ75/FvrputjztXD//w3Oz22HMPr2SyQtLMAyFxz/0z6T8sgCnXDzpreu0EEIcAyQsCiGEEAeJRCKYxtAKoD6fD6+vgmSiNbuwzYQJN4/ZRkcyzY6BKJVdrZiJGJZl8fDTT5HIqWDrbd+jd9tmAFYfYZ8evvwCik+ZzbUbGxjw2DA4slmUWMN0OmlkGh2qksmqEaUuA8BluLhi2hVH/sH3vQjPjzHCGSg8fNkxzhccufBQ7ewiamePPn10tPpCCPFOJGFRCCHECS/T20tqzx788+ej3GMHgfb2dgzT2SrB5/cxecpnCOXMBEBrC6WGL2TSm87wbO8A0wM+ZuX4SWn4zPYmOnbvxAL+uW4NBjapeIb6VX/LBsXD2fnhm3EpxfUPPUjGtvnDRReTO8/Zr/BfK20+0jNU10ccgInsZILeSU3OG9yyIdYzdlCsPvmYWKTmjepujmSP5yyveht7IoQQxxcJi0IIIU44mZ4e+u69l0xXN1ZPD1afM6U0cOqpFN34wTHv7ey8A5c5tNm625WXPT40KGqt+daeVpoOtJIK9/Dl+vU0JC3apszGwiYTi3FbVHH2xjXs8ubQ+cpLYz67NlTI1F/eTu9dd3GnYWSve6qdgOM3MkzXm2hUMyjUnXxmwfXs6NnB0/ufxlCK62Zdd0Tfzwh/++jhy4LFsOQjb6zdY0BfZ3zYdhk5BeMs6iOEECJLwqIQQogTTvs3vokdHbnXYOyllyj84A3DFqXRWrN37176+/ux7SiJxI5smc/nw+0eCov74kke6+4nkrGwgYZogr6BCF0HmrDR/Gv1NGeDd2xannmKht//Em3bPHuYflYXVXCguxWAk6vncPN3/wRA6LzziL7wAjrcSu5JFfD8D0AZNDavpiTRQol/LRMnrmRu8VzmFs/lsimXodF4zEP2KEwnoGePs9XFwfsXWhlo3eiMKI7m2ruckUQrA4Z5XI4qppMWWmvW3rtr2PW8ksO8rymEEGIECYtCCCFOKHYsNmpQfM2Bj95K6LzzwDBQhuLpyEaM0F5QFgoL03QCpB2JYPf00Pncbdlw+dlZp+CurES5hv767GvYgY0e9ozuzRvY8dtfMJ6n/+tBmrqcTeFTBlSeWguAq6iI8hvOIfP8b/CWtMM+Z9uGpzJOsCTeS//A0FYQbnOUqbVaw5P/6SxUU3kSrPjC0PVVY4xATr9gKByax9c/E7oORHjp77vHrCP7IQohxJE7vv4WEEIIIcaR2r9/2HnpZ/6Vju9+b9i1gccfd353aYzTt2NkTJTLCRF2WqMTCQBcaNJ79gLQ7fVjVfRhhfvwzZ2DMgyscJiMnaHp4ftoeepx3DkhBhr3HFE/3/8vP+K/fWnyy1xMjtk0+RWfyB2cIqk1roY7cZX6hn+2g0LpnM5xnhNpH1rRtGUDvPIbCJXDnmcOf4/LC4s/eET9PxZYGZueliiWZWMYinUP7B2zvjcgC9cIIcTrIWFRCCHECSXV2JQ9Di5bhnfatMPW7cxPoQwLnbbQaQhYNgpQaLy2pvKFk7J1m3Lzs8eJrdv4lxyDgVfW8y8bN9H44N+c612dR9THiQuX4160FICwR5GbeIB/Cr9M9cP54PZD2lm4Zo0doU4nSOdVkwmVwv592TaWZQxYc5tzEu2Eznpn9LBysM8tG4Y/tOGR0Tsz9Vznd2XAgvcdV1NOH7l969BWH0fglEsmHr3OCCHECUjCohBCiOOaTqdJt7dnQ0PspRezZZ4JzrTOsi99ifavfz173b94EYm6OnRu11A7GRcTNzr1zaQHM+WMQuVffRXumhoa/z4UtuZ3tzP5+Q1kLIuuJx4at48//t4teMwUOVY72pjG86H3kALyfC4WddzN3Pg6ppTkOJUHg2KjTvJne/CdQr8f7DgES5xgCNQoDzQ+N/xBz3zL+T23Cvqbx+0XMy+BRe8fv94xKNafGjcoXnjLPAzTIJ20AJmCKoQQr5eERSGEEMetdEcHbV/+ymHLXeXlgLOaaO5FF3Jgz+9JL/JjFm4hM6ML60Az4Kw6GtQZ8iafRnzT0NYWOWctJ3TOOQBEvU+jtWbfC89gRvpY29/N6uYDRJKpMfv4yXdfy0uBdQddaePTndvInbyEqXofuihBghB1OkGnPfSu5XP24HYPnhwwBv+6zimDaCfnGLljfzGjBcXp74KGR4dfq1o8djvHiHTS4pWHGrEtG62hryM2ok6oyM9Adzx7vuzKqRim899WQqIQQrwxEhaFEEIctwYefnjMcjN/aOqo57xFZBruRwG2FYdcPzFzaHsKVyyX4o9+FKu/n+7f/AZlGORdeC6kYmCY7FmwiHtWLAHgFeAvozyvtqKY73ziKnI722lNLaAgJ5d4aIDnfXtJZCxSGRuAHxX2MjfhjAo26kPCZsWCoWPlrEQ6NX8q5088H1OZ5G37O+X71zvlSz7ivIPY1TD2FzXnCmeK6cxL4L5/GbqeWzH2fceARCTNk7+rG7OOMhTL3zcd29ZkkhYev/zzRggh3gzyp6kQQojjVnTti8PO3VVVpJudUTWzqBBXcXG2LJFowbItEokkWtv0hftQXi86mQSgaO4Nzn25uZSuKINt98JDz2fv37xmnNE84Oazz6eIInTeAqoHZ0imjSjKn483k0THImit8bnNkSERwB0YGkU8yIWTLmRG4Qzn5MzPQaIPvLnO+4U1S+DuDw9VXvYJKJgAza/Cxj9BwSSYdZlTllPqHG+/zwmQ/oJxP9NbrW1PH7tf7UApRaw/RTKWHveeSQuc/86GoSQoCiHEm0j+RBVCCHFc0pY17Lzs37+Ip7YWq7+f5M6deGfMRJlD0w97ejbR1toGQDI5g3jiXeTn/QVtmqAMyqefk60brXuAJ30ziShnb8I+w8e6n/zbmP3J9QU5efJSVMqFfdCrdP3uMD+++iF+vO47NNTfO1Tg8kFeDcR7ITb47mRuFYvKFvFq+6vD2i4Plg9/mG9o70e8ITj9U9D0Asy8GEpnOdfzqmH2ZSM7etJ1zq9jUCZtsf7hxjHrnH6Vs2DRC/+3E4BggY9ZyyqPdteEEOIdScKiEEKI41L6kC0yXCUlgDMyGFg88l281rZt2WPLygftIRx+Hy5XO5lMOcWvjUJmUtwePIVX3ZVY6QxWOkU6khjRnqEU9kELrHzhPTdhutxYhyy6srUqg1KKMyacOywsnjXtchZPv4zvvfI9CA4+2xPkprk38b4Z7+Nzz34OgCn5U8jz5jGmCac5v44j4Y4YL/zVCXxzV1Tj9ph0HYiMe19+WQCAiz+2YJyaQggh/lESFoUQQhyX4tu2DTs3/P4x6/f19aLSzsIodloxpaaC3U37mVB7JktOPTVbz+7exTOtFs995/P07j78vn313/gabhLsTtZgD+428Vh+M3aihslqG1Pj01lVvAVvkTO6GXAHoGgqhPeBN4eVc66nODAUEg8WcAe47Zzb0FqjjqOtLI6UbetsUATY+syBUeud9p6prL1nV/a8qCrnqPdNCCHEEAmLQgghjkuZ1tbscfC0pePWd6c7yFjOe4Knpeuo2b+NuaabHd37iMZnkxNw3knsC7fy4m2/GjMoXn7SuXyr4gKmJrZQp36Kx/aQMlK0es8imK5lU1E9SdaSH/Dww1O+BMDU/KnO9NHyeQDZoPipRZ/iB6/+AIBllcuGPedECIqpRIY9GzvRtsZ0OwsKNTeEx71v5rIKCiuCLDy3lo1P7COnwMepl08+2t0VQghxEAmLQgghjkvpwfcPQeMuCkGkM3tOz17QNtScCoYTUNKZgex+87lKo4Hv5JzJbqMQXniGC+eeDsA9W9rp2Lp9zGeff9HHWQ/s8c4mk6khavbR5ZrIpxZfh7etj628l/b0Jm4+dQWT852A4zJcfOes79ASaWFS3qRsW1MLpvKlpV+iL9nH9ILpb9K3c2zoOhDhpb/vHrdeMN+L1hDrS2avVU51VrKtmlFA1YxjbyEeIYR4J5CwKIQQ4riQ3LOXgccew45G0OmMs+qpnYHOelx1zdC/avQbq09mIJVBKWfbCo0iYGgazUJ2uwoByKQS3LNhDVYmw54HHhzRhN8fIB53prB+7dr/JlNSxhWLqrj31Wba3GVkcKaRLp9Sy9burXx+xVJg5Gin3+VnSv6UEdfLg+UjF7E5ARxJUARYcd3MEcHSH/IcrW4JIYQ4QhIWhRBCHHVaa1KNjdgDA2CYKJeJ8nrx1NSgXEf2V1HPH35PJjuaOKh1EwCu0BhtHHiF3pSJnat4xHsuLUYlvYsv5tEDTdDfwvaHnmLrH1eRDPeOevviC/+JpVd+kita0tikyBDlCfcWavyt9OQ8QCbijIYZhhp/IZoTXDpp0bi5i1j/KNuCAIE8L3klflp3DU1DfdfNcwEoqgpSPbOQruYIc86U1U2FEOJYIGFRCCHEUdd3zz0MPP7EyALDoOr738PwerOXtGUR37gRIxAA00QpRc+f/zwyKMadcOct9eHKdY/5/KaUyWrPGex0TUXbJo/2pSBQRNfLq1n/k1/AISuYHuxdZ1zAKT4/miRxWtHYhCs28uQ+RWW+j4xtY2uYUBTAbY7djxPdY7/aetiyZVdOpaDcGYG1z60h1p8mmO/JvpeplGLBOTVvST+FEEIcGQmLQgghjqpMb+/oQRHAtmn+5KfwzpgBCqy+vpGhcBSln/sc6qFPYxtVtKRTdLUOcFf1fxA3crhx/xcpyfFSEvLCko+AN0TbAz9hs3sukf0t9NQ1scOuR6fT7P/pt8Z91o35s8lPG7xKAo0zldUMaEChlGJCUXDsBt4hDtT3HLYsVOTPbnkBYJgGOQXew9YXQghxbJCwKIQQ4qhKbNky7NwzaRKpvcNXGk3u2DF+Q7YFqQHQGq/ZCoVe9vfG6E9ksJSL5oQXSPOTgi8wM7aeitBMTvPPxLZtjNJKtt/+Z/bf88jr6vsFs88i5HNCjd8fJZVUrC/fhcdlcMXUK7h319C+iadVHl/7HP4jtNY8+sutWGknPLs8JpmUNazO/JU1oMB0KUpqc0+IlV2FEOKdRsKiEEKIo6r3z3dmj91VVZR9/nPEN26k6+e/gEg7RLuAwWmgmcHVMAsngb8Q79QpJHfthkwC2p19FYOTcuCFHwLQHXHejVtVcEv2GQkjwG6rkrYd9WSijShl4/FsOaKgmEwm+X8/e4YlWxsoDObj9gYwDYW7IkhLso2+0ig9Fd14TA/nTDiH06tO5/GmxykLlHFK+Slvwrd1fNi6ujkbFIERQbFmdiE1swvf6m4JIYR4k0lYFEIIcdRY4eH76YXOORsA/8KFkI5Dn7MZu6fIS978AjqfHpyC2ruP/BtuIXT2SqJr19LzzU9m2yg41dmfsC+eRgN7AhU05JRx5pRiDBRrd7QxI2cttQV1hHwuFIrVa9rH7euZ85bi8Xi4dpGfaHMRpveLrEsAACAASURBVHZRkBek6LqZKLfJc08OvY83v2gOAD6Xj0unXPqGv5/j1b5t3WOWT5xX/Bb1RAghxNEkYVEIIcSbKrV/P4mtW9GWTWz9K8PKfPMXZI8rlg7QvcZHoDZAaIazimjNtZNI96dQhsIV2AG7bIL5MQLvnYidsTE8hjOdsXYpDWueYk3hfP5SfhEDhguf28JtGjTka8LmSSx8dR06GsPl9fDtb7w6op9XnXcR//f4QwAE3D7ef+5y1j/4N/Zt3QRFYGgD1+w5KLc54l5Tjbz2TpGIpoed18wuwus32bW+I3stVOR7q7slhBDiKJCwKIQQ4k1j9ffT8e3voNPDAwXJAehqwLzvJvDmQrIfV9BF2XkVTvm082DGRfDAp3HnDu6vt+dp5xeACZ2RNM3dFg/O+ia7dyfZO205Yc/Qe3Bu03B+j7Ty3Kc/x+PtnYft579eexUXzz6L/3fKh8hYNm6Xwa7QFicoDrKVTbBg9M3gr5h2xev8Zo5f6aTFgR29JAdD4u5XO4aVzzurChQk4xk69w1wysWT5P1EIYQ4QUhYFEII8aZJ7d07MiiioauBomUlzmmyf+SN894LvlxweYfeWzxIx0CKH4SWsK26lg6zE8qc6wFlY2uT6iIndBa7NK/805Xj9nPmhBpcthvDUHgMk27PyBVYTbebqgULiKajJDKJYWW5ntxxn3E80Vqzr66H4qocgvnDVymtX9s65rRTZTjBcP5K2fZCCCFONBIWhRBCvG6Jujq6f/Nbci+8kNDZK7PX083N2WPPhAn45s6FZBjvvhZ85f7RG5u80gmKABd8i76/fpy9XVEA7KqTiaRt2gM72FRaTVJ5CKihLRrirR3s/uHtbNi+E5VOkU5boz1hhNMnnI837SXe4bxTmVZpTJebBedfhFIGWmn+1vcEj6378qj3n0gjZ1prHvrp5uz5mddMJ7fY+W/VtqdvzKC45NLJR71/Qggh3j4SFoUQQozLjseJb9qMHYuSbm4h+sILAIT/8hfsaJS8Sy9BZzL03Xd/9h7/wgXkXnghdO6Ax4euc8Uvho59eXBQ8EoHy/lR5gpO8T5JY84kdrCAitxN7M45lYTh7NOngHyvJmmbPH/r58hEYmP2Paeqmkjzgez5p3/5OKWuCvCRDYsZlWLiwsVMmLcQgPqeena27R21vYA7MOr140nbnj52v9pBOmkRDQ8fyX1uVQMX3jIPK6NZ/3DjsLKpi0sxTIPu5giTTyqhpDb0FvZaCCHEW03CohBCiDFZkQgt//bZw5b3P/ggibq6EXsnusoG54omI0MXKxaCP/+wbd3yh/UEAwV0VPaTo19lMa+CttlqrwDDBmWwIq+fm6vz+dOffsZD4wRFgFVf+BS638u64lkUpCzOaRqAKc60VV9OLgPRbpLuBBMXnJS9ZyA1kD02lYnf7SeScj7HrQtuHfeZbwetNcloBssa2tLC5Xbe44yGU2ityaRstqw+kH3/8HAe/vmWEdfcPhczljrf27RTyt7EngshhDhWSVgUQggxpsjq1ePWeS0opiybPZ0RXIbBVrsQvaWVwsYNFLYPUJzjJRIzaW90ppF6TIOeWIqtB/qwNexod95lnOx9Ck/aCWs+t4kGDqhyGn+3itZHV7MuleAr/eOHRICv3vwxzD6oSlQxYb/TfrCgkJzTK1Eek4BVTnNbPUvLF5FbXJq97+B3FJdWLuXamdce0fPeTtuebaZp69hbWvwjlHHUmhZCCHGMkrAohBBiTNE1a4adh847D+VxE3t5HZnO4SuObm/px8BizckXsm+rU3ZytJfTUhb7emLUxcM82bl7zOeVurcTi2TobItjAO3pQp7+j+uz5SOXv3FcfvllfORDH+KJxv28HDdZmFPLla1JOGhtGn8ol9IzZ+CbNrTK6bTJp49oqz81tAhPjjtnzP6+HTr3DTDQPfTB0inrDQfFle+fRSqe4YX/2zlmvamLZTRRCCHeaSQsCiGEOGLFH7sV/7x5AORecgm7dzSR6OxGa0jbmv7Vq5jt2sTlrrt4In4FGeVhfuyl7P0xIzisvRJvPYWePYAGFOW+rax7to3bb9tCLHZki9W85qOXX0ysbgNnaZMbo3NQA0kM00VRTS0KhTIUShkETiodt62exNAiOvnew0+bfTu07u7j1Ucax6wTyPMS6xsZqwsrg/S0RLPnM5ZWEMj1EMj1UDO7kP11PdTMLmT6knIAmrZ0sWt9B96Am9rZhW/q5xBCCHHsk7AohBDisLTWWN1DwcldVZU9/sWze1i3d6hMaZuP+zbjLEED5/bfS0mOl057KLS0uWuYWRGivnWAgNnF7Nz7yGRs7IxNScDDC8+38INvb3zd/fzoB29goL0FUymmROe81iNKJkzEXRIk0xUHwFUaQLmGz6fM2Bl29O4gmhoKUS+1DgXcAt/oey2+XTY81jRmednkPE6+cCIP/mTTsOvn3jQHr99FKpFh1ysd5Jf5qTxohHX+ypoR21/MWFqRfU9RCCHEO4+ERSGEEADoTIbwvfei4wny3nMFZk4OVk/PsDrm4Cb1acvmlcbhZXnW0LnfbTK9PAeFojMyFBY7XRX88F0z+dBv16EHdvLt765m26bhU1mPxGN3/pFXtm6jo6uLqpIKPC4PBekQftuZMqoMk5LaCShlkH/JZOxYmkw4ibssOKKtVTtWsbZl7WGflefNe939O1oyqeGjrXmlAfo6hr+/GetPAbDsyqmsuXsXAP6QB6/f+Svf43Mx+4zKt6C3QgghjncSFoUQQgAQef55Ik8+BYCRGyL/3e8muvbFYXVe21+wcyBJWXIfZ0QeJWAPUOxX+DJ9KJ8bn9ugJORFTTgdtM0caw3bWvrZFFjKf7z3TAC+ccU8LjjvuiMKinnTZ9LXUJ89X/XNLxNp2oXX42Vm2Uznog0zS5Zm++f2+lCGQc5gKDICbjwB96jtjxUUAapzqsftY19nnPBgaOvbp7OjeksunfwPbS/R3NBL/dpWMmkb0zRIxoavYnrG1dNo29vH+ocas9cWnuOMDhaUB1l80UT6OuJMmFv0hvsghBDinUvCohBCCADCd60imsrQ0Z9E/eketnmnUP7KLoq7oxQGPeTmD4WeJ9a+wtW9twMQ8rmYUpADHLQQTNXJcPonAXCf8WkWas3Cg/ZT9NpxNq0be0EVgPc+t4G0ZTHQ3YlC8fEdOwlaNlgQtDLZevPtCryBkaOGvqnOSGhvopcH9zxIT6KHWxfeistw/vp7bTuM10zNn8qu8K7sud/lzwbQwwm3x4YtDhPu1hQPZrOX79/DhbfMwzDf2FKim57cj7Y1ABlGf4ezbGLusPNQkS97XD4pj/JJx87IqBBCiOOLhEUhhHinsjIQ6wY7jU4nsAY6aO1JEDWcUFh92zcACKMIx9LMvuoaOvqdFTjnb/56tplEepQQM+/KYaedXV184xvfYMOGDWitee6558bt3vTrbubCiVVMME0a/rKPBb2KHKsKjz+ALyeH4liYfbFWio0QU6fMwfC78AyO4oXp54nAWqIbnwFge/f2bLu3b76dWxc6eyX+afufhj3zU4s/xcef/Hj2PJ6Jj9vPA/U9Y5Y37wxTM/P1Lw5T/2JrNiiOxjM4rVQpxXkfmkPrrj4qp+WPG26FEEKIIyVhUQgh3oke+XfoGdrCwoqkSXU3UWLZlIyobNBjFvPrzd20dW3B0BYfO6g0Y2u4/CdguEApMNzgCWTLk8kkK1asoK6u7rDdqS4s4cHP3s661ma+uPr31Jx5ARNWXswlT3QAMDs4mWi6B5fHSyDXGSkL5OZTxcRsGwVXT0cZTlD6wpPfhMNsxVjXXcfWrq1ordnSNbT5vNf0HrZ/r7Etm459AyQiQ9NBx9uyYvOT+wnmOW0rBXkl/iMaady9vmPY+fQl5TS83JY9X37tjOyxx+eSqaZCCCHedBIWhRDinSbSOSwoAqQTFinLHnYtGHQTjaYBm0Kji6u5g97uEgoyXcPqTaquhGDxYR/3wx/+cMygCHDLxZeyW20iPbmKZWd8H4ASe2iEzHS5yC0e2vLCMyGXVNNBeyGeXpkNiptbt1CwcwqupJdkaABtWoSaK7FNi/7a/cRKu/j5pp+P6MPEvIkAnFZ5WvY9xjnFc4bVefjnWw69bZhTL5/C1l29RLcNv772nl0j6lbNKCAVzxBuj5FODo3O5pcFSETTI+pPWVSSDYuegAuPzxyzL0IIIcQ/6i0Li0qpjwMfBOYBd2qtP3hQ2TnAT4Ba4CXgg1rrpsEyL/Az4Cqc/0/8ba31996qfgshxAmnZw8A0b0RIrsGwNb0dB003dHvoujCCiry/Gzc3YPRnsQucIOpKMh04TKUM5o4KPe9vxjW/LZt23jooYcYGBigubmZO+64Y9wuLZw+gxRx9gWGRtzmac+odQuuno4ZdGMnLaz+JK4ifzYoAjx0+2aCOMHSG85jYu4EmtL7MNKawoZpxIt60KYTjF0xPzltZSjb4LQl59C2p48zPefRlYqQdie5ZsY12XY7Dgqnh1NUFYRdsPSKKbx47+4x6zbv6B31erh95JDoRbfORynFhbfMI9weJ690/HcphRBCiH/UWzmy2AJ8HXgX4H/tolKqGLgH+DBwP/BfwCpg6WCVrwLTgAlAOfC0UqpOa/3IW9ZzIYQ4kaQiWEmLzrUdWLYmUryAZiNOLYPv9WVsynN98E+rmPL3z7G7fmi/vnlVeZiGoieaojeWIvHuO8A1FOqee+45li9fPubj//M/l6MTUV5a005eyMNN10wnUVCGpyJIXyIfo8uN2/AwccAg/91TMfM8dP9uG1qDb3I+ZtBZ1XSgP8Xzf9mJ1hpPhY0Z1PRFBoY9y2O4CXlCzC2ew67wbuKZOFVrT8XrdZNMDo3eVQQraF+Tpp1GAKYO/hW0jwiF5xaitWbdA3uHtV07p4h924ZPQX0twBVV5nDS+bXseLkdj8/5qzbcFuWNWHTBxGy7hmlQWDlyIR8hhBDiaHjLwqLW+h4ApdTJwMHrkL8H2Ka1/utg+VeBLqXUTK11PfAB4EatdS/Qq5T6Jc4IpYRFIYR4I+K9bN/QCckM/WYhPd3OSFZK+fDoBP4ibzachCYvYUG0EdsG01Bw8ocgUESh6aKwZNawoKi1HjcoAiyZowhkyjlrfinNRiF/8y2g3p0h0ZskSgzDH6eEIibNm4Ur30usP8VLUQu0Jr8zzuk47w4+/5cGNLCnby+x7tFfUCyrLGTSzBL2buxkct5k+lJ9+E0/PpcXQpC2M5jKwFCjv0PYvKOXzn0DpOKZYdcnzCtm7vIqKqfl8+LfnBHEqYtLh9WpnFYwbNP7dNLisV9tzZ5PPqmUUJGP5oZeuvY5IXf6knIKK4PO968gkOvBFxx9yw8hhBDiaFNaH36ltaPyQKW+DlS/Ng1VKfVDwKO1/uhBdbYCXwGeAnqAcq11+2DZVcBXtNbzRmn7I8BHAEpKShb/5S9/OcqfRpwIIpEIOTk541cU72gn0s9J6fbfkFxTj6slSZcqos1bznPzzmJ5/TPMNBsoWRIiUnMarZXnE+rfyYSmVdl7t877UvZYa01jYyP79u0jnU5z9913U19fP9ojs/7nv05iae0U8MSIKpMf510LqQBNnpHv6H3SSDHdU8me1Wki1gBpncZjeND5CZTLRnXlELNjJO3EYZ+34Owics1c4j2ajq3j/33nL1TEe8avV3O6wjCdQJ0c0GRi4C8Gw1Rj/qxYaU1fE/gLnWeJd64T6c8UcXTJz4o4UqP9rKxcuXK91vrkN9rmsbDATQ5w6K7MfUCIoU27+kYpG0FrfTtwO8CMGTP0ihUr3tSOihPTM888g/ysiPEczz8n1kAnvQ0vYGXSuMKNtEfacbelwFCk3bl0nfkuFp1+BpGLz4XcPqpKTSifxwylQJ8FL9vQtgVOvpEVVYsBJyhe8enP8vcffnfMZ190ztkUljWTF1KcdWYZ5Y1XUbCzCoANpQMoVxHa8OPx9FLkL6Q73oOyFe5okLadu2lnJ24CMLiWS5oMvPbqoBEBA9w4o5t9k5ooDhQT3adJ5Iepmh/ispMvy/YlfEaM/XU9TJhbhMfvIpOyaXi5jdZdYXJL/Jx2xRRcbhNtax762ebDfqZFF0ykYsrh9y48nn9WxFtHfk7EkZKfFXGkjsbPyrEQFiNA7iHXcoGBwbLXzhOHlAkhhBiHlUmz5bbrUN0pSDsjZkZnktfGtFLKx4cvXIB/weTRG1AKTv3nEZdvu+/BcYPiRy69hmsWr8CY/jApI45LG7iiXsJFFhk7w6NVk0ApWvN6mFU4i89OruLLmx+hp62I+c29eKKBMdt/TX/NAfon7OeKqVdwzoRz0FoTz8QJuIffn18aIL/0oGtBWPSuCejza4ctFqMMxfk3z2XnunaC+V7KJuaiDIVhKFweQxaWEUII8Y5xLITFbcANr50opYLAFJz3GHuVUq3AAuDxwSoLBu8RQggxjl///LssrY9gtIzcXD5sFpMfcOOZMvWI2tJaZ4PSJ9596bj1r78kB1dgDRHT4M7AZbS7iiicW0Y4N0Kz34ORGcAzEMLXU8AHavKpHbD5SmAmT2zbMGa7XtOLa3Kc9mg7GV+CaJmzH+HK2pWAs8jMoUFxLKOFP7fHZPbplUfchhBCCHEieiu3znANPs8ETKWUD8gA9wLfUUpdCTwIfBnYPLi4DcDvgS8ppV4ByoCbgRvfqn4LIcTxKpG2WBR9flhQjHuKAUWf9mO5c5hVGMDMGXt1zf7uTr77hX/j5R27cOcVcv8DD4xaL3f2PPrrnH0Il/3qf2kv2oTLsPmF970AKNtFj89LhyuJkQZPxHnTwGW46H6qmRczTmibWzzXaVBrTr9mGgr4+Qu/hs2F+M0Al1+2nInzillVv4rnmp8D4LsrvnvYRWqEEEII8ca8lSOLX8JZtOY11wNf01p/dTAo3gb8EWefxfcdVO8rOPssNgFx4H9k2wwhhBhfIm3R0V5ELc0ApFy5TL7yn4i9/DLlg3V8c+aMuC8Zi5KMDa0u+pEPXM+qhx8b81l3/Nf/oy5QyLrJU3D7nJcKf21UkjFsTEthaIVKhejXioKk8/SMK42BgctwkZ85aBro4O9VMwspKHGC7Bfe/QliZ6fQWhPM8wJwzcxruGbm0D6IQgghhHhzvZVbZ3wVZ8/E0cqeAGYepiwJ3DT4SwghxBjSlk1vLAXAzrYBqrZsz5Z5QsUU3XQjnokTCQ+uFp1z9sph93/xY7fwqz/fRcayAAgPRBjPjKlTed9nvsirr75KXVcTKQUKRQaIJPNxZUy07cKyPLgNg2s7nDjY6vFQlIaapKKw0hll7GkZel7tnKJhzwnkehBCCCHEW+dYeGdRCCHEm6C5Pcz93/o5wa42AAp62sljaEuKspXORvOhs1fimzEd5fHgKinJlv/8xz/iWz/9xet+7ue+8AU8Hg+LFy3m+rt+yXPF0+g3SgjHS0ibJSStZLauaRjMKAhimAZlg8Hw9KumkV/mvGOYiKRpWNdGqMhPYYVsPi+EEEK8nSQsCiHECWL9vY9R3bBp1DKPaZBz0qLsubvK2b6ip6eHvr4+YrEYH/3EJ4/oOb/97W95+dln6Orv5byLinDlPMV969YRaDWpCIS5OvYyCsVA780oy8OT3gRNRpzieJpzVSWn3zrtsG37ctzMX1nzOj61EEIIIY4WCYtCCHEC2N0Zof/5F8g/6JqBlT32mAa+xcuz53V1dXzggx9g/br1r+s5967fyOUnzWfJkkrqt/03anDTw1BrL2gFuFGDbx0adgm+oIdzo3lYOoShDGYvkxVGhRBCiOOFhEUhhDjO2JbNzrYITzR0kLE0ttZsPRDmit6ObJ25V1+CuzaItfZnBAq8FFfVgNudLZ8zysI2h1r94hrOWrose547cTKnzJ7FQGQbO3d+h0M3nDDTQ+3HVIaV1y/El+Nm76ZOtA2TFhRjumTFUiGEEOJ4IWFRCCGOI7H+FE/9fjsbW/porfaQCJgA5Az0Apocux8bg/LFVfh2/AEm5RPVFg9nLMIv3o1Sij31u8Z9zg1X/TNrHtnD17/2J+6fVQ3uCOWlPlKdq9jTsxqdGhy11AoTg9zmy0iYB8gUbiGpbJID52cXpJlyUunR+jqEEEIIcRRJWBRCiGNUMp5h4xP7MAzFvBXVmC6Dp/+wnUgyg2FrSlvT7JvihMU5259nYmoHGtDKhbHxlxwYKGV350JeMbpo2g+J1Ku4XB4ef/r/xnzu1IpKZs44GYBdRS7cRoKAr4/4QD87t94FGY1Gg1YoDR68dKjTwIZU++WAxcIVU4/ytyOEEEKIo03CohBCHCGdyZDavx9PTQ3K9eb+8TnQk6CloZfqWYXZfQRfeaiRcFsUgCd/W5etu6fTWUXUnbYB+NS50wne/SSNeUvpDMzBVIr9253VRTO2xW/uvY9tDRsP++xLTz2Nq1esoLWzi7pps9hZO5lXYyk8WOzNKyQQ7MTGBg3xgQRagdJDk1BT3Tfw2uRSj+mMJk6aX/zmfDFCCCGEeNtIWBRCiMPI9PYSff557GgUf0MDB+5aBYB31kxKP3lkK4emOzpI7dqF1hoAZZr4Zs3CzMvL1on0Jnn2zh0A7FrfwYW3zMMwjWxQPJjtNEPICpOnu7lKr2P65hBN2PQE52ICyqXAGwLgqU3PjBkUFfDF732HYCDAxscfZceEGRiGi2avH7fpxkhbgBNKFyW3ABBunk9B5WYArHQAMlOYe1YVoUIfHp9JqMh3RN+NEEIIIY5tEhaFEOIwWr/479ljb3c3FDmbxCe312P19Q0LfKMZePJJwn8dOeVTA7GKWQTfez0Am58+MKx8X10P5ZNHbzuasfDoJEWZdgDqG05hf2OScOlEyGh64/2YBS5SvhI0mh/d+5Mx+zhxQg17G5sAaJ+xGLeVxuXpw1CglMLtS2Xrnppcz966S7BQdPRWYxspNKXMKzJkJFEIIYQ4AUlYFEKIUWS6usYsb/va1yi84QYA+h54kPT+/QB4p00DNFa4j0xn56j3tlNBU2sh/PAhzLzBzS4UuEpKwDTZ8thutjA47XXPbtLJOGmvh0n6EQozMbR5oTMkmNFkohZ9GnRGc9+2J/jD+r+N2e9gMEg06oxYBvw+rr7s0mxZs+nF5x3q8znWVlKZJIaVYGp6L6ayOf9d70UZ8Oz6NSR6bcoC1Vx864IxnymEEEKI45OERSGEGEV885Zh57Ezz6Sobui9QTsWp+tnPx9xX3LnznHbbmJy9tjqCw8dh8PDK2qNHe8HrZnU+gQF8cFVTMudlUhNpZxpqS4f3bEW7tp4/7jPHhgYYNemDdxz992Ypgt/KIdgMEhxUTF0xcAFhlKcZzdwTpkzetm8/wC2YVOQN5PZp1UBMOvUq8d9lhBCCCGObxIWhRBiFKm9e7LHuZdeQioYpGDhAnr/fOcbaq/6Zz8ltWsX+7/7Y2IpC1tr/G6TkBEjQJTGRCFoC6VtUM7iMR47DkAouX8oKA5SKJRSlLr7qTTquXHDS6Qta8w+THnP1Vzz0DNE+8PoGYsoj4Spwmbx0tMxOjMUROpIG25Qijm+dqbN/CJaW+Tk34/XO4Hqqqve0GcXQgghxPFJwqIQQowi2TA0QuidNg1aWvBOHb4dhFlQgDXQD5mhkFbw/utxlZSglAKlcBUXY+bnZ9vp/eAn6VzVgGFl6FEGVrmLWc8/Q60dpT/vJOLuYkoiW8gx2rAT4LEi+DK9TuNXX4d/9YvM7n+UX3UXcsdLqzi7toZpK1fw/O6Xxv1MhZe9l9Z0Btvtx1/Yxb4SLweUweb6NeiUhXZZOPNbodaTTzDofN6pOTP+ka9SCCGEEMcpCYtCCDHITiRAa7BtrL6+7HVXQQG0tOCurCTnnLNJbN5C/lVX4l/gvKsX37YNnUjgX7gQZZpjPuPl1iRJbyB7vruilPDpl3Pt0/9DSfd+wEBhkzm3FNI2ZkMcrX0cmDOHC27+DJ0D3+fv99/HbS88CMADe3bDnt0jnnPVnZ8mpySX3l4P/YEqUCbJaA52xsLliaNwRifRYKdTr2XErOLgBW/sSxRCCCHECUPCohDiHS8dT9D9/R+Q3tc0arlZUJA9Lrj6arh6+Pt6/jlzjug5ibTFnj1higbP434nWEZCTvtOXrPxLS+hevFZ1K9fTWJmDi/u7Kapt5i1X/kKexsa+OPq1eM+yzPzVvZ1N0NoH0oPZcHr92/m7tmVjEiHh8ipmnJEn0kIIYQQJy4Ji0KIdwwrbbPhiX207+mjYmo+KGjdGSbd3k6mo5pJJAgQJYWHncwCoJL91Lje2B+Vtq25/9kmtrb1Y6Np7U1Q3ZkmaA9QlGnDZ8Hn5+cTW/dH2ku8qM4kdrWfSR/6X8zK+dSc8i9cdtH5rFmzAdhwxM897Xc/xUqlUGmDwSFEAAKhLhYtqaOlu5mXvEuyBd9vreZLNX5itrMfpHIb+AvK39BnFkIIIcSJQ8KiEOIdIR5J8dTvtmfPW3cNrTya6XC2i9jL4DuJhgG2sxF9Z/UyEtE04ITNF/++G8NlMO+sanIKvNk2Yv0pmrZ2kYoPvb/4yksttPcnUIAJVA9eL0m3AOA2TXLq/0ow5CF4XhVKQUdfkq0dNqnmdSxZsuSIPtuZyxaxOTxA8SkLqDj/LDx5xQQ3bKC5qARfyAA0Gni3+1V8OW7e7RvA3fIKXUYh7+2pYfKVi5nR3EHDgCKd7sHtLkCpsafTCiGEEOLEJ2FRCHFCCrfHeOH/nEVqqmcWcqC+Z9R6WmtAZ889tRMw83KH1Xnyt3V0ddtEtw1tp7H6z/VUzSgYXMgGDmwf3r7WDAZFjd+OYGBny1JGmrA7SnGogy3dLizLon5/L9d+74nBGg8e8ef88E0XMGfGRDwLlqG0M4xopTzM6monmLapDxk4I4iamd4uwItK2VygWkG3UKvPwwi4+eykcj5al8TlRZcHfQAAIABJREFUyuHzk2RUUQghhBASFoUQJwhtWU5CM02UUtmgCBw2KJ50fi3prh7WbR26ZuSGyC8L0NseozWcoDeWwuMySCVs+nUUQymKgh5CPhfNO3oP259oKgNAdWoPps7gNhWFwSidMT+P7X+Zvz16H7394cPeP5qF8+dQXFTIxs3b6Oru4Zu/uJiZBXFSRhMGZ2Snmy7f0UZuOsPcri7a8qsIl6RZmK5nnv483pSPzn1PEfVtIxRfhMsOAZDjMvn9vEnYOPs3CiGEEEJIWBRCHPeiL75I75/+hE5nYHCj+jjLcJWV4y4tGVFfGYqLPjofgL66ZzmZtRygllz6mP/x6wF4taGbzXc4KTJj2aQykIk701H7YilmVebiMY1R+zN/ZQ13r9rOxOSO7LUrFz6OYSh+Wl/Mb/76+9f9GYuLc/niTWc7/bn8TH4/Yw7PonjOMJzRTdsJp9o2uSZ3DtWXzWTghQOcGY1CFPLdczG6IE2CfJaRH18GgLsqZ+h7UQqZfCqEEEKI10hYFEIc1zK9vfT89ndDF7SmmVqnrL0NV2kJs5ZV4A24MUyFL+imoHxo64rI6tWY2EygcVi7q5u62TPdjy9uk/QZdPbGmZPwEYxYaJLUtR3gqqsWoDXUvdAKaFzKi601ubVecnwt0A9P1D3Lup1r+PnjafqSms27mo/oc02aFKSnJ0VfX5olpxTxlc/MpyjUBihe0kFcygSlMJQbQ3swscnYsDgWpHrWREIzivEGvXie2HfYZyhTkXtO7ZF+1UIIIYR4h5GwKIQ4rkWefHLEtSih7LE9MMCUkxZkz7VlkdrbiE6nQGvsWDxblnP2SgBSGZutzX1gKOJBkymlOZxWPMALvV7cyT7ywrsAeOjlTvrjaehJYWDjteOU2jYv/uhbVGo3N/3xcdq7Ol/3Z/r8Z6ezeHEubrwo5cGnTdymG0M7I5n17gkowxkDdOkQgaKJ6LRFsDPBlSV5hJY7S+l4qkP4ZhWSOOh9ysBJpVgDKaz+JMHFZShDppwKIYQQYnQSFoUQx7Xk/gPsZhpdlJJHL3kXXUTfQ2uz5f7GjSS2Ozsb6oxF109+cti2fLOd/RL39USHXf/YiqlseLmdsknVPPfwS5SlD+DRKcI9RWSMACE7hcImnU6zY6CFhrBJdzh8REHxY1+5ipyKAHuffIpHH2vna1+ZSUWNmy6dywzlQdmgXQrDdOFLTSLh2UvqoD+6b6qwOXfWZAA8hsI45H3D4KIyAOx4Bv/sItylAYQQQgghjoSERSHEcUOn03Tf8RuSO3eCUihD0dwXpAsnLMUnLiK1P4KZX4AVdhafKaKTzh/+aOx2gXAsxda4n9DOLvb3xoaV5wXcAMzNT7M71YRbJ522M+14VZqIO4+Hn93Iw08/+vo/1JllKCJcNrmKd7+/HO022OWqpt8zjZmvTsae8DcA8pnMrOVfJp3K0LXtYQCU2+C0KafgO8y7k6/VyTm14vX3SwghhBDveBIWhRDHBdvWPPW/TxJuCjCfDH4SADQxL1tHeZ19D90V5cPC4sHCyTAdsQ4y2kJPqcHX0kt3bzf101ewZ1s30D2s/rKpxdnjF55/nlxXhkjCJplKcXZeE4aCR7d08vDTG8bsv+EyWPmvK3ny28602Q99cDIrlxfTzAEqaUMbEFJ5eBNuFvd+jCJVhp1n0xPxoX0dlNdchKvITySdwV84nVhsL4WBCor8BW/sCxVCCCGEGIeERSHEcWHny230dzkBcTOL8ZIkiXdYHVfAy6LzJ5BJWxzY/jCltGGgUW4XnilTSNTXs3/gAADN0wvYdE4eWuey+UA+sJ8Af6Oadw9rs9yv6ezsJBqNgtY8v34rv777CV6vx599hFBRDtvsRZQsXkuCGBmPxYqCXFxGEa3dB/ClTYKJORQpZ+qooQyKrcXOaqanzgKgNZnG5colN3cBxV736+6HEEIIIcSRkrAohDjm2KkUPb/+Nem2dvKvvhpXUSF7nq7DjkaydXTtNNy2Jn1gP8rlwjN5Mud/aA6my5mSWfIfN9B37714Z84k9/zzAdi+7lH4n20kgy62n+ZMzWwJJ7JtxmgiSiOnTKjCwKQwmmDr40+yMZ2ku6sbIxN7Q0Fx5UkrKH0oAkSY7VpAlC2YmHSH4nhNJ/CWu0qxPWkKU7OH3Wv4XeScWeVsjwG0JdOv+/lCCCGEEG+EhEUhxDGn/777aNvUxAC5+G+7CxtFlOnD6hihEMowMAvyUcCiCyZmgyKAqiznlUun0RZthq2/AWB9/3rMD83FdhloQ3HLglv46APfGtZuUfUz7LUVqViKuz5wJwPhCK/X/3z+/SStOI8vuI6A5cfrz+GrGqYPJMGtORC6lNpMGyvSDeTsP5VMvI8B/wYCqRmEEgsILinHOzUfZSj2p9Ks6uqjf88AKa1piA6F2yn+/9/efcfXUd0J//98Z+b2e9WLVdxxwzYG21TTMcUJJAQSEpJAykKWNHY3ZVM2ZLPJ/jbPk02eJWHzZJ9UU0IIBAiBkNBNMxBMcTcuyLYsS7Z6u/3O+f0x15IsGVtuki2+79drXr5TzsyZ0dej+9U5cyawn1oopZRSSh0eTRaVGmGuMbzS2UvYtjgpGuprMToeZNwMGLAtG0ss0rk0Pss37HPo2BWnub4b45q+ZcGIj4pJBWRSOSxLEJNj7ZObaWTOO+6nkkYWfOIaLNsb5MYftIfU4bmG5/jz238eUjbnt0llc1xScyUxmcw0vsAm/rtv/Z79PPz1Px1SojixtpxpxVNp8YeJBYvwGT8AWYF1hUEysTRQQpuvjJXWSfx9ywyvYM8l1GQFY0DKQxifRdYY/mU/72WcX6AjmyqllFLq6NFkUakR0JPNsb43iSPC8o4eXs4nIZeUFbCwIIIIWAjFPpty/7H3HNqKphUsXbv0Hdf/+6J/pyhYtN99bH65nvUv78Ly7X1+xoDb043JeN0rMw0NQO1e24jfj0mn++Yn+3cQLvDv93gPbnoAMglwgiBei2NnIsPWFu+1GD2Ncf7KOgSbShbTmH2MYG+K7qxNd083Tet27Xf/AP/rczcwqaqS7925lLUbG1i8ZAlzLjqDJifCA+NPJJSzMXYK107iKw5i+R1y3TYgIGC7Ye6MuUP269/ZCI37T8CrAz5O1mRRKaWUUkeRJotKjYAdqTQ/2bZ38pHNZnmsuZPHW7r6lqXTaS7zuXx05lQCgWOni+H+EkWAW5bfwm0X3tY3/8jbj/D81mUUZn3MqziZ7ZtfJ/DoJABkXAUVNScA3rOJqbfe2u++g3PmUDuzhPTmTbhvvkIlOym65tq9tmlu2YjVtIpSOwAI7dk4NLzet35h1Rk837GN1q4UthUlJz4ClPetX/Wr+9n0wiP7rUdhRSGduzv75kWgsMxHc6qZj77vbLonX8/q0ihvi01DZYxYR5KcSZAN7waBJf6/4XcMf5D+FlN/thK7KAACufYUe+18H745pQqfJfhFqAn6sY+jVmmllFJKHX80WVRqBLR2dNLS0tI3n0r1JwaxWIxwKEQul6OltZU7gZnxTs4880y6u7tZs2YNpaWlTJ8+fR97Pvo2t2/e7/pARyGBzgKefnIFVdFq1qx6m+3bmplf30kouZMcq6i0CukITwLANO0m0ZGmzN9JSzK6174csmQH3ZaW3HQStmNhzh1H99MZxH8GkUVn9a1f27yanz3xRcimWGwVcKVVxC3Z7RgglcmRcw3z164n6Cb5c6SHglQj6zcG2NVxJxEf3L/058O6DktuW0JpaSkFq7uY2lCOhcWO+FaMLSy2Luc/Sr1zCYQjSI/B5wTI+ncjlvCpzDKmBtOICKt9FbyVqUCMzSnZACU1xbzQ2Yvbk8FkXKyId/6C9/7HPa6tKmFWNDSsuiqllFJKHQmaLCo1Avy5LFXdHWRF2OEL7rWuu7sbp6ONdru/e+amujqmTJnCU0957+Srq6ujvLyc4uKj/0691kQr/7r8XwEI+8LEM/Eh29x24W188cmbKdk8lfBur4Xub/VvAV4rYWFnll5nPr3R+fs8xqT0K1S4KVpYRCrrksm6+H0WF55j09Ge4dU1Dr3pLO3jp+AK2HhdUQsuu2zIvn63+teQ9ZLvJ90u3nC9+mZyLqms18XTTRmm4+f+5jSP/Od6kl1ZVvHysK/JqRfP7vtcFS9nljUPgBMiJ1NX00ZzVwjXJ1iBBGknQa3bixhDzm7mpNw2JtCGSIxx497PVyog3WZRYuYSmlSJHfVzZSrDV8x2TMZF/Da3TK1meiRITzbH7TtbKfM5LC4tGHZ9lVJKKaWOBE0WlRoBtT64ON6AMQ4uFg8VjKPV9p65u6ZzJwVujl8Wj+/bvt329yWKAGsDUZ5cuYkzpk5iQtDrnloRcDg5FsY6wl0R9ySKwF6JouQsAp2FfPOyLyMiXN32WV7Zve8X0fsT2b7Pgfx5pnL9zxw62Z2IU4oxkMzkAJcNlWWctGQSIsKT92whki2lu9DHbU9v5ksX77tV1RhDR++A7r1OgNZgIfTsJt6d4ZX76jF1SS43ERp2HvgZxD0KCgro6vK6Bwdrapn8sb/jooIYEwvLCHS08lRtMVtjQZakDAtS41gW6sVEG0BsciJ8yv8QbjwDA95yMW7clVRWvtebqdr7eJUBH++tLOLPzZ1cXFrA9Ij3B4WoY/P5CRXDrrdSSiml1JGkyaJSIyAY7GHq1GcAaG5p5RNuiN7uRWSzlexJ9WozSep9AQQhbtmQ85Z3WQ4vhYshkSLZ0olt2wAkEgkW9rbxuYXzKCjwWp1SiSy+gI1lHVoCaYzZ9wpXqH3pDKaXTOelO7ZRNa2TeEuG4kAx7al2ADKROMnidgq2VyP53UR9EUpPP4V4W5zmda/THvGT9Dk8uKCEry/5DwrvuJemtYaOqI9lU3/P2y+HsCyhLuoNQjOR61jbIKze0YltCeNLQsSC/S2wbck2aK8DoLs1RRofdmkMu7Wee/75TXLZPecz/FFN/+mu32LbNisdP+0iiLFojYWpiyfZ8mYT9gmTWV0UQES4ryJKwEDCKsCxtgEwOdKJEw6SC9rk2vKvufBZlJaet9/jfqSqlI9UlQ67nkoppZRSR5smi0qNAMcxfQPWlJQU0d7WTiz6BJ2dH+Daa28kHo/z4MMP0WMKAXgiWkbI7yeTSpFws+TiGRzbonFnY9/DbNmMy8M5Q+C/76a6fCLpbi8xijolRCIxLrhuJj6/jTGG1oZeVj1dTyjmp6Q60lev4nFhKib2d298q33vwWa+durXCPlCvLBsNdmiMH7LS9QaN3Vgslkqe2wqsoU4lZUsvnEewYiPPz78G9rrIWgHmWutZdanryeXdfnmT+p5fnw56WgPucB7eHb9KnafWEFqmktpx3MEMoZtrXt3ed3GnUznH7j1yY19y66YV82Vp9QA0BrvJJHO8cRtG6lf1cnBmv7hj5PrbmPLo48CcPbtd9NY7MPCkOh18OcHKpWeNC9kXfwltURyob4E3wrYZGzBJL3kVnwW051mqqs/RMPOe3ETDibj4qsI4zjRfdRAKaWUUurYpcmiUiPCxXYi5LK9hENhnEofjd07IbiUp7aUYFk2kdJ12Mwjl4rSbeK4xiJOEknmU5Mc5HKG0kSC1lD/QCfNoRA0b+ubb5cGynwL+P1vVhMpDNLbmSSWBQch0Z2mbafXypZ1s+xONBM7O0HNhDIAfv/W78FAoKuAYCqGqQ8TB3xvl2Alukm1NIHJPwfY29t3zFxHBwHfSYgIZ7xaR9bvDeYTXrAAANuxWHv2ZOLdDX0DfXamOkllvH21FS6isvVRQqaEFLv3unIpWr360ksDD/KjlfDj1Q61zgV0pJppe7H5kBLFwikncNo3/41MKknVJ2/CNWDZ4EiS3qQhkInjioVlXHAK9yprJIsTcJASEEsgmcbKei2+Ni5lZRdj2xHqWXrQ9VJKKaWUOlZosqjUCIjFZjNn9q0ArFx5Iy2pFrpy3jNxjVv/E4BzTYhMupxdTjm93TWk4i42IVy8royucVm4u4WJnZ38cfo0DF4j45uVlVy8dSsAKdvm4RNOIOS42GIBSQiDY+CCNsOsuJepGWB92wYAdrzRyguJ/ucjC7dOJNZQTVWkitVtO7ztjaG3oY4MSaIZh4lspZtCWvCep4vSRce991H04WvINLfQEU/Tk8pCa5L2VY08traJ3eEMLds30vPMcziRMHYsSi7nYrJZCt/3XjJOMUsKP82yll+RormvPtu4C8cWsrn+LrJZN8vW9BP4SLHqz40HvP5TP/YpCqdN5/XvfKNv2blL7yUej9PSvBvXeM212Rw0dQozW+vpLq7BNi44QQozSSb3tLOyuJqcvwsT7MS1bS7KLaPITfD7bP9APrMDHYgIRUULaWx6kGymk3FVVx2wjkoppZRSxxpNFpUaYZMnf5F1r312yPJw2nBV/C8YYHfTQtrbZ/F2aYy1lTEMGQwGf9IhQISsyfWVa/M7lJxYQFdjFw+VTMA1ObJuBtvu/++dFfhrUZpYWxclM122re9Pxny9e7/YPdZQDUBxsH/k1Ww6wc6Il5QVZ3ZT1ttLGbsJ0UO7KaLMbmD3Sz3sfukltnckSXUnybo5nt/WScMTK0j2dPLqd657x2vS9us7qQOu+8kUTu6eyKO736B09jjmTCrFzj9/ubK+Y0i5rnU76WlODVk+2Mk33Uw2k6L4/r+QyHctnffmi5R0tbO8eio7YyWQT7/Pa9vB7J5u3GiGTSVhIr5mbjKPYlVM5VPBVr7WOwnBBoGZzi5KrTiL3DpeTE/mQv9GTqz2Rmy1rACzZv5/pNOtBIPVB6yjUkoppdSxRpNFpUZYNDaHnNuf7FliURCuIdnudQ8VoHLcCkqCF+EzbazDAvzkwr2k5j3LRmMo3X0mrX6vVS8TSfGQfwdOIkzCAYwh4cbpirZR6vhIGIdspyA5h1dnPk8w2IrvhAiVK08CwEl4XVoX1SwCoCdYREF9O+nGtdjFxRRGXRpatkMAfKRpKYjx3IzppN+uI5Hu4qk3ltHS2UFJLIbPcbj/6acHnO19B3Vtbr755r3mXwBmXjKT8mnlbHu9np1v7CCX9EZarZlWS8OmHXttX11VxR/vuJ0n/vQgt766mvFXXUPJ1GkUBgN0AtkB4/dEOtsxbo6JHc35ZFGwBGZ2eon0xc1ruDC6icJkisJxhXSnt9DbVs/lViuP+Baw0LxNVShCOhXn0sB6Lg2sByAW+1T/z9YKaKKolFJKqeOWJotKjbD1retZywxm599JeO6pv6M6PJ4ndn2YnnQvYAjF/Jx6+hYWuDnCW35BI9XEccjgA4GpxctJ+s4AMXRKjDpmYhVZWOkce4ZRPb3lFcL08krBGaRDQYzPsE5mMN8sJxtK7lWnaHcp1868ls6WOE/UPdC3fHr7c4Q6uni7sBh/Ls6rG5dTUVVMMFtG/ZZt3PGHF4/69drw+AY2PL5hyPLBiSLAtHHl7HhtOZWTJzLv/PcBUJBJ8ssFM2lrqOeHb7zAyxWTOLP+LfxujogF1d3tXLbpdVKOj1N8Louu/giI0Lz5Cbq612M5fujKEUgDfpjv1nFKqg474mPWzDtx3TSrV3++rw4+X8lRuxZKKaWUUiNJk0WlRlhTbxPdJsam9R/DSQapaYqzsmM1Vvj9RIofwjU5ykoKaG/3XhpfRDtFeK+naLXHM2fSDfTU/4g1mdMBKKAbOzSVHreHXLq/xbKoOYsQIBWOYGfBzbkkQlEWVi6kNFTGc3W9bKgUZjd0MX/rpTz7u7forPcGk3HFpUfi7BJDXayInngP/3TbbUf0OsyZOZM1G4YmgYfjC1deheP6gFIiuQIykmZCRaH3DOG4ahY0O0xq2QgIkYCw+JpryRno3pWkuDNApKwAaRNy8Qz+rhT+cP9AQrFd7yE1/knAa/21C73RbS3Lz7iqq2hqfICa2o9hWXpbVUoppdTYoN9qlBoB2c4UyXVeIhZrMZzzt4vYaSfJWkK8w3tZvRufS1v2Htaub2H+GeDzWfj9Nu09GTas7mLL+h4qor28FfkmPp9Nee2LJE+7GLFtLq2ezDO72tmRaCDret00I74wpcFSJnY1sK2gBitrYXVbrHROpMUITZO2YVkub04roHyzoaGtjUxnI5sbXuMXj9x61K7FnLPP5VMXn0+0qJjXXlnOz+/u76pacd5idj/75CHt958v/iRTcvMojBbTauIkyIARaoPeuwszW7polf5Xc0zNnkhgjUWuI0UAG8iSbG7rW58t6H9GsrzrKlK94wj3GNoLn8YpCxGJndC3vrJiCZUVSw6p3koppZRSxypNFpUaAa+vXMGuJzcRDoRIuL2sfH0N33/0vwA4fe75+H1+nn/98WHsqWnA51e55JrX+ebXz6So41FOd2K8Jmm6rCoqu8djF05h+vTpbF/+ANsKvPcSiggre70BYRwnQ6qrh651W7gr+zcsx0+qt521j/zPIZ/nggtm8Noz/e9qLJ4/n2+9/wrWlteyaVwZFYF6PtxxH+3rdvPJkrfonVzFd3/zTZaVzsfgI1IYw3W/zNMfuY7kLu/1Gx/4wGzq6ztZsWLvbqfLv3cZjS3dPPF6kNApF7Fq0Zm8KeAEAvRmXYzJISLUrVtNix2kfeXOvcpHY4XkOrxrkbHaaYk9TNppxp8tAyyS/q1925YsnsXra1s577wb6Ok5C8QmFp15yNdJKaWUUup4oMmiUiPg69/5Fs88s2yf615Zve/lw/H4vSt4/N4VXHfdHGzb4s03G5gzp4T3X/kBaqqvZOHChTz00h+pzDXR4islYHvvCxTJ8vbdD7Jl6cENQLNHUfVkOnbW9S+whMt+dz+xqbMobH7VOwZwbttrsBlm76rjwtK7CaaT2LbLrFNeplVKmDFnB1nLx8zECnJSTFFNDT+Ln825d/2EXC7LSak1nJ1+CdupJN5Vzdf+ZTWOY/G1L70He/ZcQo0NLJwS4vbqBWCyiCVILpE/R28U1eJUmkee+QsAjt9PNp1GRCiI9T9buKPkpyDe6Dfp4kbEsaDXgpyLUxrCFy0BWhERYrHZh3TNlFJKKaWON5osKjUC4qn4gTc6DHfeuabv85tvtnLXXT8AfoBlWbiuu9e2pVXVtDbu5FAVlhbz/d88xGOPPcbD//cWcukUE67+EGUz5wFg2WHIJQHDVN8aqqZXkkltJZtNYucH3/EHhd2BbmLpInIuWIBIF1ZjEjtwCm7WSzY7rAJwc+QyhkDA5tYfnuxVwmpiR1sTBIR0bS3BiDeCqSGAWIIxgpt2iPX4mdTd1Vd32/Fh2Q6+8jA1V88FY4g3NMA2L1F0ykNYAe+2aMf8feW8EU03HfI1U0oppZQ6HmmyqNQIiPckD7zRME2PhdjYnRjWtoMTReCgEsXv/8vJnDyphCU3eq/DmDIhxD9ecTmVL/w/rioM0PnLO8gmUwQKCqC3mTm+LD0dFomYyyWJZyiULKUF6zFAa6eNnzIsC/xlRZhoDF+iAVL591kYF//WWXzSX8dPx0/BIHRbxeR2RUh3RAhN39VfMen/p1fCfQsnu3V8PPwqrd1JGnMlRNsm4FJDMBLCCfuxLENRzQuUVKTYvGszIKRyO/HXxvp2XVPzUZLJnbS2Lus/XL6VUimllFLq3USTRaVGwMTaybQ1ddLW1UIi2bvXuptuuolzzjmHe+65h7+9tIKbFn+OD5x6HpPmTsAKO5x9zdms2rkVgEcXL2J29SQm3vHbI17H6ZNr2VjX/1xg1eJzmOleRUnXNp6927tVpN1eWpe3Q0cnf5l7Gba42CEfZBIsrfsvbAx/qzuL3dP/CEBAHHLZMLlMlAJff8JlN9cgu/1YVhvgtbr628cTajiFWgFfcRHZSAvxXCXF22cwobyZulyCHBZJO4AYIZupIRDaTdIKsSd7LPGlKCwoJBwOU9LQSXDCBmrbz6Ngwgxi59Wyo+FuWlvSgJBKNu7zOpSWno/rpunqXkUm3UZFxWVH/ForpZRSSh0PNFlUagT8+md38tpftpLLGUobdvP8W8uZWDKecxbMZ9wNJyG2MG/REpruWAdASy9U1nfhWMKTn/03ko35bqxOCJwA2z67iIk/+1zf/r974TS+/fShd5P8X//4ecbNWkhLeiV/mboAEYtUVxnla3sIdpaQqFrHdmcckfpZFId6sCyhIzoBH5AjhWVlsHMGY4RJpoieVAm5YCcxHApbrqCt8FnAgG1T1ft5gtkJGAwtkQcx8jKBxhMJNs7GH1tHR5uhNH4unVlvUJ6SkjMpcaI4TRtpqH6KKBY4DhXtn6cjeBdtTnHfeYQdl3FVH6Cp8UHCtvdqi50lvyBdeiEd9QHa2l7Y73WoqfkoIoJtB5g547tks734/freRKWUUkq9O2myqNQIKJ8Q47K/n4sxhuYXdlIaK8AfcvAFHHI9aZzCAMtf2cGUAWXWNnRh4TKxJ41twBJALPxTJpNe18H2z/0McnFouAeA7Inj+e66+r7yZ00v5dlvXcDCW55g5bbOvuW3fuPr1He1sfyxRwgWTeKDiy+nvLiSYE8Qp20KucpybNem2Pj43kk2jluE434L42aRaguqIRAMEM2lSWcNEMXvCC1bloCxsARm77iMeLSBYG8lvspzKey+HJcUCFjGS+JEhPLeqyhvmAhAyewnsZwUq5qTFCZOotNfBsBdM2ZybtpHgzOJCKdyWnYLZV0nY/kDFPR+GH/Iex8lAidM+jSVFbU0NT6IUxkm25zACtp05V6F/rdiAFBadgGlJefS1vY8LS1PEwhWUVZ2Qd96ywrg9weOTAAopZRSSh2HNFlUagSJCOVnV2Nt6X+HnxvPQmGAzl29iHGxc1myjp9Xi20WdrZCPIfrGhAhZyySxsFnBbFySQTL24kT5IYp4/BbFt9as41PT67kV/96Hsz7CCtucXnlvnq2hLzn8ra3dVNuGT53wWnMDl2OnbGxugsaw/WEAAAU30lEQVTzFaxletzPrqBDypeieFIt6USCXGMCyXnPP/oCfvCFkFyagON1/3xfczuUzoBADFI92C0biXVOwZkyFd/UUowxJNe3Qf7xxNJPnIiIYHKGzI5q7I13YgXmAsLixCs837ket/BMLDtIQ8DmdyEDrgGKaEwt5MakDUDArqTOXULM5PCXhimNeufoODGydOOvjr7jz6Km+lpEhJqaa6mpufYI/YSVUkoppcYOTRaVGmHZVIotW18jnAoRC4bJ3N6EXZBhyfpmBIPfJEntXs7FsgV/OsEGXw3h6DRKe3exPenyx3kn8E85i5BrsKwgFhC7/p/I7tjG9Y/fzfWTKsAO0/i0YNZtpGNzNamqGYTjW4inW6g0O7CzOYJWMdjCnrFbeuwuorkCLm/s5TeTC4lVVeD4/NiOj57GBNg+ACx/iHBhAB9hOpNxpiSSXNLWDdX5l9QHYlAzn5Irq7GK+rtwRk+vwk1lEb/dN2CM2IJ/YjFMvLl/u+mruf6NR/hhMAfF4/JNqpCu7wbgzYCXcRa+dzJuaRD/6jr8BrCESSGvJfCEad9kw/pv9O2zpPRc2lqf2+vnoIPWKKWUUkrtnyaLSo0A47q4rvfaiEd+/L+p6Kkkk8zR1t1N1HitgxYGIQ0YwqaFgnSK9SZIi9sDXW+wWQJ0zLoU17KI+/34U0lwc7TMv4Ht1myskhOoqI3gkiNnWdh2GOkS3NJxlEiGksgU6ttfoVN24nMsonYBjiWIWHQ7nTQFtwFguw7X1WW58ppvY/Aa9D4eT5Jp6sVyHE5NWnzlvTPpeno76fp6cENQfTKR08cRnJZ/ftCWfSZje15LsV/j5jJvyVy+2NHDmp4EBljW1r3XJht9hoIgbG7uBJG+0VFrA15CG/CXUV3zEXY23ENJ6bmMr72O2pqPs279V8lmOpk+/ZaD/hkqpZRSSr3baLKo1Ahoqd/GC/fcAUCipY3GnfWcUHIGAJabwjIQd3yA171yq5XF74vQYTmQc8mJQ1Z8rD/xTCaXReguribXG8H4bHqdQljlvWewqbiWYFcTIOBmsRBcMVgIgqG27Azes/CvuEbYuHqh1yvU9jP5lDmc+b5Pks1kSMd7CRUUIiIIXsPebQum8/iaJqpaUpy9cBwAdoEfgkV95+ifUOC9zP4IOa0oymlFXjfSj1aVcmNmC5kmb6Cf/3tiCKlrGlIm4th9n8vLLqK87KK+eRFh9ok/PGL1U0oppZQa6zRZVGoE7Hq7nuYNmwFwu7oIu71sbU0T8hXTleogVOLgWGchrmF371py5T4SpScScF1SW7aSzAltpdX8z3UL8Dk2P3r7ZU62ho7SmbFtJBBGjNdVs9eNE7G89xBa4uKzIFX8KUIT0lS2h8AXhHAZdn7QGcfnwyksGrLfcr+Pj80fv9cyf22MxJrWvnk74jsyF2sfQrZFdTRI43j7Hbe5rrr0qB1fKaWUUurdSJNFpUZAsmkb/o7dAAgGMHQlG+hKNuArDuCECrEyD3mjhcYEK1oFMW/QmaL5XtfOcUBvazOhWIxtuUZOTfhwnSA5XxBrehHuxg7EzYEIJt8FdGNwE9PNCZRQhM+2qJwylXiLTbwFKOyvX/TM6oM+J6cyTGBaEZmGHqJnHXz5g3VWUZT7d7X3zftEmBUN4ogwORTgwpKCo14HpZRSSql3E00WlRoBRbEQC3t2982/HYzS4fgBCE4/zXvurrsRuvIvii+sobiqmhPPvYgXf39nX7lnlv4/AMbv7uH1dJiJThWNuRaq/DkyFtSmZvVtG62M8cEP3YhxDe4THfgCAfoe7hvEKQ0d9DmJCLFFNQdd7lBZg56B/NWcSTpIjVJKKaXUUaTJolIjoGxSFYlFFQB0JjJM3NpLuwkiYQdfMEQwGsOUlNLTVtVXpmLSVComTdnn/iaXRXirqZuVmY2cWF0ACD4Hnkmu4LTAbPz4KDyrtr/830PPSztJvtU+ZF/itxD72E+63HzX2j00UVRKKaWUOro0WVRqBBRNnU3RJ78NQOWudex49U8syrkUXn0r5bXT+rZbdscvaG/cCUD5xMkATD7lVOreeLVvG18wBMlEPkncW1Wpn9e6VlMS8XPKjIv3Whc9s5rI6VXeuw6FvkbG4yXpKnDe+XlFpZRSSil15GmyqNRICBXBpEUAWJMWMeH0G/e52dwLL2P9C88QKS7pSxann7GITDKBPxRi7oWXYtk2u97ezPL7fguAPxTmvTd/lURPN3/96f+hOOwNNBMpGjpQjVjHR2K4L3NjIQQv1z2/JDba1VFKKaWUGvM0WVTqGFJaO56zP3L9XsvCBYWc+r6r91pWOeUELv3sP/atBwhFY8x/z/tZ//wyTlp8GbZz9EYnHQ3lfh/fmFLFjmSa8zRZVEoppZQ66jRZVOo4tSdJHGji3JOZOPfkUajNyJgVDTErevCD8SillFJKqYN35N6grZRSSimllFJqzNBkUSmllFJKKaXUEJosKqWUUkoppZQa4phIFkVklog8LSKdIrJZRD4wYN01IrJeRLpFZJ2IXDmadVVKKaWUUkqpd4NRTxZFxAEeAh4BSoDPAHeJyHQRqQHuAr4EFABfBe4WkYrRqq9SSimllFJKvRuMerIIzASqgf8yxuSMMU8DLwLXAbVAhzHmL8bzZ6AXmDp61VVKKaWUUkqpsU+MMaNbAZG5wEtAzOQrIyJPAD3AB4GngR8BfwauAP4bmGGM6d3Hvj6D1zJJeXn5gnvvvXdEzkEd33p6eohGo6NdDXWM0zhRw6WxooZD40QNl8aKGq59xcoFF1zwmjFm4aHu81hIFn3AW8D/AP8FXIDXJfUZY8ylIvJ3wI+BIJAGPpRvYdyvGTNmmLfeeuvoVVyNGcuWLeP8888f7WqoY5zGiRoujRU1HBonarg0VtRw7StWROSwksVR74ZqjMkAVwLvBZqALwP3AjtEZDHwA+B8wA+cB/xSRMbuW8eVUkoppZRS6hgw6skigDFmlTHmPGNMqTHmUmAK8DfgZOA5Y8wKY4xrjHkVeAVYPJr1VUoppZRSSqmx7phIFkXkJBEJikhYRL4CVAFLgVeBc/a0JIrIKcA5wKpRq6xSSimllFJKvQscE8ki3sinjcBu4CLgYmNMyhjzLPAd4A8i0g3cD/yHMebxUaupUkoppZRSSr0LOKNdAQBjzFfx3qG4r3X/jTcCqlJKKaWUUkqpEXKstCwqpZRSSimllDqGaLKolFJKKaWUUmoITRaVUkoppZRSSg2hyaJSSimllFJKqSE0WVRKKaWUUkopNYQmi0oppZRSSimlhtBkUSmllFJKKaXUEJosKqWUUkoppZQaQpNFpZRSSimllFJDiDFmtOtwVIhIAlg7gocsBDrH4LHeDcebAGwfoWON9Ws5lo83knECY/tajuVzg7EdK2P9Z6f3FD3esXYsGNuxMpbjZDSOt69YmWGMiR3yHo0xY3ICmkf4eD8fi8d6lxxvxGLlXXAtx+zxxvI9ZRSu5Zg9t/zxxmysvAt+dnpP0eMdU8fKH2/MxspYjpNROt6QWAFWHM4+x3I31I4RPt7DY/RY74bjjWSsjPVrOZaPN5bvKSN9vLF8bjC2Y2Ws/+z0nqLHO9aOBWM7VsZynIzG8Y54rIzlbqgrjDELR7se6tinsaKGQ+NEDZfGihoOjRM1XBorarj2FSuHGz9juWXx56NdAXXc0FhRw6FxooZLY0UNh8aJGi6NFTVc+4qVw4qfMduyqJRSSimllFLq0I3llkWllFJKKaWUUodIk0WllFJKKaWUUkNosqiUUkoppZRSaohjPlkUkS+IyAoRSYnI0kHrbhCRzSLSIyJ/FZHqAeu+IyKZ/Lo905QB608WkddEJJ7/9+QRPC11FBxGrPxlUJykRWT1gPVbRSQxYP3jI3ha6ggTkYCI/EpEtolIt4i8ISJLBqy/SEQ25O8Nz4jIxEFlfy0iXSLSJCJfGrTvdyyrjj+HGSs/FJFN+XIbROT6Qfs2ItI74L7yy5E8N3XkHGacLM3/zhn4O8geTll1/DnMWFk7KE6yIvLwgPV6Txkj9hcnIuIXkT/kv5saETl/UFkRkf8tIq356QciIgPWH3T+c8wni8BO4N+BXw9cKCLnAf8BvB8oAeqA3w0q+3tjTHTA9Ha+rB94CLgLKAZuBx7KL1fHr0OKFWPMkoFxAiwH7hu07ysGbHPJ0TwJddQ5QD1wHlAI3ALcKyKTRKQMeCC/rARYAfx+QNnvANOAicAFwD+LyGUAwyirjj+HEyu9wBX5cp8AfiwiZw3a/7wB95Ubju6pqKPocOIE4AeDvqvkQO8pY9Qhx4oxZvaA7ykxYDtDv6voPWVseMc4ya9/Afg40LSPsp8BrgTmAScBlwN/D4eR/xhjjosJLwlYOmD+h8BPB8xXAwaYmp//DnDXO+zrEqCB/Giw+WXbgctG+zx1GvlYGVR2EpADJg9YthVYPNrnpdNRjZlVwNX5m+zyAcsjQAKYmZ9vAC4ZsP57wD35z/stq9PYmIYbK/so9yfgywPmDXDCaJ+PTqMbJ8BS4N/fYR96T3kXTIdyT8FLInqAyIBlek8Zw9OeOBm0bAdw/qBly4HPDJj/O+Dl/OdDyn+Oh5bFdyL5aeA8wJwBy64QkbZ80/1nByyfDawy+auUtyq/XI09w4mVPa4HnjfG1A1a/lsRaRaRx0Vk3tGopBodIlIJTAfW4t0DVu5ZZ4zpBbYAs0WkGO8PDSsHFF9J/33jHcsezfqrkTPcWNlHuRBwar7cQM+J1535gQF/MVbHuUOIk8/lv6u8JiJXD1iu95Qx7lDvKXi9Ff6Q32YgvaeMQYPi5ED2iiOGfk856PzneE4WHwWuEZGT8r+Iv433V5Vwfv29wCygHLgR+LaIXJtfFwU6B+2vE69ZX409B4qVga7H+0vvQB/Da3GcCDwDPCYiRUettmrEiIgP+C1wuzFmA/u/N0QHzA9exwHKquPcQcbKYP+D9wv7sQHLzsO7r8zE60L/iIg4R7jaaoQdQpz8BK9rewVeV7OlIrIov07vKWPYod5TRCQMfJCh31X0njIG7SNODmRwHHUC0fxzi4d0Tzluk0VjzFPAvwL3A9vwugp24zXJYoxZZ4zZaYzJGWOWAz/G+88FXtN9waBdFuTLqzHmQLGyh4icDYwD/jCo/IvGmIQxJm6M+T7QAZwzAlVXR5GIWMCdQBr4Qn7x/u4NPQPmB687UFl1HDuEWBlY9j/xejFcM/CvucaY54wxaWNMB/APwGS8P3Cq49ShxIkx5nVjTKsxJmuMeRTvS+FVwymrjl+Hc0/Bi4824NmBC/WeMva8Q5wcyOA4KgB68r9/DumectwmiwDGmJ8aY6YZYyrwEgEHWPNOm9Pf/XAtcNLA0YHwHgIdTvOuOg4NM1Y+ATxgjOkZsoNBu2Pvbq3qOJP/v/8roBLvGYBMftVavIfC92wXAaYCa40x7UDjwPX5z2sPVPYonYYaAYcSKwOW/RuwBO85164DHErvK8exw4mTQQZ/V9F7yhhzBGLlE8Adg7oS7oveU45j+4mTA9krjhj6PeWg859jPlkUEUdEgoAN2CIS3LNMRObkh4idAPwc+HH+Cx0i8n4RKc6vPw24GW8EIIBleIOY3Cze8LR7svWnR/Tk1BF1qLGSLxsCPsSgbh0iMkFEFok3VHFQRL4KlAEvjtiJqaPhZ3h/cb3CGJMYsPxBYI6IXJ2PpW/j9e/f0/XjDuBb+XvLTLwu7kuHWVYdnw4pVkTkG8BHgYuNMa0Ddygis8UbvtwWkSjwI7xBB9aPwPmoo+NQ4+SDIhIVEUtELsEb4fBPwymrjluH+vsHEanFG4n79oE71HvKmPROcbLn1RrB/Oye76d7EsA7gC+JSI14r4n7Mv3fU5ZxKPnPaI/uc6AJb1RTM2j6DlCE91BmL97Qsd8H7AHlfge04jW5bgBuHrTfU4DX8Eaaeh04ZbTPVafRiZV82WvxuqjKoOWzB5RtBZ4CFo72uep0WHEyMR8byfz9Yc/0sfz6xfl7RiJ/Y500oGwA79UsXcAu4EuD9v2OZXU6/qbDjBUDpAaV+2Z+3YXAW/n7ym7gj8C00T5fnUYlTp7He2aoC++51o8M2rfeU8bQdDixkl//DbxB+AbvV+8pY2gaRpxsZej33Un5dQL8AK+rclv+88DRTw86/5F8QaWUUkoppZRSqs8x3w1VKaWUUkoppdTI02RRKaWUUkoppdQQmiwqpZRSSimllBpCk0WllFJKKaWUUkNosqiUUkoppZRSaghNFpVSSimllFJKDaHJolJKKaWUUkqpITRZVEoppfZBRCwReVZEjIhsEpHIgHU35Ze7IrJ4NOuplFJKHS2aLCqllFL7YIxxgU8AXcAJwA8ARGQK8J/5zW4zxjx5tOogIv6jtW+llFLqQDRZVEoppd6BMWYr8A/52c+KyGXAUiAKrAe+BiAiV4vISyLSISJNIvKgiEzfsx8R+aKIrBORLhHJiMhOEfmliBQO2GZHvrXyeyLynIikgGtG6FSVUkqpIcQYM9p1UEoppY5pIvIA8AEgBQSADHCmMeY1EfkCcBvQDvwVKAUuATqAucaYHSJyKzAVaAAc4L3AOOA3xphP54+xA6gBDPAUsBW4zxjz+Eidp1JKKTWQtiwqpZRSB/YZYBdeogjwXWPMa/nPX8n/+yawG6/FsQUoAj6ZX/c14Ha8ZLEb2JBffsk+jvU7Y8zFxpgbNVFUSik1mpzRroBSSil1rDPGtIjIL4Bv5Rd9f8DqCfl/L8hPA40XER+wHJi/j11X7mPZM4dTV6WUUupI0ZZFpZRSanhyez4YY3IDltfn//2GMUb2TEAZXoviSfQnilcANnBLfl72cZzkEa21UkopdYi0ZVEppZQ6PP8HuBX4noichtcFdQpwDnARsA0v0bSBr+MNWnPl6FRVKaWUGj5tWVRKKaUOgzHmx3gJ4KvA+cBH8Qaq+SWwyRhTD9yA1wK5AK/F8QejUlmllFLqIOhoqEoppZRSSimlhtCWRaWUUkoppZRSQ2iyqJRSSimllFJqCE0WlVJKKaWUUkoNocmiUkoppZRSSqkhNFlUSimllFJKKTWEJotKKaWUUkoppYbQZFEppZRSSiml1BCaLCqllFJKKaWUGuL/BwtKJ8UHevBP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4sAAAJkCAYAAAC4drSAAAAABHNCSVQICAgIfAhkiAAAAAlwSFlzAAALEgAACxIB0t1+/AAAADl0RVh0U29mdHdhcmUAbWF0cGxvdGxpYiB2ZXJzaW9uIDMuMC4zLCBodHRwOi8vbWF0cGxvdGxpYi5vcmcvnQurowAAIABJREFUeJzs3Xl8lMX9wPHP5A7Z3AnhFgQ5xCIKyCFgKoiigoDgBSLgVYHaiFVbREREW22hqFjF2gJpRTx/HK2iogRBqSAKVU5RETlEEshFyD2/P+bZ3WeT3WRzJ/B9v155Zfd55pmZ59l5jnlmnnmU1hohhBBCCCGEEMIuoKEzIIQQQgghhBCi8ZHKohBCCCGEEEKIcqSyKIQQQgghhBCiHKksCiGEEEIIIYQoRyqLQgghhBBCCCHKkcqiEEIIIYQQQohypLLYCCilBiilViilDimlCpRSR5VS65VSv1JKBVph0pRSWil1oIGz26CUUpOs7aCVUsm1HHcnpdRLSqnvrd/hpFLqY6XU7c7foSEopebY1rl9LcW5whZnRX+/q430miKl1HZrG2xv6LzUFaVUjO23XliN5TOtZVfaptXqdlNK9bP2gTlKqRa1EeeZRCn1O2vb3NTQefFFKXWFUmqLUirXKhuZdZhWTz+PbZlW+JW1kSdv8SilutrKbtearpsVZ4ptHZaXmRemlPrOmleilLqoNtKsD0qpRbb1ctRivJ2t890B67x+TCm1TSn1N6VUy9pKpwr5+bdtPS+o7/Rrwpb39FqK7z+2bdHOy/yptvm/qkK8Cbbl/myb7jz+vFkb+T+bBDV0Bs52SqlHgMcAZZvcwvpLBlYAdXZiFYZSahjwNhBhmxwCDLL+xiilRmmtixoif0KcxfoBj1qfVwI/NWBeGqPfAdHAKsz5olFRSoVhjq21VgFoQrriLrvbgT21EOdzwGSgB3CzUuoFrfVGa96DQAfr84ta6y9rIb0mSynVCfgciLRNbm79XQwsBo42QNaE8TpwtfX5euAvZeaPtf6XAG/VV6ZEedKy2ICUUtcDczEVxZ8xO0sEEAOMBD5tuNw1TlrrpVprZf2l1UacSqlEzEVWBFAATACaAR2B961gVwOzayO9qtJaz7Gt84FaivMmZ5xAuG3WXltaSmv9x9pIrynSWve0tkHPhs5LY6W1jrG20aiGzsuZQikVXnmo+lFLeemIu6I4HwjUWsfUQrzOiqgHrfV2+zEMeMY2e7RtXq3mQWs9qjbj9UVrXQJMs016TikVaLXMPGRNOw48XJf5KKumZUVrPd322+TWUrZ+hako5mFuvocBrYHhwD+B/FpK56ygtb7W+n0SainKlUCh9XmsfYZSKgEYbH1dr7U+XktpiurQWstfA/0BOwBt/V3lZb4ClPU5zQp3AOiLqUjmAV8Bw2zLBAFLgZ3ASaAIc+dsOdDBFq69Le25mLufhzGtmP8HJJbJyy3AfuA08BHQxbb8Ui9hNwO5VvgtwI1lwnTCVNAOYypox611+n0l22ySLd1ka1qybdo9mIuDdOvvH0BEJXH+3rb8H8vMi7O2swaygFBr+lLbMj2A9Va4b4AJZeIIAKYDX1phcq3fc6if5WSOLa32XrbD9UCqlb+jwNNAUBXKYZgtrj0+wkQATwL7rN/rhFVOLigTLtOKZyVwG7AXOAVsBM6vJB8xtnw8Y5XJn620HsfsD7dj9oGTwKtAjG35npjWlQNWmvlW+o/Zfrc4axtp4BPc+9dMW9rDrGnbre/bbWmstKZlAgMx+3AesA5oi2lJSLPS/xIYWCZ/zjRSbNMX2qbHWNNSbNOuAd6x0vkaU96jgGVADvAdcI+fv/Xd1vbJA97D3F13prPQFm4usA2zDxUBGVYe+vn6vW3TPLYb8GfrewEQbwt3iS3tST7yu9IWxv6XaQvTwdoWRzAXHj8CzwNxPrb9g5jWGef+Mh1Ttn6PabX82Vo+1Mdv1AdzEykPOAQ86CXfo4GPgWxMOfwSmFwmjD3OS4ENmOPlHEzl6l+YlqhM6zc4hDnutPKyTmX/UvDcn+y/rb1s9bSmjbL/FriPJ+tty90ObMWU7VOY/WdkJeUtxUveXOXF2u734Hls3Ez584V9vxuEaS0q9FVuKtjOoyooY5mYY3malZfdmMqlr+PTbMz5q7RsPF7SLfs30PZ5epn87LKmp1WyXqm2OKYCb9i+ly1rHa3wR3HvI88BsbYwUcArmGNmlq3M/QNoaQvX25bOb6140oFvrPmDgA8w+1EBZr/8ALipkvVZZIvXYU37rW3aMGsdc638P4J1/K4gzresZX/A3KSoKOwt1m9/1Mp3DvBfYHyZcP+24kwH+mPK62nrd6twfyizvMZ2/sT0DpiPOZ4XYo65q4CLyyz/BPAFnsfm/wCXlAkXh7nuy8Uc1+Zgjn0eaZfZxvb8fG1N+9zbuvv43XrjPjZ+C9zlx/ZYbS1bCrS2Tb/TFu+dtukvY657T1jr/xOmhbKzLUyCbdk/26bnWtPeLJOH6zHXKDnWb/kFcJuP41hX2/RWVr41MKuydW3Kfw2egbP1D9PN1Fn4vF6glwmfZoXNxZyo7SeeXKyLMDwv/Mv+HQDCrHDtbdMzvYRdYUt7iG2HcP4dtn1eags7t4L0f2sLt9tHmK8r2Q6TbGGTrWnJlazLHyuJ8wNb2F94mf+Wbf4Aa9rSCtIsxVYxwvOkXjbcDX789nNsy7T3sh28rfOvqlAWK6wsWvO3+FiHXOBCW9jMCvK0iwpO7nhejGV4WX6Vl2kv2pa/qYKyt9gWbqR9OwHnYU4QZeOrqLLovJiwp/E55uLKPi0d62YF1a8slt0WmbiPB/a/fpX8zmO8LHPU9tleodjjYzueAjp6+b0rqix2wn38uNcW7o+2OCN95LnCyqL123krK87yFull2/tbtn7n4zdK9xJ2qi3sDB/50cA8H3GesH2eg+f5wdt6BVJ3lUV7XtKs+c9WkNYdFZS5yiqLiyuI9/deykEh7gs+Te1WFgsof9wqBNp5OT7Zt5EuE48/lcUYzM0EDXxhy0tXW5jbK1mvJFt+7dvEdRPMCtelbH5tf1/jPj61qSC/XwEBVjh7ZdEe734rT2WPi86/pZWsT2WVRW/nlLGVxPmcLew+YAGmrMd4CftyBes/zhbOWWEqwH0jWdumta4kT+Uqi5ibsTt8pJ2P503H/T7C5eLZIPCelzBHvKRdm5VFb79R70q2xwRb2F/bpq+1phXheZOx2Mf6HwWirDB+VxbxrECX/Ztj2/ed191P25adbk0rxbo2O1P/pBtqwznH9rkqzzFEYO6ix2FaW5zThlufizAXzedgLvIjgDtsaV5NeWHW8kmYkwKYZ/Sc5cP5TGUp5kI7DnOx6kEp1QHTQgPWnX0gFtMCBDBXKRWrlIrHnBTBXFiFYi6OhmEqVjVRjGmx6ID72aaxvoMD5iTpdMDL/B98hHVKwxyc7rK+K8yFOUqpQcCt1vSHMV1iWlrLKOAvtu1cXemYC4KeuLvVVLbOVXEnpjWlFHMHLsxK7wdM+XrKyzLRwK8xv7/zWYNuQHc/04zA3AQ4D3c3lZGY8hKPaTkHz/X8ArgcU46DMc+lOJ/hmmTrLrYa0wUJ4A+YMheG+e1/62f+QjAXFzGYFjeAXpi7womYmyZYef2ln3H6shuzLrOs79HA+ZhtOdQWrrLf3JmnfMx2isfcFffmd0BnTAtXKKYlpATTPfu2qmRea70fc0MGYIpt1hjr/0qtdY6PZUcB99kmXaQ9u/r9EXOcOQRcZOV1GOYE3g3P7npOpcAvMC0gTiMx2681ppcD+N6e/8X8xpdgLpYBHlFKhVhd2p+wpqVa4aKBl6xpDymlvB1DDmCOidGYG1E5VvptMWUzElP2sdbrMm11t8S0AgGs0u5ufFUerKiMoZh98G6lVA/Mvgxme0db6/Vva9qfvHUHBbDyYR9k5T4rf6OswVecx8zPMMfWLpgWCYA5SqmkMlEGYypDba08vE/tCQHWYPaLB2zpjfQSNhZzoRiFKUvlaK1TMC3MTvYusJnAC9b0i5RSzq7u11v/8zGtaD5prY/hfjTC+ax9CTBNW1eylqet/B4ELsR9vteYY8g9VrgsK/02VpgozIU0wAWYY0BZzTDl1IHZTj1xdzlOxuyP5wA3YHok1cQBK65BVt6h8mPey5hrAjDnkvswPWKOKaX+qpQKtYVNxfS0iMX87p0wPYXAvY3sQjAtWnGY46Vz2gj/VsfDPZhWbTCVrxjMtVoRZhva9+cH8Dw2D8Yc0yKwrjWUUv0xx0EwPRaSMOdw+/rWhc8w56pbbNMq+41WUea6RSkVizlHAXyotc6whZ+AaewIx5S/m63pLTA3AvxmDZjmvI5egvt4/Q9r2kylVEtrf3VeS9yqlHKO9+LcXzfqWnpEqLGSymLTUww8pLV2dsNzagugzfMMzYA3MZWIU5gDplNnL3Gu0lqv1Vr/DLxrTQsGkpQZBfQSa1qa1nqNlba35/euwNzxBnORdgLTXdC5M4djBqvIxHTPAnNQeRAYgGlVfLri1a/U37XWW60d92NrWtsaxlmZ31sHs3/ZpjnTHG6b9gTmIvAo5kQKphtDlxqmP19rvU9rvQP4X5n0a4NzHQIwFT9n907nDY9kL8vs01ovsg6y9gfT/c3X+1rrDVZF43trWibwrNb6BO7fNt72rMxh4FpMd+ZTmG5QzhEiQzAnGKd7MXdZYzBlUmO6blXlWZnHtdZZmO4rTgu11umYbkFONf0tFmjzvMaHtmkrtNa7tNYfYlpFK0xHKRWJu6L+jtZ6vbUdH/exSC7wIqa7Vz6wCfe+7e0YUhnnhfGFSqmLlFK/wFy8gbviXiVKKQVcZX1tg+nKWICpQDgHDPNWUX9Va/211nqTFR7gK631W1rrI5gWYvC9PR/VWqdrrbdiuu2BuVA510rPWXGaiKl4ZuGuFAXhWUl1ekhrvVdrna21PqC1PmXFuRrTEpqDaRVxqs5v4K8XtNYfaq3ztNZ7cW9jMBfFWZj1utaaFoNnhdBfw2yf/6C1Pqy13odpDQKzz17mZbnpWutD1m9wpBrpVuRBa794xTbNWzn4VGv9vNY6R2v9dTXTegtzjAIzYA24b6Cs0lpnl1+knOcxLVJOL2itXaMQWzcindu5nRU2H3Oe99hHrBs2bTA3AU5gztH287G3Mveatd+c0lrvwlRInR7A3GQ4H3M8r+mN4Ce01get/dZ5Tqjw2GqdEwdiKqoltlkhmAraLNu0o5iu6Lsx22g/7mOUr/3tAet6yD4qbXWO91da/0uBmVrrLK31u5jWQYBe1k12MOe2xZgbZPmYc6HzWt6Zz/62uJ/SWv+stf6cuh8Aa5Z1rnoNdyW9st8oB9OKCDDQukE0EnMNCqZCbheAWY+fMS279uvgqh4XL8eUBTD7oPN47bypGYz7JonzHNYCGG49U+k8llfrHNaUSGWx4dhbq6pSWThmuwtvfzg7FFyD5vwDcxfJ2+hz3u4Af2P7XDbOBNw77WHbvENe4kn0nW2XOKtCOxk4hunS8jhmtLzDSqm/+RFHRbytS4i3gDb2dTnHy3z7tMNe5jvTLPd74Oc2UUolexnafZIfy9rTt+fBWR5qEq9TZesQqpSKKDOtojLlD/tFh3P5w1bZAXdroz3OFzCtLx3x/pu7yr5VibVX7ndh7sD665R1UWnPnz3f3vLnS2WvZXHG6S0de1oVpdPK9tlehstdbCulumNaWC7H3GVXZYJ4bUWqxBrc+9kU3Hdkf8Ld6lhVzay/isR5meatbFVle/5o+2zflq3xc3/3Mu0r+xel1BRMC8NFeI7Q7FSd38CpsvL2VZnv1V2nytgHybBvU/vxuGzaBVrrb6gbp7TWzpExKztmld1GVaa1LsTdgjFeKdUZ07IFfvawsY6HabZJH5YJEknlZSUOQCl1F+ZZzJ5436+8xeOxHbTWuzE9aE5hnrX+M6ZiekwpdW8l+aiMz/NcRbTWn2mth2Ba18ZhbsA4XQeuwXnetea3oPw+4m3ds7R70JXqnOPsnPtCVpleFvZ9IcFq5V+NqeDH4PvYbH8lSIXH+wpU53Vh3wBorUvx77zk5KwQBmBumDhbI4swLcEAKKWuxJy3++E5wq1TVY+Lfh/brMq280biFEwrZiB+9AI4E0hlsYForX/C3QrU1Xp1gwdlKTO52PZZU55zJ8vHDIQThI9uMn7G6XyIGjwPQN7uFtnfveMcGc4+Kl2A1voVAK3125gL2J6YLiqvYA58dyilLq0kvxWpbPt4s9722d59wtkdwnlnPRv3wcKdiNbF1n9v6dm3SU8f2+QTP/PpS3XWuSqc65APhPtYh1O1nKdiP6cBrlYm5135/2IGAVGYQRC8he+E6Ubm1B3z/GJN8ldhHnG3YoHnSa19NdKqKB1v7BcJrW2fW5UNiGkxcuZvAqbiHYRn/qvEuqh13gi6BbPPAyy33QDwubiP6Xm4W1XTypZL6/e/xMtyNd2e9m6k9m15GM/9fZKPfeV5L3GWHZVxnPU/C9N1MBDvLZLge/tUt7yVzYt9nZJ9rNN/qDp7vG18fC77Pre6HL2yKscsf/NRWTyLMa1J8bgrjj9Te91rc3GXg3U+9pEB1nxnmTuJ6RIZSOVd6MttB631k5jKT39M6/rHmArDfC83FauiyucUq0eFM18ZWus3tdbX4b5Z77zJcTHmJiOY53MjrW1T0Q3E2jzvOst5dJl3TJbdF0bgrnzdhDk2h1D++FWV432544TVzbK1l7CVqe42WYP7WD4J00sN4AOr5dZpLOY6sQTT/TYI96tiqsN+fJng49i22BbG2bp4DebxHIDVVg+jM5pUFhvWY7bPqUqpUUqpZkqpKKXUCEx3uugqxulsUdGYrksxmAETqsW6kPvM+pqslBqmlIrB/fyT3QeYEx/APKVUD+s5nvZKqfuwHXiVUs9hLn6OYvqsr7XF48/dntr0N8wJEuA+pdTNyrzcuAOme4nzLuuzWuuqXjDb12uhUqqTtU26KKXmYN2R0lp7u9hdWv1VMmopXuc6hAHPK6WSrO3TSyn1V9zPaDWkQNwt4IVAntXV8Y6yAa2uWUsxv+sPuO8KPm395nXFfpd4qFIqQCl1Ce4uSHXGulvt7C53tdXiHIf3yrS9VTbH+v4YNX/e5W+Yi4k4zHN34F8Liv1i4QLnDTTr5oyzm9ZlSql7lFKR1vFzmFLq31Tv+aHKzFFKxSulegPjrWk/YZ61S8N98fWIUqq3tb+3VUpNw8vNJh+cv0Ep5oI/Ed+vQnBunw72C02t9Wncz1QOVkqFWzdJbi4bQSXes31+WinVzVqnjkqp3+N+Zreq7BWi3ymlWiulzsP9nGkhXp6Nb2LsZff8ss+na/O4hPP46rxJutx5A7KmrPO3s+V+iFLqLqWUQykVrZS6Sin1Du5xDJxlrgSz3zfHPQaBX5RS5ymlHsN0Pd2LeRxmqzU7CNNToT7NV0q9pZQaYe2zodaNeeeN773Wf/sxLw8oUUqNwftzmnXBuS8EAE9Yv8+VuM8NX2jzqEvZY3MopmdW2Xem21+79pBSqrl1vLqJ8uznJWd6v8F7y12d0ObxD+dx5BLc55qyXVDLXt9G4f1a1F8f4W4MedS6pglRSrVTSk3Hfe3r9CrmcZhg3Dcia9q9ukmQymIDslrXnM/+JWGa209h7iavxjS1V5XzDm84pmtdOqb1ribmYHbOIMyFw0k87zhqAK31d7gHO7kA83xEAeb5ggWYZyacpmMuBI5ZYZx9vrMwLUP1xupKchNm24dhKoinMYOVOFsV36EaByWt9QbcfeqTMd00CjCDGj2KZ1esxuolzOAxYLpf/ITZPp9jnvuorCtgnbMurpwXtYMxB/T/4b3F6D7cF2Z3Y9bhZ0y37X94ac2vrTzm4L4oGIJpqf7MRx7rwqPW/zBMa3oG7vdY2b2L+6bPKkxlZTI1bNWxuvitsk36ynqmqDKf475L/U+g1KoIgnmG7iTmbvNfMds0C1MWrqFuznF9MMfVrbhbJh7XWhdpz0FHOlphCjDdXBfhbr2ojPM4HouphP6E+/mpspwX4z2AHKureW9r2pvW/25WnvdSxf3VegbOeUf9Esx5pQDzTNeTePY4qUq8XwJ/t772x1y07sO9no9b27Mp24m7xeQJTCWk7DOOL5T5XtvPPz2E2ScUpiUzB3N8fBfzPLrzeOcscwmYc/ZRzHO4VRGNKf/bMDcq8oD7rXk7tdbeHl+pS85ujasx5T8fc2wIwRxT5lvhPsf9/OjvMPl+De+PndRGnpycx9kXcA/adi/m91mLqZQU4h7k6x3cx8L/YH7L8Xg+9oDW+jPc409chrnO2lo2nOVDKz0wN/lzgD9R/++gLFsxLMSMMGznLKNBmGfUT+BuGa8y65w0x/p6HqYcFGBuIj9HmfJv3YBbZpv0M543085YUllsYFrrxzF3r17HdB0owuzYGzDvTvI6SmAFlmAK/xFM5edtqn4nuWweP8SMsvUdZkf6GHeXFbDdPdVaz8R0XfsU93sW92P6mU+1LfMU5kLZ2c31J8wBfajVRbdeaa3fxzwf9DLmQFGIOcF+guluMFJrXeQ7hgpNwJwAvsQcgHMxlcWXqOcXJ1eHdYC8DPd7Fgsxv/l2zEnlxYbLnYc7MeU9G7MPzcEMAOFiPRfkHNTln1rr96w7ts7naZLx7J5a26ZgTvg5mG04C88BqOqMdXPqHtyD1nyEqVCVDfc5ZsTT/bgHtxlGDbqh2tgvjP19LmsX5k73ATwHqUCbAVh6437PovNYshEzcJZ98KHacjXmQu60leZDWuu/2vL0NOaZzI8xv3M+5tj5Gp6jwVbkWcy+dcyKYzleWsktD2IuWLwNiPIQ5mbVScz5YCHVuxM/DbN/bcVcSJ/CVDyX4q4MVMddmEFQnAOv5GHOC+O11vNqEG+jYB1bJmG2la/zxzu4n5ndqbX+wke46uZhF2Yfcb5n0bmPfIwZ/dn5GMRfMJWnnzFl7l+4B2by10HMPv4VpgJSaE1bgudgb/Xlecxzk1sx61xk5esj4Bqt9TvgupE3AvOKqNOY8/NYauHZVC862T6ftNLPxVwHLsQc54qteWuAS7XWH1vhPsPcuPsWs79sxBybvZWt8Zh93znY2xN4jqqKFWc25tnN7biPVaNwj0pcX/6NyavT+2W7d2qtX8dU5g9hjhX/xv34SbVY3abH4X7PYj5m3Vfg/Zhrv955tbZ6ATR2zhdSC+GT1bXpYmCT1rpUKRWCqeylWEGu0+Z1BEII4ZNSagKm5aQQ816qo5Us0igopRZiKqxgXmSeWVF4IfxlPdbxDaZF736t9YJKFhFNkFJqKKYCerc16YDWui4fe/CWh99ibkKBead0dUfyPWsppZJxj3PR08/eMU1e2X7OQngTg2npzFdKHcc8P+McMGEt5u6XEEJ4pZSaiOme5rw4WtJUKopC1AVr8JWtmEFHIjHD9tdLLwPRIJbiOWjMLB/hRCNkPev6PO4Bwv5ztlQUQbqhCv9k436vTXNMP/svMF1YRvoYBVQIIZziMM/r5WK6VM6oOLgQZ7xAzGuzwjDn05Hav3criqZJY66l0oAR2hoZXjQZUZguxAWY7q+TKw5+ZpFuqEIIIYQQQgghypGWRSGEEEIIIYQQ5dTbM4vWO0smYV4Q/6rWepI1PQTTLak3cA7wS611mm25BzAj852DGTnzr1rrP1GJmJgY3alTp8qCCcGpU6eIiKjJu4LF2UDKifCXlBXhDyknwl9SVoS/vJWVbdu2pWutq/0O8/oc4OYIMA/z0s/wMvM2YYb0faPsQph3AE3EvDOtI/C+UupHrfWKihJLSkri88/9ff+xOJulpaWRnJzc0NkQjZyUE+EvKSvCH1JOhL+krAh/eSsrSqkfahJnvVUWrXd8Yb0suI1teiHWu1+UUiVelnva9nWvUmoV5oXaFVYWhRBCCCGEEEJUX5N6dYZSSgGDgMU+5t+F9RLZxMRE0tLS6i9zosnKzc2VsiIqJeVE+EvKivCHlBPhLykrwl91UVaaVGURmIMZlGeJt5la65eAlwC6dOmipcle+EO6dwh/SDkR/pKyIvwh5UT4S8qK8FddlJUmU1m0BsiZCAzSWhc0dH6EEEIIIYQQ4kzWJCqLSqkpwO+AwVrrQzWJq7S0lEOHDnHq1KnayZxolCIiImjTpg0BAfJ2GCGEEEIIIaqjPl+dEWSlFwgEKqXCgGKtdbFSKhQz6ilAiDWvQGutlVLjgScxr9T4rqb5SE9PRylFly5dpCJxhiotLeXw4cOkp6fTvHnzhs6OEEIIIYQQTVJ91pZmAacxLYQTrM+zrHl7re+tgfesz+dY8+YB8cBWpVSu9fdidTORmZlJUlKSVBTPYAEBASQlJZGVldXQWRFCCCGEEKLJqs9XZ8zBDFDjbV77CpbrUJv5KCkpITg4uDajFI1QcHAwxcXFDZ0NIYQQQgghmqyzsnnNvIFDnMnkNxZCCCGEEKJmzsrKohBCCCGEEEKIikllsR7NmTOHCRMmAHDw4EEcDgclJSUNnCshhBBCCCGEKE8qi7Vs+fLl9O7dG4fDQcuWLRk+fDibNm0qF65du3bk5uYSGBhY63mwV0qru3xwcDCRkZFERkbSuXNnpk+fztGjR/2OIzk5mZdffrnaeRBCCCGEEEI0LKks1qIFCxaQkpLCzJkzOXbsGAcPHmTq1KmsWrWqobNWZTfeeCM5OTmcOHGC//u//+Onn36iV69eVaowCiGEEEIIIZouqSzWkqysLGbPns3zzz/PmDFjiIiIIDg4mBEjRvCnP/2pXPgDBw6glHKN2JmcnMysWbMYMGAADoeDESNGkJGRwfjx44mKiqJPnz4cOHDAtfxvfvMb2rZtS1RUFL169WLjxo0ArF27lieffJLXXnsNh8PBhRde6Mrf7bffTsuWLWndujWzZs3yqwtscHAw3bt357XXXiMxMZH58+cDcPLkSa699loSExOJjY3l2muv5dChQwA8/PDDbNy4kenTp+NwOJg+fXqFeRZCCCGEEEI0PlJZrCWbN28mPz+f0aNHVzuOFStW8M9//pPDhw/z7bff0r9/fyZPnsyJEyfo1q0bjz32mCtPJBusAAAgAElEQVRsnz592L59OydOnOCWW25h3Lhx5Ofnc9VVVzFz5kxuvPFGcnNz2bFjBwC33XYbQUFB7N+/ny+//JL333+/St1EAwMDue6661wVvNLSUiZPnswPP/zAwYMHCQ8Pd1UKn3jiCQYNGsSiRYvIzc1l0aJFFeZZCCGEEEII0fhIZbGWZGRkkJCQQFBQ9V9dOXnyZDp27Eh0dDTDhw+nY8eODB06lKCgIMaNG8eXX37pCjthwgTi4+MJCgri/vvvp6CggL1793qN99ixY7z77rssXLiQiIgImjdvzn333ceKFSuqlL9WrVpx4sQJAOLj47n++utp1qwZkZGRPPzww2zYsKHC5auSZyGEEEIIIUTDqn7NRniIj48nPT2d4uLialcYk5KSXJ/Dw8PLfc/NzXV9nz9/Pi+//DJHjhxBKUV2djbp6ele4/3hhx8oKiqiZcuWrmmlpaW0bdu2Svk7fPgwcXFxAOTl5XHfffexdu1aTp48CUBOTg4lJSU+B+2pSp6FEEIIIYQQDUtaFmtJ//79CQsLY+XKlXWe1saNG3nqqad4/fXXOXnyJJmZmURHR6O1Bsq/kL5t27aEhoaSnp5OZmYmmZmZZGdns3PnTr/TLC0tZc2aNQwaNAgwFb+9e/fy2WefkZ2dzccffwzgMw+V5VkIIYQQQgjRuEhlsZZER0czd+5cpk2bxsqVK8nLy6OoqIh3332XBx98sFbTysnJISgoiMTERIqLi5k7dy7Z2dmu+UlJSRw4cIDS0lIAWrZsybBhw7j//vvJzs6mtLSUb7/9ttJuowBFRUXs3r2bm2++mZ9++okZM2a48hAeHk5MTAwnTpzweJ7SmYfvvvvO7zwLIYQQQgghGhepLNaiGTNmsGDBAubNm0diYiJt27Zl0aJFjBo1qlbTufLKKxk+fDidO3fmnHPOISwszKNL6bhx4wDTNfbiiy8GIDU1lcLCQs4//3xiY2MZO3Zsha/BcI6mGhMTw8iRI4mPj2fbtm20atUKgJSUFE6fPk1CQgL9+vXjqquu8lj+N7/5DW+++SaxsbHce++9leZZCCGEEEII0bioM7UbYJcuXbS3wVN2795Nt27dGiBHor75+1unpaWRnJxc9xkSTZqUE+EvKSvCH1JOhL+krAh/eSsrSqltWuve1Y1TBrgRQgghhBBCiDNESXYB+fsyCWnrqHFcUlkUQgghhBBCiDNASU4hJ9/eD8Dpr2v+1gF5ZlEIIYQQQgghzgAn3/qmVuOTlkUhhBBCCCGEaIK01lCiQWsCCms/fqksCiGEEEIIIUQTU3win8zV37q+J2UEQLx7fuTlNX/zgHRDFUIIIYQQQogmJmvt9xXOD20XVeM0pGVRCCGEEEIIIZoQrTW6sNRjWmmgRoUFEhgZQuSgNrWSjlQWhRBCCCGEEKIJyd970uN7/G3n8/WGDXRL7lqr6Ug3VCGEEEIIIYRoQgoPZHl8V0rVSTpSWWykkpOTiY2NpaCgwGP6li1buPrqq4mJiSEuLo5LLrmEJUuWuOZnZ2eTkpJCu3btcDgcdOrUiZSUFNLTzXtW2rdvT3h4OA6Hw/U3ffp0AAoLC7n//vtp06YNDoeDDh06cN9997ni3rRpEwMGDCA6Opq4uDguvfRStm7dCsDRo0cZOXIkrVq1QinFgQMHKl3H5cuXc8455xAREcGoUaM4ceJETTebEEIIIYQQZ7yA8GDX59Bzo+sunTqLWVTbgQMH2LhxI0opVq9e7Zq+efNmLr/8ci677DL2799PRkYGL7zwAu+++y5gKntDhgxh586drF27luzsbD799FPi4+PZsmWLK541a9aQm5vr+lu0aBEAf/jDH/j888/ZsmULOTk5rF+/nosuuggwldBrr72WX//615w4cYLDhw/z6KOPEhoaCkBAQABXXXUVb731ll/ruHPnTu6++27++c9/cuzYMZo1a8bUqVNrZfsJIYQQQghxJin4IZucDT+S8/Ehcj4+RMH37pbF0E4xdZauPLPYCKWmptKvXz/69u3LsmXLGDduHAAPPPAAt912Gw899JArbK9evXj99dddyx08eJD169fjcDgAaN68OY888ohf6W7dupXRo0fTqlUrwLRCtm/fHoB9+/YBcPPNNwMQHh7OsGHDXMsmJSUxdepUiouL/UrrlVdeYcSIEQwePBiAxx9/nG7dupGTk0NkZKRfcQghhBBCCHGmKzySS876H33OD4wMqbO0z/rK4u1Lt9ZbWn+f1MevcKmpqcyYMYO+ffvSr18/jh07RmRkJJs3b+bxxx/3udy6deu46qqrXBXFqurXrx8LFiwgJCSEQYMGccEFF7j6P3fu3JnAwEBuu+02brrpJvr160dsbGy10gHTsjhgwADX944dOxISEsK+ffvo1atXteMVQgghhBDiTJK76XCF8wMcwRXOrwnphtrIbNq0iR9++IEbbriBXr160bFjR5YvX87JkycpLS2lZcuWPpfNyMiocL7TqFGjiImJcf397W9/A+D3v/89Dz30EK+88gq9e/emdevWLFu2DICoqCg2bdqEUoo777yTxMRERo4cybFjx6q1nrm5uURHe/avjo6OJicnp1rxCSGEEEIIcSbSpdrju2NgK9fnZr2S6mxwG5DKYqOzbNkyhg0bRkJCAgC33HILy5YtIzY2loCAAI4ePepz2fj4+ArnO61cuZLMzEzX35133glAYGAg06ZN45NPPiEzM5OHH36YKVOmsHv3bgC6devG0qVLOXToEF9//TVHjhwhJSWl0vQ2btzoGkyne/fuADgcDrKzsz3CZWdnSxdUIYQQQggh7ErclcWoYecQ1imW+NvOJ+7mLjT7RUKdJn3Wd0P1t2tofTh9+jSvv/46JSUltGjRAoCCggIyMzP55ptv6N+/P2+99Ra//OUvvS4/dOhQZs2axalTp4iIiKhRXsLDw5k2bRqPPvoou3btolu3bh7zu3btyqRJk1i8eHGlcQ0aNIjc3FyPad27d2fHjh2u79999x0FBQV07ty5RvkWQgghhBCiqdJaU/RTHiVZ1hsRSjW6qNQ1PyDcVN+UUqjQuq/KSctiI7Jy5UoCAwPZtWsX27dvZ/v27ezevZtBgwaRmprK008/zdKlS/nTn/5ERkYGADt27OCmm24C4NZbb6Vt27Zcf/317Nmzh9LSUjIyMnjyySd55513Kk1/4cKFpKWlcfr0aYqLi1m2bBk5OTlcdNFF7Nmzh/nz53Po0CEAfvzxR1599VX69evnWj4/P9/1qo+CggLy8/N9pjV+/HjWrFnDxo0bOXXqFLNnz2bMmDHSsiiEEEIIIc5aBd9lkf3eAU7996j52/KTx/yAZnX3fKI3UllsRJYtW8bkyZNp164dLVq0cP1Nnz6dV155hUsuuYSPPvqIjz76iHPPPZe4uDjuuusurr76agBCQ0NZt24dXbt25YorriAqKopLLrmE9PR0+vbt60pnxIgRHu9ZHD16NGBaE++//35atGhBQkICzz//PG+99RbnnnsukZGRfPbZZ/Tt25eIiAj69evHBRdcwPz5813xOt/fCKblMTw83Oe6du/enRdffJHx48fTvHlzcnJy+Otf/1oXm1UIIYQQQogmoejoqQrnB4QG1lNODKW1rjxUE9SlSxe9d+/ectN3795drkulODP5+1unpaWRnJxc9xkSTZqUE+EvKSvCH1JOhL+krJxd0pfudH0Obu2AUu2qQEYmtyG0fbSvRb2WFaXUNq117+rm56x/ZlEIIYQQQgghGoOAsEBK80sAaNYzkeDEZuiiUnRRSb13QQWpLAohhBBCCCFEgystLHFVFAGC4s0jXSo4ABXcME8PyjOLQgghhBBCCNHAXCOgAoGxoaiAunt/or+ksiiEEEIIIYQQDazosPtVc4HRoQ2YEzepLAohhBBCCCFEA8vbftz1OaRt43idnFQWhRBCCCGEEKIB6VLPN1QEJ/h+BV19kgFuhBBCCCGEEKKelWQXUHgwB12qKfrJ8/2KjaUbqlQWhRBCCCGEEKIe6aJSTr693+u8gGaNp4om3VCFEEIIIYQQoh6VbUm0C++RWI85qZhUFhuh5cuX07t3bxwOBy1btmT48OFs2rQJgH379jFu3DgSEhKIjo6mR48eLFiwgJIS806Wv//973Tt2pXIyEiSkpK45ppryMnJAWDSpEkopVi9erVHeikpKSilWLp0abm8TJ48GaUU+/d7v/MhhBBCCCGEqJq8L3/2+B7+iwTCf5FA5C/bEtYltoFyVZ5UFhuZBQsWkJKSwsyZMzl27BgHDx5k6tSprFq1im+//Za+ffvStm1bvvrqK7KysnjjjTf4/PPPycnJYcOGDcycOZNXX32VnJwcdu/ezQ033OARf+fOnVm2bJnre3FxMW+88QYdO3Ysl5dNmzbx7bff1vk6CyGEEEIIcTYpPpHv+hzc2kFEryQieiURek4USjX8+xWdGk+HWEFWVhazZ89myZIljBkzxjV9xIgRjBgxggkTJjBgwAAWLFjgmtelSxeWL18OwNatW+nfvz8XXXQRAHFxcdx2220eaYwYMYJ//etfnDx5ktjYWNauXUuPHj1crY9OxcXF/PrXv2bZsmVceOGFdbXKQgghhBBCnNXCu8U1dBZ8ksri8hvrL61bXqtw9ubNm8nPz2f06NFe569bt44//OEPPpfv27cvjzzyCI8++ijDhg2jd+/ehIZ6jqQUFhbGyJEjWbFiBffccw+pqalMnDiR559/3iPcX/7yFwYPHkyPHj38XDkhhBBCCCFEZUrziz2+B7dyNFBOKifdUBuRjIwMEhISCAryXofPyMigZcuWPpcfNGgQb7/9Nl988QXXXHMN8fHxzJgxw/U8o9PEiRNJTU0lKyuLDRs2MGrUKI/5P/74I4sXL2bu3Lk1XykhhBBCCCHOEgXfZZG3/Wfyvkrn9M4MTu/KIGfTYQoOZFGcWUBxZgEFP2R7LKMCGk+307KkZbERiY+PJz09neLiYq8Vxvj4eI4ePVphHMOHD2f48OGUlpayfv16xo0bR5cuXbj77rtdYQYOHMjx48eZN28e1157LeHhni/9TElJYfbs2URHR9fOigkhhBBCCHGGy9lwiILvs7zOK9if6XV6SJvG26oIUlmstGtoferfvz9hYWGsXLmSsWPHlps/dOhQ3nrrLSZPnlxpXAEBAQwZMoTLL7+cr7/+utz8CRMmMHfuXNavX19u3ocffsimTZt48MEHPfL2zDPPcMstt1RxrYQQQgghhDjz+aooVqQ0v6TyQA1IuqE2ItHR0cydO5dp06axcuVK8vLyKCoq4t133+XBBx/kscce49NPP+WBBx7gp59+AmD//v1MmDCBzMxMVq1axYoVKzh58iRaa7Zs2cKGDRvo169fubTuvfdePvjgAwYPHlxu3r59+9ixYwfbt29n+/btAKxZs8bns5RCCCGEEEIIT+Hnx5ebpkIDKw3TmEjLYiMzY8YMkpKSmDdvHuPHjycyMpJevXrx8MMP07FjRzZv3sysWbPo3r07xcXFtG/fnsmTJxMZGUlsbCzPPvss06dPp6CggJYtW/LAAw8wfvz4cunExcUxZMgQr3lo3rx5uWkJCQnluqsKIYQQQgghQJdqj+/x47uhggMISggn5+NDZqKC+Ju7ootLyfsqHRWkCGkf1QC59Z9UFhuh8ePHe63ggXlVxhtvvOF13uDBg/nwww99xrt06VKf8zZt2uRzntba5zwhhBBCCCHOdkVHT3l8V8GmA2foudEExoRS9HMeoR1MxVAFBRBxUfnGmcZIKotCCCGEEEIIUQO5nx7xOS8oLoyguLB6zE3tkWcWhRBCCCGEEKIKdFEp+d+cRBeXoktKKT1V1NBZqhPSsiiEEEIIIYQQftJFpWS8shuA3E/KtyiGnR9X31mqM1JZFEIIIYQQQggftNaU5hSiS0EFKDLXfFth+GY9EuspZ3VPKotCCCGEEEII4UPW2gMUH8vzHSBAoQIVukQTcXFzAsLOnCrWmbMmQgghhBBCCFGLSnILK6woRg07h5BWjnrMUf2SAW6EEEIIIYQQwovin097fA9wBLs+BzUPJ7hlRH1nqV5Jy6IQQgghhBBCeFGSW+j6HBgTSuyoTuYZxtwiAhzBKKUaMHd1TyqLQgghhBBCCOFFSba7shjW1YxyqpQiMDKkobJUr6QbaiO0fPlyevfujcPhoGXLlgwfPpxNmzYxZ84cgoODcTgcrr+YmBjXcqtWraJnz55ERUWRkJDAkCFDOHDgAABz5sxBKcWzzz7rkdbChQtRSjFnzhwACgsLGTt2LO3bt0cpRVpaWoV5TUtLIyAgwJWf1q1b8+ijj3qE0VqzaNEievToQbNmzWjRogXJycmsWLHCI9x7773H4MGDiYyMJDExkcsuu4zVq1dXbyMKIYQQQghRQwXfZbk+B9q6oJ4tpLLYyCxYsICUlBRmzpzJsWPHOHjwIFOnTmXVqlUA3HjjjeTm5rr+MjMzAdi/fz8TJ05k/vz5ZGVl8f333zN16lQCAtw/cefOnVm2bJlHeqmpqXTu3Nlj2sCBA/nXv/5FixYt/Mpzq1atXPnZtGkTf//731m5cqVr/r333svChQuZP38+GRkZHD58mHnz5rF27VpXmDfffJNx48YxceJEDh06xLFjx5g7dy5r1qyp2gYUQgghhBCitpRq18eAZmdfZVG6oTYiWVlZzJ49myVLljBmzBjX9BEjRjBixAhX658327dvp0OHDgwZMgSAyMhIrr/+eo8wffr0Ydu2bezcuZPu3buzc+dOTp8+TZ8+fVxhQkJCSElJASAwMLDK69ChQwcGDBjArl27GDVqFPv27eOvf/0rn332Gb1793aFGzhwIAMHDgRMy+OMGTN45JFHuOOOO1xhLrvsMi677LIq50EIIYQQQoiaKjyU4/E9MDq0gXLScM76yuL0D6fXW1qLhiyqcP7mzZvJz89n9OjRVY774osvZs+ePdx3332MHDmSPn364HCUH8b31ltvJTU1laeeeoply5YxceJEdu7cWeX0fPnmm2/45JNP+NWvfgXARx99RNu2bT0qimXt3buXH3/8kbFjx9ZaPoQQQgghhKiJItsrM1SgeZfi2Ua6oTYiGRkZJCQkEBTkuw7/+uuvExMT4/r75S9/CcC5555LWloahw8f5oYbbiAhIYFJkyaRm5vrsfyECRN49dVXKSoqYsWKFUyYMKHG+T5y5AgxMTFERUXRuXNn+vbt62o1TE9PL9edtU2bNsTExBAWFsYPP/xARkYGAC1btqxxXoQQQgghhKiO0sIS8r46Tu5nR8n971FOf5XumhfWPb4Bc9Zw6q2yqJSarpT6XClVoJRaapseopR6Uyl1QCmllVLJZZZTSqmnlFIZ1t/T6gwdozY+Pp709HSKi4t9hrnhhhvIzMx0/a1fv941r1+/frz++uscP36cjRs38vHHH/PEE094LN+uXTs6derEzJkzOe+882jbtq3f+Tt48KDH4DpOrVq1IjMzk+zsbDIzMwkPD+e2225zrdPRo0c94jl06BDp6ekUFBSgtSY+3ux8ZcMJIYQQQghRX3I/PkTetp/J332C/D0nPOY165HYQLlqWPXZDfUIMA+4EggvM28TsBB4w8tydwGjgAsBDXwAfAe8WBuZqqxraH3q378/YWFhrFy5ssZdMvv06cOYMWP4+uuvy82bOHEiU6ZMYcmSJVWKs127duVaKsuKjo7mlltu4cYbbwTg8ssvZ/r06Xz++ec+u6J26dKFtm3b8tZbb/Hb3/62SnkSQgghhBCipnSppvCQ9+vc0PNiUEFNq0Nm4ek8SkpKahxPvVUWtdZvAyilegNtbNMLMRVFlFLe1ug2YL7W+pAVZj5wJ7VUWWxMoqOjmTt3LtOmTSMoKIhhw4YRHBzMunXrWL9+Pc2aNfO57KZNm9i9ezfXXXcdzZs3Z8+ePaxevdrVwmd344030qZNGy699FKvcTlb/MC8SiM/P5/Q0FC/Xjqam5vLihUr6N69O2AqgnfffTc33XQTL7zwAgMHDiQkJIRPP/3UtYxSigULFnD77bcTHx/P9ddfj8Ph4NNPPyU1NZWXXnqp0nSFEEIIIYSortK8Io/vEX2SQCkCwoIIaRfZQLmqnm3/WcXBr7fXSlxNYYCb7sAO2/cd1rRylFJ3YVoiSUxM9PqOwOjoaHJycspNbyzuvPNOoqKimDt3LuPHj8fhcNCzZ08eeOABPvzwQ1577TWP11IA/O9//yM4OJi3336bhx9+mLy8POLj4xkzZgz33HMPOTk5FBQUUFRU5Fr3vn37UlxcTE5ODkVFRRQUFLjmXXDBBRw8eBCAK6+8EoCvvvqKc845p1x+8/LyOHLkiKtbakhICH369GHx4sWu+P74xz/Svn17UlJS+O6774iOjqZTp04sXbqU2NhYcnJyuPLKK1myZAl//vOf+fWvf01YWBjdunXj3nvvrfbvlZ+fX+l7IsFUcP0JJ85uUk6Ev6SsCH9IORH+krJSRzQEFoAqNV8jflY0y3A3jHx9/Lg77MF6zls15ebm8sG77/DDhg9rLU7lbEGqL0qpeUAbrfUkL/MOARO01mm2aSVAd631Huv7ecA+IEBXkPkuXbrovXv3lpu+e/duunXrVtPVEE2Av791WloaycnJdZ8h0aRJORH+krIi/CHlRPhLykrt08WlZP77O0oyC3yGSZjktW2qUUtLS+O8Fs3Zssr9ZN+Y383ZprX2/VqCSjSFzre5QJTtexSQW1FFUQghhBBCCCG8KTyYU2FFMSih7PAqTYe9ohgRG1fj+JpCZXEnZnAbpwutaUIIIYQQQghRJYVHPAeyUcGeVSLHoNb1mZ060ywqusZx1OerM4KUUmFAIBColApTSgVZ80KteQAh1jxnp+FUYIZSqrVSqhVwP7C0vvIthBBCCCGEODNorSmyVRYjL29L/PhuRFxi3gvu6N+SoOjQhspejTli3e+D7DbwlzWOrz4HuJkFPGr7PgF4DJgD7AWco6e8Z/3vABwAFgPnAl9Z01+2pgkhhBBCCCGE30pO5FOaZ73TPFAR0saMdBp+fjzh58dXsGTTkH/KVhGOr/n61OerM+ZgKobe5rWvYDkNPGj9CSGEEEIIIUS1ZK75zv2lRKMCKn81XGOltebk0SMUWBXE7B8PUFJonsUMCAwiOKzmz142hVdnCCGEEEIIIUS1FP10iuIT+ZSeLm7orFTbD//bzuG9O9Gl5l0fedlZ5J7I8AiTkZFBvNWaGOaI9Osd6ZWRyqIQQgghhBDijFT4Yw7ZH3p/UWLk4KYxkM2ujevZ++nHVVom8Zz2tZK2VBaFEEIIIYQQZ6SC77J8zgvpUPPRQuuDPxXFpHPPIz8whJYdOhAYHMxFV42olbSlsiiEEEIIIYQ4IxV8764sBiWEE9LaQWB0KCEdomqlm2Zdc3Y7dQoOC6fPiDF8+sYrrmlX3PVrHLFxFKal0S85uVbTbwrvWTzrLF++nN69e+NwOGjZsiXDhw9n06ZNzJkzB6UUzz77rEf4hQsXopRizpw5rmnZ2dmkpKTQrl07HA4HnTp1IiUlhfT09ErT8aWwsJA5c+Zw3nnnERERQfv27ZkyZQoHDhwAIDk5GaUUO3bs8Fhu1KhRKKVIS0sDIDMzkylTptCiRQsiIyPp3LkzTz31VM02mhBCCCGEEDa6RHt8j7q8Lc0uak7oudFNoqIIUJh/2uP7Nfc+QNK5neg6YDAqIJAOF/XBERtXZ+lLZbGRWbBgASkpKcycOZNjx45x8OBBpk6dyqpVqwDo3Lkzy5Yt81gmNTWVzp07u74XFhYyZMgQdu7cydq1a8nOzubTTz8lPj6eLVu2+JWON2PHjmX16tUsX76crKwsduzYQa9evfjwww9dYTp37kxqaqrre0ZGBv/9739JTEx0TbvvvvvIzc1l9+7dZGVlsXr1ajp27FizDSeEEEIIIYRNxj93eXxX4U2vU+XJI4c9vjsrud0G/ZIR9z1Ez2FX12n6TW+LncGysrKYPXs2S5YsYcyYMa7pI0aMYMSIEcyZM4c+ffqwbds2du7cSffu3dm5cyenT5+mT58+rvCpqakcPHiQ9evX43A4AGjevDmPPPKIX+l4s27dOj744AP27dtH27ZtAYiOjmbatGke4caPH89LL73E008/TWBgIK+++iqjR49mzZo1rjBbt25l3rx5xMbGAtC1a1e6du1ak00nhBBCCCHOclprSk8VgYaS7ELPmYom05poV5if73NeYFBwnad/1lcWf/zVPfWWVtsXX6hw/ubNm8nPz2f06NEVhrv11ltJTU3lqaeeYtmyZUycOJGdO3e65q9bt46rrrrKVVGsbjp269at45JLLnFVFH1p1aoV559/Pu+//z7Dhw8nNTWVZ555xqOy2K9fPx5++GFOnjzJwIEDOe+88/zOhxBCCCGEEGXpUk3WewcoPpbndX7UkHb1nKPqObxnF1999D5hkZH0vOJqso7/5JrX/sKL6z0/0g21EcnIyCAhIYGgoIrr8BMmTODVV1+lqKiIFStWMGHChHLxtGzZssbpVCVOu4kTJ5KamsrevXvJzMykf//+HvOfe+45xo8fz6JFizj//PPp1KkT7777rt95EUIIIYQQwi5/d4bPiiIKQtpE1m+GqmnLqjc4nZPFySOHWL/sJfZv2eyaF+ao/3WQymIjEh8fT3p6OsXFFb8wtF27dnTq1ImZM2dy3nnnlWvti4+P5+jRozVKx+FwuP4OHjxYaZx2Y8aM4aOPPuK5557j1ltvLTc/PDycmTNnsm3bNjIyMrjhhhsYN24cJ06c8Ct+IYQQQggh7E5tPebxPcARTIAjmJD2UcRPPL+BclU1JcVFFc6PjEuop5y4nfXdUCvrGlqf+vfvT1hYGCtXrmTs2LEVhp04cSJTpkxhyZIl5eYNHTqUWbNmcerUKWimXkgAACAASURBVCIiIqqVTm5ubrk4n3nmGQ4dOkSbNm0qzFuzZs0YPnw4L7zwAt9++22FYaOiopg5cyZ/+MMf+P7774mLq7vRnIQQQgghxJkvKD6MmBGNe/DE0pISPv/3/3Hsu/0ktmuPCgjgdI7nOyGjk1oQEBCACggkrnUbWnXpVi4erbXHs5h5eXls27aNH3/8kebNm9c4n2d9ZbExiY6OZu7cuUybNo2goCCGDRtGcHAw69atY/369TRr1swV9sYbb6RNmzZceuml5eK59dZbWbx4Mddffz0LFy6kc+fOnDx5ksWLF9OzZ0+uvvrqCtN5+umny8U5dOhQrrjiCkaPHs2LL77IhRdeyOnTp3nllVcICQlhypQpHuGffPJJ7rjjDtq3b18urscff5yrrrqKCy+8kNLSUp555hliYmLo0qVLzTeiEEIIIYQ4q5R9RYbj0tYNlBP/7flkA4f3mDFHju7f6zXM5ZPurjCOXbt2sXv3brp27Ur37t0BXBVFgJ9//rnG+ZTKYiMzY8YMkpKSmDdvHuPHjycyMpJevXrx8MMP8/7777vChYeHM3ToUK9xhIaGsm7dOh599FGuuOIKTp48SVJSEtdddx19+/atNB1f3nzzTZ544gluvPFGjh49SkJCAldccQWzZ88uF7ZVq1a0atXKazxKKSZPnszBgwcJCgqiR48e/Oc///E5II8QQgghhBBgWtKy1x2kNK+IQEcIaE3hIXePuIBmQQTFhTVgDiunS0vZu3ljhWGad6i4ZbSkpITt27cDsGPHDmJjY8nMzCQvz8dzm9WktNaVh2qCunTpovfuLV9L3717N926lW/CFWcef3/rtLQ0kpOT6z5DokmTciL8JWVF+EPKifCXlBVPeV8dJ2+b7xaz0A7RRF5W8SNTDS3j0I98/Mo/XN8vuHwYzSKjOfb9t/zwvy8AuPKeFJpFRfuM44MPPuD48eMEBOQAJUAgJ0+eJDq6LeDuljp+/PhtWuve1c2rtCwKIYQQQgghmoSKKooA4T0T6ykn1Zd5zHPQyPP6mDcHtO56PhdddW2l74MsLi7m+PHjxMT8y2N6WHgheacmUptVPKksCiGEEEIIIZqc0PNiCG0XBYAKDiAosRkqsOKKVmNg79kZ28qzFdRXRTEjI4PtOz5CUcjx4ycJDrZ1vQ0IIDg4mOIS95sOgoODueaaa2qcV6ksCiGEEEIIIRq90nzP1745BrSqtBWuMSouyHd9jm/j+Qq8goICNmzYQGlpqTt8cTHFxe8QEnIAgMgyr1t0vgtdZcRw7TU3ERAQUmt5lcqiEEIIIYQQotErTj/t+qyCA5pkRRGgqLDA9Tm0medr7rZs2UJ6errHNKUKiI4+4DWu0DAzmE+PHovZsOHjWq0oglQWhRBCCCGEEI2Q1priY3mU5BQCcPprdyUqMKp2K0X1qbiw0PU5KMRzPZyvvbALCPB8/3lSiy4UFR1HKUVoaCitW9+MUgF1klepLAohhBBCCCEanYJvMsn99IjXeaHnxtRzbqqnKD+fL9/7N9npx0FrQHM611T+sks0n+/cw67Dx8z37GyPZYcMGcJXX33FiROHXdPiE3rQ6+I/UliYTlbWdhyOroSH193or1JZFEIIIYQQQjQ6hYdyfM4LbtGsHnNSfTs//ojDe3aWm16iNRnFEHs6n+KAbC9LQlJSEpmZmWRmud/JGBISb/1PIDHR+zvXa5NUFoUQQgghhBCNTmluketzYEwoQYnhAIS0dhAUH95Q2fKb1prvv9zqdV5OKQSGhBDSzHM9lMojPHw7AQG57N//I3mnv6VZ+CHX/NAQ3+9erAtSWRRCCCGEEEI0KlprSrLdA8FED29PQGjjr7rkZKST/uMPlJaUkHvCc6CaATdMIDwyipOZmWzY9AmJ1vOKMTExDBgwgHfeeYfIqHcJUKeJjYvl1Kn9BJQZwycg8Hh9rYpJr15TE35Zvnw5vXv3xuFw0LJlS4YPH86mTZuYM2cOSineeOMNV9ji4mKUUhw4cACASZMmERISgsPhIC4ujiuuuII9e/a4wi9duhSlFDNmzPBIc+XKlSilmDRpUoV5e++99xg8eDCRkZEkJiZy2WWXsXr16irHrZQiIiICh8OBw+HgjjvuqMaWEkIIIYQQZ6LSvGJ0sXkfoQoNbBIVxZ/272Pdy8+z/b1/87917/LdF+5WxcCQUHR4BKeKivlky1aPgW1+8YtfEBMTQ7/+GbRoEUVi80TCw90tjvEJ8YSGhRIbG0t8XJ96XSepLDYyCxYsICUlhZkzZ3Ls2DEOHjzI1KlTWbVqFQBxcXHMnj2bkpISn3E8+OCD5ObmcvjwYVq3bs3tt9/uMb9jx4689tprFBe731WTmvr/7N13eFRV/vjx952WmUx6IY3eywoiSkdEEVARFFFUivhVXJR1VxFWRRdQQcSC69pY8bciqwjYUJCyIEUQFEQB6VIChBRIIW36zP39MWTCMMkkJCEJ+nk9D89z7z3nnntmMuGZT075LKB169ZB+/bZZ59x5513MmbMGNLS0sjKyuL5559n2bJlVWp7165dFBUVUVRUxPvvvx/8jRFCCCGEEH8Y7oLSHUO1kZfHzqdbP/+kzOtOVSVda2LdunWsX7/ed12vTyXUvAmn62sO/TaDwoLd6HU6DHoDCgqNGo2lRYvJGEOMxMXGERoaSlzcjbX1cgAJFuuV/Px8pk6dyttvv82wYcMwm83o9XpuvfVWXnnlFQAGDRqEwWDgo48+qrA9k8nEXXfdxc6dO/2uJyYmcsUVV7B69WoAcnNz2bJlC0OGDCm3LVVVmThxIv/4xz948MEHiYyMRKPR0LdvX+bNm1ettoUQQgghhDif/cjZ887qfz5FVVUDrrW4uhstrulOQWQDwmJi/co0mgLM5s0kJRVRWLATq+V4wP0REVcSFtaaTp3m+f7Vdm7J+j+ee4l98/auWnvWLRM6BS3funUrNpuN22+/vdw6iqLwwgsv8Nhjj3HvvfcG/cAUFxfzySef0LJly4CyMWPGsGDBAm655RYWLVrE0KFDCQkJKbetgwcPcvLkSYYPHx70NVxM29deey0ej4eePXsyZ84cmjZtWmHbQgghhBDi989+uDRYdJ221GFPKqaqKoU52b5jN9D19ruJTEhk165dhEb6p/lITExEUU5jNEVjDDGW2WZoaDN0OvOl7nqF/vDBYn2Sk5NDXFwcOl3wH8uQIUOYOXMm77//PuPGjQsof/XVV3nrrbcoKCigSZMmvims57v99tt5/PHHyc/PZ8GCBbz22musXLkyaN8AkpKSKnwdlWl748aNdO/eHYvFwrPPPsvgwYPZuXNnha9dCCGEEEL8/lj35mDdlwNuT0CZoVF4HfSofDabjeVLFpGXnkaM4kaDN0g86QT3uQFG546fy7z32muvpWHDhpw6lUV2tjf9h04XTsOGY0BRsNszMRkbER7evpZeTXAyDbUeiY2NJTs722+9X3lmzJjBzJkzsdlsAWWTJk3i7NmzpKamYjKZOHjwYEAdk8nELbfcwowZM8jOzqZXr15+5ePHj/dtPvPiiy8SG+sdOs/IyKiwbxW1Dd5fFIPBQFRUFG+88QbHjh1j//79FbYthBBCCCF+X4q3ZVK8PRNPsROPzY3H5r83R1iv5DrqWdm+WbaME6mpFDpcHLernHCopDpKA0VdOaOFAHFxcQA4HKU7paak3Etk5JVERnSiQfzAehMogowsVjg1tDb16NEDo9HI0qVLK5zueeONN9KyZUveeeedcus0btyYN954g/vuu4/Bgwf77aoE3umi119/PdOmTQu4d+7cucydO9d3rqoqjRo14vPPP2fSpEkVvpZgbZdFUZQy53oLIYQQQojfD4/Dzdmlh9GY9QC4sq1QwVdAjbHuQhZVVfn5559JT0/3fVc9m5vjV6ckSERR0BkMRCUkAhAWFkZRUZGvnslkwmj0BpL284JFgyHuEr6C6vnDB4v1SWRkJM8//zwTJkxAp9MxYMAA9Ho9a9euZf369YSGhvrVnzlzJkOHDg3a5o033khycjLvvfcef/vb3/zK+vbty5o1a+jcuXOFfVMUhTlz5vDAAw8QGxvLHXfcQVhYGFu2bGHBggW89957lW577969OJ1OrrjiCqxWK88++ywpKSm0a9euwn4IIYQQQojLk6qq5C70pnTzWMqeSWfqEIvpijjsx/KxH83H2DamNrsYIDMzM2CWntvp9B3rjUZiGzb2K09OTqZv374oioLdbic1NZXExEQiIyMB7/tgt6X76kuwKCpt4sSJJCQkMGPGDEaOHEl4eDhdunThmWee4X//+59f3V69etG1a9egaw0BJk+ezMSJExk/frzfdUVRuOGGGyrdt+HDhxMWFsbMmTN59NFHMZlMdOjQgcmTJwfUDdZ2VlYWDz/8MGlpaZjNZnr27Mny5cvR6/WV7osQQgghhLi8eIqdFdYxX+MdlTO1i8XULraC2pdeyb4d53M5S9N69Ovdi2adrkJRFLRabcCmjiEhIbRp08b/fleh71ijNaLV1v1GNuVRfq9T/9q0aaOWtVZv//79MoL1B1HZn/WGDRu47rrrLn2HxGVNPieisuSzIipDPieisn5PnxXboTyKtpSOqIVf1xBNmAFFo6DoNWjD61c+RZfLxZIlS3znbdq0oVWrVvzwxSLyM9PRKQq9RoymQdPmF9Wu1XqCQ4de8J136jQvSO3KK+uzoijKDlVVr65qmzKyKIQQQgghhKhxzjMWLDuyzm1a40K9YOOakKaRddSz8jkcDux2O4qi8OOPP/qVJSYmEhERgeJ0oDuXvs4YFnbRz3B77L5jvT66eh2+xCRYFEIIIYQQQtQo1ekh/5tjdd2Ni7J792727NkTcN3jduN2uTBpIP90JkXnbXCjM5Sfp7w8HndpNoMQY8Vp6eqSBItCCCGEEEKIGpW39HDQcvM1CbXUk8o7dOhQwDW7xUJexilQVTYueD+gXF+FYNHttviOtZry02zUBxIsCiGEEEIIIWrUhZvZRA1uztnlR33nxnqwec35du/ejcPhCLhuLcwHVaVpOcspdYbg6yw9Hge//jqhtL4+Epcz33eu0Vx8sFmbJFgUQgghhBBCVIvq8qC6POBRUT3+G2hGDmqKLs5E9LBWOLOKMTQOR9EoddRTL6fTSXp6Oi6XC7fbHTD99J577kFRFNbMn0ehvRBFUTBHx1Ccl+urYzCFomg0QZ+TlbXc7/z8QBH8RxnrIwkWhRBCCCGEEFVm+y2P4m2ZqE5PmeW6Bt5c4doIA9qIut/xVFVVPv3006B1lHMb2NjycnzHve4aRWhkFDuWf0leZjqdbry5wmcVFwefjpuQcEsle103JFgUQgghhBBCVIl1Xw7F2zKD1qnrUcQLpaenV1wJcDkcuBylO5eawiNQFIWrbx1W6WdptCbfcai5BU2bjMfjcVBQsBOjMYXQ0GaV73gdkGBRCCGEEEIIUSmWX7OxH84DFVDAne+/zk9j0oECHosLgOjhreqgl8EdOHDA77xZs2YcO3aM3FNpOKwWUgwKX706A4/bP9WHRqu9qOeoqkphwW7feVLiMPT6KADi4wdUsfe1S4JFIYQQQgghRIXchQ4sO7KC1okZ0aaWelN1LruNwpxsQsxhdLzySq666ioyNq4mWgW9AfQKAYFiVRQV7fc71xtiqt1mbQu+IlPUiYULF3L11VcTFhZGUlISN910E5s3b65Wm/Pnz0er1RIWFub3r2QYfvPmzfTs2ZPIyEhiYmLo1asX27dv992rKAoTJ070a3Pp0qUoisLYsWMB73bDQ4cOJT4+npiYGAYOHMjBgwer1W8hhBBCCFE/uHKsQcvDeibXUk+qJ/XX3RTn5ZKbdoKcA3v49j9zURSFUI2CXil7yuy1I/+vwnZdrmJ+OzyLvfsmcSp9MUePvu5XrtdF1Uj/a5OMLNYzc+bM4aWXXmLu3LkMHDgQg8HAqlWr+Oqrr+jdu3e12u7Ro0eZQWdBQQGDBw/m3Xff5a677sLhcLBp0yZCQkq38m3RogWLFy/m5ZdfRqfzfmwWLFhA69atfXXOnj3LkCFD+OCDDwgPD+f5559n6NChAUP9QgghhBDi8mM7lOc71sUaCevTEPvRs7hzbRjbxWJICavD3lWO2+Wk2F66DjH3+FEMF6ypNEfH0P+BR/C43RTl5WIKjyAkNLTCto+f+DeWYm96kOwzawPKNZrLL/SSkcV6JD8/n6lTp/L2228zbNgwzGYzer2eW2+9lVdeeYVt27bRo0cPoqKiSEpK4i9/+YtfPhhFUZg7dy6tWrUiOjqaCRMmoKpqkCd6lSQgveeee9BqtZhMJgYMGEDHjh19dRITE7niiitYvXo1ALm5uWzZsoUhQ4b46nTt2pUHHniAmJgY9Ho9jz/+OAcPHiQnJ6em3iIhhBBCCFFHnOnFvmNDkwh0USGYr0ogon+TyyJQBLAVF/uda8sYSLzxwQlotFp0BgNRCYmVChQBigr3l1uWmFT5TXHqk8svvK1hX85+rtaedfuT04KWb926FZvNxu23315muVar5fXXX+fqq68mLS2Nm266iXfeeYfHHnvMV2f58uVs376dgoICunTpwq233sqgQYOCPrd169ZotVruu+8+7r77brp37050dHRAvTFjxrBgwQJuueUWFi1axNChQ/1GHy/03XffkZiYSGxs/Uq6KoQQQgghLo7ztH8+wJDmkXXUk+opzPfPc3jNLbeh1etxORx43C6adepSYe7EsqhqYNqQlJR7UBQdoaFNMZkaV7nPdUlGFuuRnJwc4uLifNM8L9SlSxe6d++OTqejadOm/PnPf2bjxo1+dZ566imioqJo3Lgx/fr1Y+fOnb6yH374gaioKN+/Fi1aABAREcHmzZtRFIVx48YRHx/PkCFDyMryX8B8++23s2HDBvLz81mwYAFjxowp97WkpaUxYcIE5syZU9W3QwghhBBC1BPO9CK/c21Y3edLrAxVVcnJyeHo0aMcPXqUnbt2+coiwsNpcsWVNGzbgaYdO9O88zUXFSgWFOwm6/QKMrOWsXv3n/3KUlLuJS7uemJjr71sA0WQkcV6JTY2luzsbFwuV5kB46FDh5g4cSI//fQTFosFl8tFly5d/OokJib6jkNDQykqKv3F7t69e7kb5bRr14758+cD3u2ER40axWOPPcYnn3ziq2MymbjllluYMWMG2dnZ9OrVi5UrVwa0debMGQYMGMAjjzzCPffcc1HvgRBCCCGEqD9KljS5i5y+a4amEXXVnYvicDhYu3YtZ8+e9V2znffd2FON/I8ZmUs5nfVNueWxsddVue365A8fLFY0NbQ29ejRA6PRyNKlSxk+fHhA+cMPP0znzp355JNPCA8P55///CefffZZjfejbdu2jB07ln//+98BZWPGjOH6669n2rSy37e8vDwGDBjAkCFDeOaZZ2q8b0IIIYQQ4tLzONwUfnsCZ5YloMzYOnC5Un3066+/+gWKAB5PaUqMlCoulfJ4HEEDRfDuJfJ78IcPFuuTyMhInn/+eSZMmIBOp2PAgAHo9XrWrl3L+vXrKSwsJCIigrCwMA4cOMC7775LfHx8tZ974MABvvnmG0aMGEHDhg05efIkn3zyCd27dw+o27dvX9asWUPnzp0DygoKChg4cCC9evXipZdeqna/hBBCCCFE3ShYewLX6cBAEUAXVf6eFfXJwYMHcVgtWPLzUVUP4cYQinJzfeUxJmOV2i0o/NXvPCamF/kFO3G7vJvnRER0LOu2y5IEi/XMxIkTSUhIYMaMGYwcOZLw8HC6dOnCM888w+DBg3nooYd4+eWX6dy5MyNGjGDdunWVbnvr1q2EhfnvVLV+/XqSk5P58ccfmTNnDmfPniUqKorBgwfzyiuvBLShKAo33HBDme1/+eWXbN++nb179/qmtALs27ePxo0v37naQgghhBB/JK5cW2CgqICiUTC2j0UTqq+bjl0kVfWQl5GO6vFuPhPvLKaJoXTEzxxVtbyHbrd/vslGjcbSCDibvwOnI4/Y2L5V7nNNsdlsnDlzptrtSLBYD40cOZKRI0eWWXZhzsLnn3/ed3xhmozzA7axY8cyduzYcp+5ZMmScsuC3Ttjxgzf8X333cd9991XbjtCCCGEEKL+K9qS7ncec29bNAZtHfWmas6ePYvTZvMFigD6C6aGNuvc5cLbKsXtLk2/ERff33ccFVm19mqSqqpoqrCba3kkWBRCCCGEEEL4uLJLR8508abLJlC0Wq1kZGTgdDrZsWMHdmvp6GiSUU+PYXd6TxSFmOQUDKbK5U+8kMtV6DvWaetXfsmrr766RtuTYFEIIYQQQgjhownT4zm3+6m5a2IFtesHl8vFl19+6X/x3KQ7RYFmLVuS2LJ1jTyroGC371inC6+RNmuC1Wrl559/rtE2JVgUQgghhBDiD8yZVYwjvRgFQMEXKALooqu2CUxtS0tLC7jmdrkAaKSHuMZNa+xZGk3Iecf15/3Zu3dvjbcpwaIQQgghhBB/UJbdZ7D8fLrcckVXc+vfLqXUw4fJy0zHcy5AjAsLxWgpIFYPWkUhNKLmckNaLam+45CQBjXW7sXKyMhg9uzZHDx4EJvNxoYNG2r8GRIsCiGEEEII8QfgsThxpBWhjQ4BRcFT4AgaKOoaVG1NX21zOp3s3fUL9mLvxjMJejAW2jHqSje0MYZVPVh0OvPIzf0el6sIj+rwK9Ppai4IvRgej4ehQ4eyffv2cut88MEH3H///dV6jgSLQgghhBBC/M65i53kfXooaB19shldtBHr3hw0YXpCO1U/n3dt2L9/Py5HaRAXogTWiU5KrlLbTmce+/b9vdxyna5uNrj5+uuvgwaKGo2GgQMHVvs5EiwKIYQQQgjxO2f/LS9ouRKiJXJAUwDM11wem9qUSE9Px+32Tj/VKdB7+L3ojSYA9CEhhMfFoyhlRJBlsFiO4XTmoaJiKT7KmTP/C1pfozFUr/OVZLfb2bp1K/n5+dhsNu6+++6g9SdOnEhSUlK1nyvBohBCCCGEEL9zzsxiv3NdrHdjFleODYCoW5rVep+q6uTJk3z//fe+HONutxs83uMGBi0JLVpVOjgsoaoqhw/PwmI5FrReSsq9KIoOvT6SsLD2VXsBFyk3N5c+ffqwb9++cus89thjNGzYkG+++YaBAwcyefLkGnm2BItCCCGEEEL8jqkeFWdmac7ByJubob9M1iNeSFVVNm3a5HfN7SydghoZEX7RgSKAxXKkwkCxdeupmEyNLrrt6po6dWrQQBFgzpw5bNy4kSeeeKJGn315bG/0B7No0SK6deuG2WymQYMGdOvWjXfeeQdVVRk7diwGg4GwsDDfv8WLFwPQtGlTTCYT4eHhREVF0bNnT+bOnYvH4/G1PXbsWJ599tlK92Xbtm3cfPPNREVFERMTQ9euXfnggw8A2LBhA4qiMGzYML97du3ahaIoXHfddb5r/fr1Iz4+noiICDp16sRXX31VjXdICCGEEEJUlmVHlt/55ZAOw+PxkJqaSmpqqt/1snb8dNq8o6MRWoiIrdo6y8OHZ/udh4f/KaCOwVA3O5+uWLEiaPnLL79cpQC5MiRYrGdee+01/va3vzF58mQyMzPJyspi7ty5fP/99zjOLdz9+9//TlFRke/fiBEjfPcvW7aMwsJCjh8/zlNPPcXs2bN54IEHqtSXrVu3cv3119O3b18OHz5MTk4O7777LitXrvTViY+PZ8uWLeTk5Piuffjhh7Ru7Z/09I033iAjI4OCggLee+89Ro0aRUZGRpX6JYQQQgghymc/XkD2/L1kz99L4fensO7N8StX9PU3BFBVFbfbzc6dO9myZQtbtmxh7dq17N+/n3379gV8fxwxYgS9OnagqQFidQpRCZVbb2m1niAz82syMpdyLPVtvzK9Pormzf8WcI9WGxJw7VI7c+YMx475j3j279/fd/znP/+5xqaclkWmodYj+fn5TJ06lQULFnDHHXf4rnfu3JmPP/74otqKjIxkyJAhJCYm0r17d5544gn+9KfAv5AEM3nyZO677z6efPJJ37UuXbqwZMkS37nBYGDw4MEsWrSICRMm4Ha7WbJkCQ899BDr1q3z1evYsaPvWFEUnE4nJ0+erJGFt0IIIYQQolTh+pO+Y/tvZ/3KjO1jars7lbJu3ToyMzPLLDt9+jSnTwem+OjcuTNarRa3w+EbWdOHVBzQWa0nOXTohXLL27TxljVqdD8nT3pn1BlrafppZmYmM2bMYMeOHdjtdn755ZeAOmvWrKmVvoAEi2TP31trz4ob2yFo+datW7Hb7QwdOrTGntm1a1caNmzIpk2bLipYtFgsbN26lRdeKP8XqcSYMWN4/PHHmTBhAqtXr6ZDhw4kJwduTzx48GDWrl2L3W5n4MCBXH311Rf1WoQQQgghRHAlm76Ux3x1/dvp9MyZM+UGimXJP52J027Hk5LAvjMZ/LZti6/MEGqu8P6cnI3llsXEXotW652mGxXVlbNnt2GznSI5aXil+1cdDz30EMuWLSu3/Oabb66VfpSotWBRUZS/AGOBK4BPVFUde17ZDcDbQGPgR2CsqqrHz5XFAO8CN5yrvhp4WFXVgtrqe23Jzs4mLi4Ona70x9KzZ0/27duH3W5n9erVALz66qu89dZbAOh0OrKzs4O2m5ycTG5u7kX1JS8vD4/HU6mRv549e5Kbm8vBgwdZsGABY8aMwWq1BtRbvnw5TqeTtWvXcuDAATSa+jsFQgghhBDicuTKsvidh/U89wd8rYIhJQxFc2nWtlVVYWFhwEiZoigBQW+bNm2w22z88O0aDArE6eDQD5sD2jOag+c9VFXVL1jU6szExXnDDGNIElFRpYMZGo2O5s0fu+jXVFUZGRlBA0XwDtLUptocWUwHZgADAVPJRUVR4oAvgAeBZcALwGKg+7kqM4BoRsHEWgAAIABJREFUoDmgAJ8D04GJtdTvWhMbG0t2djYul8sXMG7Z4v1LScOGDX0b1UyaNIkZM2ZUut1Tp04RExN8ysGLL77Iiy++CMCoUaOYM2cOGo2GjIwM2rZtW+EzRo8ezVtvvcX69ev5z3/+w8KFC8usp9fruemmm3jjjTdo0aIFQ4YMqfTrEEIIIYQQ/jwWJ9Z9uXisTlS3iiPVfzzF2Dq6jnpWOf/7n38ew06dOtGhg3c23u7NG9mzaT1GBYo8NnJPnaRZSPBgN75JU7/zwsJ9nD69Eo/qQEFDcfFhv/I2raej10dV/4VUkcVioaioCJvNRpMmTYLWbdu2rd9eJbWh1oJFVVW/AFAU5Wqg4XlFw4C9qqp+eq58OpCtKEpbVVUPAM2ApSUjiYqifAnUWIRR0dTQ2tSjRw9CQkL46quv/NYsVsf27ds5deoUvXv3DlpvypQpTJkyJaA/n3/+Of369avwOaNHj6Zly5aMGTOG0NCKt2J2uVwcOXKkwnpCCCGEEKJ8RdsyAwLE+k5VVRwOBx6PB7vd7ldWskmiqqoc+X4DpnMjobmnTga0A9CuTz9QVZwOOy26dEOr0/uVp6X9F4ej/Fl4dRUo5ufnc8MNN7Bjx45y60yYMIGHH34YrVZLmzZtKrXjqf3oUXIXLEATaiZ+wiPV7md9WLPYAdhVcqKqarGiKEfOXT+Ad3rqI4qifHKuyh3A12U1pCjKQ8BD4N2ls6ytdSMjIyksLKzJ/tcYrVbLU089xcMPP4zFYqF///6EhoayZ88eiouLsVgsOJ1O7HZ7ma9BVVUsFguFhYUUFBTw/fff8+STTzJixAiaNm1KYWEhTqcTq9XKmTNnfPdpNBoMBkNAe9OnT+e2224jMTGRUaNGERsby6+//sprr73G/PnzsVgsqKpKYWEhcXFxrFy50vccm82G2+2msLCQQ4cOkZqaSp8+fdDpdHz++ed89913TJs27ZL+LGw2W5mfgQsVFRVVqp74Y5PPiags+ayIypDPiaisij4rCbsUNK6yg4i85h721LPPWVFRUcDuniU6dOjA999/D4DH7fbbbb8sTa+/iUzHuRRxioGcn/03g1FVNx71YNA26ur3sDKDMV27dvV9Z6/Mms6ioiL2zHoJ7VnvpkYZY++vXiepH8FiGHDmgmv5QPi5458BA1DyafkWeKeshlRVfQ94D6BNmzbq+Xn+Suzfv5/w8PCA6/XFP/7xD5o3b84bb7zBn//8Z8xmM82bN2f27Nn079+fJUuWEBISUuZrUBSFESNGoNPp0Gg0tG/fnkmTJjF+/Hi0Wi3gnQY6Z84c5syZ47uvV69ebN4cOOe7f//+rFu3jmnTpvHKK6+g1Wpp1aoVEyZMIDw8nNDQUBRF8fVlwIABvnuNRiNardZX7+WXX2bs2LG+NhYvXkyfPn1q+u3zYzQa6dy5c4X1NmzYQFmfFSHOJ58TUVnyWRGVIZ8TUVnBPiuqy0NO6n7feVifFFDBmV6EoVE4rZtGXLL8e1W1cOFCYmNjA66bzWauv/5637nDaiH/p9Lvp9eO/D+++/g/fvf07dcPfUj5OSOdzjz27St9VosWkzmV/gk2axoA7du/Uicji7ZzeSErcrHrEzesX08DrRZPTAyFNhc6bfV/9vUhWCwCIi64FgGUDDl9infkcSjeNYuvAh8Bd9VWB2vbyJEjGTlyZJll8+fPL/e+C5OWlnd/sDYu1LVrV7+8iue77rrrSEtLK7PswQcf5MEHHwSgXbt2/Pjjj5V+phBCCCGEqJjH7vYda4xajC28gY+xZd2twQvm4MHAUT6TyYTBYKBTp05+162FpVNrTeERxDZsRHLrdqQfKg2OL5xyeiGbrXQ0zmhqSFhYa1q1nEJh4V5CjIl1NgV169atAddSUlI4deoU4F2buH///oA6ZbEfPYozPQPV5cS8YgUOt4f96TU3Lbk+BIt7gftKThRFMQMtzl0H6AQ8oqpq8bnyuUDgMJgQQgghhBB/ILYDpbvde2zuIDXrh19//dXv/N577y23bk5a6RpFvdE7etjxxpt8wWJkQiKaczPnymO3lwaLOp13bEqj0RMZeeXFdbyG3XjjjX7n3bt3LzOArEjxDz+SM38+JeOH+pwc9ltL35PlQyfAikXV6Wqtps7QnXueFtAqimIEXMCXwCuKotwBfANMBXaf29wGYDvwoKIofz93/hDnrXEUQgghhBDij8j6a/D0afWNw+HwHZe1X8b5dq1Z4TsuyvWuRjOFhXPb36fitNswGE1+9VXVw/ET87BZT9Ky5ZPodOHk55duHqNRgo9CXkpOp5P//ve/7N69G6vVitvtH9iPHj36ott0uT0s/ddHROafJTHSSLhRT3qRBzTeYHHHNQNwGkKq3ffaHFl8Fph23vko4DlVVaefCxTfwju99Efg7vPq/R/wLyAN7zTUbXjzNQohhBBCCPGHpYsz4cr25rY2dQhcB1iXHA4Ha9euxWLx5n0sSQFX4vz1iRWJSS5NpKAoSkCgCJCVtZz8sz8BsHfvRBISh1BUVDrt1WxueVH9r0mjR49m8eLF5Zb3798/6P1Wh5uPfzxOgwgjg69IQqNReObLPVzj8P7sM/Nt/BoSz6mGSYSGR5IfFc+phq2ZPbwj/6nmHje1mTpjOt78iGWVrQXKTOanquox4NZL1jEhhBBCCCEuM6rL4wsUAfQN624Dx2PHjvmmUcbFxeFwOCgoCL5uLiLiwi1L/IXHxlOY490Ds22vvgHlHo8LVXUDKoVFe8nK8k9mn5XpnzwhNLRZRS/jkvj444+DBopQmi6kPH9Z+LPvOCXKRJcm0WQX2dE7StOO/NBzKJkFhcSdt3lQXNjlNbIohBBCCCGEqAKP3Y11bzaeYicA9iP5fuVac91MsywoKPBbb5edXfHU2ISEBHS64GGIy1k6ZdV4QRaAU+mLyc5eB6rnwtvKZTDEV7pudTidTg4dOkReXh5Wq5VRo0YFrT9r1qyg5Tan/5TVd9YfJjJUj95hR+t2AeDRaHFVsNlPVUmwKIQQQgghRD1n+eW034Y259OYdGjC6yZYXL58eYV1hg0b5kvhodVqKwwUVVXFaS0dNT1/2qndfprsM2srfGZ0dHfy8n7wnet0YRXeU11ff/01Q4cODVqnV69ePPjgg5hMJvr06UNycrJfuc3pZndaPsV2F26PyifbTgS0kW9xEmEpHbm1hIYzc1hHPl61mX3n3raJA4KPVlaWBItCCCGEEELUc870onLLooe3rjf5FG+88UZUVWXTpk3Y7Xb69euH0Vh+LsQSqbt/4dT+PbicTlSP2zeyqNFqMZhCffUsllS/+zSaEDweu9+1P/3pLbTaEDRaEznZ60lIGIxGE3xDnepyuVwVBorgzZsZLFietWI/aXnWcstLXLF7o+84wqQnMdLIVQ203Ny2DaEGLU1izZXreAUkWBRCCCGEEKIeUz0q7oLSaZlhPZJAq0HRKeiTw1BqIPl6TWjevDnx8d7pnnfccQeqqlYqiM0/ncUvK78usyw8Nt6vDYczx3ccGXkVTZs+TE7ORtLSPgLgiive9gWGDVPupWFK+ek5atKaNWsqrLN06dKggWJmvi1ooKh1OQjRafjrjW1wf5dLSEoEWo0GXax3mq6iKLRLCr4W9GJJsPg7lpqaSrNmzXA6nRUO9wshhBBCiPrJddriO9aE6jC2iamTfhw7doysrCyMRiNarRZVVf3KGzdu7Hde2dHOrGOHyy5QFJpd2cXvkt2WEVAtNrYvkZFXodWaURRNpZ5ZXQUFBaxatYq8vDycTiePPvpoQJ2uXbuybds2AMaPH1/hyOPcjUf8zq9v1wCdRkGrKLRe9wURh/ej1SjwA2Ao/W4ffc+lC4hr590Ulda0aVPWrvWfhz1//nx69+5dI+2vWbOGfv36ER4eTmxsLFdeeSWzZ8/GZrMBMH36dPR6PWFhYb5/UVFRvvsVRSEhIQGXy+W75nK5aNCggd9/CJMmTaJVq1aEh4fTtm1bFixYUGHfVq9ezbXXXkt4eDjx8fH07duXr78u/StTRkYGDzzwAElJSb52p02bRnFxcU28NUIIIYQQ9YbqUVFdHhQX5K9KLb1ud5d/Uw1yu93k5ub6Ul7k5uaydetWjh49yr59+/j111/Zs2eP3z1JSUlVelbx2TzfcXLrdvQd/QDX3TeOQY88TrPOV/vVzTv7o+84LKw0mYJOF15rgWJOTg6RkZGMGDGC8ePHlxkofvzxx/z444+oqoqqqrz77rsVtnsy1+J3PrJbE0Zc05ghiRqijx7wBoplMLZtU7UXUgkSLP6BfPrppwwfPpx7772X48ePk5OTw+LFi0lLS+PkyZO+eiNGjKCoqMj37+zZs37tREVFsXLlSt/5ihUriI6O9qtjNptZtmwZ+fn5fPjhh/ztb39jy5Yt5fbts88+484772TMmDGkpaWRlZXF888/z7Jl3m2Qc3Nz6dGjB1arla1bt1JYWMiaNWs4e/YsR44cKbddIYQQQojLTfH2THIW7CPno/0k7vL/um66ssElf77b7WblypWsWrWKRYsWsXDhQlatWhX0ntDQ0CqvmyzMPuM7TmnXgZjkhkQnJmMK898FVVU9fjug1lZweKF//vOfFda59dbqZf678+rS3JLu3NKptygKaEpfd/iAASiXcAahzE28zLz00kvMmzeP06dP06hRI2bOnMntt98OeH+xn3zySebPn09ERARPPPGE7z5VVZk4cSJTp05l3Lhxvutt2rThzTffvKg+jB49mgULFvh+CRYsWMCYMWN49tlnfXWee+4533G3bt3o06cPW7dupWfPngHtlfTtH//4Bw8++KDvet++fenb15tXZ86cOYSHh/PRRx+hOfcL0qhRI954442L6rsQQgghRH3mLnZi3ZtTbrmp3aWfgpqbm1thnkTwpsDIysoC4KqrrqrSs1RVJSetdMdPU5h3zZ3bbcflykfFg8dtRVG0FBbu87s3LKxdlZ5ZHaqqsnDhwqB1YmNjCQ+vOO/lkTNF/JSai9sDLo9/GpD2SZG+Y3de6ciruWdPYkaPQnU4cBcVoYu5tJ+HP3ywWNEPuybde2/15xO3aNGCTZs2kZiYyKeffsqoUaM4fPgwSUlJzJs3j+XLl/PLL79gNpu54447fPcdPHiQtLQ0v2tVddttt/Hmm2/6Rhw3bdrE9OnT/YLF81mtVrZv384jjzxSZvnBgwc5efIkw4cPL/eZa9euZdiwYb5AUQghhBDi98iV7b/BiaoBRa9BE6YnrFcKiu7SfxeqzBKfW265hcjISKxWKy6Xq1LBUVkKsrMwtVrnOz+eeYq0XKVSORT1+tpZu3ny5Em++uor8vLyWLduHUePHvUrHzp0KAkJCWzfvp1nnnmmUt+38y1OXvxmf7nljWNLd4B1nRcsas/N5lMMhkseKIIEi/XSbbfd5rchjcPh8P215s477/RdHzFiBLNmzWLbtm0MHTqUJUuW8Nhjj9GoUSMAnn76aTZs2ACUJkhNTEz03X/33XezatUqHA4H//73vxk9ejQAS5Ys8cuZ07lzZ9avX+87NxqN3HrrrSxevBhVVRkyZEjQLZHHjx9Pp06dGDhwYJnlOTnev54Fm+eek5NT5XnwQgghhBCXC2dGaaBmbB9DpuUMba+r3RE0u700FUXLli3p2rUr4B0AOHz4MLGxsURGeke+TCZTmW0EYynIx3XuGZs+n4HuvJm1itYFqrbCNkJCEtBoLn0os3r1aoYOHer3npxvwIABLF26NGgbqqri9qjotKWB/taj2eXWb5vkH3i7z1sSpo2OurD6JSXBYj20dOlS+vfv7zufP38+77//PuCd8jlnzhxSU1MBKCoq8gWC6enpvkARoEmTJr7j2NhYwLtJTLNmzQBYtGgRAL1798btLl0sfdddd/HRRx8F7eOYMWN4+umnUVWV2bNnl1tv8uTJ7Nmzh/Xr1/vmsY8fP97X/pQpUxg2bFhA3y4UGxtLRkbg7ldCCCGEEJcrZ7aV/OXeUSptVAgeixPVUTqipos1gaW8uy8NVVXZsWOH7/z8AQGTycQVV1xRrfZ3fvsFp059jMZYgKJ40DVw+ZVrNGUHinpDrHdaqseFRmuiYaP7qtWPypo6dWq5gSJ404UE8+GWVL475F2T+egNrbiykTfY23zYP1gccU0jfjtdRMNoEwM7JPqVeQoKfcfaiJpNjVGRP3ywWBNTQ2vL8ePHGTduHN9++y09evRAq9Vy5ZVX+rYtTkpK8tuo5sSJ0vnfbdu2JSUlhS+++MJvLWNV9enTh4yMDBRFoXfv3mVuMjNt2jRWrlzJxo0biTjvgz137lzmzp3rO1dVlUaNGvH5558zadKkMp/Xv39/vvzyS6ZNmyZTUYUQQgjxu2DZkeU7dp8NDEj0CaFwMuByjTtx4gT793unRJbM+CoRbPbYxfJ43KSlfoEuuuxRNUUNoX3719Bo9Jw48f8oKNjlK2vf7iUAVNWNx+NCqw2psX6dr6ioiPT0dN9xSeqL8kydOhUAh8vDh1tS2Zuej8mgQ1EgK9/mV/fNb3+jQUQIpwv8f9YTrm/JVY2jGdCh7GfY9pWu1dRWcbpvVcm37stIcXExiqL4kp1+8MEHflsW33XXXfzrX/8iLS2NvLw8XnrpJV+Zoii89tprPPfcc8ybN4+8vDxUVeW3337zLUy+GIqisGzZMr7++usyd76aNWsWCxcuZM2aNb5RzWBtzZkzhxdeeIEPPviAgoICPB4Pmzdv5qGHHgJg4sSJFBQUcN9993H8+HEATp06xcSJE9m9e/dF918IIYQQoq6dP+X0QvpkM9owwyXvg9vtZvPmzeTk5AQEigBxcXFVbttuKebUgX2kHdjLyb27+eqVGWhCS9ff6QwGdAbva3QXx9Lr+oXo9RFotSaaNBlPfPyNGE2NaN/+Vd89iqK9ZIHizJkziYmJoU2bNrRp04YuXboE1Dl/j45xL77PvJ/yeH7ZPh7+aAc/HM2h0ObidIEtIFAscWGgCJAQUX5Afv56RQCNjCyK8rRv354nnniCHj16oNFoGDNmDL169fKVjxs3jkOHDtGpUyciIiKYNGkS69aVLhgeMWIEkZGRzJo1i8cff5yQkBAaN27MQw895LcWcvHixQFzr48ePUqDBv5bNXfoUM6fP/BOLzUYDLRq1crv2pQpU8qsP3z4cMLCwpg5cyaPPvooJpOJDh06MHnyZABiYmLYsmULzz77LN26daO4uJiUlBTuueceWrZsWYl3TwghhBCi7qguD87MYlSnB9XlwfLLab/yyEFNUYzeKZhaswFFXztjOsGW+bRq1YqYKm6i4rBa+N97b+Gynxc0aZxoQop8p12vfQ2zuQ0ajQ5F8Z9+qtHoSE6+q0rProrNmzeXu1ljifvvv58XXniBvz8zlccW7cQNHM+pfr7v5Mjyg8Widev9zrUXpKu71CRYrGdK1iKeb+zYsYwdOxbw/sVj5syZZd6r0+l4/fXXef31133XJkyY4Fdn0KBBDBo0qNznT58+nenTp5dbXjLl9UItW7b0KyuvXjAV9S05OZn//Oc/F92uEEIIIURdUj0qZ786grvQUW4dXULV8xRWx/nBoslkok+fPiiKQnR0dLWW/pw5cdw/UAQ0Rv90HGZzq0s2Snix+vTpU2GdG2+8EYDHFu2sVJujejThm90ZGHQabE43TWLM3N21EYU2J7NWHACgR4vYoD93y08/+Z3X9mdEgkUhhBBCCCEuIUdaYdBAEWo/CCiRd940x65du1Zr2un5LPnn2lXcKBon8U2bU6gpnfGmIwmt9uJ3Ur0Ujh07Vql699xzDxaHK+D6s4Pb43J7eGnlAd+1Gbf/iaRIE/3aNAionxBh5N1RXbC53EQY9QHlqqqiWr0pVDThYb48i+aePSrVz5okwaIQQgghhBCXUOE6/11qQlpEYj+S7zsPv7ZhbXcJAKfT6dtVHyC6Bqc47lm/BkPyLrTmHMJjYgmLzsaRHord6t3eNaF5ixp71sUqLi5mypQpLF68mNzcXJxOZ0Adt9vNsWPH6Nu3L82aNWPN2m9xuj1kXLAWcfbwjsSFeUdHH+nXkh+O5tC9eQxJkcEDYYNOg6GMnJnuoiJOv/IqrjL2FDG2q90UKiDBohBCCCGEEJfMhUtzNEYt4X0aEt6nIarbAxqlzkYVV6xY4XdelZyJZVFVFY0pD63Zu2GOVucdPYtOTsHlcKAzGIiJq14Kjuq4//77+fTTT8st1+v1aDQaWrRoweFjx3l9zSEmfLIroN6fUiJ9gSJAlybRdGlSuYBbdTgo2rwZ1WYjtFs370VFIe+TT8oMFAH0jRtXqu2aJMGiEEIIIYQQNcRjdWHZdcY37dR5qsivPPyG0i/8irb2ExMUFxdTWFjoOz5fVYJWt8vF16+V7qdhMIXisFowtSxd12cMD0enj8TlzEdv8AZXyckjqtL9arNYLEEDRYB9B3/zHX+7/zSHTxeVWS85quppRQpWraJgxUoA8r9eVm49TagJUAi95mr0CQlVfl5VSbAohBBCCCFEDSn+OQv7b2fLLdfHh9Zib/ydOnWKjRs3Vvl+p93G4W1byT+dRcP2fwJF4cSv/pu9OM5NM/VYI9GEet8HrTaUDufSX6iqWmcjqQBfffVV0PLBz7zPf3YWMEzJBeCLn9P8ynVaBQWF5CgT17etevBWEigGE//4YxjbtKnyM2qCBItCCCGEEELUAFVVgwaKdW3r1q3llnXq1KnC+4/s2MaBLd8BkHH4YJCaqi9QBGjSeJzvuC4DRYBDhw75nd9888188MnnPP3Fr75rWfk23t1wJODefm0bMKp7k0vSL21kJO78fL9rIc2aXZJnXYzaH/sWQgghhBDid8hx3D81RFivZJSQ0vyBEf1rf83Z+RyO0h1ZtVr/vIbt27ev8P79m9aDxgmUrsPUhOZgSNiHYiii2dUd6P/n+7nqjit95RGx8ZhMdbOBT1k2b97sd56QkMDPJ/LKqe1vYIfEGumD6vDfGTdp5gySZ7+Exmz2u64YDDXyvOqQkUUhhBBCCCFqgP2w/6iisVU0+iQzlh2n0UYZ0KeE1VHPwHouFUOJu+66C7vdTnZ2NgkJCRWO+DltNgwN9qON9OZlVPM7EN7ASJHdu/GLNiITd+Rpjh5fDUCDps1xO53ojUZ0ushL8Ioqx2q1smLFCo4ePYrNZmPt2rV+5X3vfIDPfz4VcF+nRlHsOun/84wKDUxzURWONP/n6WJjAUh+5WVOPT4R1W4n/Mb+Fbbj8qiszSnghM0OwGHVQC+Pil5Tc6O3Eiz+jqWmptKsWTOcTic6nfyohRBCCCFqksfixHowD9Xmzb3nSCvdCMXYNgYAbZiB8L61P7LmcDiwWq1oNN6JhBkZGX7liqJgNBpp2LDsvtmKinBYLaiqisfj5vvP5qFLLm0joZMVrdaJJj+eotwcjGHh6PSlI2FarQ6tVnfuWXUzmVFVVYYNG8aqVavKrbMxQ4eiKR0pbRZn5plb2qEoCg/M3+5XV19DGxK5c3N8x6ZOHX3HikZDwzf+ierxoGgqftb3Z4v4OKO0rRz0uFUPq4+uJN+ez60tbq12X2Uaaj3TtGnTgL94zJ8/n969e9dI+2vWrKFfv36Eh4cTGxvLlVdeyezZs7HZvDljpk+fjl6vJywszPcvKirKd7+iKCQkJOBylSYkdblcNGjQwO8vUpMmTaJVq1aEh4fTtm1bFixYELRf1113HUaj0e+5t95a+gF/8cUXadasGWFhYTRs2JARI+pmBy0hhBBCiBJFWzOw7jqD7WAetoP+UxlDmkbUUa/g4MGDfPbZZ3zzzTcsW7aMZcuW8dNPP5VZV1VVctNPYS0q9F3Ly0xn5duv8e1/3mXdB3PZ8OE8NDH+gZPm3DRWc2Q0Cc1aEhlf9mYvDRuOrqFXdfF+/PHHoIEiEBCUjezexPeddmjnFN/1YVdVL+B35eVhP3IE+5EjFP/4o++6Jjzwc1KZQBHgN4st4NquM7tYdWwVW9O3MmXTlKp3+BwZbvoD+fTTT3nwwQd59dVX+fzzz4mJieHgwYO89dZbnDx5klatWgEwYsQIPvroo3LbiYqKYuXKlb5gbsWKFURHR3PmzBlfHbPZzLJly2jdujXbt29n0KBBtGzZkp49e5bb7ltvvcWDDz4YcP3DDz/kv//9L2vXrqVFixZkZmby9ddfV/VtEEIIIYSoNtWt4jhZWG65LrbqaRWqw+12s2PHjkrV9Xjc/G/uv7AWetdaRsQnENuwMcd+2R5QV2Msfa06vYH4uBtA0ZCT8x2qx7sGLzyiI82bPYqqqlgsR9HrozEYYmrgVVXN559/HrS84+CxtEuKoGG0CZ1WQ9vEcJrFla4bHNIpmY4pkWg1Co1iqr6LreXnn8mZ9z5ckHMTQBNatXZzHC425pb+TLpGmlFz0lmwdzE1uYWQBIuXmZdeeol58+Zx+vRpGjVqxMyZM7n99tsB738OTz75JPPnzyciIoInnnjCd5+qqkycOJGpU6cyblzpjlRt2rThzTffvKg+jB49mgULFviCxQULFjBmzBieffZZX53nnnvOd9ytWzf69OnD1q1bgwaL5dm+fTsDBw6kRYsWACQmJvLQQw9ddDtCCCGEEDXFsrv0j+RoFMzdEnGmF+OxOAlpFomi15Z/8yV04XTTsoSHhwOQfmC/L1AEKDiTRcGZ8xLCKy40IUWYoyNQQow47TZ0ej0dr36eBkk9AEhJHoHFcgyP6iLM7B14UBQFs7lFDb6qi6eqKv/85z/9ro0cORJnaDw79hzkyiH/R2RiEyYNDJ6aommcOWh5ZeR9sqjMQBHA3K1rhferqsq8tDNsyitCo0CUTkeu0zvLz6N6cHlcDImNYt+RQg5R9nOq6g8fLO7aNa7iSjWkU6d51W6jRYsWbNq0icTERD799FNGjRrF4cOHSUqquB1lAAAgAElEQVRKYt68eSxfvpxffvkFs9nMHXfc4bvv4MGDpKWl+V2rqttuu40333yTs2e9i343bdrE9OnT/YLF81mtVrZv384jjzxSped1796dv/71r6SkpNCvXz86d+4csIOXEEIIIURtcp2xlJ54VExtYjC1qbtRtBJ5ef7TYe+55x6OHTvGlu+/x1qQj8Nuo2NKZ/Z9t46DWzeV246it2Bs+gPhsXGERcUApTu5lgSKJUJD6z7Fw4XWr1/vt2wqJCSEd999l9WH8gn71RtQx4bV/G6jztOnse3bBx4VFFCdTjyFpSOAisGAvmFDFK2G0GuuQZ+SEqQ1rwPFNjbledfDelR8gWKxs5jUglRU1cMrP75FTk4Osec2ywHo26gvb/N2tV7PHz5YrI9uu+02vw1pHA4HV111FQB33nmn7/qIESOYNWsW27ZtY+jQoSxZsoTHHnuMRo0aAfD000+zYcMGALKzswHvqFyJu+++m1WrVuFwOPj3v//N6NHeOeVLlixh+fLlvnqdO3dm/fr1vnOj0citt97K4sWLUVWVIUOGYDSWP9Vi/PjxdOrUiYEDBwZ93X/961+ZNGmS7/zRRx/lhRdeYNSoUSiKwgcffMD06dMxGo1MnjyZp556Kmh7QgghhBCXiurw+I4jBlya3HuV5Xa7sdu9O2JmZWWhqipFuTnEh+jY+NF/cDudGE9nYgS0isJvP2wus51mna8hPDaW3WtXYWz6AwBGs/8OrrGxfS/pa6mqffv2cf/997Nt27Yyyzt37kx4eDgrfz3gu3Z1k5oN7t0FBWROnRa0TsqrrwRNiXHG4cSk0RCmKx0YSbdZybfnE6INwagr/c6dbT2Dqqo0UX8rs63bWtx2ka8gkASL9dDSpUvp3790u9z58+fz/vvvA94pn3PmzCE1NRWAoqIiXyCYnp7uCxQBmjQp/Y+r5K8MGRkZNDuX4HPRokUA9O7dG7fb7at71113BV2zCDBmzBiefvppVFVl9uzZ5dabPHkye/bsYf369b7FwuPHj/e1P2XKFKZM8S6+/de//lXmmkXwThsYOXIkTqeTpUuXMnLkSDp37lxhACqEEEIIcSl4ip2+Y21E3eXDS0tL47vvvvO7ZisqpDgvlzA95J1Lo6CtIDUGwJ+u64/OYCA1/XmcTtBoNGjPDWCYza0wGOJISKj+Dps1TVVVrrnmGiwWS7l1dv66j+lf7/W7duqstZzaVZP38ccV1gkWKP6cX8zrx7MosOVwU+gRwrVufsrcwQb1Ol+deE0BQ+L0/JK1g3Y4UdFgwB7QVsuolui11U/18YcPFmtiamhtOX78OOPGjePbb7+lR48eaLVarrzyStRzc6CTkpI4efKkr/6JEyd8x23btiUlJYUvvvjCby1jVfXp04eMjAwURaF3794cOXIkoM60adNYuXIlGzduJCKidKenuXPnMnfu3Co9V6/Xc+eddzJ79mz27NkjwaIQQgghap3qVvGcS5eBApoayr9XFYcPHw64lp+VCQRPe9D+2utxO52+qajNOl+DzmBAVVUiE2OxFuoxmsNQFA3NWzxBeFjbS9H9GrF58+aggSLA0BcWcjLXv06bxPAa64PqcmHdtdvvWljfaynaWBrIh1/wvdXmsnH47GFUVUWj0fBCqptsSzZFziIWFjloq+5it9LN7x6zO4MDWccxXfD8N69/k40bN9LumnYUOgppEVUza0b/8MHi5aS4uBhFUYiPjwfggw8+YM+ePb7yu+66i3/9618MHjwYs9nMSy+95CtTFIXXXnuNcePGERERwfDhw4mKiuLw4cNkZWUFPKsiiqKwbNky3/GFZs2axcKFC/nuu+/85k5Xxfz584mPj+faa6/FbDazevVq9u7dS7du3Sq+WQghhBCihnmKHJTsI6Ix6VBqMAn6xSqZYVYWveINApt0vJLs46ns2bAGgEETJmIK8wZKbXv1xWG1YgzzTjd1ufLRG0LQx8b72qnPgSLAxIllD4RodQZiGrem531PYY5uEFA+oH3Z6T4qQ3W5sO3Zg8fqHZ3M/dA/TVzyy7PRRkQQ1q8fmdOfQxcfT+Stg33lTo+Tl7a9RLa19OeXqgzwHRcSxXYlcMqvUs4GNiXfxxPMCSRojXBwBTiKq/z6SkiweBlp3749TzzxBD169ECj0TBmzBh69erlKx83bhyHDh2iU6dOREREMGnSJNatW+crHzFiBJGRkcyaNYvHH3+ckJAQGjduzEMPPeS3FnLx4sUsXbrU79lHjx6lQQP/X7IOHTqU29cpU6ZgMBh86ThKrpVMOS3LX/7yFx577DHfeZs2bdixYwcRERG8+OKLjBo1CrfbTZMmTXj33XdrLPekEEIIIcTFsB0q3URGY667UUXw7m1RYujQoSz/8kvfuVZR6HDdDegNIUQnJtOya4+AP/JrtFpfoOhtzz/47NixarPBaoOqqtjtdn76yT/VxxU3j+Hq4RP8XmvrxHDuuaYxWq1CiE5DXFhIpZ9j+fkXnCdPENavHxqjkYJVqyhYsTLoPdpzs+r0iYk0mvtuQPmJghN+gWJZIgwRmPWhZBRn+q6Nb9WTMF1vFu5f6Ltm0F4wtXXr25Cxq6KXVSkSLNYzJWsRzzd27FjGjh0LwMyZM5k5c2aZ9+p0Ol5//XVef/1137UJEyb41Rk0aBCDBg0q9/nTp09n+vTp5Zar5Wz727JlS7+y8uqVp2QjnrIMGzaMYcOGXVR7QgghhBA1xWNzYdl1xrsVJWA7WBosKrrKJVC/FJxOp9+5yWRCm3mcGB2EnuuW3lAaFJU1G8zjcXIqfREWy1FU1YPHXbqOLzyiI4pSdzvQ51udWBwukiL9J12+8847PPfcc5w+fbrM+664aVTAa31yUNVGRx1pp8h57z0AClauQhsdjfuCHWcvpJgCN37MtmZjdZW+t+/unEsucbjREUsWzaL/xPdn/e9JDkvCqDWg0+hJK0pjfOMmDGjcEYAeST3YmLaRU0WnGNFmROlNqlpjgSJIsCiEEEIIIURQ+SuP4c53lFlmbFt36TKsViuqx4PdagFVJW3fHrRuF5Fab6CU0rb8WWAlcnI2kJvzXZllel1EmddrQ3aRnSc/K10D2LlxFG4PvPDAYHJOHAp671O3dSUqVI9Wo2DUa4kxV24DImdGBpbt21HPBeHWnbtwnTnjV6esQNHcozseqw3rzp0AJL/4ol/5l799ybcnvvW79pPSB7viDYLjTHEU6hJpEWXlyFnvPiCJ5kTmd2xFiKbkjxGd/e5XFIXrGl0X+CJO/Vyp11pZEiwKIYQQQghRDtXpKTdQRAFdbPnpwy61M2fOkJN2EpfDjlEDO7750q/8qpuGBL1fVVXS05eUWabRGomJqbslP1uO5GA5m81Xz43Bejabxlf1JfvoPixnzwS975W33+eKhpEX/TzV5SLzuecvvqMaDTH33QfA/pz9bEzbSNeC/VxluspXZUv6Fv9nAfbztqjRKN6A0PT/2Xvv6Liqe3/7OdM1I2nULVmyJbl3GxcwzTa9GC4tlJDApV1S3pBygRRCLpCbkJACyS/cQOjVdAgdQnPHvdtyk9Wb1cv0mbPfP440RVMly2DIftby8jm7n5mx13zm2wxpzMibAcBt5YVhQnEIrPzD0OckQIpFiUQikUgkEokkDu3PV0Tc2xYWEeh0E+j1Yh6fhf4oFHZPlTWrV+H3amUT0gZ5mBZOmIQhQZkGgO7uzZFzii7FnjkHRdFjNNrR6VKP6xtpXt9YzTu/uRFXlxbXV7tlRdI50868ktu+f+Ow9nOsXZt0jC49nfTFi+l5991Qo6rV2xRC8H/b/g+A/Z37mZk/E6POSLurPcL9tCSjhMreSMErwpLWmHQKPy8vYqLty/sRIhwpFiUSiUQikUgkkhiozsiYQONoG2lfotvpYNSwOtkZ1jRGl2m1tM22dCYef2LCuUKo1NT8I6ItL/c09PovX6Q4vX52vvcMfe1NScfe8OSG4PXUouG7zQa6uyPu7ZddimvLVrxVVcG27Kuvxjr3OHzNTbg2a+6e2d+8CoB2d3twnDfgZX/nfix6Cw9s1nKJCMCPkR/P+ylVThdXbwy5pf556kQyTRkoQJ7JiFU/vDhYRY38vDL/RiC25ThVpFiUSCQSiUQikUj6ce1px1PZhQgIAl2Rxc7TTyj6kk4VTXNzc4RYLCou4YRLrkg4p71jNYdb3sUfcEQkshngyxSKr26uZ3NNJ76ASqfDy5Y3/pF0zrce/BiTQYdOUTDoFa6YP2bY+yuW0LOnHXccmWedRfrJJ9MQVpZDb9fEqOu8k3m/5m3cNiPnTRuFobuKP2/6c8R6D20LZUB1Y2GzsgiA/9pdDcDE7Ik09DWwOK+Imfa84R3a3Q1r/h/0atlSp9ftg/CSdRPPGt66YUixKJFIJBKJRCKRAIFeL46NzcQqZZc2LRe9/ctzywRwOp24XC5UVeXTTz+NEIsWW3qCmRAIeKivezpu/9ixN43YORPh9PrZWd/NhIJ0cvvLV7y0sZa31u+jee8WvC4HNZs/i5p3/PHHc8UVV3DbbbcBcMGdTzC+ZBT3XDRjRM6l9vSiCpUmRzNVfj3Nmx/A4XMwt20XBp2eydmTMfQLsfv2/R1OGwvA/h0PJl37ENGZWM16M+Ps4yhLT/y+JeStH4LfHbsvdwLEyH47VKRYlEgkEolEIpFIAH+rK6ZQVEw6zJOzv/gDhVFbW8vq1asj2sLFotlmSzi/u3tT3D5FZ8Bun3NkB0wBIQS3LNsavC/I1Kx5Fbt28OZd3044d9WqVZhMJm699VY213RQ1ebkjCkFCecMBUdXK7vb9wBQI6zU95ex2HxuGRM3t/DqhE7+2z60xDkF1gJaXR10op1zem50dtq5mYnft7jUrI0vFA0WOO6a4a07eKkRWUUikUgkEolEIvmK07uyPnhtKs3AetwoFAV0NuOXWk8RiBKKAGrAD0C6HsxWa8L5DseBiPsZMx7sr6Eo0OmMI3bOAfwBlSfWVNHY5WZKYQZ+VfDZ3si6iId7NLGTTCgCmMKS9cwrzWFe6cjGjtY3h8px+CwhidRSbqelXBOJt3x6CzmW6H3LMssAcPgdtDpbmZQ9iZtm3oTVaOW91i66mjqCY5+cocWV7na4yDLoKU0bprX60KCEP+fcy77NO8k76WSw2MEwMomXpFiUSCQSiUQikfxborr96PqFgb8j0kpjLrdjyPpy3U4H8Pv9EfcWi4WMjAz8ne1YDGDXK5itiS1UgYAzeJ2VNR+9/ug+2z1v76GxS4uLrOtwxh2368NlSdfas2fPiJ1rANeu3bi2bEH4/aBT8O4O7eG16Ll51s10uDt4df+rEfM63B0R9/ctug+bMf5r71UjTdUGneYaOjsjsbhPSseh0LXRCrnj8ZnqID3/yNYdxJf7E4kkirKyMkwmE21tbRHtc+bMQVEUqqurue6667jzzjsBqK6uRlEU0tPTSU9Pp6ysjN///vdR6z711FPMnDkTq9VKYWEh3/ve9+jq6ooYs3//fi6//HLy8vKw2+3MmjWL+++/n0C/i4OiKNhstuBeN930xfi2SyQSiUQikYw0fesa6XhxH53/PIi/3UXXW5UR/fpjRCiCFqsYzqWXXsqik08io68Du14TH4nEos/XTXd3yP3Tah13dA7aT12HMygUB+PsamPLG49w4Pn/YcfDP2LDi3+JGnPTTTexdOlSTjjhBHbt2sXUqVNH9Hy+5mbaHnwQx9q1ODdswLluPUKERN24klnMyp8Vu+j9IBIJRYDeMFfh/yjIGvaZowiEJV9a/NORW3cQ0rJ4DFJeXs4LL7zALbfcAsDOnTtxuWL/gxugq6sLg8HApk2bWLx4MfPmzeOss7QMSH/+85/5wx/+wNNPP80ZZ5xBQ0MD3//+9znrrLNYs2YNJpOJyspKTjjhBK6//np27txJUVER+/bt45577qG3t5esLO3DvX37diZMmHB0XwCJRCKRSCSSESTQ58XfHmY5VAXuvZ1aX5eHrrcPRc0xZH35JSQGaGtrI+D309nUgMHv5Z9//F9Ef32/ASyDEqV4vR309GxDVX20tn4Y0ZeROXNEz+f0+tla20Wfx4+qCl7dXB/RPybHyqkT82jrcXHVwuMTrrV06VIeffTRET3fYNy7d0fcC6DP59BuFDh/wbeCfTfMuIEndj0BwNVTrqbQVsj9m+8H4LiC45Lu1eULicXR5iNw9z3wEex4GUT/++4PE4vpo4a/bhKkWDwGueaaa3jmmWeCYvHpp5/m2muvDVoTEzF//nymT5/Otm3bOOuss+jp6eGuu+7iiSee4NxzzwU06+XLL7/MuHHjeO6557jhhhu46667OOmkk7j//vuDa02ePJlly5K7BkgkEolEIpEcq/g73FFWw2TYzys7OodJEb/frwnEQICenh7WrVtHd0szfo8Hk44ooQiQnhMqmSCESkXFz+KubzEXjuh5w5PWxOKO86diMuj45S9/mXStt99+e6SOFZfeuioOdR/C7ffgN+vZeeIo8mvtmF1+qmbmc3Za6LWcO2ouc0fNjZh/+4LbqeyqZEHhgqR7bekJWYXtBv3wDuzsgI2Pxe+3DC3xzlD4txeL1+yI/iXpaPHsrNRM/gsXLuTZZ5+loqKCSZMm8dJLL7F69eqUxOK6devYtWsXv/jFLwBYu3YtbrebSy+9NGJceno65513Hh999BE33HADH3/8Mb/73e+Srr9o0SJUVQ0Ky7KyspSeSSKRSCQSieTLoG91Q9IxhhzNiij8KuaJWRhHDTND5QgghODll0OF1Nvb28nNzSXQn8xGF6cagt4Qslr19sWP8Zsw4Rcjc9B+dtZ3x+0TQnBeiY91a1fj8/m49957E661d+9elBEo95AIoao0fvoeDp8m4jaeMZa2sZnUT9ES1ygoGHSJJVJpZimlmaUx+5Y1tvN5dx8DXq3+MPfWzOGKxYbN8ftGzwXdMNdNgX97sXisMmBdXLx4MVOmTKG4uDjh+Ly8PDweD263m1tvvZWLL74Y0NwW8vLyMBii3+qioiI2b9Y+fO3t7RQVJS40u2LFChYuXIjT6eTOO+/kggsuYNu2bTHXlkgkEolEIvmyEUIQ6PVGtJnGZuCt7Q3eZ55dimn0EdS6G2F6e3uj2tyOPgJe7TnSFDj3+z9BCMHW99/CYDIzd+lFEeN7urdF3Ofnnw1AevpkbLaRjVd8b1dTxP050wvR6RQ6Wxr5463X8eTeirhzFyxYwEMPPUR2djbl5eVHXSiC5oLqGHA5BRzZke7GN8+6edhr/7Olk/fb4ovnwuG6oTaGvZ8ZRXD2/4LXCY5WKBjZeM7ByG/5xyjXXHMNixYtoqqqimuvvTbp+La2NhRF4S9/+QsvvPACPp8Pk8lEXl4ebW1t+P3+KFHX1NREXl4eALm5uTQ1NcVaOsiiRYsALXXxX//6VzIzM6moqGDmzJH1e5dIJBKJRCIZCYQ3gPCFXDZzr52GolPw1PbQ+2kd5nH2Y0ooAlRUVODo7EAIgd5oxCQCdDU1BvszTEYs6RkoisLJV8aupdfesTJ4nZ9/FqNHX37Uzru/OSRuLUY9VywYA8DZZ9/AgQRCEeDdd98lP39ks3cmI9DVhTss3u/mRbdTYCuguqeacfZxZJgyhr32qs5ooT/ARKsFk26YuUXD541bAuYM7U/G0YtVHODfXiym6hr6RVNaWkp5eTnvvfcejz/+eEpz9Ho9t956K2+88QZ///vf+fGPf8yJJ56I2Wzm9ddf54orrgiOdTgcvP/++0F3gDPPPJPXXnuN66+/PuUzKooSkTlKIpFIJBKJ5FhCdYRKTujtJpR+H07z2EzM10UXSD8W2Piv9/H2f71K14O+u4Pi7Bx6VbDqQAT8ERY4VfXj9YWy6HvcTRD2/Sw3d8lRO2u309d/hgDNe7cwI8vPP/6xkQceeIB9+/Ylnf9FC0UA1eUmIEJJZ0rtpZj0Jmbnzz6idf2q4LA39Hn7RmE2i7Mz2Otw0+r1c1LWEH6UcPdAT5j7dN2G0HXexCM651D5txeLxzKPP/44nZ2d2Gy2qPo6ifj5z3/OzTffzHe/+13sdjt33XUXt9xyC5mZmRHZUEtKSrjmGu0XqXvuuYcFCxZw++23c+utt1JYWMjBgwe5++67efDBB2loaMDn8zFz5kxcLhd33nknxcXFI57KWCKRSCQSiWSkcGwI85qKF+z3JbJv+1ZWfPwRXq8muvx+H+Fl+Ww6cAEmnUJuv3HJYAwVW/d6O9i3/27UQPys+WZzwYieubK1j4OHtZi8VzbV4fO4ePa7iwH4IMG8JUuWsHz58uB9TU3NiJ4rVQ7tWxe83n1KMefrR6Z4fVP/ezjAf+RnoSgKC4ciEgHaK+HDO+L3p49scqJkSLF4DDN+/PhhzVu6dCnZ2dk8+uij3HLLLfz0pz8lNzeX2267jcrKSjIzM7n44ot5/vnnMZvNwb0+//xz7rzzTqZPn47f76esrIzrr7+ejIwMWlpa+N73vkd9fT02m42TTjqJd955B6PxCFIASyQSiUQikYwgjk3NeKp7MOSloRh0+JrD6hMeg85Qqz79hD5H/IL1haMKabOmg9sBqBgL9mPM6GPv3jvxeFq+uIP28/CKSjZWRRalHxCKibjjjjv47W9/e7SONSR2VK4lr//amTkyQhGg1x+yVlr1uuHHX664L3F/CplPu1qcHNreit8bnTV3qEixeIxRXV0ds91gMARdPp966qlge1lZWZQrqKIo7B5UP+bGG2/kxhtvTLj35MmTeeWVV2L2nX766Sm5E0gkEolEIpF8Gfhanbh2tQPg7fNF9ZvHj2BB9BFAVVV6evsSjln87RtYvXYtZTl2dqx6FIO9kazC0XGFotGUi8/bHrwfP2HkirULIaKEYqrhSLfeeuuInWM4NDuaaXW2ApBXH3rNzdk5wevtvU7avX5Ozk7HPIzYwnp3KJFS4EjCtJQke+sTyzehCta8emD4+w9CikWJRCKRSCQSyVeOgMOHv9UJqiZa+lbFL5GhGBTSpuXG7f8i8Pv9NDU14fFoyVWaa6sBQVZ+FWnWLmbOnUfVwUP4AlUApCuXYTBplq+x02fR45yAw9eG2Ra7rMfUqb/HZMrF6+2gpeUtsrIXkm4bfnybEIJulw+rSZMLW2o7EUJQu3UltVtXYlTd7Fn7UdS8yy+/HIPBwAsvvADAzp07ycnJiRp3NKjpqaHJEXI9fnnfy3j9Hooqu0jr9WH0Bgj32ztzxiXaPJeHP1U1A7Crz8UPS1NLHKMKESyN8WxjSKRb9WGCr68VNj+plb/InaCJQW8f9B0G1Q8548GYpo1t2w+BsOy9Vz4Pr14HgegfP+LRdCh+NtbhkLJYVBRlHJADdAKHhMxsIpFIJBKJRCL5Egg4fHS+fgACcb6O6hTSTywCRUExKBhHp6Pov9yYxRUrltPWVoGiaGKgq6WZ0smbUfRaXoqAWs+YcUacjmIURcFq3YXf34cQPlAE1jwfwqG5IBYWXUJmxiz2778nuL7JlNv/dw5jxlx3RGdt7/Pw01d3RLXvW/46a59J7CY5UCNy2bJlR3SGofLYzsfYdnhbVPu47a1M+Tx2xv9RhVqiy/dbQwJrY7cj5tjBrO7s5R91rTH7JlnDynF89lvo7d+//WD04I7K+JvoDTD/Rlj/sHY/+fyk52qtjZ+RdTgkFIuKoswGbgEuQhOKA3QrivIW8DchRIIqkRKJRCKRSCQSycjia+iLLxSB7EsnoE8fuXi0I6WnpwWP534ywqoymE0eAoMSGCoo2GyhhCi7d/8EVbSzc+fLEeNs1vGkpZUwa9YjCOFFpzOP6HmfW1cb1SaEYNeHiQXgZ599NqLnSJWAGogpFAEKqnuC12kGCy6/G4BVJ5/A27UB/KIatxoZ2+dV1YRlLjyqGlsoChUatzLtwBZoGQdZpSGhOFzKF4O7C3wumHZx0uHO7pBlcvaZY49sbxKIRUVRngGuBgZeKTfQA2QCWcC1wDWKoiwTQsQu8nKMIoT4Qop+Sr48pOFbIpFIJJKvL4FuT8S9uTwTf7ubQI+XjCUlx5RQBNi/P7IMmslswudxB++NJjMlY/4Tnc5Mbc0jSddLSysDtDwVijKyQhGgy+WNuDfoFep2b6GnpS7unIULF7JkyZIRP0ssXt73MvW99Yj+rEVV3VUR/ZOyJ7G/cz8A1l7tWYpshRQfdzIUF9Jqg+eL56MLxE4A80xjOzeVxC/rsbozMtbUqCj4hIDGrQCc5jkEBw/Fnnzyj2HHS5EictxpMOb42MltdDqYfkncswymtz2UGTe3OLbL8lBIZFn8NrABeAr4WAgRtJsqijIeOAu4Hk1QfmXEol6vDxasl3x98fl8GAwyJFcikUgkkq8j4WIx/aTRWCZlf4mnSU53z6bgdZrVSlHRNPbuXhlsy8vNJTfnFABs1nIqKn4RNlsftZ5eP/ICMZymLjeq30/Vxo8pdB5CF/Dwfn8M4gCKovDmm2/S0tJCWVkZp59++lE90wAv7n2R1Q2rE4754dwfAtDaUU/bC3eQnqeJpvzvfx/FZGJnew+6hra481d09AazmyrAAacHW1gcYpMnMobwkellGFQf7PoFSRm7ECrejmybegHYS7SYxgFX1RSsiINRAwKfpz8rq6JgsR151YJE36bPFkJ8HKtDCFEJVAIPK4pyxhGf4gskKyuLlpYWiouL0Q0j05Hk2EdVVVpaWrDbk6cWlkgkEolE8tVCCIE3LKOlIdeSYPTIcLj6EPvWrsTr1qyBPrcLV28P9oJCTr7yGsxWa3Csx+mkaX8FBpOZzIICdDo9Ab+K1+1CqCq9NaV0bzRhGqfiBwwKmNPSgvNNpjymT78fl6sOq3U8q1Z9Dsoy6PeaSrOWHtVnFULgcjr56C8/oWlv/Gizxx9/nAsvvPConmUwQoikQvH7c74fvM7yGnAbNKGozxjD/Y8AACAASURBVM5G6TcWHXSGrLomncLfppbynd3VEets6YksadITVhoDAGc79LWAEBhqH4SeQQmW0gsgf4rmPlq/UWsrmQ+KAqfeCm+Gzom9RPv79F/BzldAb4QZ34hYzu8N0FrXh+oPWUMVnYIpzYC7z4saEDRtFmT1GxMtNsOIeFLGFYvxhGKMcZ8c8Sm+QPLy8qivr5dlIL7m2Gw28vLykg+USCQSiUTylcK9rzPiXp91dMWiEII1Lz0bs6/7cDM1O7YwaeEpwbaNb71Ka02YW6QSQBnXwcBXfNGTgyCAt+ZELGXrUBSFKVPuiVjXYMggI2Na8H7KlHs5eOBehAgwdswNI/ZsAE6vn8dWVRFQNTG6q6Gbza8/lFAoAlx99dUjeo5U6PH2RNzPyJvB2aVnB+8LbYVYjSHh7qsLuc0aCgqC12vC3EgvHZWNVa/jtvLCYEbUpAS80FkddrAYmXgv/H+aMARwtGnjC2dq97ZcuPQRra1odmiO0QJzox02hRB8/s9KelpdUX3h+N1Av1i02UfG+pwswc3VQIUQYquiKBlAhhCicUR2/pLQ6XSMHXvkwZ4SiUQikUgkkqOPp7qbvs+bUAyaR5jqiHQBPNpZTruaE3/1PbRlE7klmrXP7/NGCkVA0YfOK1Q9OmEEBYTPiq/2fKaesgSrNfF3U7Mpj6lT/wCATpc8zMYfUPm44jC1HQ6EAIGW4TTLauIb80oYlRkS2D9/bScOTyjRjt/jZve/Xoixaog1a9ZgNo+sK6wqVOp66/CFlYkYZRuFN+Cl0639QLCqYVXEnO/M+k5C65mnMpRp1DR2DAC7ep2EZ7aYn6mpq9kZVpbm2/mwrYep6RbOyMnkLzWR9SzPy7eTpdfzwuZQyZBz3DFqGo4+LiQUAWx52p9wLPZIoRgDVRW4+3x89mxFwnGxmHbK6CHPiUWyT9tzwAPAVuDXwA+J5TgtkUgkEolEIpGMMCIg6F1er117AlH9iunohxQ17N0TcX/69d+ho7GBbR++A4Crt5uVzz8Rc25Gbj5uZS0D8sfnTePUy75J0bgJKDrdkNwEUxGJA3x+qJ1XNsVKRuNApyh8b4lWbbCuw0mPw8WW1x+iad9WAh43nQ3RpRz++te/Mnr0aLKzsznppJNIC3ObHQkCaoAfffajIc9L9voFOjv5vLCEnbmjMOWPxXioid19kda5PFPodb2qKJerikL1OK8ozOHl5o7g/Tm5dnIVP73ufbxjmayNce2EpX+GmrWw9x3ILNaS2AyTQ1tbqVib+AeK0ROzaTwQaWEvmpCFx9RB+bR88sdkkJk3Mu9RKp86mTZUIpFIJBKJRPKFo/Z5E/annzQy1pN4+H0+DmxYG7wfO2M29oJCrJlZQbEYRFExZNWi6H0EHLlk5NuZc+5xVFVuoLZaAQQ+bxZF4yce1bwZ6w+189Sa6rj9Ne2hOoKrD7ax6ZW/sftfL8Yd/61vfYsf/vCHQz5HQA2ws20nAOX28mC7xWDBoBjo84VcQX+5+pdDXv+MscnTphxqaeXlCZr1zmxKQ9cX7capTyA4L8i3U55mYnOPkyWZRnKFG/Z9wJWunVzh2qmJpJmXazGHs67Q/hwBakBNKhTHTs9l5pISTGl6qndoSXoUncLcc0rpWV7FtJNH9t+ETBcpkUgkEolEIjkm8VR3R9xnXzaRztdCbn+mkozBU44YNRDA7dCETMPe3RF9ve3al3OjRXPjNOYdxGDvj1fThSyfhuw6/DoddbVNKDodZqvm6qgznnhUhaLT6+eRlZElG2YU25lVYmfZeq12Ymuvh5+9ugOA5o7uhEIR4LrrrhvWWdY0ruHlfS8nHxgDi8GC2++OaLMarRTaCgEothVzXvl5CdcQXi9bzf01KxXQxbCGPjw9cbIgRVGYkZ7GjG0PQd2GyL6BixmXJVwjEY5uD30dHnR6BTUg2PReVdI5bQ3aZ3PaKaPxOP00H+pm8dWTh32GZKQiFm2KoowG0gEURSki7PX5qscwSiQSiUQikUiOTZxbwwqf6xX0GSass/Px1PaQNi03GMc4UvR1tLPy+SfxOB0x+8dMnxm8nrJoNjVNn2I0mckdMxYFhY6mejxOLYtmZr6WUCXQX/BdFRaMhnFJz9Dt9GEz6zHoEz+bxx/gmbU1eAMq15xYSqbFSF1HtOXsquPHUJhpYdn6WoSq0lixiV31Bwn4fWx5/eGEe+Tl5XHmmWcmPXMshisUL590OYvHLOYHn/wgov2+U+9L6nbqra7Gc0gTy6rDgdOglY5QjEbyzEZuLM5DURR0wDirGXMqwr1xa5RQDHL8zZGxiUOgp83Fqpf2Jxyz9P/TrKLv/t/2YNuk+aMATcjOPefoZsaF1MTiTf1/BqgPuxYproGiKD8ArgNmAi8IIa4L6zsD+D9gLLAeuE4IURPWfybwB2Ay0AHcKoQY3idQIpFIJBKJRPKVw1SkWeesxxVgPa4gyejhkUgoAoybe3zwOm+CDY91IkpYxFZ2YTGO7k4URcGSnoGiM2AyTcTjycHtnkZ+fuKkMC9uqOWjPVpSlW/MK+G8mUXBvvY+Dyv2t2LQ6xBC8Na2kL1mS00n88ty2FTdEbWm1aSVUPD0dfP8LWcl3N9ms7F582bMZjPFxcUYjUdep2+AdFM6fd6+pOMWlSwC4MEzHuTdQ+9S2VXJd2d/N6lQ7Hj+eRyrIstq9E6dA4BiMnJFYQ4zMqyxpsZHDcCK+yLbjFZNII4+DsYPr7akqoqkQjFntC14fdo1U/ns2QpKZ+QyelLWsPYcLl9kzGIj8BvgHCBoB1YUJQ94HU2Qvg38L/ASsLC/fxqwDPhP4CPADnyxr5JEIpFIJBKJ5KgjhAC/lqtShNWTA8hYMmbE93N2d+Hs0VxdVy17Kqo/LSMTgJziMcxbenFQsDQ2vkxr60dBoZiZOZuxY29g164fkZ6VQyAQwO32MLrodnbtqsTl0uropaenR6xf1ebgN+/sQa9TEGgiYoBXN9dz5jTNitTn8fPTftfReMQSiuV5NuxpmuBb8/Tvkr0c/O1vf2Py5CN3aRzsQnr7gtspSS+JSmLzx8V/5GDnQR7b+RgBEeC3p/w2QhSe4ZvIrEfeoYUfYZmlWXUVRcE8dSoZS5YExwmfL0ooArRYtddbZ7VhN6SQo9PnhobN4Ouvsbjxscj+yefDvP9Mvk4Smiu7otoKyjJpre1FqIKCskzmn1cW7LNmmoJWxi+aZGIx8c8PQ0AI8TqAoijzgZKwrkuB3UKIV/r77wbaFEWZIoTYC9wJ/EMI8X7/+Pb+PxKJRCKRSCSSrwn+Ljc9H9VGlcYA0KUbR9zltG73Dja980bc/pOu+DajysdHtQshaG39KKItK/sE9HorY0tvpvLg/3G49TCqmsahylCtwoAqaO7zs7mmE4NO4cDhPt7f2RTsi8WtL2/H6PTybPXWIT1bwO9jTMtqtr+7kfP/7mDTpk20trYmnTfc+MTBNDsi6xWWZsZ2l0wzpDEzfya/O/V3WAwW8PpQ3W4UnQ50OlofeCA41r1jZ/DatX0Hwu3BdsrJKDodzo0bI9Y1FI7CMnUa7fbRGE0m9DnZpCdx6wVg9QPQtC1+/9QLk6+RAvs3RJbkmHXaGMZMyxmRtUeahGJRCPHJF3CG6UDQEVcI4VAUpbK/fS+ahbFSUZSdQB7wCfBDIUTUzyeKotwM3AyQn5/P8uXLj/7pJV95+vr65GdFkhT5OZGkivysSFJBfk6iyaxVsLXGdmjzegQ7lo9smoyGDatxtce3P1TU1FFRo5WfEEJFsBJwgnAhBtktOjqqURQHQghaWkbhD+jp6Z5MIKCNU4WgpkeltUFHz/bkrpgDtAEBvx+9IXK/hUUGeryCPe2BqHZFgbefvo+nl3+ccO2zzjqLjz4Kid777ruPFStWpHy2RNR6amnv1s5cYCwIftZ9XT56Aj3BceH/Bixr1mDZvh1i6+Yo2h9/HB5/PKLNozdwOCOT3sWn04SOHvrdfju72LWugUNJ/CWn7/4MRahx+3dtSGzdTYTXIXB3ghDQVRX5kBVVHVQePnJnzqPx/0pcsagoyolCiM+TLZDquASkA4N/6ugGBtJblQDXAGejubI+DfwN+NbghYQQjwCPAEyePFksCTNPSyTxWL58OfKzIkmG/JxIUkV+ViSpID8n0fR8XINX7RdSegUCoS/UOquBmUtGNuPjG+tXYM3VauplF42msykkRsfPO4FZYe9Pc/NbtLQ0hM3OJZxZs74RdJ987bUOVNVDVn/QVFFREdtrWvHpTJjSixlUmj3Iw9fMQwG213fx989CtQ7b2tvJyw3t98ulUxmXr7lX/vXjA+yo72LJlAKuWahZ7+rq6vjF1YmFIsC//vWvpGNSQQjB7zf8noa+Bs4YewajrKNobmwm16CdeW7hXJZMXwLAFMcUfrPuNwDcPOtmZuXPAiDQ56DxxZcgJzfmHgC5N96Ap7KSvuWxBe3unHwemzYPvT0DU67mxBi+2vmzFiR+kIAPGrP7bxSYcAYcDHsdF93OkpL5ideIg8fl5+Mn96AX2mc6L+xgRouBs5dOH9a6gzka/68ksiyuURRlOfAU8HF41tP+jKhnAdcDi4AUnIDj0gdkDmrLBHr7r13Ak0KI/f173wsk/xcgkUgkEolEIjkmUT0BvLU9CK8KBgVFp+CtD1nc7OeW0f1uqIyA6g7EWmbY9HVGOqidctV/YjCZCPh9CAGGsMQuquqlpeXtuGvNmPHXiDi7QCCAEAJVwDnnL8VqS+e5mq39dQU0phfb2d0QKgvy6LXz0em0NeaV5vDDM3Tsa+6lNNfKju09KHm5dLt8XDh7dFAoAvzozIlR57njjjuSPv+vf/3rpGNS5YldT9DQpwnpT2qjnRLz0kLyuNBWyF9O+wsKCnpdSD44Vq+KnGTQg7//PVcUCu/8JcbiYtLmz48Si4rFgnC7eWzaPBSjAePo4qgznJKdHtUWhTtk8cRkheP/C+ZeC/veB5MNiuclXyMO+9c3aybFGJx1w7Rhr/tFkEgs/hO4GFgMoChKF5rFLzzBjIKWnOZI2I2WvIb+fWzA+P52gB2kbJCWSCQSiUQikRzLCCHoeGFvwjH6DBO2BaNwbNRiuzJOGdlC4211waT7WGzpGEwmbV9DdPbP6uqHIu7z8k7HZpuI0ZiF1To+SijWd/TR0q0leFn+5v6o0gq/umAaZXk2vH6Vhi4XZbnWqEyfs8dkMXuM9nXbVatnyanJS24M7P/cc89FtJ177rncfvvt+Hw+3n//fW655RbGj4+OxRwuWw8njqcss5dF3Bt0kfJD+P10//PNiLYxDz6I6vHgXLcOQ1ERxmJNACqKQv6Pf0TrX/4KQNG9v8WQk0ONy4NlZyUYjCj9iWzsBj3d/gD5JgNXFqYQD/jm90PX3v6MuAYzTL84+dyBZ1EFO5bX4+rxMnNJCbYszQ22s9kZMW7ccQWAoHRGXtIsr182ccWiEOJSRVFOAn4MnA9k9/8BcALvAX8RQqxNZSNFUQz9++kBvaIoFsAPvAH8UVGUy4B3gf8BdvQntwF4EviVoijPAc3Az4B3hvSUEolEIpFIJJJjAtfOtqRjdBYDlqm50J+UxFRqH9EzeBwhK+ao8ZPijgsEnPT27opoKyg4F6MxO+b47u7uoFBUdYaYNfhGZ2lFAUwGHeV5tqj+ofLGG2/wi1/8gubmZrq7u6P6//GPfzB27FgAzjnnnCPeLxwRw1p24ugTg9fl9nKm5SS2nHlr6yLuzVM0d2Od2Uz64sVR4y1TplDy0N8BgkLrj1XNKBZLcMyzs1IQ10KAo/+z6OlJPDZF6vd3Ul+hWa2XP7+X7CIbnU2RpVjOuG4aFtvIlSQ52iRLcLMWWNsv9KagicUuYK8QIjpVVWLuBO4Ku/82cI8Q4u5+ofgg8BxancWrws7whKIopf3tAB8APxzi3hKJRCKRSCSSYwDnlsMR9+ZyO56qkMhRjJpAVHQKaVOOToZId19ILGbm5ccf547M6mkwZMQVigCbKkKus0JnwKjX4QtEJkwxjWBW1/3793P55ZcTCMR2083KygoKxZGixdFCTY9mmV3fvD6i786Fd1JoK0y6hnPLVvzNWibYng8jYyczzz036fzB1rhuf+j5Z6SnDR4ejdcBH/wC+lpi95/wneRrxKC+ojPifrBQBDBbUypRf8yQ0mmFEH5gV9KBide4G7g7Tt/HaGI03ty7iBSaEolEIpFIJJKvGIMtUdY5+VjnFESIRduC5GLjSOnrCFk3LbZQPFsg4KS65mH6eivIyj6Brs6QGDIY7Uyf9qeE69a2hurnZRaU8Kdr5hFQBTc/swmA/z47vhVzOPzpT3+KKxQBXnvttRHdb1PzJp7a/VTc/lxL/AQ1A/R+8gldr7wat99UGrvMRqpcWZTCDwx16+MLRYDxpw9r747G5Jluj3W308F8taStRCKRSCQSieQri/BECpu02ZpVL+fqKfStrEefm4Z5QlasqcNGDQRoPLAXZ1cn6Tl5qH4/h6sPBfvNtpAraOWh+3E5NatZuFAEyM87M+leDocreF2coyX21+sUHr8uSSbOYeB0Onn00Ufj9t91112cfvrwRE88drbtjNs3p2AORn1y98pEQjF9yRJ0aSHL4L/auun1B7iwIAuTTrPIvtHSiTOgYtEpBADfoBqVpRZT0jPQG2YxNlq1hDYCyBoLC7+bfD7Q1eKkrb6PkinZWGxGvC5/RP+MJSWoAcGeVaEsunljMgYvc8wjxaJEIpFIJBKJ5AtBdYa+UOvtpqCVRWfSk3nmkVmU4lGxejn7162O228OsywOCMUoFIXMzFkJ9xFCUNPSwYBcstlScIccAuvXr+e2225jz549eDweHI5oF8e2tjbS09MxmUxHbMF6ce+LbGzeSECEBL5fDb1/CgrzC7VSEkW2Ik4bc1pqC4dlOjVPmYy5vBwUBfPkyVgmh8qjvHW4i1eatfi/j9t7uG/yGF5samdVZ3zrXYHJkNpz7wlLqDP/eihflNrZ+/F7A6x59QAA+9Y1Mf3UYnavaogYUzq938oqBHtWN2JJNzLvvKPzGT+aSLEokUgkEolEIjkqBBw++tY0EOj2AqA6QikvRrocRiyEEAmFIoCtvyBiT09kwXWjMZuioksBHVbbOMymyAqJbl+Ad1dupKOhCp1Ox+FuB0afO9hfXJDcJTNV/H4/CxcuTDhm0aJF5OaOzJ77OvaxuiHx6/bHxX/EYrAkHDMYoaoQFsOZ/4MfoBhiy5EBoQjQF1D5//bEEfJhzMiwJj9EV2RCHdJHJZ8ziNa6SME6WCiGUz47n/LZ8eNij3WkWJRIJBKJRCKRHBWcm1vwNUZbwECzJg6XgN9Pc+UB3H29Ee1Zo4rILRkTvO8+3BLVHwgE6G3TkuwsvPSqYLmMmppHIsZOm/aHuPurquCOVzdjrN1KvApv88YPP/bypZde4qWXXqKnp4eWlhZ27UqeOmTatJGr1/dh9YdJxwxVKAJ4q6qC9QZ1NluEUNzZ62RVZx9+IahxeVJe88rCHAyKQrZRz3GZMcRi41ao/DR0X7chsj+7LOke7Y191Fd0oqoCvzfA4erE2VN1+pFLYvRlk7JYVBQlDbgEGAM8AOQBHUIId8KJEolEIpFIJJJ/O4RfxXMoupTDAJlnDj9L556Vn3Jw4+dx+yctPAWA+opIkbXkP/8LRVEQQiBUFZ0+JFhN5gLcrkFWpzhsrevE1d2JMY5QHFdcgNU8vPIIH3zwAVdddVXygYP4+9//Pqz9YrG/c3/wepx9HLccdwvrm9fz4t4XAbhp5k3DWrcjrAakYjYHr50BlfurW/DHKVw/QKZBT48/0iJ9QUGCGFevA1b/BfwJ5IrBHL8PCPhVtn5Yi8cZvxDE2Om51O5uD96feMnI1bH8sklJLCqKUgSsBsrQfj55FqgF/gT8/GgdTiKRSCQSiUTy1cTf5oq4z7pgHIpFDyro0o0ouuHH1CUSikBM19PRk6YGheLh1vcxGrPJzjoeRYm2cE6ceEfC9R/7YDOZ3ZWhhjQ7JVPmYFBgekk2i6aOTu1BYvDHP/4x6Zjnn3+eyy67bERiE0Erh7GrbRcBEYhKYnPh+Asx6o2cPPpk8tLysOgtlNnLotZQnU4CveGWXgVDfh5Kf2Iaoar4m0KJZSyTQ5lhf7G/PqlQfHJGOQadwjU7DiUcF0F3fWKhqEsuhap3tiUUitMXFVM2M4+ZS0oI+FVQQP9vaFn8HVAOeACTEKJRUZS1wDlIsSiRSCQSiUQiGUSgzxu8No62YcgbXsIXr8vJ4apDBAJ+hKrS1RJZ+7B01nG0HDoY5ZIKgM6LMacGva2Nbs8hamt76excF+wWIkBujmaFVAMhcavX2yKW8fgDbKvtotftRwCZXQeCfWkmPd88Zz6Tw5KzDAWHw0FFRQVut5tXXnmFTz/9NOmcq6++elh7xaKmp4Y/bowvUCdkTQC0kg9TcmJXuuv56CO6X3s9Zl/accehz8zA16jVVfTpdGzPK0Q541xo6eSTjh66fJHWwlvGFvC32lA9zhPsNgz9Py6ckZvJJ+2aG+jZeZmJH65jkLA85b9hy9Pg7LcC/sffEs8H9q5tiriffeZYHF0eGvZ3UlCayZipoVId+hGsoXmskKpYPANYA2wCftjfth+47GgcSiKRSCQSiUTy1UbtC1ljDLnDE4oBv49PHn8ItyN+Bsw5Zy9FDQR4+4HfRbRPW3Q6h2ruRTE5AcguUSOEIkB93dPU1z0dtaZeH3neFzfUsXJ/a/A+PNXNhIJ0bLZIcZkqK1eu5KKLLqKrqytm//z58/nWt75FeXk5v/nNb7j22mu56abhuYDGI5FQhOR1AYUQcYUigGvr1oj790onsqJ0IpYOBxAdz3p2XibHZ6XzjN3GYa+WfbXAFJIsVxflsNfhxqwoXDoqO+HZCIR+sCBvEow9AYrnQsNmyCgCawo1GcMompBFyWRtz8knHP16oMcCqYpFO1A5qC0N+GpVlZRIJBKJRCKRfCEEwsSizja8+L2u5qaEQhFAp9ej0+tJz86lr+swurQuJi48nlGTrDgtRTi7u9AbjJjMqSVkUXQGdLpIsbizrgOzqw1F+NGFlY+wmQ3ohukG2tHRwaWXXhpXKAL893//N0VFRSxZsoSLLrpoWPskQhVqVNs4+zgOdWsWuZ8d/7Oka3irqiPudTYbaoyyHgNU2nPQ2+NbBK8o1AScoiiMihH3adLp+P2kkqTnQgjYtix0XzBV+1tvhLGJM8sOEPBHvj6zzxwTZ+TXl1TF4gHgTGADgKIoVwAXAXuP0rkkEolEIpFIJF9hhCfkWqhLG14Cftcg19LSWcdRsyNkqcoeHRINp9/wXTasugVVdxifaQU11SvQ6TQRGRyfcxJCBOjqXB9zP0VnYtSoC9CFxbL5Aypq424yvNpZ8tLNkG5Gr1PIsWkF4IuLi4f8bMuWLaO9vT3hmCuvvJKVK1cOee1UcQ+K57tkwiWcUXrGkNbw7N8XcV/85z/R0tnNE0+/QHFvN6c1VJN54QUoikLPvz7CnV+AIV8rJXF2Xibpej0KUGwxMT/TemQxmD43uPvFd+O2yD5/8gyrh2t6qNrRhgho8ZPtDZE/VHydYhFTJdV/uQ8D/0ATiAAv9P/9jxE/kUQikUgkEonkK4/qDlngdObhlcnoag7Fi01YcCIzTz+bvDFlbH73DQBmnnZ2aGz3Gqw5fiC2a6HVWs6YkutwuaqjxOLs2Y8Gr1/ZVMfKT7aiCoFeUXB4/OT6NFdWo15HcXa0S20qAsfv97N161Y6OjrweDzccsstUWMWLFjAxo0bAWhoaECnO7rixOWPTEJk1A/dAtz9zzepS8/kozHjWTBlIq09Dh6oa0c98VS2d3Sw4NKLGDNdi3XMOO88vLurUVRNjF06KhubfvglVCI4+AlseCR+f1bi7LtCCLZ9XIcv7HMrSV0sPgZMBr4PWNAS3TzU3y6RSCQSiUQikQQRQhDoCcWLDdcNta+9LXidNUqLERs7YxY5xSUgBOk5ucH96uufi5hrtx+n7a1Po6jwEoxGrcSC2Ry/CHtbn4cPdkUm0EEIFKFZSX0BlUmTJqEoCs3Nzeh0OmbPnp30ORobGzn//PPZvn173DHr16/n+OOPT7rWkdLiaKHF2YJP9bGhObLmYKEteRyec8sWnJs3gyoIdHTg0hu4f85JABzILUKp1mpb6tLS0BUXs8aeQb8DKJ3+AN5+oZiu142cUAz4EwtFgPLFCbu97oAUijFIKhYVRTEAxwNPA78ERgEtQojUq2VKJBKJRCKRSP5tED416IaqGBR06cMTi00HQy6OaRmhODdLhona2sepaqwEBGog0p1SUfSUlX0/5pp6fWTh9smT7wleVx6Ojo9UwuL6hKJj/vz5Q3oGgFNOOYWqqqq4/RaLhblz5w553aHgU338bOXP8IYnfRnExKyJCdfwVFbS/sijEW0V+UXBa8VkipqzzxF6bw57Q3Gs+abhfSZi0lmduP+8P4A+sezpbI6Ms1xwQTkb3wm9Z7qvYabTVEgqFoUQfkVRlgPPCiFuRKuvKJFIJBKJRCKRBAk4fPia+iAgIl1QrcZhxaE5uyMTv6Rl2oPX7e3L6e3dFXdu0ejLE649e/ajBAIudDpLxNla+0K2kBnFdm48tZy7Xw/FSI7JTU/5/AP09vYmFIoAkydPxmAYXlxnKrj9bm5bcVvCMZdMuCTp++TesyeqrdukFbU3lmhxm3MyrOzsc9If9kezx8dHbd0APNMYitHMM6X4vD43eAdEvAKKAmnZ2t8DtB+InHPZYyBUOPARZJdDdmnSbZzdIRFtSTdSUJpJRm4ave2aq+6pV0yKN/VrTaqfyl1A1tE8iEQikUgkEonkq4nwBeh8ZX/MPsUyPBHUfbgl4t6WFSqT4HRWx51nthSRl7sk6fqDy2MAbKzqCF4X2S1keyJMtAAAIABJREFUWozcfcEUnn1pDwIoyc1Iuu5g1q1bF9V2/PHHs2GD5gI6Z84cNm3aNOR1E+HwObh/0/34VM2S1+HuiBozPms8VoOVbm83k7InsahkUdJ1fc0hF11jcTGZS5fygQPMJhO6tDS+WZTD+flZtHv9/HhvyL4ULhIH6PSl4PJZux4+/xsEfNF95/0hJAI3PxXZZ+5/n2Z+I/ke/XQ0hqzK5bO0BDyLrpqEo8uDJd34tayhmAqp/utdBvxOUZRfA8uBoD1ZCLH2KJxLIpFIJBKJRPIVoevd+JYzY/7waiyGu6AOpqcnFPs3tvRmMtKn4HBUYrONx2AYuqADLetpfWco4cv00XZUVeWdd94huz/rqcvlTLrOjh07uP3226moqMDj8XD48OGI/tGjR7N+vZZgx+/3HxWL4s9WJi958ZN5Pxnyuv7OLlaMLqXPZOLKi5fSNLYU/cHGYH9Bv2tpbgpWw28W5SYdw+r74/e9/1M4+zea5TCcjKLY4xMghKClqid4n10UclW2ZZmHvN7XiVQ/nX8ABFrM4i/D2sUQ1pBIJBKJRCKRfA0J9EbGwVkmZ4MC+nQT5klJCqfHwWyNXeje7W6MuE9LG4PBkIHdPmdY+wzwwMeRltFRdjP790e2CSESruH3+7nkkks4dOhQ3DE///nPg9dHQygmikkc4O6T7o64F0LgFYKBx9MrCkZdtEvqzp4+/jlFi61c3auiHIx8L2ZnhETW3EwrW3pC4vqM3EyWd/QQENr1JFuSupdJXmsA/nVndNvEs5JO2/huFYerNXFoSTfi7ou0XGbkpFaT89+BoXxCYzkxH0EhFIlEIpFIJBLJsYzqDeBrciD8an+ImII+x4wha9CX6UDoi33WheMw5A7NmiiE4LOnH6G7RXNzNFtteJwOjHkHMGTXkZk1iba2zwBBQ8MLEXMt5uQZPOPh8gZw+QL4Ayp7m7Q6irqAB4PPgaujhS1btgxpvX/+858JhSLAOeecM+zzpkK3pzvi/kdzf0SOJYePHvsf/Psryb/oUvLS8gAICMEP9tTQF1BjLQXArIw0iswmhFB5c0pYEp5BQvfcPHuEwPxJWSF1bi9CCMamada564rzUn+Qlt2R9998UYtTXHZl4nmjZgQvhRDsXtlAw4EuDCY9tkxTVO3EwUIRwGAaoSytXwNSFYsjmK5IIpFIJBKJRHKso3oDdCzbG7dfsWhfqAeyng6gzx66VaZxXwXdrXWYS3ai6LUkM2mmkEuoz99EQ8OyIa+biLe3N/LmtsYIa6He5yS7QxMpa9ZEx9kl4/LLEyfWAZg06egmSvms7rOI+4nZE/FWV3PybhUvZRz4tJ53lZWkzZnDkw1tcVYJsaPXxY5eF8IXKaqUsLIXRWYj5+XbB09ljCU6O2rKdA5ybU4hSZIono/HNBr6fAgEtbvaqdmlvY9+TwB3b3Kr67zzy4Zz2q8tKYlFIUQg+SiJRCKRSCQSydcFb1V3wn7hjv31UInhvpiMDW++gjG/El1aV8x+W3ZOzPb8/LOHvBeAqgr+ubUhqj3NpSXVGZUZW/CefPLJEffPP/88L730El1dXaxatSpq/Icffsjs2bO5++67mTRpEj/5ydDjBBMhhOC5iufY3LKZU4tPZWL2RFbWrxzoZF7mDAJ9Dlw7dwLw5oTprC0cC02dpOUnF4oRe3nD6mamWbhnQjGjzAYUFKz6o5D8pSlOTcpzfw8f9Lvy5oyH0+4AwI+ZT5/bj29XdMbWRCy+ekrw2mIzSKviIFISi4qi/CtOlxBCHF1bukQikUgkEonkC8ffNaiktoKWrWIEEKpKR2MD3rCEMYo+lB2zoGwcAD63G73RiLG/PENu7hLa25cDYDLnU1SUerbLcDbXdkbc56WbaevzYHG1YdArFGRq+9ntdrq7Q6I5KytUHOCtt97i29/+dsJ9zjrrLBRF4aGHHhrS+TwHD+LctBkQpB08SNOKFfibmvHNmcLhi05AVVW2t21nd1vIVfOzus+CVsW0Hg+nPb+XMns3jcYdAPgVRROKA3vs26dZ63R6jKOL0FmtPDOznFavn1v31YGqgk7HOXl28owGOnc28lr/XMVkYpz1KCd+sYYlwLHlh65zymHJz6G3BcafDgbNern5rUP43PEzrBZNyGLs9Bx62txUrGkkb2wGx19QPqyyLv9OpOqGemac9hH6L0MikUgkEolEcizhresNXqefMhqd1UjPv2oixmRfOhHFpMO1s41At4f0RSVJ13U7+nj/wT9HtSsGzXJlzy+gtPQ60tOnIlDp6tyAEAFGjboQnc5AScm3jvDJ4OHllcHrNJOe+74xC4fDwZtvhur1LV26FLvdzrJlIfdXuz3kannRRRcl3MNmsw1LiKgOB4f/FHp9zO3t+HNz6fP1UfXxq6yzbaVjdOJ6j9PWNKIAGcZQZtgWa+ScBbWHWD9Ke7+8NTWcc9ICFEWhwGzkO6s/Zl9nDwub67D3W4qFx8Mp/XPTTzttyM8FQMAPnh7wuyFzdOKxfWFZZAeXwBh9XNTwzmZHwuVmLinBaNaTV5LBuDn5CcdKQqQqFn87aM4s4DzgiRE/kUQikUgkEonkS0UIgRqW+ENvN4MabSPQZ2pWHduC1JPM1O7cFrNdMWpWxrQMO1brBMzmAgAKC/8j5bVTYXtdpKvr2dO1s7e3R8YoDgjDb37zm3R1dUVYFe+4446k+9TV1Q3rfJ0vvBDV5gl4qequBiC/rjemWMwwZVBkK0LxBZjeUs+o3GkR/U5DKAWJ3evmqgO7uPLALt4un4wArjlXk4Le+gZKd2xloIx9LMtQ2qyZyR+kqw7eu027tvUntnGEub5mFMGFfwndCxEZl3g4zJ3UGMqyCqAGVFx9PnyeAIqi4PcGCPhCSXrO/q8ZqAHBujcq6et0M/Xk0RjN0r10OKQas/irwW2KojwHREeySiQSiUQikUi+0rh2RcazGfLSYFDCzLSZQ8hsGb52b2/EfXZRMZ1N9eiNfjLzC1EUBaMxc1hrx0IIwWtbGuh1+9DrFFbsaw3vZNH4LLxeLzU1Iavp2LEhd01FUXjjjTe49957aWxsxOVyEYvPP/+ctLQ0iouLycsb3msD4Ny0GafPSaenkwCwfe4osioacWaPorDzMEJRsJvtTM+dztpGrdz5FZOvYFHJIgAcn39Ohy1U8qPwrv/BUFjItl/9Otg2ITuTwrv+h+Z7fs1/VGn1LD1r16KWjMG1I06soPZikHHmGVimTo1s3/MmbFsGOgOY+kueuMNiXh0x4iN7m+CV60FvDI1VdPDNaLFMVmnw0tnj5bNnK+KfETD2xx0uvnpywnGS5BxpcZdh2qAlEolEIpFIJMcqzs2RheQVRQE9pJ9aTN8qLTFM2tTYSWeScWjLhuD1vKUXM3bGbDo7N1FTU6/toyjo9YndLIfCve9VcKh1kIuiEOQd3gTAe28djJqTmRkSqwcPHuQ73/kOfn/8eLjy8nIWLlw4Iuf1iwDPF2SzZdwSDhfbcehU7NMgo10TqRdVvc6vFv4Ki8HC1VOvjprv3hOZ4MWQn4+iKCg334x+WwXo9RTMmIyxqBDzlMl49mpisfvNt+Keqeh/f40uMxNFp0MxDiqS4HVoQhFA9UeKxGT4nBCeZFWosOlJyBkXOS69IHi59aPa1NeXHDGpJrjZP6gpG8gBGmMMl0gkEolEIpF8hdHbTQS6o8sMWMZnYR6bCQYlZjyez+tBDRNVHqeD+j278Pdn0mytjSyHYDRrWUcdjn2h9YQYVqyf16/yhw/2UtXm4PSpBRRnpaEKES0UAYtLsy5OGx3bgllWVha8fv311xMKRYCPP/54yOeNR7UJ1k+cB4DfpAO/SkAfej28XXYshvjlSYQQbCgoxmk0cnJTLUp/PcSdfjD1P1dBmjZfZ7MlPU/mhRdgyE8Q41fxdtI1GHcaTL8Ylv9esygmYv8HEbfN7nE4t7Wh6BX0eoWuQbGJaRkmXGElMc6+aQaSkSNVy+KEGG0q8LsRPItEIpFIJBKJ5BggXCjazy+P6FOM0WUSfG43Hz78V3we95D2MZq1jJpChMRYbt7wHNeeXFNFVZsmJD6tOBxzzGXzSsiwGKjf242nKxNjf8kHvV6PTqdDURQmT54cYVn82c9+lnDfpqYmCgtTj9lMhPD72ZTXn/hFAaFTyNXbcYlQIfl1M08JXu/5bAVVh2o498pL0adr1tg9OhMvTNJiCt+ZcwLn1LfiCKjs6Qu5z863azGAent0RJk+J4dAZyfmCePJvflm9BkZUWNCBxaw+43ItksehvrNsPHRUNuCm0Bv0GIUO6o0C+RAHOP2F+HQ8pjLrzm0kC51LLhi26dOumwC2YU2PC4/bXW95JWky9jEESZVsfhfg+77gC1CiAOxBkskEolEIpFIvjr42ly4d7cjfNG1E/X25IXVP3ni4SELRYC0TE2s+Pwh18WM9Gnxhgfpcnp5fUsDnU5N1O5p7Elpv/NnFgGw3ZnP/8/efYfHUZ2LH/+eme3qvVty7wUb25gONqEYQiCEBFJwKknIj0ASclMhueEmN/emQshNuUmAGyAQSCABAhiwMRgbsHG35CZZlmRJVtdq+86c3x8j72pVVmtZMu18nsePduacmTkrC7Ovzjnvu8drBZQ5OTlceumlsT719fX88pe/pLOzk8cee2zIPbZv3868efNiweV4Ch04QJsnHpxdUpDNqvYo/0EnYP09RDx5fOHNGrqOtRNt7wZnFgf/549c3b/38K4z47Unbfl5rOtM3CMKUOywlpLqOTkJ58vu+iWaY5S/795m6OgPAdr2JbZpNnDnwLSVVoKaY3th2eesQPG43MRfPrD0s9C4BcL9AXF6IeRZ81TddVMhq5CR5BRbM6NOt42yGTkj9lPGLtVgMQBUSym3HT8hhMgXQsyQUg5eoqooiqIoiqK8Q0hT0vNk7YjtIoUi5QFv4j41TdcxjcTAc8GqS9j5fOISQ09WNlJKvL27Yufs9tHzJ975VDVdvqHLZAdaUpXD1sNdw7YNTFIzbVp8Ad0TTzzBtddeSzg88r0XLFgwrkFi5OhRQnXW8tyu//sz1SvOByMMEqa7NHShM9fdw34KQAgEgra9iUHayyWVXH3ISvqSGQnRa7dmbIVr6HLVNWX58fEbiVmLRg0U2w/Cc98euf2D/2t9FQLOunlohtPh6Da45g8Q9lt97W4AIiEDtu+Odcsu8tDd6h/pLsoESTVY/DPwC2DbgHPfBm4G1FyvoiiKoijKO1SobuSEJM5p2aMGRkY0knB8+Zf/DbvLRVt9Ha/85X4AZpxxNlOXLGfqkuVEw2Ga6p4jJHbS0vJ3enoTS2nY7clniCKGOWqgeM9HF+Oy6+xo6OauF6xZsLuvj9fmGxgsut3u2OvbbrstaaB41VVXjWug2NfQyJ8eeoyG9EwMoRFYcg5yQLGKIqcOGHxl3lXcfOh1bJoNGP75/7X4LAyh0Wt3IjSBrbCQqnQ35+ZkoAnB4UCIxRkeFmfF9ynaCk4wa2vT1pHbFn00FujFnMj3ypFYHuPAltaE47Oumc5T98QztWYXJfZXJsbJZEMdpZKmoiiKoiiK8nYXPZY4W5O50iobIRwatsKhH8illLQfOUw4GEQIOHZ4UNKa/tmsgsrJXHHrNwkH/Hiy4jUKe7yv0R18AoBAIPFaAJstyR454IntifvXbr1oBkLAz9ceQErJx1dU4rJbcxkLK7L5w5qlQ+4xXLBYW1vLgQPJd1gNtyz1ZKx9YxsvlVYlnIuErSW1fbku8uwaQWBy9mTcmQcxfdbf1VX1+/C4PTxQWBG7rjW/EOfUqRwP1yrcTu6cXp70+e5Fi3BMnULkSAO5a24YfcChQct9q86xvmZXwIxLRr/+BJjG0AqPK2+Ywwv37QUhWLp68jBXKeMtabAohDj+qxUJ3CyE+NLxJkAD2oa9UFEURVEURXlHCNUO2C94fjmOiniwFvD20tPagtA0NF2nu7WZ3evWpnxvm8OBbdDSxsbG+5NeI0R80VogbPDsnhbsusbFc4uw6Rr/2pWYTXNembVs9X9vOD3lcQUCAUzTpLa2Frfbjd1u54orrhjS74c//CFOp5Pp06dz8cUXj+usYmDHDvYfboDCstg5W24OoV4/EZeN8ox9dAczcGEF359bsZg/7TtMmcfFh66/Aoem8djWfURbW0DXsRcVx2bybEJwWcHoy3mFrlP4ta9BJIIYbQkqwJHN8ddn3QKVK07sTSdx9EAXtdvbQYJhmPR1xvfAls20Zptd6XZW37Rw3J6pjG60mcXj7RIrOByc/uo34z4iRVEURVEU5ZQwfBFkJL5vTc90xl73th/jxT/9Fmmaw106rOKpM5K2h8NDi7OXlHyQXu9uwuE2qiq/GDsfjBh86cE3Y8fpLhvnzUgs4ZDmPPFFcoZh4PV6+eQnP5m03+WXX843v/nNE75/qnqefIq23Hig+KnTZjOzahI/2Px9XASwEWVJ0RL21O8BYFVxHsvys0nXNbT+oHB2dgY1A+oe3lxZRKXLQbpNx6MPzVo7HCEEDBcoRsNwbA9EQ9Zx2754EhoA5/jVwmw+2M2250aun5hfkXy2WZk4o/0XdhHWLOJzwGPEg8MoUC+lPDxxQ1MURVEURVEmkjFg9kY4dWy58YQojdV7Rg0Ui6ZMo72hHiMSwWZ3sPzqaxPag8GjNDU9SCjcjjTDRKOJmTnnzv0ZNlsGhYWXYJiS/a1egu1d6Jrgl88nLgm9/9XDvLw/cVHbuTOS1P8bQSAQYO3a0WdH77333hO+94mINDTQVjY9drxs2mTS9CjpxL9H+e7EPYWZtsRUIVcV5fCjWmum9bzcDJZmjV43MSVSwgvfh46DI/fJGL8dabtfbhqxzZlmp3Ta6LOkysRIGixKKV8AEEJ8FtgtpXztlIxKURRFURRFGXdSSvpeacLoCSMNE6MrFGtzViYWqO9saoi9zioqxuFy01Yf32M46+zzmX3WeUmf19j0AL6+kRPnH9+fuOVwJ/+z/tCo4z9eR/G46YWJs1sHDhyguro64ZzT6WTRokUUFRUB4PV62bBhQ9LnfPCDHyQvL2/U8ZwoGQ5jhiMQjeCz2fHZrBk9d14ueQ4bjX0tsb4eu2fUZa9z0t3cP9/auzeuZTxadiYPFMEqkTEOjKhJ2B9NOHf2tTMIB6IEfRGKp2ShpThLqoy/lObupZR/EEJMFUJ8CihiQBomKeUPJ2pwiqIoiqIoyvgJ7usidGj47KdaWuLHws6mxtjr01dfRWZBIZFgkF3rniOvfBKV8xeN+rxkgWJ6+szY61QCxeHML4vPOEWjUbZs2YKUiYlR+vr6WLduHfPnz0dKybZt22hsbEy8z/z5TJ48GZvNxuWXXz7qEtVkpJSEa2uJtnfEzgldo2/TJvx7dluzdsCxjCxAgqZRMXUyQgiO+Y/Frin2FKf0vPGu9QjAukEf7yuWQcPriee08QngGqo7E44vuXE+uk0Fh28XKQWLQogrgYcA5zDNKlhUFEVRFEV5B+jb1EQkFMLuciEGlGDQ3DacU+IZS6ORSEJJjPRca5bN7nKx+NL3p/QsKU0QGkhrKevMWT/ApmegaXYe39bCa9u6Md7cMey188qysGmCwx1+3A6NmUUZlGS5qcr30NEXpr7Tz4WzCtG0+Hvw+XxDAkUA0zTZsmULDz30EL29vaxfvz6hPS8vj507d6b0nlLRt3493Q8/knAuYkao6UysjXjIVok37CXqcdDSe4BH9r3Khsb4jKddt3PKHKsBfwcUzh6+3MU5X7X2Lr78U2jeAat/On7PHvRXpgLFt5dUdwV/C3ABwf6vff1fW5JdpCiKoiiKorw1zGCU4IH+ovQSIm1+OpsaiYSCONweKq46HXtpOkITaB47Qo8HCR2NiclGNP3Ey2obhg+kSShqEI6a1HV60ITJnzbW0OYNjXjddcsmsWpO0Yjt0wph+ZShS0SPHEkc8+WXX86TTz7JL37xC7ZuHbk+4JIlS1J4N6nzbx66a+tQd+LMadSp0ZpbQNSh482y09izjw09uxP6TM+ZzilxdBus/8/R+9mccMG3xv3xfV3xfbO5peOXNEcZH6kGi3OBZ4Ea4GagENgI3DNB41IURVEURVHGSEpJz7/qMHriBeYNI0okZH0wDwf8OKZnoduG/yi49cm/n/QY/IF6jnmDNPcE8UXz2FK9b/SLIGmgmExvby9dXV1s3bqVzMxMfD4ff/nLX5IGigAzZ85M2n4izGCQcH197Ng1fx6Ro0chcaUl6z97BuvMs2LHUZk4i+jQHSwpHN8gdkSjBYrlQ+tUjqfGfd2x14VVKuvp202qwaINOIA1s3j8eAdwB/DHCRiXoiiKoiiKMkamN5IQKAJDMpv+656fkVdmFXUvnDyFqUuWx9qyi0tprU1eoH40R48+gjdoJS5Js3UM28dh07jt4pn8x1NWUpo5pZnD9kvF888/z/e+970Tvu7f//3fx/zMwYJ7E5Pr5H7iE3Q9/DCRfRvYXzKFnZVzKcoroy13BbTHZxJzaOfKaVfi0l3YNBtTsqZQ4DnxTK9jUjQPWneP3L7wI+P6uNa6XrY8bSVKKqjMxIgYsTZPRgq1HpVTKtVgsQvIBGqxktv8AzjtBK5XFEVRFEVRThHTH0k4ds/Pp2NjfCmkT/cSCQZoOWQloGk5tB+haUxedDpCCDxZ8f2Lk+aNnshmOKFgMxEjHqBqmsA0EzeohaMmUwrSufOqedR3+DltUvbg26QkEAikHCg++uijdHR04PP5+NznPkda2tjLTbzZ42NLr4/jbyvQ0kVZcTlntDQiAC09nUhFEftLpvKv01YCED5tGQJId6TT11+3sNBh46LKi8Y8jpSZJhzZBMEBSY4GBooX/xDSC+Gxz8TPpaeWaCdVxwNFgLb63oS2wsqx/7JAmRipBnvVwEKsZDY/Bc7DChqfmqBxKYqiKIqiKGNkBqME+nrx9/QQdPnp2rOJiNdLCVUAtDuah1yz47mn2fHc0+SVT0rYs+hKT30fmWGEME0/phnBkJJQ1AoWmwML+Nm1C/nRv2po7YnvUfvwUmtmsyTLTUmW+4Te44svvsj27dvRNG3IfsWRHDp0iClTppzQc0ay2+vn5/WtCecCnV6YNg93NMqZk8sRQhBYPpfNzQeQCLqK0yjUrP2f5ellHOltICIjfHXRmnEZUwJ/J9hc4PBAoAv+/vnRr0krAOeApaBlS0Af29yQlJLabW007evCMKxo2t8z8l7VoilZ6HaV3ObtJtW//Q8BaVLKI0KIDwOfAI4C352wkSmKoiiKoihjEmrro/dYq1VXMdpFV7QJbHDYU4NEUjhrGpXzF3Fkz06aavYkXDs4uU1OSVlKz2xs2cChw384XhmCI53+WNvBvlWkO21csaCU/325Nnb+wlmFY3p/l156Kc8880zSPjfccAP33XdfwrnxChQBflw3cp7H+2YtYsbkIvKAg90H2TdpGgCZjkymeZxcVpDNXfWtTMm2xjMlPXfcxgXA4Y3w6l3W65mXwb6nU7vO1T+z9+EHoLMWcsf+/Wra303NpqG/lBjo9NWTEQJsdp2cYs+Yn6VMnFGDRSGEHfgRsBu4S0r5KPDoRA9MURRFURRFGRvfmy2xMhKGiBc8j2hhXGnpnHbpFThcbmwOx5BgcTC7c7jKaYk6+kK8uPXuEdtNbAghWD45F7dDxzAliyqy0bUTrxHY2dk5aqB43nnnce+99/LbP/6RR158iVDDYc4644wTftZIhivRsdihsRGQmISNCDfJMBfu/CdvtNWAiCfRubWqmEybzoeKc1nb0cMVBdlo410r8XigCCMHijMuhv3Pxo9tA/6edRsUzDipIdTvak/aXj47l6Iqtez07W7UYFFKGRFCfAT48ykYj6IoiqIoinISpCkxIvE9i57CHOa9f3X/kSCrsBDdZmXfdKUPzT55znU3sO3ZJ+nr7CAtO4e8ikmjPvPVmg0jtnWF49drmmBRxdj2JR73+OOPj9on79s/5MY9h/EbJhRWIgsm8ZnZU8f8zFp/iCeOddHXvwdzv89aSisNA7PXy0+MHvTXX2dj+czYPsSOcDd/bSchUHTZXGTarGWo7y/M5v2FJ/e9GJYRHb3PZT+B7AooOx3W/Yd17spfj9sQpJR0t8ZnlmefVUpRVSY9bX62PXeEwqpMFlxQPm7PUyZOqstQHwfOEkLoUkpj1N6KoiiKoijKWyLaESAciu8LdEzJJLd0+A/maTmJyx9Pv+Jq8idVsfLTX6CzqZGswiI0bfgai4ZhPUMIwcEjL5DXPzHVFy3E5/oS4d5/kGZrp7bv/JN/U4BpmoRCIe68886k/ZZ84w48RcVWoNhPCEHQMHHpI++J64saPNTciUsXfLg4F4cW73vHwSZkJIKwJ5a4CO7ZC4DxyjMYwILeVjZOO41g+vBZPdPtE1BHUErwNltfhYC6lxPbi+ZCdmXiDGNW/89DyQK4/uGTHkJHUx8N1Z0IIbC7dOp3JWa/nbwgH6EJ0rKdlE7POennKadOqsGiHavW4n4hxEbiJTSklPLGCRmZoiiKoiiKMirDF8H7UiNGd/9sV9gkEghYbRh4crJGvFYIQdXCxRze8SbOtHRKZ8wCQNN08isqh73GNMMcOPgTfP5aji+ezHPGs2vOr1zMOYtms+1IMb968SAAHztj+HuNpre3l6yskccPMO87dzL5fZchhMDpcOB0uYbtVxcIMTs9nkTnz0c7eLa9hwqXg3Rdo9oXD7Anu52cnWPNuta1dxLcswfZH3zq2dlgGhi9XgBmdseXWy48tI22tEy2zptHvmxmQcEC2gJdHPZ3U5lRxm8WzR7T92FERhSe+zZ0HR65z8rb+9/UuXBkM1SeaQWV46Srxcfmxw8l7SPGsNxYeXtINVj8cP/Xyf1/JFY2VAmoYFFRFEVRFOUtEqzuJHosvuTPiEaI9M+kSCVJAAAgAElEQVQseu3dFObMT3r9glWXUDxtBtnFpbHlqcn8x+OPUencNmJ7ReklAJw2KYevvG8GfcEoSyrHNpu0fPnyUfvMXPk+3IMCyvNyM7iuOJdvH2iiI2Ity6wLhJjsdqIJaA5FeLbdCnAbguEh9/xtQxsvd/VhE/DGmztjgSLAFzY8S1jXeWzaHEr7vFx9yKqtmHHRKur3HaOo4CCL09qwaw5+umCCPyYf25s8UFz8ifjr3MnWn5NgGibdrQE6m31o/QFg9atHk16TUzz20iTKWy/VYPFBrMBQURRFURRFeRvpaziGt7UVaVoBTcjvAyAqInQ4mjljUvIAQbfZKZk2M2mf2LNCUQptLybtMyk/Xkx+bmnyWcFkpJTU1NQk7aM5HNwwZxodEYMXOuI1+9aU5mPTBGm6Rkf/9s2Hmjt5qLkzlQcjDYM9Xb3IaBQzEExontrbBcB33thAV7CLjmAnW8+fxpHSPRzLLon1+9rSr6X4TlMU9sPex60yGEIDocOhFxL7ZBSDNCEatgLDyeeO7VHBKGv/YCU+Kp+VizPNRvPBnqSlL46bfWYpfm+YjsY+8srTmXNWyajXKG9fKQWLUsqPTfRAFEVRFEVRlNEZvggyaM2WSaD1zX1oWPsKG121hNICgMQUVvBocwy/f24sOvpCODRf7Hh3z1VUel4lwx6vN6hpY3uelJLXX3+dTZs2YZom69atG/Wa93/ju1xRaM1afqQ4l45IlFKnHdG/zPLc3Az+fLQj2S0A+OaUEp5t72FrezfBmn0j9rve9JO7Zg2d996LIQ2a+pqQwJtVYPqPJfQt8hSN+twTsukeaNoycvv0i2DpZ8Z0676uEE37OjGiEtOUCZlMG2tSCLD7rbhqGrmlaibx3STlKptCiFJgDVAOfAOYBxyQUrZNzNAURVEURVGUgZrX76Zv01FsDgearuPtaI8FigAhPYAp4rkIL/xkCoXYT8DvX9rODGc80+qPr/sIn7+/jLPyfwXAob4LxnzvL3/5y9x998jlNwBWPfUSQW8vreufJ3fxUi5Nj3+UdekaZXpioJqWJKHNcZfmZzEn3c0kl4ONG19LaMsKB+lxxPdAFl1wPmkVJXiWL6P2ztuRHdXsPasUc1Ax+eK0Ymza2IrZD6t5R/JAEcCTP6ZbSyl548la/L1Dl+Mmk1uaTufRvoRz2UXuEXor71Qp/RQLIaYDm4Hj+X2/A7wI/A64eWKGpiiKoiiKohx3dH81R9ftwGV6YktNB1t69TWxWbWc0jJcaSeXfTNqmNS1+wgbJrVtPmY4fxFrk8KFEBo3X7SInz33dQBuuyS15ayDNTQ0jBoo5i8/k092N1oH5yzrH0TyJP1hM3EX1QW5GXyqvICP76yNnbso36r1l27TyQ0G6HRaAc8t2zdh5uZw1yQr6Y+9uJjlZcWAlRio7/PX8PROa0lqWXoZH5vzMXa37yZshDm/4vzR3/SJWPfDxOMla6xlqFv+ED83Qtba0fR1hZIGioVVmWQXedA0QUN1J640O3POLiUz342Ukhf/rwZNE8w7rwwtheBceWdJ9VcePwZygHYgT0rZKYR4BVg5YSNTFEVRFEVRAAgH/Lz290eokrNi5wwM9AGziq70jFg205MhpSQa7WbP3tvY2WglgekOlyOESdaA/De5HiuomluaxT0fXYwQ4LSNLWD5/e9/P2qfi772LfIybHR0xJeVFhUlX+q5NCuNPzXFl1Quy7KWSN4/fzLVviDlLkes7mG0o4PvvvEShzOyyA0GmPn9O7Dl5lJ/tJ3n2nv54qRCbAOyevrC8YA9YkaoyKigIqMitTc8UKAbBtyLrsOQlg/5M0bOWjrjEqttYLDoyTvxZwMBb2KgWD4rF39vCG9HkLOvnYEnMz5bO3VxYUJfIQQrPzHOGV6Vt5VUg8UVwLNADfGZxEPAsokYlKIoiqIoynudlBLTMDBNg+pXXgIJdhn/4K6fnYn+WhgjEkFoGrkzJo35WV7vXhoa7iUS7bbq9QG+UHzWLtvROOSa3Oy5sdcu+9iCxON+8IMfDDln86QR7Z9Bnfutf+ffLjybhblZSCnZs2cPUkrmzZuX9L4ZNp1vTinhtw1tXFGYzdz+0hlCCGanuYg0NBDosQLi4F4rq2mVtwfN48GWa9Wg/HhpPh8vzbeCaNPaK9oV7OLBmgdjzylJG2MSl3/9W/JsplMuoKzxIAyesDseRM65EvY+Ae4cKDt9TEMI9MWXFZfPymXhyjEEvMq7VqrBogsYvDs4Hzixxc2KoiiKoijKqLpbmtn894cJ9MbrFzrN+H4wR2Ya01ddhNfRQLi+FxCkLSwc5k6paW75G5FIV8K5YCRxiWe600ZfMIxmRrE5nCyc9v5YWzgc5tChQ2RnZ1NSMnrg9I9//IO7774bn8/Hpk2bhrTf8tWvsnTxYo6g8VxmMefbTBbmWplVhRCjBokDzUl388vZQwNp7zPP0PPEP4a9xjV3Tuy1lJKfb/05tT21w/YFyHGNoTRIb3PyQBGgdh05XR2QN2DWcGBQuPA6KF8KmaVgG1tiod3r478I0G2qHqKSKNVgsRq4BNgOIIT4OnAF8PoEjUtRFEVRFOU9641/PpYQKAI4zXiilfyZVQhdkLasBKFraB4bjsljK1MRjXoJ+OuHnA9HTTANMCUOz0eZU57Hrl2bCEUNPGI+6enxkhzbt2/n4MGDCCFYvXo1mZmZIz7v+eef5wMf+ABSjlyV7eabbsJut9a8fjEzM+n9xsLo66PnqadGbLcVxgPve/fcmzRQBDit8LQTH8TTg0prZJSAt3n0607/VPy1EJA/fdhu0pREwv0Bv4T2Ri/bnjsCgN1lo3RaFqFANOEaI6oq5SmJUg0Wfwr8FTie4upH/V9/Pu4jUhRFURRFeQ8LB/z0dSYu6LK73HiMTITQyKuYhKvKmsnS0+xknFt+Us/zeqvjz7HnMHv2jxFC8PBfXsWo3w7ApNw+3mwLA1VoQJ/Xj5QSIQRSSg4cPEirzYnHNGhoaGDOnDnUBcLUbN3Cs48+gmEYOJ1Ouru7+eMf/5h0PJlTpjN58skVjx9N5OhRiMZnTl1zZmP6/MhoFFthIZmrV8fatrZuHXK9QCD7S5AvLFjI1Oyp8cbeZmjeDsULIL0QfG1Q8xSEesGdC3a3tU/RTAzUuKI/edCDH46f0x00l7yP/PnzwZkBVWen9P66W/1sfPTAyO8/GKV+99CSIjPPKE7p/sp7R6p1Fh8TQtwMfA2oABqAn0kpH5vIwSmKoiiKorzX7HrxuYTj93/1W+g2Oz3P1BFp8QNgy3ENd+mYBINNdAfCNHUHiNpm8XrXYV4+0I6n7xie/j72YbJcPvTQQ8yePZtjx47xqieHaqeVefW17jDRXXV0dXXx6i230LV9lJIPg3zr0cdP9i2NyuyJz9q65s6l4P99CbCWnL7c9DIH996LlJJWf2vCdUuLl3LD3Buse0iTnlBPfAmqlPDQR8Y2oIsHZDu9/mFo2Q1pBZBRRMf69TDz/BO6XbJAcSRp2U5cafbROyrvKSkXgJFS/gr41QSORVEURVEU5T3vyO4dCce6zfoAb3jjiUj0LOe4Pa++6WnqO6wgtLbHQUPAyh6qmfHUFGUlReRmZ1JXVwdASAgiaLxRs58u3U51RkH8fr19uCMGrTveHDVQ1D1pzP/Oney7+ycEmptY9OO7uHHejHF7byOJdnfHXg9ccrq3cy+P7HtkxOuOB4oAmtDI6WmGfc9ageLeMQa5My+DvKmJ54pT35NpREzam/owoyYAnc1Dy6rYXTYiwfhM5uyzStE0QfOhnlitxDM/OG0Mg1fe7VIOFoUQlwOfAyYB9cD/Sin/OVEDUxRFURRFeS+IRiJ0HW3ENM0hbUuvvAaw9p+Z/niwqHnGXvB9z9EeDh7rw5QSwwR/azxwCpkZsde2iD/2esG8OVRUVCCE4G9H29nqziLZ7rZAIED7a6+OOpa5/3Y781a/n8pzLyAQ8DMrN4ds+zgWsx/BwJlFPSu+1/No39ERr7lxwY2JJxregJd/kvxBmm3oclOwEtNoOmRVQOmilMY8HCNq8szvdiXtc+nn58fqH4YCURwuPVaLs2pB/pifrbw3pPRfoxDiRuDXxw+BBcDlQoibpJS/majBKYqiKIqivJsZ0Qj//NkPR2zPLrIyi5r+CMejM81jQ9jGVvz8xZqj7K7+bzLtzYBEEyZIiR71o5sRRGM3U5w76A0kJrx3u61MrEuXLuXnm3ZiC4Zi58Bavun1egG4qK8dE9iy9bWEe2RNm0HE58Pf3ARA6eoPkLd0BVcX5bA3zUWhw85HSnLH9L5OVKQ1vrxUz4onzwkMCJCXFC1hUeEidKFTmVlJlnNQAqHRAsWqc+DMLyXuQQT48J9BH5/lni/eXz1qH23AEmKne+IDceXdJdWfmNuwgsQngd3APOByrD2MKlhUFEVRFEUZg9bag0nbPZlWgGIOqIWnncS+sld2PkJVWmLNRM0Mo5vW/Q3TzuR8D21enaPdAQBmFGXEAkNTaDgysyjsj6+y7ToCMKVEq95O8/PPsCngp7W1Fe/+moTn/PPRv/I7kU79gf0I3YbudHLrpEKuKMrhqqIxlJ44CcFduyHkBX8n2uFnQd8NvU14mzeC7IOCWUzNnmplOfW2wD++DK4sqFhuLTmNBofedMGHYefD8WNXf3BZeSbUD5hlHadAESA8KJtpRr4bb3sgdnzGB6YOvkRRTkiqwWIx8E8p5ZXHTwgh/kE8O6qiKIqiKIpygrwdiRkpC6umcOywVaZh0ryFaLpV7N7oi8/06emp1dOLGibVzV68IWtW8tk9Lbi0xP1sxZkuejp6OZ4XdG5ZNgAFGU4KMuL7Ij0eK9VN74AMolk2nbtnVwLw85//nK985SsjjmXWrFmcOW8um48cIzSpkq6uLux2O6tnD1/2YbyZ0kQgEEJgdHdDNEh3ezXd0uCFhufxRq0Abp/sDwLbasje9D8g7oVw//csEoC9Twz/gNU/hazyxGCxcLb1ddmN8WBxxU3j+r6yCj30HLNmQ8tm5rBo1dB6kopyMlINFp8F9EHnTGDkAjWKoiiKoihKUkd2bY+9XrDqUqYuWYaUkkBvD+7M+LLHhJnF9NFnppp7Avzo6Rp8ocSZpzmZ8WDx4qU3UpB/Lmuf/wrhcDN+3xnYNME111zDo48+CkC3ZqPR7uLZ9l4AHmiOB7d6/763np4e7rjjjqTjueWWW9B1nY+X5nM0FKEiI43vTC1F08a2nPZEHOo+xIOPfo+S+j4uLD8fc8tOgt11NEgrAN+RGyUijSHXZYUDIIbuIx2i6hwrUAQ49zZ49S6rzEX56dY5u8vKcDoBIqH4uKcuLkzSU1HGJtVgsRG4SQjxKLAHaxnqauCXQohvHe8kpRx50b2iKIqiKIqSoK8rHny5M6y1nUIIPFnZCf2MAcGiPkqw6A1G+M7fd5Fjr8PpkPRGSmNtmbZmkJDhtpPmqUDTHETCl+Dt7cHacQQOhzVzGRAaj2ZZeyYbBgSJRjjEwb89QqEGP3Bq3H777UnHU1VVxcc+9jEAip12fjqzAtH/Psdb2AhzoGE70QEztjv+fDdLGqz9lDXVVhBMxAqae7M1Ig4B2ZOs5aU9DbHrChjh+7zwOhCaVS8xsyw+gwhWgHjt/eP7pkZgGiZBX/znQpW9UCZCqsHi/8PaVn1V/x+w/kW5dVC/EYNFIcSXgDXAfOAhKeWaAW0rgXuwMq2+BqyRUtYPuj4X2Afsk1KmVpFUURRFURTlbeTo/mo6mxpp31fD5o6WhLbcsvLY63CDF9/WVozuELZCN0Z3KNamDVqGKqXknzubqW3rQ0rY3dTD5LQNTPLEE8xku+30BCJoET9OGcEZsmGa6ezZs4fe3l6OB4rnnntu7JojdmufotMZX44qTZOHls6JHQ+3xCwjI4O77rqLbdu2MWPGDK677jrS0tLi45+AIBGs78Ojd/0/sjfuTTg/bL5PaWUL2rHMCblTuGnFd7hn+z0JwaJn4XUw5XzY+Eto699/ueyzMG3VhIx/NKYpaW/wEgpEEULQ1xmMlctwpduxOwcvAlSUk5dqsPgqJM2QnIqjwJ3AxUAsfZYQIh/4G/AZ4J/AD4CHgTMGXf9joBqY+PUKiqIoiqIo4+zwzm1s+9c/AOju6EDv6bQaJLjNNESHSbjTmgHzrm9AGtZHr+ixQMJ9Bi9D/c1LtWw53JlwbmCgCFCZl4YpTZqP+jj+8e/JJ9dzPEg8rrC/5uDMmTPZUX8U76EDtO3dRWMkRFE4yAv3/2nU9/nQQw+xevVq1qxZM2rfsZKGQc/jTxA+fBjnrJkAtFa/SfbmvUmv65tWRMuUbHxte+jIMwl6NC6ZsprZebNZVLiI7Z21EOgiV9itQNGTCxd+F/Y9ZQWYVecmvf9E2v9aC4fePDZsmyvFfayKcqJSChbHYyZPSvk3ACHE6UD5gKargT1Syr/2t38PaBdCzJJS1vSfW4G19PV3wKdPdiyKoiiKoiinWvXL64aelFDln4Xblo73xYah7YPYCj3omfHAQErJlsMd5DsOoIkobaGZCBL32aU7rY970ejgen+JgWJaWlpsCeqcOXM4/PRatn7/u0jDum73qKOzrFo18TNvvU89hXftWgBCBw4A0OVLrJHoLC4h1NIcO24vT+cT//kou9t385t/3RibBinNqgLgulnX0RvoINzTyGcXfNYKFAF0G8y5krda0/6uEdvSc5wjtinKyTihYitCiBwgY+A5KeWRkxzDXGDHgPv5hBCH+s/XCCF0rCWqn8VawppsfJ8DPgdQUFDA+vXrT3JoyntBX1+f+llRRqV+TpRUqZ8VZTjSNGmqPxw7tucWYGRmE61rRQqQ6W46BmVGPa59Zn/wJyDiBl6K79QJGxLhP8D0LGtB6OnZAqcu8EUk3rDErkO2djadnQsIR35GOGIldQmHs4Y8b/Bnp8fuvCMWKI5kypQpTJkyheeffx6A+++/n02bNqXyLRk70yT7//485HRHpJOIab0/kZmN55ovIpsPUr31YVqL3TROSmPS+vUEI92EQ8dLXwg69vWx/sB6ABazHOzL2VXdCdXrJ/Z9JGFGJYFOkCYEgwGeemQd7fXxRX6ubAh7wTSs7ZMeOlm//tBbNl7l7WEi/v+TUrAohDgTuB+YPKhJpnqPJNKBtkHneogHpTcDr0kptwohkgaLUsrfYc0+MnPmTHn++eef5NCU94L169ejflaU0aifEyVV6mdFGU53awvdb7wcO85edjYXXHABvq2tBHa1x84Lu4aMxGcG9SwHMy8fubzEwWNezvDfh0OzZgSnlWYP6bNw4ZcB2LzZTZ/3n2h6L3m5l3Lthy4b8b4dHR0Y4fCI7bHnHzw4IYlqkglWV9OWl0fQCBIy+seYkwX1zdixvg8zbv03pi05HzifSz/0Cbr2/o28jDKrxuGBXeS6SnhW9rLGM4WKC993Ssc/mp42P688Ys2WCsDX0YE7L5f8vHify76wAKGd2u+78vY3Ef//STXQ+y0wZZjz4/FT2gdkDjqXCXiFEKVYweKScXiOoiiKoijKKREJh+g62oQ0rcCvte4QmtTIC5fgEh4cBzTa6/ckXJO2rBj3nDz6XmsmWG3tQcw4ryLpc/61q4VQeBKFrupRx1RbW4u1cAumTC5L2nfbtm1Dzv3Xf/0XX//612PH99133ykPFAHC9UfoDnXT4G0E4JUPzaAvB1Y87iHrmJ8955Rx2sx4hlLtkY+TN+gey7Q0lpEGnqJTOPLR9XWFYoFiMipQVE6VVIPFKcBm4Eagd5zHsAe44fiBECINmNp/fhlQAuzt/8fIDbiFEC1AmZTDFMVRFEVRFEV5C0WCQZ773d2EA/6E87mRQrIjebjSMzC8gsERjC3fyv+XvryEtGXFwwZivcEIG/a3ETFMDBO2N3QzOyO+PHHSpM+QmbmIvdW3YRoBsrIWA2CaifsYi4qSB0lbt25NOLbb7dx2223ccsstbN68meLiYqZPH3nGczxJKcE0EbqV7VMaUXrD3lh7b//3bePV09AMiWnTcNlcVqMRGXK/BPM/NCFjTlXdjjb2vmLttfRkOfH3hIb0SSsUMOAT7+yzSof0UZSJkmqw+DyQKaXcNdYHCSFs/c/TAV0I4QKiwN+B/xZCfBArA/PtwE4pZY0Qog6oGnCbDwPXA1eqQFFRFEVRlLejtiN1QwJFAKdhBTWarjPchxhbQSxZ/LCBopSSW/+yfch5u2ZlSy3McKLb0tB1J9Omfh2f7wDZ2VZh+L6+voRriouLk76Hb3zjGwnHt99xh/Usu51zzjkn6bXjKdreTuuP/hPT58O9ZDH20lJ6//kkgaj1nqtXlODQHYSNMAiBabO+bzat/yNuoDvxhqWnWUtRhQYlC626iKeQaZiYpkTTBBJigSIwbKC46pNz2PT6Rs4/fyGhQBSbTUO3q8IAyqmTarD4BWC3EKIJq9bh8d3OUkp5cYr3+A5wx4DjjwHfl1J+rz9Q/BXwZ6w6ix/pv3kIiBUhEkL0ABEpZWJhIkVRFEVRlLeJSDD+od+VnoHN7qCvqwObtEpeCE2jp9ykYlYh/v5SCPay9FGXdP56mAQmAoMch5XwpjDDhU236hm63eV0dWk899zLBINBDCMenur60Hp8r732Grfeeivt7e3DjmPRwoWjve0J0fvss5g+HwCBrW8S2PomAGb/nEHEqfOlRV9iQ+MGtrRuiV3n1Puzg7YOyuF6fmIQfCrtebmJwzvbR+/Y78IbZuP0xMukON0nmyZEUU5cqj913wey+/+UDDifcu1FKeX3gO+N0PY8MCuFe9wL3JvqMxVFURRFUU61SCzTJpTNnMOCVZfw9x9/PxYsAoSywLOgAD3TgemL4JqZO+p936xPLJ1w9WllOLzfQBNuMlx2dE3gcsX3Ir7++uv4/UNnOAsKChKOt23bxhlnDC5vneiSSy4ZdXwTwffyK0PORcwIUbM/WHTZKEkvYVXlKra0vgHeVi7NmIYjGgbdAa/95lQPme3PH6FpXxdCE2QVuDEiJt7O4KjXnXf9LHSbQLNpOFz6W7IfVFEGSzVYvA4IAmuBLk4gSFQURVEURXkv6TnWGnttd/bPcEmBLq2PXZquY9itRVrOqqxh72GYkntfPYwvFI0dZ9iaWZzzfwC43FOY7skgQGJ9Pa0/K6ppmsMGik6nk1mzEn8///3vfz/p+ylaegY221szqyXcLmQgHmh5Tl/Ca8/cFzsOptlx6S7KM8r51axPw0s/Bn8dPPZpOL5v8RTq7QjQtM8K6qUp6W4d+ncwElUrUXk7SvW//BZgvZTyMxM5GEVRFEVRlHe6jqb+EtRSkJVfgoyaTJ23FPFaECE03LlZoA1fU/G4P22sY9OhxD7n5D8Ye12Z2UbA35nQPmnSp2OvA4FAQtvVV1+Nruvouo6mJe55e+KJJ0YcR1pJKR/70U+SjnUi2QoKaD+wG1/UR/mHPkbW6qtoPvA4xXU9NE/NpqfAHZ+B2/SrxIujg2bzlqyZ8PG2HfGO2mf2WaVMWVTAU/fEyoyzcs2ciRyWooxZqsHiT4DbhRCXAbuJ71lESnl0xKsURVEURVHeQ6SU+Hu6KQyWkRXNw745Qsdr1ZRSQajEj26zoRnJE5REDXNIoAigCWvppceh47In7jvMzT2LnJz4UtKBs4q6ruNyWbNspmny4IMPsn37dgzDYO3atUOec8E9f8CZmY00DbKnz+RHy5OWuR5XwZoagrt3I6UkVLOPviO1NHgbkMBDtheJrn8J3lcFUsLgZZph38g31u0wKflS25MlpaTm1ebYsSvdzuKLK/H3hNn+vPULhMr5+UxZZC0DXn3TW7MPVFFORKrB4q+xlp7+c9B5eQL3UBRFURRFeVeLhkK4w2lkRa26GEIcDwwFTo+VfEZzDU0wM9DP1u4HQBchXFoP1y2bRDAapaHOxK5r5LkEPr8fj3spEjh4IEAk4uDccxspLy8HoLs7ngW0tDReauHTn/409957b9Lnr/3CJ2kMhtnvC7Io04P9FNX0i7a10XbX3TCgzIc37I3tfYo6+79v0gRpgLAPvclx01bBoo9CoBNqX4KSBeDOGbexRsIGR3Z34M6wk1XoAeCNJ+sS+lQtyCenOI2c4jTKZo7fsxXlVDqRQG+4fynUzltFURRFUd6zIsEgR/fXEA5Zyz53v/gclaGZSa/xnF4MjSMndt/X4iVDb+T09D+iE8Zoz8EIBsnXwiAh4AU/GofrChOu27BhAy6Xi3A4nFBXMT09HbAS2YwWKM78yMfRhaDS7aTSfWr30AV3vA6ddfHaiBE/huEHGQXNBu37EUYEOWB56Rf0Alh7B/gHZRlddD04PNaf0z560mPrPOpj3+stRAJRJNCXQsKa7P4gUlHeyVINFk9N1VVFURRFUZR3kK1PPU7zwX0J52wy/vHKNTOH9BWlBA91E6juwFHhwT7ZiWwIYRhWgLmtwc8/djSjCUEoai01nWKsxSatgKS3p3fIc3u6rx12PMHg0CAmOzsbgKeffnrU9/PhL986ap+J0vSbn3E02I7RP5cYsQmktILeN5fbuDZi41wtZ+in17aaoTdzpI3r2Db9/eAJX+NKSzLzqSjvECkFi1LKQwBCCB3Il1K2jnKJoiiKoijKu5o0TVrrBgUREo4vvMotLcez0Nqf1uUJ8GroT7ib3iQ/lI8p+9i9+1GipmTLEZ1j3dcTkfGZKIfWB4DboWOaaWhafD+eYWbidKZRWlqKz+fj2LFjw44vHA6zd+9eQqEQ69at4zvf+c6QPhd943ZaurrQHQ7mrPkcpQXZJ/EdGTszHOZQuAOwgsPdS5w0TbIxZX+EiF3QUq6TxltTjL6jqS+lfp5MB/7eMGDtV0zLVtlNlXe+lIJFYS24/xFwE+ASQkwHfgv8r5TykQkcn6IoiqIoyttS0NeHGX9YubsAACAASURBVDVJMzLQpZ2SGbPw94WobWknYoPZrgKK+/cnrlu3juxsq6B8e3s7mq7R5/Nx+FgvHt1BsWsnDYH+BCxSYrcFcdo07JqG13sWuXnriIT7l2cicLvdrFixAoBQKMTBgwfxeDwUFRUBsH//fq6++mrq6hL30Q103i9+Q9EFF1E04FzInPjqaP6In6+/dBtErZlVXehMfaOFaf21EwGOLJkG3fUcmOuInTMAVt4OL/x74g0XfwLqNkDXYeu4aO64jre9MTFYPOcjMxBC0NsWYO/Go0yam8fM5cWx9nAwisOlUnoo7w6p/iR/Ebit/7WUUtYJIaYAnwJUsKgoiqIoyntOyO9jum8+Eomw28jqK2BP5058eggkbO2tYedfjpCXlwdIJBLDlOiaIBgMEo0a6GYU3Qwx3fUcDYEzuOOKuQQDfvbv9KJhBZqXXXYNbW0F1NQ8AEAwsICqqoLYOJxOJ3PnJgZIGzZsSBooApSeee6Qc4WO8Q1ypJT0vfAC4SP1AIT27WPHwVdYkh9g65lOEAIDmLY5MSC7/YKfcXjfE9y/9/742M66dfhAcPrF1p/Nv7YS2iz97Li+h2g4HsSWz8olM88NQEaua9jENSpQVN5NUv1p/jzQBGwDVvef2wIM/VdGURRFURTlPSB4pIftogmfCCOkhqOtOaFd2K1lkx0dHUAYX8jAlNbM3dbqK8jO6mBq6SYAdCPIBe5XOVYnOHRoMxkZ8RyCbnc25eUf4vXXvQgRxTBymTp1atKxPfDAA0nbnTm5fLSqBAE81Byv15hrH99AJ/DUvXT/7rdWBlPAj4mUIYqa4LK/Ruko1Ak7E/MltpTbKMwopXDRp0mr38T9vkMU5c2kavJKq8O198Mjn7Ben/NV0PvHfNbN4zr24w7vjCfPyS0b372QivJ2l+q/CFVYM4g9A851AW/NwnZFURRFUZS3WOfOo/iEtUdNCA3NY8P0x0pRY8uK71kLm51o/YFiwMymU8vCFYok3C8341n27y8gI/PlhPO67sFm0zDNzNg5jycx06aUkq6uLiKRCIFAgNdffz2hPX/haegOJ61vbOb0r3+XWR9dw+r+/Ynbev3U+III4LTMxPsGdu+h76X1MGB5qp6ZQcall2IvTMzGWt9bz8GugxjSwMRkb/teMtc+wkwzSLbQcSA4JEMJ1yxq08nSHOwmPrOYc1b/rKnNwdwP3s+PGcTmhOsfHnx2XBhRkx0vNuDvDlM0ORNz0LJcT4ZjhCsV5d0p1WCxFZgFvAYghPAAF2LNNiqKoiiKorwrRCIRtm3bRmFhIZWVlYj+wu+9vb0c2LSXnDY72bY0pITmtrbYdULTsOW5cZe7CfgDseJiq1atAgy27rmVtr4MEDoBo5B2RzE5Ir680WW3lpw6XbvQNW/sfG5ebqxW47nnnsuePXuYPHkyLpcr1mfTpk18/OMf59ChQyO+r/f96WE0ffj6jmvK8nmuo5dZaS4KHPEMntGODtp/9athr/Ft2kzm5ZejZ1kBbIfp5Re+J4k4ByShkZLLDvnwAl5p0DzJRsmRxPvoedMRrhzmNG3lsAzRNd3FylnXjPg+Jtqbz9Zz7LCVfbanzT+kPbtIlcNQ3ltSDRbXAp8DFvQf1wH5WEluFEVRFEVR3hX++te/AnDw4EFCoRBlZWVomsa651+k64CVDP6CvCXoQqc2HE8OL1yC66+/Pnbc1v4CLS2P09r6KqYZos1vgGYFa1J4WDPXQVHJOTTUPoyugV23gqz8/IP4+ifZPGlpuF3u2D3Ly8spLy8fMuYbb7wxaaAIcFlRLs+0xxeI/Wne5NjrMpeDT5blD7nG+8ILSe/Z++STsdftgWOscPSw4dppsXMZbb6E/jsvX85OGeXi/3nNOqE7yF94BmkrVgBrKO6twVmSjph9edLnTqTjgeJwckvT0G1vTUZWRXmrpBos3g5cDFT2HxcAR4DvT8SgFEVRFEVR3mpbt25l69atABi9YaKRMKZh8GzjKwCxGoAAGdkZsdc+30F27b+PY70hDGkltRlofnEfpl/jzIUzeO6Yi2jEWrpaVFyETbeRnRXf5WOzZ5LM4cOH2bVrV9I+azdtZlVpHtcW53LAH6TS7cCmiaTXAERbE0ty5N/0Rdrv+fWwfftCXtI7jlG0pYf2MjsrtQyqD3Yk9KkomIYmNFq/UMmslxs47fPfxFU1eUCP5aOOaaxMw8TXE8Y0JJFQlKZ93QAUTEqnaHIWuk3D15O4RLZ8di7uDDuapmFzaJROV7uvlPeeVOssHhNCzAOuwQoYjwCPSilTKzyjKIqiKIryNtc2YFnpYH3tHWgRK8AKixBRLYwubRQUHcKZ3cjsWV+J36f9JRq7AiPeq6JwAfWHrdfnnH0P+/fHS0EUFl5KX18Nfr+VybSk+INJx/zCMLN/7oJCAm1WoHfxl7/KqjOsIMyuCeaku4f0H4nRFU98U/Ttb+GoqBjSJ23FGfg2bcbnawEkSzYG0T6SxyVaFo7WLo6H0/MrKrls6dfiF64ecqsJ093qZ+OjB4Zta6yx3mPx1CxaDvUktC28cOj7VZT3mqTBohCiFviDlPI/pJQ+4L5TMyxFURRFUZSJ19XVRVdXF6Zpsn379oS2tDQr82Vn27FYoAhgiCgSie5px5l/EDvgizzIjp1/B2BHQzzIag7M55BvJXMz/0aO4wjTCtMpKb6S+sP7AXC7K6isvBGvdw95eefh8VQhpcTr3YUpI2RlLkoY0yuvvMKvf/1r2traCAaDvPLKKwntK2/5Gqu//FU0BFl2nQ8Ujn02zOjujr3Ws637lP3spzTd8mWIBCj5yS/Rc3PZ/8xfQMZnT11hIMPDrEboEQ48CDIL3rpyEtWvNo/aZ3Cg6HCr8heKAqPPLFYBeadgHIqiKIqiKKfU3r17hwSIAEY0AghWLT0b0zB44KH/QxAPFucvmM/iFcvYteXn+EPgyc7B7nDGykMM1BBYzn9fuwwhluHWA+i6C01zAPtjfbKzTyc7+/TYsRCCzMwFhEyT+mAEsJapHtlfw0UrVxIOh0d8T9/44JWsqioesT1VZjCI6Q8gkUQ0SYcWQPiDtPc1k35+B6Y0qfnXJ6l1utg1t53TNsevnbyxiMAtX0XnU+T214p0Vbw1SziNqEnn0RNfCJeZn/oMrKK8m6lfmyiKoiiK8p5UW1tLOBAg6IsHE/7uLgQaVdEi6g5sAGAq+dRq1v67Kc5SVl71Aev8aUtoa+9KCCQH++DSuWS5j2cYtY/Yb7C2cIRv7m8kNGC/48Nnn02kP1DUdR3DMBKuyZ01lwvPPDPlZyRjdHURNsPs69yPP8vB+s39S2V7myDaEu8YAEdhYpZVzeai/Z57IG86dFjLP50fv2tcxjWa3vYADdWdsYnOhr2dCe2rb1pIKBDl+T/uiZ2beUYJaVkO3ny2PnbutIsmnZLxKsrbXSrB4vuEEH8coU1KKT89ngNSFEVRFEWZaFJKWhqO0Nu/ty9NA01Apg650RymyHh20CLSMTQfIn8/WmY2f3ilDocuyI6+SVevtXwx5LiSgHY6TppxE08Cc+6MsjGN739qj7LrLw+w/68PUHrmudQ8cC9mJD6jODhQBFj6xZvRtPHJ1ml0d7Ovcx8YYYJ6FLrqrXIgvvYhfaMDPk2WaS7oL/WBKxNKFlnHruSJek6WlJK6He1Ubzw6Yp+iydYYnG4bC1ZWcOxwL1NPK4yVw1hZksaRvR3klqSrZaiK0i+V/xJm9/8ZTAASUMGioiiKoijvKA0NDQS88TIJhfb47GBhWhtBdy3ultOxkYnUo+QVH8KbWUezu4l9R9z4ovksz6uLXXOwDdrDXiCdbPu1lLh2sr/vfXwihayjw7ljdlXsdff+mmH73PnoEzz45JMc3biBRV/6KgXnrRzTswBqOmvY2LSRsGkFpH0bNzLXiEAkQMBuA387dgSRQdfNmvF+dM1GwYsvU+jOR9OdOCoriba3Y/p8oOnkfvKTYx7XSKSUtNb10tlslefoaOyjt33kpEKaTWPeufGyIxWzcqmYlZvQx5VmZ8bSk1/CqyjvJqkEi0eBgxM9EEVRFEVRlFPllVdeIRIMxo7dGVkUTp5Kw4G1mMW1hAFZdIT8aWdiOoO0t7XT2OUAYF7W34bczxuNBxndkSq6I1VMzk9LaSzrOnqp8QXRBdiE4JVNm1K6rmb6PBbfOo/Ft34jpf4ApjTRROLsY9gI8/udvydkxEtHTPMGIWIFX0G3xk/0clxC4/boUTr791CeXryMNWd807rvH7+Md+1a0laswJZrBWGR1lZkKIRj0skt6ZRS0tXix98bxjRMdq1rTOm6uef0z+oKyC/PwJWe+jJgRVEsqQSLf5VSfmX0boqiKIqiKG9PGx74E41H6jEQ2JwuWvoSZ6Eu+txN6P+fvfuOj6O+E///mtmm3dVKWhWry3KRe8MmlGDApgZIAiEJBC4hCcmF5NJICCkXcnHKL/dNwkHukgvtUiChB5KAMc30ZtwwuEiyZVu9ayWttu/OzO+PkXa1VrUsG2Pez8fDD83M5zOf+cwi8L75lLfVhqdsH76D7SiqgqIoBGJ7UDSVuJa+eU1xtpO2/lQbaxbMpqrIy0t7u9jZbE5N/czpM5nIG30B/tiSPrVz62P/mPC+K994Z8S1D+Vnj3tPXW8dv9n+GwC+sPQLnDTjJAB+vunnaYEigDMQx5xABlGXSkb5qVC0jJ/4WwnXPoEtpwLb+Tcn66t2O9mXpOfDsBUWTvgeEzEMg21P1tNx0D9x5WE+8OFZzJh5dKe+CvF+IBOyhRBCCHFCiUcj+Lu6GAp29m1+g637hzYvMZIjZkNmWMFiNUedBvrfRrWkRt4Ui0pCN2j3p0Yh87OKKPHayHb20TkQpSRvFiuXzgbgpAovvcEYNqtKpmPir1mPtPcCEOxoI9LdhRaLUfPXP42ot3LlStocbnIXLWH5V76JarNxcUE2G7rMwNSiwL+UjL+B/VCgCPCHnX/gN2t/g0Wx4Iv4UBM6BU0D2MMJLpl1MdG6/XQM1r0iMw/O+CZYbCiA6+TPTfhe0yXQGz3sQBHAne04Cr0R4v1nov+KNQC+CeoIIYQQQrzrDMOgcW8t2/7+AIqSWisYGbaj6KGcKsycNQuARCKAHkttHOPIKmRm5ed59Z17ADMo88VmMbvouyyuykfXYyQSfuz2/LQ2vW77pPvc1N3DQ2eeNG6dbdu2sXLlSl7rHeD2pi5sisLNC8rJtVm5qjgPwzDS3neyrn/hegDcvRHOvm83JMKg2sjOXg+BHgoUM31EkSsDLO/OFM7+rvTAvmxBLs016V9Nz/hEFdkFTt55oZme1gCVS/Nx50iwKMR0GDdYNAxj1rHqiBBCCCHEZDU3N/PGG2+g63razqA9LU3EYzDDZuBWFQzDoG3Yrixuby6Lli3HYlGJ9ffj7dyL5n6V7c++hGFPYITN9XiGATPzfojDlUeP5atU+19BVTTaI0s5dXDTGlW1jwgUD0cwoU0YKAIsXboUgDO8HqpcGbitKm5LKl3FWIFiV6iLze2b0UfJ/zjc2Q9UQ8xMH+LSDfCZG/cogNVjw1ZxbL4OGoZBLKJh6AYWq4pqUXh7Y2OyvHBWFsvPLad4bjZb1pt9XHVRZXI30+Xnlh+TfgrxfiLTUIUQQghx3IvFYvT29pq7YHZ0sHu3mSdP1zSMwWAo4OshHjZHojrjkG810O1OiJnXFFSqKhdy6txVAPS/WUN9wb2gGBDD/AMEowk0/0x+0FFPdPPQ9NXFyb4sKpnaWjhN03jmmWeorq6murqaq3/wownvueyyy7DZUqN6MxyTG+EzDIOfvvFTDMYYVTUMFAMsCR20RPJymWLHVZmJYlFQrAqZczwoKz41qWceCV3TefL2nePWGZoePGNmFpd8dflR75MQQoJFIYQQQhzntm3bRm1t7Yjrfe1tRAIDY96nls/BarFQaBjEB8LQrzGnw4v/WTMADNtawJEeTGm6gRYqgNYLiZaMHLE7bXYe2c7Dn5JpGAZW68RfuyorK6mvrwfg2muv5Xe/+91hPwugLdg2aqA4f1Mbc97qxKJamO+dB4DfloWRSODFgrsyk7wrPwrBLuipg7nnQcWpU+rD4Xj14Yk33l+0uuSo90MIkU6CRSGEEEIctzRNGzVQNHQ9GSgqCsy0gQ40pvLWow5O1VQA+s2pqm6rM1mesPQmjzOVxeR1foT+kEawJ8IB9+jJ7TPsllGvT+Tpp5+esM6qVavYunXrlNo/1P/u+N+08w/P/jCGoaPc/v+wWmxUZlViUcx38aICg8ef+Bis/vq09GEsIX+MF/5SjSvHQdXJhSjAQE/62kSr3UJi2PpRMPMgCiGOLQkWhRBCCHHcCgaDaecWi4WCggIO7tubvOZWwZWVQ3ign5l2g66EuQ9qaamZZy/eGYIMF8uy5gKgum3owTjxYcGid+ly8ryL2PI/W/A7FHZ7LJw+J48vnjmbL/x5C3EVuh0Kzzf08JnTJk6Jcaibb755wjrr168ft3xT2yZaBlo4p+IcvBne5HXDMGgcaKQ10ApAo78Rf6iXtffX4ByI01GZxSlLO0j09RHNW5zeqKKAZkbY1iwb6vw1h/diE9B1g32b2+nvCqNaFOIxHV+LuT4y1BdNW5M45KQLZlJSlUMkGOe5P+8B4Mwr501rv4QQkyPBohBCCCGOW9Foev6/K6+8EoDH9tfSjzlqOG/2bNZcdQ1vP7uBA9u3UGgDb3EpZ599NgA9D1QTzmskbnTi0IrwXl7FwCvNJHzmrpqGAXFbAY2ROI+WpHYyjcRTI1sHPSr9dgVrvouQpuOyjD7yOETTNHbv3k1fXx+NjY0899xzaeUZBTMoX3MeB5/4J26Xkycfe4yioqJkeTAe5M22NxmImaOnDf4G9vaaAXJ/rJ9rl1ybrLunezdP/eVn5LYFUHQD50Cci3ypVB+VzTGCgU0j+lh++20AJP7yBSL1bThLXeCeMe57Ha4nbxuZD3IiJVU5gDmSKGsThXh3SbAohBBCiOOCz+dj8+bNuN1uTjnlFBRFoaWlJVk+PJjK9bgp6wEVyJ1hJn9fdNY59HW0EwuHWHnxpcm6Qb2GDu+DAOQNfAh3zIN1FYRfbsAfjhOwKNy7sZtAwhzFMoCoBVYumkFdKELhSQVsafbhcljIdtpZV9fCokwnmmGQY7VwSUEOGcOCx70trXz43HPYN8r02SF3/N8fOP/CC3BbLGRZR05tvePtOzjQf2DUe7d3bKcqp4rKbHMq6Y6XH2Hh661jPqvcM2yX0HgIfAfIWuiCh64BTwlWS4DMOR6z3DV+rsbDEQ3FJ64EFM/NIeCL4Mlzsmh18bQ9Xwhx5CRYFEIIIcRx4amnngLMoLGpqWlEeWdnZ/I4Fg5jG0wZUbF4GQA2RwZnf/raEXkHO7IfTB73eJ5iYO9r5rFbo09TiKoKYS0nWafZrdDuUrmtswc6AQWWl6fK26Jx2qKpQOgfnX04LSpui0p3LMEb//E99o8TKAJUZGVS7Bg9H2Nci48ZKA55sDb1Tuc8tid57LFnMjCYBmNI7trzcMyaZU45rXkCS28vjhkZkIhC78FURVceWKbvq2EkmEg7P+mCClAU2vf342sNsuL8CvJK3VPKESmEODYkWBRCCCHEuy4en3gUKjs7O3nc39mePLY7nekVDdDDZntaML1da0GqblDTiVrMQEUzMvBkWPFHEnQ6VRYWH156jLCmE9Z0tGiU+qfHX3v4w/XPjlveFmxLO//wnA+jovLY/sdG1FU0nYxh71i5ag2Os8/k4Q2/JqczxLx/vZ7c5Relboi8CHbniHYAKPvAuP06XMG+1BRiV7aDkipznWXJ3JyxbhFCHGckWBRCCCHEUTUwMEBXVxeGkUrlkJeXR07OsNG6trYR99lstrQg8txzzwWgq+Fger2MjOSx1h+l/dkXiGjNWPRMotY2cKXqqg4rGc4yIuFmovFUsvp1H11Mea6LoKbx5d0NyeuzXQ4OhFJBj11V+GRhLnHD4KF2H/FggNoH/koiFECxWGnb9CpaJLVeECB/2UkkQkG0WJRTbvoZP/zQObz5ystjfl7d4e7ksdvm5kOVHwLMtYovNb2ULCtyF+F8LX1NYOmXv4bqdnPNsnsIxoMUuYvSyhk+6rjiX6BgASQioFqgYOGYfZoKf3dqh1OLdfw1nkKI45MEi0IIIYQ4agKBAOvXr08LFIdccMEF5OfnA2C3p0/JvOqqq1AUBb/fT0N9PdHONt555gl0TaOlZndaXavdkTxu27GBNueDjMqqsmzZ7SiKhe07vkhcSwWLRdlmwNkXT0/X8JO5pRiGwVZ/iKiuc3pOJpbBaZN/ens3f79g9bjvP/cjH+PqW34LgAWFiwqycU6wOU53uBt7KE7lrh7KLkytvfzkvE9y8ayLcVldyambf/jHR9LuVd1uADx2Dx67Z2Tj0WHBYulKyC4bty9HQkukPt+8UvdRe44Q4uiRYFEIIYQQR01TU9OogSLAM888w5IlS3A4HBw4kFqjV1JSkgyGsrKyiDbU0bRn56htOD3ZybqGYdAWOCRQVM0yxaaSX3k2ylBuwcLroeUnADTEPoNtMIB7vS99vR+Aoih8INsMdqLRKAnMUc/1l6yd8P1/+blPc/nc0nHrGLpOdF8dWl8fGDqJh//IeQ3mxj4ltY/TnL0NxaKih8yROh9gKy3Fc/55LGux0jXYTtPFk9g5NDYsFYn96AZwsXAq8HZljb4+UwhxfJNgUQghhBBHTX9//7jlu3btGnHN4XCknXcc3D/m/edce13y2Bg2rRTAVuwmt2A1imIlw1FIbu7ZybLOcDEvdX0XgMUlqfWJIS29jSF+v58rr7ySp59+eszg91B5eXlcdNFFE9bz3X0PoTffBCCcCENfagdYu2rHiEY59InxlhZ8f76bQnchmqGhKiprzrth/AcZRvo0VHvmpN5jqiLD1lJmejPGqSmEOF5JsCiEEEKIadHe3k5LSwt5eXlYLBZ0XU8bMVy6dCkFBQU8//zz47aTm5ubPE7EYsTCoeT5yR/+GBabDdViRXU309r+5+RoYSTQmdbOkmX/g9U6+uhZuz+1rrA8N7WocWOPP3n8+dL85PHwzXXGcs011/DUU0/R2dlJdnY2d955J85DN985RPedd1H70j/xR/txWB1EEul5Je2W8UfkFBRKM82RS2d55fgd7KoBYzAYVixgsY1f/wgYhoGvNRWYunMc49QWQhyvJFgUQgghxBHr6OiYMAjMz8+noKBgxPV58+ahKAqKolBQUEB5eSovYMifGpl053gpH0yTMTCwhwMH7ktrR4+mUjUodsuYgSJA10AqKJuRZY56tURiaXWKHGYw9eSTT477XkPuvvtuwAyUdF3HYhmZP/FQB1/ZQH/UfMdIIkrLPC8zGvzYohqhbDsVN9+C1WbH0HVav3Nj8j7HwgVYsrJRVAXV7cZ91lnjp6CIR2DjutS5oY1Zdap8bUGaa3rRNZ32A6mgG0XB6Tl6gakQ4uiRYFEIIYQQR2y06aSHGhpxXL58OW+//TYAl112GS6Xa8x7/F0dqO5uHCXvYHU62VcXIhQcfVqqPmyNHBOk7usfTK3R6lK4N+BnfW2E9sHcicGONur+9gC/sYHX7eJXv/rVhO922223pR6tKJMKFPVQiGA8tYawblUhe09J7V66NH8p9uzUjrHlt9+GoWkok2gbgPrXYMe95tTTQ0Ysp5uW0Nm6oZ54JDGy8JC8l0KI9w4JFoUQQghxWAzDoKmpKW09YkdHR1qd3NxcfD5f2rWhHU8XL17M4sWLR7Qbi4R566n1DHSnppMO9HTjrDLTQ1istlEDRZdrFvn557G/6bfJINGrn51WZ3drP4+/3UYwmkA3DLoDUYJWaHGruHWd8GCgGA8F+cdFZ2NoGqNvqWPu1HrvvfeyY8cObr31Vi6++GKuvPLKZLlu6Pxp15/ojfQyK3sWiqLQHe4m8sQzLHvbT7G7GLfDTdP99xNKpNJLLL76K1yeOx9VUXHb3GQ7Rk59nXSgCPD2fRDqmXz9I9DfFR49UAQ++PG5x6QPQojpJ8GiEEIIIQ5LdXU1O3bsGLN85syZnHHGGSQSCR566CHAHEGcyNbHH6XjQF36RTW1SYqijJ5yYubML2O35zI78EMisQ6ieoSik1el1bntxf2EY+lTL/cUmIGXzZoa9XrjR9/F0MafovmHP/wBRVE46aSTuOeee0aU37L1Fur99QDJnzntQT64rYMQsL//APFYjK5h6UJ6yjL5eMnpuGxjj7IeFsOAYPfY5RdNPFp6OGo3taedLz/XnEqcU+iSzW2EeA+TYFEIIYQQYzIMg56eHsLh1AjYeIEiwMqVKwGwWq1cffXVY9YL+HqIhkMoioqiMDJQBKw5TcljT14+c+Z+FwWFurpfAqCodqzWHIyEjhZOcKDDTjRupXZeiA8Bum7w48d2E4pphC2QUMEA/HYzQMxx2bCqKhcVZHNebhaFG58a991++MMfTrhpzVCAONyMxoFx7+ks9+C0jt/uYQmlj+ryybshEYGWrZA7B7wzp+9ZkLaZjaIqlC3IHae2EOK9QoJFIYQQQoxp+/bt1NbWjlm+YMECampq0q5NFEwB1Lz+MtWvvDBm+Vn/8nlsGU72HrwBPVGKLSMDVVXJdFcBsHDhL+mufgV1TwG+bdUAdA5EiQ6mz/hHTTu6x8ZLtV10BqLsyLegKYAC8ws95AC5qoLNohLz+1lb5uWBO24b0Y+rr76a++67j4qKCi6++GLWrVuXVv77Hb9nT88eAGzqyE1c5ubMxRfxMaNxb/Ja1G1l47kFFFtd5HSECGY7KFp74fSu6+tvTB1nlYItw/wz97zpe8YYFpxWfNSfIYQ4NiRYFEIIIcSoIpHIuIEimKOI8+fPZ/369Wiaxumnnz6ptscMFNUY1qx2opatRGM6NrsDi0DxIgAAIABJREFU3WbHF4oRZhF125oBc8Sz/LVSvFYLXpe5gUp7fyodRlyBRwbr9mQoZqAI2CwqGTZz+mmwo41nvv4lemv38NAY/bz33nu59957Ry3rDncnA0WAuB4fUeeziz9Lpi2Tp//n3OS1rRfO4pMl17BmzZrkuxxRoBgdgF2PQm89eCtBtUL1Y6nyggVTb3sSOhv8aeeZuZImQ4gThQSLQgghhEjy+/3E42bQM7Rj6ZCioiL6+/uTU1KXLl0KgNvt5tJLLyUSiZCTk8NEuhvr086zC4vo7zDXvNkLa7BkdtPVmUpXUdsxQCyhs6lnBVG9zaynG3zCHycANPnAajkk2BoWfNV7Umsd4wmdJZlOdgXCvHHTjfTW7mGqXmgae2R0SI4jByMcZql3IdU91SgWC1eefz2+3alpokc8oljzBNRuMI87R3mfzJHpSqbTlvUH087zyz1H9XlCiGNHgkUhhBBCALBp0yYOHDgwZvk555wDQCwWI5FIpKW8yMjIICNj9I1MEvE4LTW7iQTMdW17Xn4OAMUeQLWHWPmxD9Pwzg4adm7BktlNXllF8t5oQiOW0AkkZhDVs5LX3Qkjeey3KawvsrFwQGNmSGdnljlyuLoqH0+Gla3tXQzVvtydyfdmF/Px5zbRvvmNcT+P6urq5LFhGNyz5x62tG8Zs/4ta27h2y9+O3lui+lofX0EX30NFZXFeYux5OVRUrCMF3lx3GcfFt/Y/8wAyBi5q+rRpKqSJkOIE4UEi0IIIYQgFouNGyguW7YseWy325NpMCZj94vPcmB7epBl8bRjLzJHwRrqb4csKDs1Tk+ojH2+KLoepTG8hmjCQDPsdEfnAQqXLCumNxSn6Z1Ueo3A4G6m1R4L1R4zUPz3SxYypyCTrlic20N+Dm56k57H7udlm855P1d47rnnxu3z1VdfzYIFqemb+/v2jxsoAtgtdj67+LPcvftuqra2c8FeJ23//Pe0Oor1KHz1iodSxyUngRaHjmF5L3OmdzObkD/G1ifrcXnseHIdKKqCoZvheG5J5rQ+Swjx7pJgUQghhHifaWxspLa2Fm1Yioje3t60Oi6Xi1AoFYQUFhZO6VmRYGBEoAhgyzfzJTqcqdHJsKbQ5o8B0BJeyf7AB0bcd/nKMrPcaie0vZMMm4Ul871csqoQVQEFhSynNTm1syMaJ6OjgQPf/QIAY00cveGGG7j55pvRNA1VVUdMDW3oPcCSl5rQrOnpOywJnf4CF87TTgFghX0OOfXz0fcN4BwlDUbmmavH6MER6N6XOj7pM5BdCq/eCo2bILPQXMc4TXRN54W/mCOuA91hOtJnoHLSBRWj3CWEeK+SYFEIIYR4H9E0jTfffDO5LnE0xcXFrF27lm3btlFbW0tZWRkFBVNb9/bk7/4r7TyroBB/VxuKNQqAarFgs+cSj/nwR1J9CiW8afdZdYNPzSsk1hpAj2t8u6cbZqrMjcPJbrCHQmzuCxLRdbpiCVZkmYFaTyzB6zfdOGE/L7nkEgAsYyS9z153OxWD6ShyM7wUuAqo9Q3tcOqjeGuC5txGjHCEDABrKlC05Oeh2Gw4Fy8m89xzR7R9RHyHRGtDU05P+yrMOgvy5oI6+jsdLsMwePL2nWOWe3IzcLjkq6UQJxL5N1oIIYR4HwmFQuMGigD5+fkArFq1ilWrVo1bdzzxWJRANEGnP0qOy0au2845n7+OjX/8L4bGNN3eXBYu+H/09r7O3s7fJu8tLzqLG0+r4tsP7sCWMDg/ApEmPxub/Gxw6zAY/9TZDOpjIdQ28520aJR9jzzAyzV70GJRGp99Cj0x/vuuXbs2uTPpaPRwmKgWTZ5bVCt21U65p4zmgWZsFju5GbkY4ciIexW7nZKf/3xyH9hU+FvTz+1u86fVDqVT/2c3Gl9rcMS1uScXYrWrWO0WimZnT2/6DyHEu06CRSGEEOJ9pL6+Pu38wgsv5Omnn0675nBMLfWBoet0HNxPoNccgdv53FM094aJJRJodh/nXHktgcAeyj7ow99Ximqx4HDmoCgKvYlltAbK8Nob2NF3FZ9fXkpWho0rLpnH3fvaedAXAfRRn6s4UiNn//zIOYQGd1ZFUcAwRtR/5JFH2L9/P/feey+XXnopP/jBD0YEOYamYUQiGAYkOjuJJFKBoOcjl5DjnQl/e4RMWyYW1YLC6EFS7jWfOZyP8PAFu1LHRUvTdoGdboG+aNp54aws5p9adNSeJ4R490mwKIQQQrxPGIbBzp2paYQej4e8vLwR9YqLp5ZUvW7bm+x6/pm0a7FEgoWnbQagqf1O/P1m4voMlzkCZrGY0zU3VnfyTv+V9NkVfBkK3oEB7t87QFMkhhFPBYmKVcVIpAeNilXl7FwP/9y8LRUomi88oo/nn38+l19+OQA33jj69NTovn10334HejA1kjY8h2LFZVfhsrno+9sjWNXUV6mi//gR3XfdRaIt1Qd7ZeWoz5g2oe7U8TSPJAJsf7qB7uYAhmGQiGppZe4cyacoxIlOgkUhhBDiBBWPx9mxYwc9PT0YhjFiE5t58+YBUFJSQmtrajpjZubUdrQ8NFDUDZKBYsLhobk3RDhuBhgd/qGRuj6eaqpld6ufuALtboUMDXZ1+rFYVFBAG4gl23R5Mzg5x81L+7oIdXfQsu05CiJ+arMzWX/zzRP28Y477piwTu/DD6cFirqhow8GngrgtDpH3qQo2EpKmHHDDbR+ZzAIVVWsg1N6p02gE5q3mDueAux7NlU2zSkyBnwR2ur6xiyfuWSa300IcdyRYFEIIYQ4QVVXV7Nv374xy+fOnQvA6tWreeihhwBYsmTJlNadxSJhWgLdZJbsxd+TR4a3FM3eSq5qQbO7SGRkgW5Q012I196QvG+P/6N0Rf0AzIxodCUGnx2Io43ynF/OKaUgz8VHbQlWnnoBXV1mCo1nRqkL8OCDD7JhwwaKioq46aabJgyEjUSCeGNT2rWEmhqh3HnFCi4a/HyKfvwftP/kp6geD8U/+ykAlsxMym77PUY0ijpG3slJ2X4P1DxhTi095ybzmhaHjesg1DP6PZ6pjQiPpa89NGbZ6iuqcGVNPn2KEOK9SYJFIYQQ4gTl8/nGLMvOzk7u/Gm1WvnUpz5FLBYjY4oBTm3NNmYs2AaAK2uASHYcFIiSWtPWGDqFg8E1WJUQs90voetO4gNzyRlci+gcjA4tisL8uMLqsMIfstKnnObnmqN6t/z2N8lAcSytra0UFxdzxRVXTPo9tP7+tPOy235Pvb+eDVvNXV3LPWXJMltxMeW33zaiDUVRUI4kUIwFzUARoH0n/O1ayKkA3wFIREe/x5UH2eVTf+YhetuDvPNCKmguW5jLwg8WoygKVvvI1CJCiBOTBItCCCHECWp4nsRTTjmFnJwcQqEQGRkZI1JhqKo65UAR4EDL8+kXRokllsz5KPZOg9p2iHZeyBk9CUBndoEZAN6Vq+OwKtitClVBhVUJC38YDCR9+3bjb9zPnc2beOuttyY1nXQqay+jw0Zi7XNmoygKA7GB5LUse9Zht3nYwunThYkFobN6ZL1Fl5o/VRvM/CBYjuxrna7pRMMJAN7854G0sqy8DOwZ8rVRiPcb+bdeCCGEOEEFh627KysrO6JgcLhYQueuVw5Q1xkAzLiwItBJyWDzCYeHOaWrae54nejgZjTzCj2ctnI+oViCr9/3Fkv85jDikrJsLIOjVC6HhsNqTvksWFtBXkE2v757F5e+8H/suPu/Adg8Rp+uv/56nn32WXbv3s1FF13EE088MbV3O5jKWzi0OU1fNLVuL8txDILF6MDEdSpXw4qrp+Vx/p4wrzywd9w6JfO845YLIU5MEiwKIYQQJ6BYLJbMp6iq6pTTYYzm2T0dbG9IH/1yGKmAqj9SzBkrvsn2HTvpDcawW1VKi9YA4LJb+caaOfTdX0t5gcsMFFUFdINe1bzfku1gjsvsr/uSYqq/dPuEfbr11lun5d3ibe0E4gG6w93sNbbTs+Ugjf7GZHluRu60PGdc0UDq2OqAs78Hr9wCsWHXVdu0PCoSjE8YKBZX5eBwyldGId6P5N98IYQQ4gQ0fAqq2+2e1jVmte19LMl6BFWJoxnmJid54dS0xcr8UwGomvNtDtb/FovqorjoY8nyxTku+ooHR+hUhfxrFhHXdDre2o9NVVCsKgV28yvK4+sfJxobY53eoO3bt6ed9zfuJ7xvb/KdLYqF9hx4Vt+FbViQFdWinFl6JqcUn5K8Fmtr5WB/vfme1m5C/vRRviL3Ucgr2LINuusgby7oCXj1llSZewYULoZlV8DWPw7ryNIjemQiroEBDbtG3ywnw20jEoxTMDOL5Wunby2kEOK9RYJFIYQQ4gQQj8fp6urCMAwURaGtrS1Z5nK5pvVZubGfoDrMaaSVeW5sRpymYUvcFlSam8B4PItYNO+XqDYX6rB8hNqw5O72EjPfYmc8gWK3EGxrpe2px/i1y4bdbmfdunUjnn/WWWfx8ssvA9DU1ERZWWrTmQ1v/gXjlrtQtJE5FkPnV9A2d9h0SsMg/uY2PK7TKHIVoQ/4GfCZORJ1q0LIk77bZ4GrgMV5iyfzEU3e3788co3icJ7B4PTQtBglK6b0OC2h8+Y/D9DbHhyzziVfXT6ltoUQJx4JFoUQQoj3OE3T2LBhQ9oaxeGmM1iMJeKoxLEHelG0GJG4nZCukeW0gaajR8Iof3yBFuMV9IHUqFzZ7/8XRTXnmWr+VN5ES5Y53XRfKMJAYz1PXfNJor0+No3x/Edvv4OL1qwBBewzZ6IeMr1234v/pGqUQBFg/ub2tGCxeH8fy15owp8RJDOzBAOSo4qBHAeoCjecfANW1YpNtTHDNQNVUQ/vAxtPZ834gSLAosvMnyUngcVmps/ILgO7e2qPbBgYN1Bc8+kFU2pXCHFikmBRCCGEeI/r6ekZM1AEyM2d+jo7n+812tv/iWGYI4n9IR+WaAg1EQEgEXaS6JmFYguT6K4jcrAUizVMWsILxU7vI6/jmGXmdQwPm/qoDubqe8cf4rWbvkO0d+x0HwBlr75K11tvJc9Lfv0rLB5P8nz2jq7kcedMD96OELaI2XdXf4yz769h8ZzT2dG8mZwOc6puT8RHtiObYCL1GXZWZLG8YDmzsmdN9qMa30AHPP6N5OnCviC0jhLwlX0AVKu5VrFyNeSbnxlWB1x8M3TvNetMUU9zKoBXVAXVogAKBRWZnHR+BaplGoNhIcR7ngSLQgghxHvcxo0b086Li4vRdZ1oNEpubi5z5syZUruJRIDGpj8RjGrENDP8a/KFsOnxZJ1o0yowLOiRCNF9/ZTYnCO/XTgWENzUjB5Mjeq1WgweCbeRv+Mgczqzefq5l+l++y0mUuROD7Bab/wulmxzimaktxtLPBWmVn3petyePFq/cX3y2rxEPp6GbpZF82gkta7z+YoBQll2UEoIZ9rpqMxilTqNX5OGBYoAFi0CHBIsfuS/U9NOR+MpGr98ErqaU5vkzDuliLmrZhxRe0KIE5sEi0IIIcQJZu3atdPSTmfX87zT3D/iuqKbI3Ut++bwscs/RtGcKlq+dQOqOw/r4DTN4v/8BW3//kMwDFCH1tsZgELC0Fl+zbIJn/+tb30rbZfTg//6pVHraf1mH7vD3clrfYUuzp17Ng6LgzeW5DFzVw92i43swdQXdkv6esT9K2cQdaXvMJrQExP2cVISsYnrfPAbRxwITkZo2HpRT+70pFIRQpy4jlmwqCjK14DPAUuB+w3D+NywsnOB/wUqgDeBzxmG0TBYdjNwKVAEtAC/MAzjnmPVbyGEEOJ489Zbb3HgwAEMwyAWSw9ETj/99Gl5RkLTuf+NNykYtiTw9e5/Q1U0KnY/xIzoLBZm5OFqdBDt6MTuXAKWLIg1kLGoAKvXy4zv3kjn/zwHikokESM+0EfmsmK+cvPPJnz+l7/8ZW655Rb+61e/ouXbN2AMvmfx//dzjHic9nU/GXFPMJ6aRtoyz4tdNQPCr6z7B4FXXiG4aROOuVVkzJ9H57NPwiv7AdCsClGnlYqsirQ0GQ3+hil9dhgG7P47RPpgyScgHkovX/0tqvf6OPPMMzEXX7phGnerHZKIa3Q2DJCImsF9oDd9V9m80qmtexRCvH8cy5HFVuDnwIWAc+iioij5wKPAF4HHgZ8BDwKnDVYJAh8B9gIfAJ5SFKXOMIzXj13XhRBCiONDX18f1dXVY5bPnDnzCNreSjBkBlC1bT0UOPaCAQ7dIBSewxnOAg529DIruoRZRi6OmEJscx1xA7AWmI045oFjIf4Xm4i3Rkjg5N+fuZOHd7+EZuhjP/wQl19+OQCJnp5koGjJycGal4dhmBvYGBgEYgFieoz+71xDeN0vk/e3zPOmpQvJPPNMMs88M3meVzWTAwOvUby/j5rTivnmquup8lax7vV1yRHKqxZedfgfIkDTZnjnQfN479MjyytOQzvwIjg8I8umSSKu8fSdu8atY7VbjtrzhRAnhmMWLBqG8SiAoignA2XDii4HdhuG8fBg+TqgW1GUBYZh1BiG8eNhdd9UFOUV4HRAgkUhhBDvO62treOWq+r4G5QEAnvZv//XZl2LE2Vw2qiWCOKPxAlGzamXnQNRMKA0ooGu4+4pojjex4quLhK2GSixKGhgBIIYw4Iyi8eDYrESq/cDcNJt19EfHXvzndHMnTuX888/H4DI7j3J64rTnDY5FAQ2+BsYGExUv6HjKZTrluFtD+LPd5KYIBByWV2ELzydF/wNlGSWUOWtAuD7p3yfe6vvpSKrYuppMmoeH7vsCPMjDvgiNO3xoSV0VItCIqbTXOPDmWXHZregWBQwoL8zNHFjQggxAWXo/84dswcqys+BsqFpqIqi/DdgNwzjK8Pq7AJ+bBjGI4fc6wQOAJ83DOOpUdr+EvAlgIKCglUPPfTQUXsPceIIBAJkZma+290Qxzn5PRGTdTR/VwzDYNeu1GiRw+GgoKCA5uZmALxeb1rOwZH3+9GNP49aFtUMWgPpI38FmoInnkBBJ3P3J7DEzWmLSigViGQmQkQD+3DlrOT15j3csu0x2vzd2K12GntaJvVeL7zwwlAH0bu6sLhcKLEYiqbheejhZL145UyCl1xivvujD9NZvxWAthInL51TnNbmLMcsLsi+YNznxo04nfFOCm2FWJWJ//+5omsohoa59tKkq/YRU0hLmx/H2/v2iPs1i5Pmso8ykFU1pd8TwzBoetVgKl/dMosUAu2pG0tPUbBmTP/UVzH95O8fMVmj/a6sXbt2m2EYJ0+1zeNhg5tMoOuQa/3AaHMzbgfeBkaZ0wGGYdwJ3Akwf/58Y82aNdPXS3HCevHFF5HfFTER+T0RkzXdvyvBYJBoNIphGLS3t5OXl5csW7FiBYsWLSIUCpFIJMjKykqW6XqUAwd/SzBQi2rJwOmsIBjYC+SNeIamJWjaV0dWQiPuzCZsm0Fj6DSqupswvDuwHzwXp+JlwNWHJ56NNjh6mWmxkrs6C+eyc+jt7edrF36d/oD/sN7vU2ecyZo1azAMg+av/NvICsPeN3PVKrxr1qAbOt/vuZdVkSxiTiu7L5nFR8pXs71zO5HBlB7fOeM75GZMPWXICHufhq1/HL3sol+CtzJ1ft9tqX6f9hUoPxVQwGKjUDVHPKfye9JR7ye05+Bhd/3Cf12SnHIaHojhcFklRcZ7iPz9IybraPyuHA/BYgDIOuRaFjAw/IKiKL8GlgBrjWM9HCqEEEIcRZFIBLvdnjaFVNd1HnjggXHvy8gwp2XabAms1vSNbnbu/FqqLS0yGCiaDAzikQiGrlM24/u8vfU76IN/tdrC/XRtWUC5fpCs8GIU5qNmOFBdVtxnFENdDKVawaVasMfr8Zz3Zax5edzzy19OGCjOu+Jf+MAP1vH6d77GweeeZsFlV/Bvc2fT/8QTBF9+Zcz7dEPHF/GxrTxAfO/DvNT0EuQ4eOXK+QC4bC6uXng1Vy+8mvZgO06rk2xH9pjtTWjPY7DjXiheAYWLzGs77hu7/lt/hXNuMo8T6ZvIkFcFNufIew5TPKqx9Yn0QLF8UR5Ne3rSri0/rwKHy8rbzzURDcY593OL0tYmOj3pu8AKIcR4jodgcTfw2aETRVHcwJzB60PXfgJcBJxtGMbh/S9LIYQQ4jj2xhtvcPBgKgioqKjA5/MRCATGuctUUlJCONzI3r2p3UVt9jw0bfz1ar7WFkKBAMGeIt5peRDFthTPnDdQAK2jgllGId6gyuAgGEY0SvQkJyed9yGis/bTufNufJEYdf0HaT9wAEtDA9///vcn7O8pP/wpM512tJt+zsrPfQV3IsbMTc/jf3z9qPVt5eXEm5roDnfTEepkY2QHNI2s95mFn0keF7mPMP1EyGcGigBtO8w/E2nfCbVPgmqF4CGTpbJKjqw/g5qqfWnns1YUsOiMErqbBggPpP5HQdl8M5fleZ9bNC3PFUK8vx3L1BnWwedZAIuiKBlAAvg78GtFUT4OPAH8B/COYRg1g/f9ALgaOMswjJ5RGxdCCCHeQ2KxGJpmpjMYHigCNDY2jnYLXq8XVVXp79+NzdbEosUL6e5+hJ6eF9PqxWOj/1VZVPwxMt3ziEdivPzQXQTiYaIhJxAGQG0/mbP02XisOVgtivm39TBaaw19f4szsPE5Xmxs5LpnnyGcSMAjo+8P8MorrxCLxbj40ssoPed8Tv/przg718MXywow5pay41v3442GGb5qLqEnqPbVJM9f+3Qu/VELUDz4Z3Ru2zSmgNj96MR1PvFHCPXAhhtT17b9eWQ9T/G0pcRoretLO686uRCAc65ZSCycoLcjxIyZR293VSHE+9OxHFm8CRi+s+mngZ8YhrFuMFD8HfBXzDyLnxpW7xdADNg3bAvsXxiG8Yuj32UhhBBi+hiGwcsvv0xLy+Q2fhmyevVqKioqiMf72LPnbwBEwluIhCd3f1HRZRTOuBiAtvY6evoVwGW2k1VIhr8Dd0Ih2+5FMSDbYiNm6IR1M6BtGtjKwtoYA/vqAbh56xYzUBzDxRdfzOrVqwH42pbddMTiAFyUn5oaGv1gJW2PPUOxuxjXgkUodhtbXkxNu919Zin90f4Rba8pX0O+M5+n659mIDbAnJw5zMqeNbkPYjQhnzkimDG4IiZ6yIhu+SlmKowhNpeZF9E6iaml0embDBULpX/eNkcqmrc7rRRWHrqiRwghjtyxTJ2xDlg3RtlGYMEYZbJVlxBCiBNCT0/PuIFiQUEBVVVV+Hw+ampSI2zl5eUAtLf/Y1LPWbDgF6iqDYvFhaqm1qhpiTgb770neR5z5zLv4it4ra6bqx//C/ZCFYuqYFFUMt1R+ns66In14NR7savmqFVfJMI7XYfuS5eiKAo/+tGPADM49sVTQY7XZn7t2NK+hb/m1uD8eBG6ReFLqy+iLdjGhgXLUeM69miCSOboa+s+XvVxFEVhTfka+qP9ZNmz0vIpHpauWtj4EzA0MwD0FENPXaq8aCms/jb8/TqIDAauMz9o/hwtRUn5qdD0Zup8qO400BKpnWqXn1cxbe0KIcR4joc1i0IIIcT7Qn//yJGyIfPmzePkk83dzSsrK1m4cCF+v5/CwsJkHZ/vtbR7SkuvHmx3O4FADU5nBbNnX4/VagZ2IX8/z975a3Rdo2hOFe11e4kltOT9BVkZXLt6FhW5Lpwb8wFwO6xY87wU//unYN06vK39JCwZHOzvw7J0GV/7859G9N3j8TAwMIDL5eLGH97EjGUncSAUZX8oQtwwSOgJElqIfb6dBONB7qu+DxSFcJYDgN++9dtkW7pNJWKzc+MHbiTbns3zTc/zfOPzAGTaM9MCwyPaxAbg1d+YgSJALJgeKALMOcecRvqR/zbrOr2w9JOpctUK+rARvzO/bQaVO/8GfQ1w0jVH1L2mPT7aD/ajawbxaOqfW27xNE67FUKIcUiwKIQQQhwjPT2p9YSLFi1ixYoVxGIxQqEOurr+QnWNuV7O0OPE4+Yatfb20dsqKrqM/Py1AMmfh3rpL39A18xgpr3O3A01NmyEqnT1hwA4b1EhTXlesNoAyFhgbsqitXfwl127+OXmzUQ1DUbZnfXzn/88f/yjmVLite4+7mj18eO61OhpT7iHtmAbAHe988yYn82hZmbNBODyqstZOWMlzYFmzig5Y+IbDQOat4L/kBHcnAooXZk61+IQTt80ZgSrGcxic8LaH4wsX/EvsP1u83jJJ8yfGdnwgS9M3M8JNNf28s4Lo+zmoyg4PbYjbl8IISZDgkUhhBDiGKmrS41cJQbX/NntdtraNhAKHV7+vMLCS8Yt13WNSCAtCxWRuE6HP5XaobjEHLXUo1GwFiSv22eb1+t6e/npG2+M+5wLLkglvn+5P0RPxEdCT2BgEIwHCcXH35kVYJ53Hm3BNgZiZn8vmnVRWnlldiWV2ZUTtkM8AlvugvpXx66jqGDoI68v+TjkzoaXf526ZnGM/7yqC8x1iVocFn544v6NQdd0upsDRIMJ4lGNpmofgd7IqHXLFninPu1WCCEOkwSLQgghxLugoCAVnAWCe8epmc5izaS87LMT1gv4zFGz1r4w/kiC0MI1+MIaiithTgHNKWOGx8zTqPX3gxEFxYFis5ExJweAf9vx1oTPufLKK5PHW30NtAbM9YwZhIgMbqIzXLmnnKaB1IjZ7879XfK4JdBCX7SPBd5RtzEY6cBLULPezG0Y6JjcPaMFigCzzgJPEcz7EOx9CrJKYcYE6ScsVlj+qfHrTMLWDfV0NQ6MWV6xOI/iuTnYMyx48jKO+HlCCDFZEiwKIYQQx4Cum0GK1dqCxerDZnPT3v42HR2Pp9WbPecGenvfoNf3evLa8uV3TeoZ/q5Ogn29AGx69AF8wRhdAzHizmza7YVwyJ4xpV5zR8/g5i2AjR1tdTxZvx2jbyN//8ff6egYPwCyn7XWAAAgAElEQVTr7u5OjnKFNJ2mkDl1VkFnpfEau5WV9JMHwArjdX52xs/wZng52H+QBn8DHyj6QHp/MkspzSyd1LvSWQObfj9+nXkXQrg3fTfTsWSYATKrPgdV50Nm4eib2EyzcCA2bqAIsOTsUhlNFEK8KyRYFEIIIY6Bnp4ebPYDuF2vo6gqXV3do9Zzu2bjds1NBotZWcsn1X79O2/x1pOPpV3rC5kpK0YbTfvkyWVkOsyvAQPrN/Bkq4PrHr/VLBxj5unWg1t51fcq+3r3AfCnA3+iuLMYwzB4vCdOXMtL1l05YwUfySwmGA/RF+3lo3NuwJthJoyflT3ryNJdAGz88cR1Tr7WnCL64KfTr3/qPjOI/OdXzfMVV4NtcMROUSC77Mj6dhhaatPzJ1YszqNxd2pta/YMlwSKQoh3jQSLQgghxFFgGAYHDx6kt9cc6autrcXlNqdfGvoYUyEhmepi4cL/RzBYR1bWskk979BAESAYM9dF9pcu55oPVrKgyIPd0Ah877uwCZoz7CiqCmomv3lj5OY1w2WXZvOn/ek7odb766n31wOwV0mtXbQqCtcsugab5ShtxKKNkuPxtH9LH2l05po/D+1D+amgWsCdD1c/eHT6NwYtodNc20skEKev3uDl+2sZ8KWvTVy6poyBngi97UEATr6o8pj2UQghhpNgUQghhDgK9u7dy7Zt29Ku2W2ptXou1yw8nsUEg/sIBGoBWLbs9lRdex52ex6TMeBLH6X0FpdgyXCjNW/D4i5m+YE6Fr0SQlUhsHUvuM8EQA9tIZYY4P66fqq7G8d9xrk3nps81lGoYzH9Si4GKvFD5rcucyWOXqAIEEkfjeP8n0HBvPRgcdknGdW7OEpX+2Y7B3eYazr7ewxseemBojPL/BxXnF9B/Tvd5Ja6yciUnU+FEO8eCRaFEEKIaaZp2ohAUVHCyWOPx0NFxRdxOGZMy/PefPShtPM11/wrz1V3YDRm8/H93aCoRPaYf+XrjgWse/7PPLLnZQZi4dGaA+D222+nJdTCLmUXxYuLUVSFKm8VVtXKqz09dClmeo1CdyFWxUpLIJWq4raTPzot7zWmcG/6ecE886fTmyrLn58qX34VvH2/eXzql49u38aQiGvJQHEsZ19l9tmVZWfR6pJj0S0hhBiXBItCCCHEEfD7/WzZsgWfz8ecOXNobW3lwQfTpzcuW7YMTT9IZ6cNh8NBpicTu71gjBYPX0amh+q6RvrDcRQFWl+oY3tDL9d1aGaqiGH+Xv0af97x9Ljtfe8X32P1J1bzQuMLlPhSQcs3V34TwzDYtPMgiw0jbS2dN8OLbmioiuXojioChIblRywZljvxzO/AzoeheDlkD9soZ/Fl5vRTVx5YD9nl5xh5+s5daefZFQozZ+fTsNMcFV6ypgyL9ehvqCOEEIdDgkUhhBDiCGzcuJFIxJxOWFNTQ09PD3l5eShqALfrNTQ9i+zsGD7fa8woMEcSHRklU960RI8mCLzaih4x1+1FQyHi78SJBa0kjBjds8/gQEMvTs3AHeynpruBnZ370Z02tjbX8OSuVyZ8Rtf8Lm7bcVvatQ/PNvMIbu4319IN9f+jM3K4IC+L/zzYTkskxrcqC6f0XoCZJ9HqGDlV1DCgp87MaQiw75lUmSs3dZw/F9b+YPS2s4qn3q8jFI9pI67lVCosOauUJWdNcvdXIYR4F0iwKIQQQhyBoUBxOIulG4/nKQAK83V8vtfSynOyV035eV2P7qGztpF4LLXTqSOeyemOZdTGG9At2WgRnXM7Y9yx7TF+u/lvh9X+qdeeijPbOeJ6tiMbgP2haNr1fJuVbJuV/6wqJWGATZ1kEDzQAW/eZu5WCmYwCFC0FNb+MD1gfPwbEOgcvR175uSed4zVbeukfmc3umYQj6RvyOPKdrxLvRJCiMMjwaIQQggxRfohu5ouXbqUmpoaCmY8SCgIWVlZZDgOSaKuKHi9p07peYZu0LpzH+FRRqpUXWORUsKKiBOP3U5goH7CQNGZ4+Tav11rtj1sWuncnLnYLDaqe6qTdZcVmLuy7gulB8dZVsvgaynYDmew9PFvjH69fSf4DkDeHPNc18cOFAHyqw7jocdGNJygdlPbmOUfvHwOb2xuP4Y9EkKIqZFgUQghhJiiaDQ1yma321m6dCnd3d14c7x4c7zJsrLyzyaP3e65OByTm6qZiMfpbWsBw0C1WNn31KtY9NR6wM3R3VRYiyhSc7HFo1gMBW9HI5Yulcd2vThh+ys+sSJ5PBQoLs1fynXLr0v1QU9gVVNfF+oOGVlc4B4WDMeC0LINEoN1Btog3AdzzoGiJal6wR7G1f4OeIpBtULrW+llBQvA5jKPs0uhdOqjtEfLrpeaxyxbdXElDpfscCqEeG+QYFEIIYSYJMMwGBgYIBqNmhu9bNo0WKLhcg0QCh3E4MW0ezxZS8nLXX3Yz4pHIrzwX7eRE89HMcxALlN3EzRSUxqViz/BgMtO1UNv0hPw80j1SwTiQSLxAR7Y/fqINq/64lXc/3/mrqCly0tZdvkyMu2ZBGKBZJ0r5l+Rdo+Oyj86eqkNHjLdtreey/1bce/bZ54PrSccTctWuOx2sA8Gee3vpJef/zN49VYID25c8/YD5p/RnP+TsZ9znIgE4mnn539hMQA2h2XKa1WFEOLdIMGiEEIIMUlbtmyhrq4u/aISIyvrcSzWGPv2vY5h9ACp/IizKr8+pWdt/vvfKIlUjriuaQaqlkBVHVzcugNvLMBT+5/lM0//fdz2Lv3xpeSemctXP/VVdE1HtajMyp7FDSffMOY9DeEoN+1rGVkQ8UOohzOCNaAHJ36ZRBRe+2/Im2ue7xo2PTZvrpn6YuGHYfs947dz8rUTP+sY0zSd7qYAsVAC3TDobQvS1xFKlhfPzcGeIV+3hBDvTfJfLyGEEGISdF0fGSgCNlsLqhLG6fSMKJs587pJjST1treybf0/yCqYQdbgjqkDB9rJZk7qOY4M+geCqFqCWKCf6vrXKTsYJsNmmTBQBMhflp88Vi1mioavn2QGsgdDUf6jLhUUznE5CGk6bdH0EbIkLYZXDzNjvEBx7nlQtzF13rbD/HMoz+AupUOB5HjmnjdxnWNs14stNNf4xiwvne8ds0wIIY53EiwKIYQQk9DX15d2np+fj6ZpRCJbsNlsZHk82Gw5KFhwuSrIyl5BTs7JE7abiMV48e67ABjo6aKlZjcA2UYemm4Q13QsBeXsWuTlrcZeLM/8lf99/C788eh4zabJnJFJRnYGETLYryzCbkT5xZLTsVvMnIPDA0UYuePpkC+XF+AJtJFd/QcqtMHPY845sOhSePyb6ZVP+VewZkDN+vE7V3mG+TMjO/36R38LmTOgZz/Ew1C4eGRKjXdZJBAfN1AEKKgY+T8RhBDivUKCRSGEEGISurq6ksdWq5ULLriARGKA3bsfBczRwKKiy+jsjFNVtWby7TYcHPW6J55DMGquT9xiNXinox/dqvPnR383YZu33nor+w8c4Lb/u4uSr3yBvEsuoD+7gIQlj2IULKqF33RAYW8TGsb4jQU6YaCNa4NbOWNPPejpaSDo2AWnXjfqrRQtGRksFq9IH2EsWGj+dBek1xvaxCZvDu+2aCjO1g315BS6WPDBYiyDI7N12zrS6pUvyqNpT2rznorFeaiTTSUihBDHIQkWhRBCiElIJBKAgc3WSH6+lc6up+noeCKtTkZGGTB68DeW6pZWfl+VSqWR5/XiD4WwBOwYhsHX3m7HapgB3e7H/jhhe6d//HT01TrBU05h6WWpaZsDhguPmv7Xfkds9GmmP5pTgqoAmob3yf8kLzHO5jUVp5s/P3Y7bLgRrA644OfmtcKl6XVXfxsqTjV3Q21/G8pOAdvgbqqqBeZfDLUbwOkFx/GTP/Ht55ro6wjR1xHCneOgcqk5pbdhVyowLKjwsGxtGUvXlLLrpRYsNpU5K2e8W10WQohpIcGiEEIIMQnNzc04ndtwOGqw2rJoa907ok5GRgmHGyw+3NAKHnNDHFd2Dra8AnKzdHwHfXRue5XPbvwnXt1KeamXLY8/MmF7iz+zmAP9B3hLSV8D6LK6JtWfM72ZzBtKh/H/s3ffYXIUd/7H39U9eXY256ScIxIIIUBIJJMxBow5sDHY+DD2OZzP6c4/hzvb57PPGSds42yQfYBNziCCBAihvFqt0q6kzWl2d/JMd/3+6GVWq13tCoxAEt/X8+hRd1d1dc2wj6QPVV0V7YaxgiLAjAud3/0FcOWvhpeZLuddxO7Bdz1rlji/B4uc6auHWnwDLLgWXJ4j6uubQWuNtof2mMykbcLtMRKxNKl4Bm1D576BbP1tzzbTuLmLaHj4VF1/yOmzUop5K6rfsv4LIcTRJGFRCCGEOIxEIoEeHNXr7u4mP78eANM0R9StrLwGwxh//7y9G9dzoG4LGjAMg12hodGndMoJIFY4yf6nHmDrz/4LgA5gx6sj27rjjju48cYbWbXlEb62oRF3WQl17gR+PXLhmf+eUcvOWJLfNXdlry3KDXB9ZREGCpeCcMai1ndQUIv3Dh3nT3BGDAda4eHPDV335Y/9gd/1DdD6yN83PIpBMR5JDdvWou75lmErlx6pQ4MiwMzTKv6hvgkhxLFIwqIQQghxCMuyeOqppw55T7Ete+x2uwnlzieZaCGV6iI3dwHFxSvHbbe3rYUNjz7AgUAeaWWAAipKAYVbuwmYufxnu8XTTb3cNRgUx/Kua6/juZ4BvtWZwltdCUAMN+X5C+ju25OtN1VvY4L/MvJcJr87aC2bi0vyKfEMBdw89yH/LOjbN3QcKHKCXH7t0GjhxDOPLAQeAwvTtOwMs+GxpqPSttvnwu0d+T8QhBDieCdhUQghhDhEY2MjnZ3tmGYYlDMSlZMztA2E2+1i8iRn2wmt9RFvtP7M737JoxXT2JNTOOx628OPsvVX3wdg/ImmjpX/+xM+33BgxPVCXyEB9/App6U4CTH/kDA42e8d+yEv/WLoODoYnJWCc7/mBMn8CUfY27df3Qstb+i+KYtKUQp2re/IXpuxtIKKqXm07Azj9ppMmFs0RgtCCHH8krAohBBCHERrzcsvryaU+zim0TeiPDcvF8VQODzSoKi1Jm66hgXFwqpqGv56ZzYojuXkf/4k6XgM0+WmfNHJFJyxHIDMIauTlgRK+FhtKX/UJWzs3k2t3s1Z1cuz5XfMncSOaJyJfi+u17NS58Gf03RB4eQjv/dtFulNkowOTT/153qI96eG1bnglnmYpkHdCy3s3egE42lLyph+SjkAZZPy2PlKO0VVOUxaUIxSimknl711H0IIId4GEhaFEEKIg8TjcTzehmxQLCoqwufzYVkWlm05U1BDc193u73tbfy2Zh7WQD+pgX5csQSFL69l43e/Oe69J//zJ1n+oY/QZtnsDzfS4rZo6d5GidfPwCH7Ld65YDpKKU7OPYX7d7eRsKZzyeRLsuVuQzE3dJjFbrR2fgH07B5edtYXXtfnPZZsfXb4COzZ75/FvrputjztXD//w3Oz22HMPr2SyQtLMAyFxz/0z6T8sgCnXDzpreu0EEIcAyQsCiGEEAeJRCKYxtAKoD6fD6+vgmSiNbuwzYQJN4/ZRkcyzY6BKJVdrZiJGJZl8fDTT5HIqWDrbd+jd9tmAFYfYZ8evvwCik+ZzbUbGxjw2DA4slmUWMN0OmlkGh2qksmqEaUuA8BluLhi2hVH/sH3vQjPjzHCGSg8fNkxzhccufBQ7ewiamePPn10tPpCCPFOJGFRCCHECS/T20tqzx788+ej3GMHgfb2dgzT2SrB5/cxecpnCOXMBEBrC6WGL2TSm87wbO8A0wM+ZuX4SWn4zPYmOnbvxAL+uW4NBjapeIb6VX/LBsXD2fnhm3EpxfUPPUjGtvnDRReTO8/Zr/BfK20+0jNU10ccgInsZILeSU3OG9yyIdYzdlCsPvmYWKTmjepujmSP5yyveht7IoQQxxcJi0IIIU44mZ4e+u69l0xXN1ZPD1afM6U0cOqpFN34wTHv7ey8A5c5tNm625WXPT40KGqt+daeVpoOtJIK9/Dl+vU0JC3apszGwiYTi3FbVHH2xjXs8ubQ+cpLYz67NlTI1F/eTu9dd3GnYWSve6qdgOM3MkzXm2hUMyjUnXxmwfXs6NnB0/ufxlCK62Zdd0Tfzwh/++jhy4LFsOQjb6zdY0BfZ3zYdhk5BeMs6iOEECJLwqIQQogTTvs3vokdHbnXYOyllyj84A3DFqXRWrN37176+/ux7SiJxI5smc/nw+0eCov74kke6+4nkrGwgYZogr6BCF0HmrDR/Gv1NGeDd2xannmKht//Em3bPHuYflYXVXCguxWAk6vncPN3/wRA6LzziL7wAjrcSu5JFfD8D0AZNDavpiTRQol/LRMnrmRu8VzmFs/lsimXodF4zEP2KEwnoGePs9XFwfsXWhlo3eiMKI7m2ruckUQrA4Z5XI4qppMWWmvW3rtr2PW8ksO8rymEEGIECYtCCCFOKHYsNmpQfM2Bj95K6LzzwDBQhuLpyEaM0F5QFgoL03QCpB2JYPf00Pncbdlw+dlZp+CurES5hv767GvYgY0e9ozuzRvY8dtfMJ6n/+tBmrqcTeFTBlSeWguAq6iI8hvOIfP8b/CWtMM+Z9uGpzJOsCTeS//A0FYQbnOUqbVaw5P/6SxUU3kSrPjC0PVVY4xATr9gKByax9c/E7oORHjp77vHrCP7IQohxJE7vv4WEEIIIcaR2r9/2HnpZ/6Vju9+b9i1gccfd353aYzTt2NkTJTLCRF2WqMTCQBcaNJ79gLQ7fVjVfRhhfvwzZ2DMgyscJiMnaHp4ftoeepx3DkhBhr3HFE/3/8vP+K/fWnyy1xMjtk0+RWfyB2cIqk1roY7cZX6hn+2g0LpnM5xnhNpH1rRtGUDvPIbCJXDnmcOf4/LC4s/eET9PxZYGZueliiWZWMYinUP7B2zvjcgC9cIIcTrIWFRCCHECSXV2JQ9Di5bhnfatMPW7cxPoQwLnbbQaQhYNgpQaLy2pvKFk7J1m3Lzs8eJrdv4lxyDgVfW8y8bN9H44N+c612dR9THiQuX4160FICwR5GbeIB/Cr9M9cP54PZD2lm4Zo0doU4nSOdVkwmVwv592TaWZQxYc5tzEu2Eznpn9LBysM8tG4Y/tOGR0Tsz9Vznd2XAgvcdV1NOH7l969BWH0fglEsmHr3OCCHECUjCohBCiOOaTqdJt7dnQ0PspRezZZ4JzrTOsi99ifavfz173b94EYm6OnRu11A7GRcTNzr1zaQHM+WMQuVffRXumhoa/z4UtuZ3tzP5+Q1kLIuuJx4at48//t4teMwUOVY72pjG86H3kALyfC4WddzN3Pg6ppTkOJUHg2KjTvJne/CdQr8f7DgES5xgCNQoDzQ+N/xBz3zL+T23Cvqbx+0XMy+BRe8fv94xKNafGjcoXnjLPAzTIJ20AJmCKoQQr5eERSGEEMetdEcHbV/+ymHLXeXlgLOaaO5FF3Jgz+9JL/JjFm4hM6ML60Az4Kw6GtQZ8iafRnzT0NYWOWctJ3TOOQBEvU+jtWbfC89gRvpY29/N6uYDRJKpMfv4yXdfy0uBdQddaePTndvInbyEqXofuihBghB1OkGnPfSu5XP24HYPnhwwBv+6zimDaCfnGLljfzGjBcXp74KGR4dfq1o8djvHiHTS4pWHGrEtG62hryM2ok6oyM9Adzx7vuzKqRim899WQqIQQrwxEhaFEEIctwYefnjMcjN/aOqo57xFZBruRwG2FYdcPzFzaHsKVyyX4o9+FKu/n+7f/AZlGORdeC6kYmCY7FmwiHtWLAHgFeAvozyvtqKY73ziKnI722lNLaAgJ5d4aIDnfXtJZCxSGRuAHxX2MjfhjAo26kPCZsWCoWPlrEQ6NX8q5088H1OZ5G37O+X71zvlSz7ivIPY1TD2FzXnCmeK6cxL4L5/GbqeWzH2fceARCTNk7+rG7OOMhTL3zcd29ZkkhYev/zzRggh3gzyp6kQQojjVnTti8PO3VVVpJudUTWzqBBXcXG2LJFowbItEokkWtv0hftQXi86mQSgaO4Nzn25uZSuKINt98JDz2fv37xmnNE84Oazz6eIInTeAqoHZ0imjSjKn483k0THImit8bnNkSERwB0YGkU8yIWTLmRG4Qzn5MzPQaIPvLnO+4U1S+DuDw9VXvYJKJgAza/Cxj9BwSSYdZlTllPqHG+/zwmQ/oJxP9NbrW1PH7tf7UApRaw/RTKWHveeSQuc/86GoSQoCiHEm0j+RBVCCHFc0pY17Lzs37+Ip7YWq7+f5M6deGfMRJlD0w97ejbR1toGQDI5g3jiXeTn/QVtmqAMyqefk60brXuAJ30ziShnb8I+w8e6n/zbmP3J9QU5efJSVMqFfdCrdP3uMD+++iF+vO47NNTfO1Tg8kFeDcR7ITb47mRuFYvKFvFq+6vD2i4Plg9/mG9o70e8ITj9U9D0Asy8GEpnOdfzqmH2ZSM7etJ1zq9jUCZtsf7hxjHrnH6Vs2DRC/+3E4BggY9ZyyqPdteEEOIdScKiEEKI41L6kC0yXCUlgDMyGFg88l281rZt2WPLygftIRx+Hy5XO5lMOcWvjUJmUtwePIVX3ZVY6QxWOkU6khjRnqEU9kELrHzhPTdhutxYhyy6srUqg1KKMyacOywsnjXtchZPv4zvvfI9CA4+2xPkprk38b4Z7+Nzz34OgCn5U8jz5jGmCac5v44j4Y4YL/zVCXxzV1Tj9ph0HYiMe19+WQCAiz+2YJyaQggh/lESFoUQQhyX4tu2DTs3/P4x6/f19aLSzsIodloxpaaC3U37mVB7JktOPTVbz+7exTOtFs995/P07j78vn313/gabhLsTtZgD+428Vh+M3aihslqG1Pj01lVvAVvkTO6GXAHoGgqhPeBN4eVc66nODAUEg8WcAe47Zzb0FqjjqOtLI6UbetsUATY+syBUeud9p6prL1nV/a8qCrnqPdNCCHEEAmLQgghjkuZ1tbscfC0pePWd6c7yFjOe4Knpeuo2b+NuaabHd37iMZnkxNw3knsC7fy4m2/GjMoXn7SuXyr4gKmJrZQp36Kx/aQMlK0es8imK5lU1E9SdaSH/Dww1O+BMDU/KnO9NHyeQDZoPipRZ/iB6/+AIBllcuGPedECIqpRIY9GzvRtsZ0OwsKNTeEx71v5rIKCiuCLDy3lo1P7COnwMepl08+2t0VQghxEAmLQgghjkvpwfcPQeMuCkGkM3tOz17QNtScCoYTUNKZgex+87lKo4Hv5JzJbqMQXniGC+eeDsA9W9rp2Lp9zGeff9HHWQ/s8c4mk6khavbR5ZrIpxZfh7etj628l/b0Jm4+dQWT852A4zJcfOes79ASaWFS3qRsW1MLpvKlpV+iL9nH9ILpb9K3c2zoOhDhpb/vHrdeMN+L1hDrS2avVU51VrKtmlFA1YxjbyEeIYR4J5CwKIQQ4riQ3LOXgccew45G0OmMs+qpnYHOelx1zdC/avQbq09mIJVBKWfbCo0iYGgazUJ2uwoByKQS3LNhDVYmw54HHhzRhN8fIB53prB+7dr/JlNSxhWLqrj31Wba3GVkcKaRLp9Sy9burXx+xVJg5Gin3+VnSv6UEdfLg+UjF7E5ARxJUARYcd3MEcHSH/IcrW4JIYQ4QhIWhRBCHHVaa1KNjdgDA2CYKJeJ8nrx1NSgXEf2V1HPH35PJjuaOKh1EwCu0BhtHHiF3pSJnat4xHsuLUYlvYsv5tEDTdDfwvaHnmLrH1eRDPeOevviC/+JpVd+kita0tikyBDlCfcWavyt9OQ8QCbijIYZhhp/IZoTXDpp0bi5i1j/KNuCAIE8L3klflp3DU1DfdfNcwEoqgpSPbOQruYIc86U1U2FEOJYIGFRCCHEUdd3zz0MPP7EyALDoOr738PwerOXtGUR37gRIxAA00QpRc+f/zwyKMadcOct9eHKdY/5/KaUyWrPGex0TUXbJo/2pSBQRNfLq1n/k1/AISuYHuxdZ1zAKT4/miRxWtHYhCs28uQ+RWW+j4xtY2uYUBTAbY7djxPdY7/aetiyZVdOpaDcGYG1z60h1p8mmO/JvpeplGLBOTVvST+FEEIcGQmLQgghjqpMb+/oQRHAtmn+5KfwzpgBCqy+vpGhcBSln/sc6qFPYxtVtKRTdLUOcFf1fxA3crhx/xcpyfFSEvLCko+AN0TbAz9hs3sukf0t9NQ1scOuR6fT7P/pt8Z91o35s8lPG7xKAo0zldUMaEChlGJCUXDsBt4hDtT3HLYsVOTPbnkBYJgGOQXew9YXQghxbJCwKIQQ4qhKbNky7NwzaRKpvcNXGk3u2DF+Q7YFqQHQGq/ZCoVe9vfG6E9ksJSL5oQXSPOTgi8wM7aeitBMTvPPxLZtjNJKtt/+Z/bf88jr6vsFs88i5HNCjd8fJZVUrC/fhcdlcMXUK7h319C+iadVHl/7HP4jtNY8+sutWGknPLs8JpmUNazO/JU1oMB0KUpqc0+IlV2FEOKdRsKiEEKIo6r3z3dmj91VVZR9/nPEN26k6+e/gEg7RLuAwWmgmcHVMAsngb8Q79QpJHfthkwC2p19FYOTcuCFHwLQHXHejVtVcEv2GQkjwG6rkrYd9WSijShl4/FsOaKgmEwm+X8/e4YlWxsoDObj9gYwDYW7IkhLso2+0ig9Fd14TA/nTDiH06tO5/GmxykLlHFK+Slvwrd1fNi6ujkbFIERQbFmdiE1swvf6m4JIYR4k0lYFEIIcdRY4eH76YXOORsA/8KFkI5Dn7MZu6fIS978AjqfHpyC2ruP/BtuIXT2SqJr19LzzU9m2yg41dmfsC+eRgN7AhU05JRx5pRiDBRrd7QxI2cttQV1hHwuFIrVa9rH7euZ85bi8Xi4dpGfaHMRpveLrEsAACAASURBVHZRkBek6LqZKLfJc08OvY83v2gOAD6Xj0unXPqGv5/j1b5t3WOWT5xX/Bb1RAghxNEkYVEIIcSbKrV/P4mtW9GWTWz9K8PKfPMXZI8rlg7QvcZHoDZAaIazimjNtZNI96dQhsIV2AG7bIL5MQLvnYidsTE8hjOdsXYpDWueYk3hfP5SfhEDhguf28JtGjTka8LmSSx8dR06GsPl9fDtb7w6op9XnXcR//f4QwAE3D7ef+5y1j/4N/Zt3QRFYGgD1+w5KLc54l5Tjbz2TpGIpoed18wuwus32bW+I3stVOR7q7slhBDiKJCwKIQQ4k1j9ffT8e3voNPDAwXJAehqwLzvJvDmQrIfV9BF2XkVTvm082DGRfDAp3HnDu6vt+dp5xeACZ2RNM3dFg/O+ia7dyfZO205Yc/Qe3Bu03B+j7Ty3Kc/x+PtnYft579eexUXzz6L/3fKh8hYNm6Xwa7QFicoDrKVTbBg9M3gr5h2xev8Zo5f6aTFgR29JAdD4u5XO4aVzzurChQk4xk69w1wysWT5P1EIYQ4QUhYFEII8aZJ7d07MiiioauBomUlzmmyf+SN894LvlxweYfeWzxIx0CKH4SWsK26lg6zE8qc6wFlY2uT6iIndBa7NK/805Xj9nPmhBpcthvDUHgMk27PyBVYTbebqgULiKajJDKJYWW5ntxxn3E80Vqzr66H4qocgvnDVymtX9s65rRTZTjBcP5K2fZCCCFONBIWhRBCvG6Jujq6f/Nbci+8kNDZK7PX083N2WPPhAn45s6FZBjvvhZ85f7RG5u80gmKABd8i76/fpy9XVEA7KqTiaRt2gM72FRaTVJ5CKihLRrirR3s/uHtbNi+E5VOkU5boz1hhNMnnI837SXe4bxTmVZpTJebBedfhFIGWmn+1vcEj6378qj3n0gjZ1prHvrp5uz5mddMJ7fY+W/VtqdvzKC45NLJR71/Qggh3j4SFoUQQozLjseJb9qMHYuSbm4h+sILAIT/8hfsaJS8Sy9BZzL03Xd/9h7/wgXkXnghdO6Ax4euc8Uvho59eXBQ8EoHy/lR5gpO8T5JY84kdrCAitxN7M45lYTh7NOngHyvJmmbPH/r58hEYmP2Paeqmkjzgez5p3/5OKWuCvCRDYsZlWLiwsVMmLcQgPqeena27R21vYA7MOr140nbnj52v9pBOmkRDQ8fyX1uVQMX3jIPK6NZ/3DjsLKpi0sxTIPu5giTTyqhpDb0FvZaCCHEW03CohBCiDFZkQgt//bZw5b3P/ggibq6EXsnusoG54omI0MXKxaCP/+wbd3yh/UEAwV0VPaTo19lMa+CttlqrwDDBmWwIq+fm6vz+dOffsZD4wRFgFVf+BS638u64lkUpCzOaRqAKc60VV9OLgPRbpLuBBMXnJS9ZyA1kD02lYnf7SeScj7HrQtuHfeZbwetNcloBssa2tLC5Xbe44yGU2ityaRstqw+kH3/8HAe/vmWEdfcPhczljrf27RTyt7EngshhDhWSVgUQggxpsjq1ePWeS0opiybPZ0RXIbBVrsQvaWVwsYNFLYPUJzjJRIzaW90ppF6TIOeWIqtB/qwNexod95lnOx9Ck/aCWs+t4kGDqhyGn+3itZHV7MuleAr/eOHRICv3vwxzD6oSlQxYb/TfrCgkJzTK1Eek4BVTnNbPUvLF5FbXJq97+B3FJdWLuXamdce0fPeTtuebaZp69hbWvwjlHHUmhZCCHGMkrAohBBiTNE1a4adh847D+VxE3t5HZnO4SuObm/px8BizckXsm+rU3ZytJfTUhb7emLUxcM82bl7zOeVurcTi2TobItjAO3pQp7+j+uz5SOXv3FcfvllfORDH+KJxv28HDdZmFPLla1JOGhtGn8ol9IzZ+CbNrTK6bTJp49oqz81tAhPjjtnzP6+HTr3DTDQPfTB0inrDQfFle+fRSqe4YX/2zlmvamLZTRRCCHeaSQsCiGEOGLFH7sV/7x5AORecgm7dzSR6OxGa0jbmv7Vq5jt2sTlrrt4In4FGeVhfuyl7P0xIzisvRJvPYWePYAGFOW+rax7to3bb9tCLHZki9W85qOXX0ysbgNnaZMbo3NQA0kM00VRTS0KhTIUShkETiodt62exNAiOvnew0+bfTu07u7j1Ucax6wTyPMS6xsZqwsrg/S0RLPnM5ZWEMj1EMj1UDO7kP11PdTMLmT6knIAmrZ0sWt9B96Am9rZhW/q5xBCCHHsk7AohBDisLTWWN1DwcldVZU9/sWze1i3d6hMaZuP+zbjLEED5/bfS0mOl057KLS0uWuYWRGivnWAgNnF7Nz7yGRs7IxNScDDC8+38INvb3zd/fzoB29goL0FUymmROe81iNKJkzEXRIk0xUHwFUaQLmGz6fM2Bl29O4gmhoKUS+1DgXcAt/oey2+XTY81jRmednkPE6+cCIP/mTTsOvn3jQHr99FKpFh1ysd5Jf5qTxohHX+ypoR21/MWFqRfU9RCCHEO4+ERSGEEADoTIbwvfei4wny3nMFZk4OVk/PsDrm4Cb1acvmlcbhZXnW0LnfbTK9PAeFojMyFBY7XRX88F0z+dBv16EHdvLt765m26bhU1mPxGN3/pFXtm6jo6uLqpIKPC4PBekQftuZMqoMk5LaCShlkH/JZOxYmkw4ibssOKKtVTtWsbZl7WGflefNe939O1oyqeGjrXmlAfo6hr+/GetPAbDsyqmsuXsXAP6QB6/f+Svf43Mx+4zKt6C3QgghjncSFoUQQgAQef55Ik8+BYCRGyL/3e8muvbFYXVe21+wcyBJWXIfZ0QeJWAPUOxX+DJ9KJ8bn9ugJORFTTgdtM0caw3bWvrZFFjKf7z3TAC+ccU8LjjvuiMKinnTZ9LXUJ89X/XNLxNp2oXX42Vm2Uznog0zS5Zm++f2+lCGQc5gKDICbjwB96jtjxUUAapzqsftY19nnPBgaOvbp7OjeksunfwPbS/R3NBL/dpWMmkb0zRIxoavYnrG1dNo29vH+ocas9cWnuOMDhaUB1l80UT6OuJMmFv0hvsghBDinUvCohBCCADCd60imsrQ0Z9E/eketnmnUP7KLoq7oxQGPeTmD4WeJ9a+wtW9twMQ8rmYUpADHLQQTNXJcPonAXCf8WkWas3Cg/ZT9NpxNq0be0EVgPc+t4G0ZTHQ3YlC8fEdOwlaNlgQtDLZevPtCryBkaOGvqnOSGhvopcH9zxIT6KHWxfeistw/vp7bTuM10zNn8qu8K7sud/lzwbQwwm3x4YtDhPu1hQPZrOX79/DhbfMwzDf2FKim57cj7Y1ABlGf4ezbGLusPNQkS97XD4pj/JJx87IqBBCiOOLhEUhhHinsjIQ6wY7jU4nsAY6aO1JEDWcUFh92zcACKMIx9LMvuoaOvqdFTjnb/56tplEepQQM+/KYaedXV184xvfYMOGDWitee6558bt3vTrbubCiVVMME0a/rKPBb2KHKsKjz+ALyeH4liYfbFWio0QU6fMwfC78AyO4oXp54nAWqIbnwFge/f2bLu3b76dWxc6eyX+afufhj3zU4s/xcef/Hj2PJ6Jj9vPA/U9Y5Y37wxTM/P1Lw5T/2JrNiiOxjM4rVQpxXkfmkPrrj4qp+WPG26FEEKIIyVhUQgh3oke+XfoGdrCwoqkSXU3UWLZlIyobNBjFvPrzd20dW3B0BYfO6g0Y2u4/CdguEApMNzgCWTLk8kkK1asoK6u7rDdqS4s4cHP3s661ma+uPr31Jx5ARNWXswlT3QAMDs4mWi6B5fHSyDXGSkL5OZTxcRsGwVXT0cZTlD6wpPfhMNsxVjXXcfWrq1ordnSNbT5vNf0HrZ/r7Etm459AyQiQ9NBx9uyYvOT+wnmOW0rBXkl/iMaady9vmPY+fQl5TS83JY9X37tjOyxx+eSqaZCCCHedBIWhRDinSbSOSwoAqQTFinLHnYtGHQTjaYBm0Kji6u5g97uEgoyXcPqTaquhGDxYR/3wx/+cMygCHDLxZeyW20iPbmKZWd8H4ASe2iEzHS5yC0e2vLCMyGXVNNBeyGeXpkNiptbt1CwcwqupJdkaABtWoSaK7FNi/7a/cRKu/j5pp+P6MPEvIkAnFZ5WvY9xjnFc4bVefjnWw69bZhTL5/C1l29RLcNv772nl0j6lbNKCAVzxBuj5FODo3O5pcFSETTI+pPWVSSDYuegAuPzxyzL0IIIcQ/6i0Li0qpjwMfBOYBd2qtP3hQ2TnAT4Ba4CXgg1rrpsEyL/Az4Cqc/0/8ba31996qfgshxAmnZw8A0b0RIrsGwNb0dB003dHvoujCCiry/Gzc3YPRnsQucIOpKMh04TKUM5o4KPe9vxjW/LZt23jooYcYGBigubmZO+64Y9wuLZw+gxRx9gWGRtzmac+odQuuno4ZdGMnLaz+JK4ifzYoAjx0+2aCOMHSG85jYu4EmtL7MNKawoZpxIt60KYTjF0xPzltZSjb4LQl59C2p48zPefRlYqQdie5ZsY12XY7Dgqnh1NUFYRdsPSKKbx47+4x6zbv6B31erh95JDoRbfORynFhbfMI9weJ690/HcphRBCiH/UWzmy2AJ8HXgX4H/tolKqGLgH+DBwP/BfwCpg6WCVrwLTgAlAOfC0UqpOa/3IW9ZzIYQ4kaQiWEmLzrUdWLYmUryAZiNOLYPv9WVsynN98E+rmPL3z7G7fmi/vnlVeZiGoieaojeWIvHuO8A1FOqee+45li9fPubj//M/l6MTUV5a005eyMNN10wnUVCGpyJIXyIfo8uN2/AwccAg/91TMfM8dP9uG1qDb3I+ZtBZ1XSgP8Xzf9mJ1hpPhY0Z1PRFBoY9y2O4CXlCzC2ew67wbuKZOFVrT8XrdZNMDo3eVQQraF+Tpp1GAKYO/hW0jwiF5xaitWbdA3uHtV07p4h924ZPQX0twBVV5nDS+bXseLkdj8/5qzbcFuWNWHTBxGy7hmlQWDlyIR8hhBDiaHjLwqLW+h4ApdTJwMHrkL8H2Ka1/utg+VeBLqXUTK11PfAB4EatdS/Qq5T6Jc4IpYRFIYR4I+K9bN/QCckM/WYhPd3OSFZK+fDoBP4ibzachCYvYUG0EdsG01Bw8ocgUESh6aKwZNawoKi1HjcoAiyZowhkyjlrfinNRiF/8y2g3p0h0ZskSgzDH6eEIibNm4Ur30usP8VLUQu0Jr8zzuk47w4+/5cGNLCnby+x7tFfUCyrLGTSzBL2buxkct5k+lJ9+E0/PpcXQpC2M5jKwFCjv0PYvKOXzn0DpOKZYdcnzCtm7vIqKqfl8+LfnBHEqYtLh9WpnFYwbNP7dNLisV9tzZ5PPqmUUJGP5oZeuvY5IXf6knIKK4PO968gkOvBFxx9yw8hhBDiaFNaH36ltaPyQKW+DlS/Ng1VKfVDwKO1/uhBdbYCXwGeAnqAcq11+2DZVcBXtNbzRmn7I8BHAEpKShb/5S9/OcqfRpwIIpEIOTk541cU72gn0s9J6fbfkFxTj6slSZcqos1bznPzzmJ5/TPMNBsoWRIiUnMarZXnE+rfyYSmVdl7t877UvZYa01jYyP79u0jnU5z9913U19fP9ojs/7nv05iae0U8MSIKpMf510LqQBNnpHv6H3SSDHdU8me1Wki1gBpncZjeND5CZTLRnXlELNjJO3EYZ+34Owics1c4j2ajq3j/33nL1TEe8avV3O6wjCdQJ0c0GRi4C8Gw1Rj/qxYaU1fE/gLnWeJd64T6c8UcXTJz4o4UqP9rKxcuXK91vrkN9rmsbDATQ5w6K7MfUCIoU27+kYpG0FrfTtwO8CMGTP0ihUr3tSOihPTM888g/ysiPEczz8n1kAnvQ0vYGXSuMKNtEfacbelwFCk3bl0nfkuFp1+BpGLz4XcPqpKTSifxwylQJ8FL9vQtgVOvpEVVYsBJyhe8enP8vcffnfMZ190ztkUljWTF1KcdWYZ5Y1XUbCzCoANpQMoVxHa8OPx9FLkL6Q73oOyFe5okLadu2lnJ24CMLiWS5oMvPbqoBEBA9w4o5t9k5ooDhQT3adJ5Iepmh/ispMvy/YlfEaM/XU9TJhbhMfvIpOyaXi5jdZdYXJL/Jx2xRRcbhNtax762ebDfqZFF0ykYsrh9y48nn9WxFtHfk7EkZKfFXGkjsbPyrEQFiNA7iHXcoGBwbLXzhOHlAkhhBiHlUmz5bbrUN0pSDsjZkZnktfGtFLKx4cvXIB/weTRG1AKTv3nEZdvu+/BcYPiRy69hmsWr8CY/jApI45LG7iiXsJFFhk7w6NVk0ApWvN6mFU4i89OruLLmx+hp62I+c29eKKBMdt/TX/NAfon7OeKqVdwzoRz0FoTz8QJuIffn18aIL/0oGtBWPSuCejza4ctFqMMxfk3z2XnunaC+V7KJuaiDIVhKFweQxaWEUII8Y5xLITFbcANr50opYLAFJz3GHuVUq3AAuDxwSoLBu8RQggxjl///LssrY9gtIzcXD5sFpMfcOOZMvWI2tJaZ4PSJ9596bj1r78kB1dgDRHT4M7AZbS7iiicW0Y4N0Kz34ORGcAzEMLXU8AHavKpHbD5SmAmT2zbMGa7XtOLa3Kc9mg7GV+CaJmzH+HK2pWAs8jMoUFxLKOFP7fHZPbplUfchhBCCHEieiu3znANPs8ETKWUD8gA9wLfUUpdCTwIfBnYPLi4DcDvgS8ppV4ByoCbgRvfqn4LIcTxKpG2WBR9flhQjHuKAUWf9mO5c5hVGMDMGXt1zf7uTr77hX/j5R27cOcVcv8DD4xaL3f2PPrrnH0Il/3qf2kv2oTLsPmF970AKNtFj89LhyuJkQZPxHnTwGW46H6qmRczTmibWzzXaVBrTr9mGgr4+Qu/hs2F+M0Al1+2nInzillVv4rnmp8D4LsrvnvYRWqEEEII8ca8lSOLX8JZtOY11wNf01p/dTAo3gb8EWefxfcdVO8rOPssNgFx4H9k2wwhhBhfIm3R0V5ELc0ApFy5TL7yn4i9/DLlg3V8c+aMuC8Zi5KMDa0u+pEPXM+qhx8b81l3/Nf/oy5QyLrJU3D7nJcKf21UkjFsTEthaIVKhejXioKk8/SMK42BgctwkZ85aBro4O9VMwspKHGC7Bfe/QliZ6fQWhPM8wJwzcxruGbm0D6IQgghhHhzvZVbZ3wVZ8/E0cqeAGYepiwJ3DT4SwghxBjSlk1vLAXAzrYBqrZsz5Z5QsUU3XQjnokTCQ+uFp1z9sph93/xY7fwqz/fRcayAAgPRBjPjKlTed9nvsirr75KXVcTKQUKRQaIJPNxZUy07cKyPLgNg2s7nDjY6vFQlIaapKKw0hll7GkZel7tnKJhzwnkehBCCCHEW+dYeGdRCCHEm6C5Pcz93/o5wa42AAp62sljaEuKspXORvOhs1fimzEd5fHgKinJlv/8xz/iWz/9xet+7ue+8AU8Hg+LFy3m+rt+yXPF0+g3SgjHS0ibJSStZLauaRjMKAhimAZlg8Hw9KumkV/mvGOYiKRpWNdGqMhPYYVsPi+EEEK8nSQsCiHECWL9vY9R3bBp1DKPaZBz0qLsubvK2b6ip6eHvr4+YrEYH/3EJ4/oOb/97W95+dln6Orv5byLinDlPMV969YRaDWpCIS5OvYyCsVA780oy8OT3gRNRpzieJpzVSWn3zrtsG37ctzMX1nzOj61EEIIIY4WCYtCCHEC2N0Zof/5F8g/6JqBlT32mAa+xcuz53V1dXzggx9g/br1r+s5967fyOUnzWfJkkrqt/03anDTw1BrL2gFuFGDbx0adgm+oIdzo3lYOoShDGYvkxVGhRBCiOOFhEUhhDjO2JbNzrYITzR0kLE0ttZsPRDmit6ObJ25V1+CuzaItfZnBAq8FFfVgNudLZ8zysI2h1r94hrOWrose547cTKnzJ7FQGQbO3d+h0M3nDDTQ+3HVIaV1y/El+Nm76ZOtA2TFhRjumTFUiGEEOJ4IWFRCCGOI7H+FE/9fjsbW/porfaQCJgA5Az0Apocux8bg/LFVfh2/AEm5RPVFg9nLMIv3o1Sij31u8Z9zg1X/TNrHtnD17/2J+6fVQ3uCOWlPlKdq9jTsxqdGhy11AoTg9zmy0iYB8gUbiGpbJID52cXpJlyUunR+jqEEEIIcRRJWBRCiGNUMp5h4xP7MAzFvBXVmC6Dp/+wnUgyg2FrSlvT7JvihMU5259nYmoHGtDKhbHxlxwYKGV350JeMbpo2g+J1Ku4XB4ef/r/xnzu1IpKZs44GYBdRS7cRoKAr4/4QD87t94FGY1Gg1YoDR68dKjTwIZU++WAxcIVU4/ytyOEEEKIo03CohBCHCGdyZDavx9PTQ3K9eb+8TnQk6CloZfqWYXZfQRfeaiRcFsUgCd/W5etu6fTWUXUnbYB+NS50wne/SSNeUvpDMzBVIr9253VRTO2xW/uvY9tDRsP++xLTz2Nq1esoLWzi7pps9hZO5lXYyk8WOzNKyQQ7MTGBg3xgQRagdJDk1BT3Tfw2uRSj+mMJk6aX/zmfDFCCCGEeNtIWBRCiMPI9PYSff557GgUf0MDB+5aBYB31kxKP3lkK4emOzpI7dqF1hoAZZr4Zs3CzMvL1on0Jnn2zh0A7FrfwYW3zMMwjWxQPJjtNEPICpOnu7lKr2P65hBN2PQE52ICyqXAGwLgqU3PjBkUFfDF732HYCDAxscfZceEGRiGi2avH7fpxkhbgBNKFyW3ABBunk9B5WYArHQAMlOYe1YVoUIfHp9JqMh3RN+NEEIIIY5tEhaFEOIwWr/479ljb3c3FDmbxCe312P19Q0LfKMZePJJwn8dOeVTA7GKWQTfez0Am58+MKx8X10P5ZNHbzuasfDoJEWZdgDqG05hf2OScOlEyGh64/2YBS5SvhI0mh/d+5Mx+zhxQg17G5sAaJ+xGLeVxuXpw1CglMLtS2Xrnppcz966S7BQdPRWYxspNKXMKzJkJFEIIYQ4AUlYFEKIUWS6usYsb/va1yi84QYA+h54kPT+/QB4p00DNFa4j0xn56j3tlNBU2sh/PAhzLzBzS4UuEpKwDTZ8thutjA47XXPbtLJOGmvh0n6EQozMbR5oTMkmNFkohZ9GnRGc9+2J/jD+r+N2e9gMEg06oxYBvw+rr7s0mxZs+nF5x3q8znWVlKZJIaVYGp6L6ayOf9d70UZ8Oz6NSR6bcoC1Vx864IxnymEEEKI45OERSGEGEV885Zh57Ezz6Sobui9QTsWp+tnPx9xX3LnznHbbmJy9tjqCw8dh8PDK2qNHe8HrZnU+gQF8cFVTMudlUhNpZxpqS4f3bEW7tp4/7jPHhgYYNemDdxz992Ypgt/KIdgMEhxUTF0xcAFhlKcZzdwTpkzetm8/wC2YVOQN5PZp1UBMOvUq8d9lhBCCCGObxIWhRBiFKm9e7LHuZdeQioYpGDhAnr/fOcbaq/6Zz8ltWsX+7/7Y2IpC1tr/G6TkBEjQJTGRCFoC6VtUM7iMR47DkAouX8oKA5SKJRSlLr7qTTquXHDS6Qta8w+THnP1Vzz0DNE+8PoGYsoj4Spwmbx0tMxOjMUROpIG25Qijm+dqbN/CJaW+Tk34/XO4Hqqqve0GcXQgghxPFJwqIQQowi2TA0QuidNg1aWvBOHb4dhFlQgDXQD5mhkFbw/utxlZSglAKlcBUXY+bnZ9vp/eAn6VzVgGFl6FEGVrmLWc8/Q60dpT/vJOLuYkoiW8gx2rAT4LEi+DK9TuNXX4d/9YvM7n+UX3UXcsdLqzi7toZpK1fw/O6Xxv1MhZe9l9Z0Btvtx1/Yxb4SLweUweb6NeiUhXZZOPNbodaTTzDofN6pOTP+ka9SCCGEEMcpCYtCCDHITiRAa7BtrL6+7HVXQQG0tOCurCTnnLNJbN5C/lVX4l/gvKsX37YNnUjgX7gQZZpjPuPl1iRJbyB7vruilPDpl3Pt0/9DSfd+wEBhkzm3FNI2ZkMcrX0cmDOHC27+DJ0D3+fv99/HbS88CMADe3bDnt0jnnPVnZ8mpySX3l4P/YEqUCbJaA52xsLliaNwRifRYKdTr2XErOLgBW/sSxRCCCHECUPCohDiHS8dT9D9/R+Q3tc0arlZUJA9Lrj6arh6+Pt6/jlzjug5ibTFnj1higbP434nWEZCTvtOXrPxLS+hevFZ1K9fTWJmDi/u7Kapt5i1X/kKexsa+OPq1eM+yzPzVvZ1N0NoH0oPZcHr92/m7tmVjEiHh8ipmnJEn0kIIYQQJy4Ji0KIdwwrbbPhiX207+mjYmo+KGjdGSbd3k6mo5pJJAgQJYWHncwCoJL91Lje2B+Vtq25/9kmtrb1Y6Np7U1Q3ZkmaA9QlGnDZ8Hn5+cTW/dH2ku8qM4kdrWfSR/6X8zK+dSc8i9cdtH5rFmzAdhwxM897Xc/xUqlUGmDwSFEAAKhLhYtqaOlu5mXvEuyBd9vreZLNX5itrMfpHIb+AvK39BnFkIIIcSJQ8KiEOIdIR5J8dTvtmfPW3cNrTya6XC2i9jL4DuJhgG2sxF9Z/UyEtE04ITNF/++G8NlMO+sanIKvNk2Yv0pmrZ2kYoPvb/4yksttPcnUIAJVA9eL0m3AOA2TXLq/0ow5CF4XhVKQUdfkq0dNqnmdSxZsuSIPtuZyxaxOTxA8SkLqDj/LDx5xQQ3bKC5qARfyAA0Gni3+1V8OW7e7RvA3fIKXUYh7+2pYfKVi5nR3EHDgCKd7sHtLkCpsafTCiGEEOLEJ2FRCHFCCrfHeOH/nEVqqmcWcqC+Z9R6WmtAZ889tRMw83KH1Xnyt3V0ddtEtw1tp7H6z/VUzSgYXMgGDmwf3r7WDAZFjd+OYGBny1JGmrA7SnGogy3dLizLon5/L9d+74nBGg8e8ef88E0XMGfGRDwLlqG0M4xopTzM6monmLapDxk4I4iamd4uwItK2VygWkG3UKvPwwi4+eykcj5al8TlRZcHfQAAIABJREFUyuHzk2RUUQghhBASFoUQJwhtWU5CM02UUtmgCBw2KJ50fi3prh7WbR26ZuSGyC8L0NseozWcoDeWwuMySCVs+nUUQymKgh5CPhfNO3oP259oKgNAdWoPps7gNhWFwSidMT+P7X+Zvz16H7394cPeP5qF8+dQXFTIxs3b6Oru4Zu/uJiZBXFSRhMGZ2Snmy7f0UZuOsPcri7a8qsIl6RZmK5nnv483pSPzn1PEfVtIxRfhMsOAZDjMvn9vEnYOPs3CiGEEEJIWBRCHPeiL75I75/+hE5nYHCj+jjLcJWV4y4tGVFfGYqLPjofgL66ZzmZtRygllz6mP/x6wF4taGbzXc4KTJj2aQykIk701H7YilmVebiMY1R+zN/ZQ13r9rOxOSO7LUrFz6OYSh+Wl/Mb/76+9f9GYuLc/niTWc7/bn8TH4/Yw7PonjOMJzRTdsJp9o2uSZ3DtWXzWTghQOcGY1CFPLdczG6IE2CfJaRH18GgLsqZ+h7UQqZfCqEEEKI10hYFEIc1zK9vfT89ndDF7SmmVqnrL0NV2kJs5ZV4A24MUyFL+imoHxo64rI6tWY2EygcVi7q5u62TPdjy9uk/QZdPbGmZPwEYxYaJLUtR3gqqsWoDXUvdAKaFzKi601ubVecnwt0A9P1D3Lup1r+PnjafqSms27mo/oc02aFKSnJ0VfX5olpxTxlc/MpyjUBihe0kFcygSlMJQbQ3swscnYsDgWpHrWREIzivEGvXie2HfYZyhTkXtO7ZF+1UIIIYR4h5GwKIQ4rkWefHLEtSih7LE9MMCUkxZkz7VlkdrbiE6nQGvsWDxblnP2SgBSGZutzX1gKOJBkymlOZxWPMALvV7cyT7ywrsAeOjlTvrjaehJYWDjteOU2jYv/uhbVGo3N/3xcdq7Ol/3Z/r8Z6ezeHEubrwo5cGnTdymG0M7I5n17gkowxkDdOkQgaKJ6LRFsDPBlSV5hJY7S+l4qkP4ZhWSOOh9ysBJpVgDKaz+JMHFZShDppwKIYQQYnQSFoUQx7Xk/gPsZhpdlJJHL3kXXUTfQ2uz5f7GjSS2Ozsb6oxF109+cti2fLOd/RL39USHXf/YiqlseLmdsknVPPfwS5SlD+DRKcI9RWSMACE7hcImnU6zY6CFhrBJdzh8REHxY1+5ipyKAHuffIpHH2vna1+ZSUWNmy6dywzlQdmgXQrDdOFLTSLh2UvqoD+6b6qwOXfWZAA8hsI45H3D4KIyAOx4Bv/sItylAYQQQgghjoSERSHEcUOn03Tf8RuSO3eCUihD0dwXpAsnLMUnLiK1P4KZX4AVdhafKaKTzh/+aOx2gXAsxda4n9DOLvb3xoaV5wXcAMzNT7M71YRbJ522M+14VZqIO4+Hn93Iw08/+vo/1JllKCJcNrmKd7+/HO022OWqpt8zjZmvTsae8DcA8pnMrOVfJp3K0LXtYQCU2+C0KafgO8y7k6/VyTm14vX3SwghhBDveBIWhRDHBdvWPPW/TxJuCjCfDH4SADQxL1tHeZ19D90V5cPC4sHCyTAdsQ4y2kJPqcHX0kt3bzf101ewZ1s30D2s/rKpxdnjF55/nlxXhkjCJplKcXZeE4aCR7d08vDTG8bsv+EyWPmvK3ny28602Q99cDIrlxfTzAEqaUMbEFJ5eBNuFvd+jCJVhp1n0xPxoX0dlNdchKvITySdwV84nVhsL4WBCor8BW/sCxVCCCGEGIeERSHEcWHny230dzkBcTOL8ZIkiXdYHVfAy6LzJ5BJWxzY/jCltGGgUW4XnilTSNTXs3/gAADN0wvYdE4eWuey+UA+sJ8Af6Oadw9rs9yv6ezsJBqNgtY8v34rv777CV6vx599hFBRDtvsRZQsXkuCGBmPxYqCXFxGEa3dB/ClTYKJORQpZ+qooQyKrcXOaqanzgKgNZnG5colN3cBxV736+6HEEIIIcSRkrAohDjm2KkUPb/+Nem2dvKvvhpXUSF7nq7DjkaydXTtNNy2Jn1gP8rlwjN5Mud/aA6my5mSWfIfN9B37714Z84k9/zzAdi+7lH4n20kgy62n+ZMzWwJJ7JtxmgiSiOnTKjCwKQwmmDr40+yMZ2ku6sbIxN7Q0Fx5UkrKH0oAkSY7VpAlC2YmHSH4nhNJ/CWu0qxPWkKU7OH3Wv4XeScWeVsjwG0JdOv+/lCCCGEEG+EhEUhxDGn/777aNvUxAC5+G+7CxtFlOnD6hihEMowMAvyUcCiCyZmgyKAqiznlUun0RZthq2/AWB9/3rMD83FdhloQ3HLglv46APfGtZuUfUz7LUVqViKuz5wJwPhCK/X/3z+/SStOI8vuI6A5cfrz+GrGqYPJMGtORC6lNpMGyvSDeTsP5VMvI8B/wYCqRmEEgsILinHOzUfZSj2p9Ks6uqjf88AKa1piA6F2yn+/9/efcfXUd0J//98Z+b2e9WLVdxxwzYG21TTMcUJJAQSEpJAykKWNHY3ZVM2ZLPJ/jbPk02eJWHzZJ9UU0IIBAiBkNBNMxBMcTcuyLYsS7Z6u/3O+f0x15IsGVtuki2+79drXr5TzsyZ0dej+9U5cyawn1oopZRSSh0eTRaVGmGuMbzS2UvYtjgpGuprMToeZNwMGLAtG0ss0rk0Pss37HPo2BWnub4b45q+ZcGIj4pJBWRSOSxLEJNj7ZObaWTOO+6nkkYWfOIaLNsb5MYftIfU4bmG5/jz238eUjbnt0llc1xScyUxmcw0vsAm/rtv/Z79PPz1Px1SojixtpxpxVNp8YeJBYvwGT8AWYF1hUEysTRQQpuvjJXWSfx9ywyvYM8l1GQFY0DKQxifRdYY/mU/72WcX6AjmyqllFLq6NFkUakR0JPNsb43iSPC8o4eXs4nIZeUFbCwIIIIWAjFPpty/7H3HNqKphUsXbv0Hdf/+6J/pyhYtN99bH65nvUv78Ly7X1+xoDb043JeN0rMw0NQO1e24jfj0mn++Yn+3cQLvDv93gPbnoAMglwgiBei2NnIsPWFu+1GD2Ncf7KOgSbShbTmH2MYG+K7qxNd083Tet27Xf/AP/rczcwqaqS7925lLUbG1i8ZAlzLjqDJifCA+NPJJSzMXYK107iKw5i+R1y3TYgIGC7Ye6MuUP269/ZCI37T8CrAz5O1mRRKaWUUkeRJotKjYAdqTQ/2bZ38pHNZnmsuZPHW7r6lqXTaS7zuXx05lQCgWOni+H+EkWAW5bfwm0X3tY3/8jbj/D81mUUZn3MqziZ7ZtfJ/DoJABkXAUVNScA3rOJqbfe2u++g3PmUDuzhPTmTbhvvkIlOym65tq9tmlu2YjVtIpSOwAI7dk4NLzet35h1Rk837GN1q4UthUlJz4ClPetX/Wr+9n0wiP7rUdhRSGduzv75kWgsMxHc6qZj77vbLonX8/q0ihvi01DZYxYR5KcSZAN7waBJf6/4XcMf5D+FlN/thK7KAACufYUe+18H745pQqfJfhFqAn6sY+jVmmllFJKHX80WVRqBLR2dNLS0tI3n0r1JwaxWIxwKEQul6OltZU7gZnxTs4880y6u7tZs2YNpaWlTJ8+fR97Pvo2t2/e7/pARyGBzgKefnIFVdFq1qx6m+3bmplf30kouZMcq6i0CukITwLANO0m0ZGmzN9JSzK6174csmQH3ZaW3HQStmNhzh1H99MZxH8GkUVn9a1f27yanz3xRcimWGwVcKVVxC3Z7RgglcmRcw3z164n6Cb5c6SHglQj6zcG2NVxJxEf3L/058O6DktuW0JpaSkFq7uY2lCOhcWO+FaMLSy2Luc/Sr1zCYQjSI/B5wTI+ncjlvCpzDKmBtOICKt9FbyVqUCMzSnZACU1xbzQ2Yvbk8FkXKyId/6C9/7HPa6tKmFWNDSsuiqllFJKHQmaLCo1Avy5LFXdHWRF2OEL7rWuu7sbp6ONdru/e+amujqmTJnCU0957+Srq6ujvLyc4uKj/0691kQr/7r8XwEI+8LEM/Eh29x24W188cmbKdk8lfBur4Xub/VvAV4rYWFnll5nPr3R+fs8xqT0K1S4KVpYRCrrksm6+H0WF55j09Ge4dU1Dr3pLO3jp+AK2HhdUQsuu2zIvn63+teQ9ZLvJ90u3nC9+mZyLqms18XTTRmm4+f+5jSP/Od6kl1ZVvHysK/JqRfP7vtcFS9nljUPgBMiJ1NX00ZzVwjXJ1iBBGknQa3bixhDzm7mpNw2JtCGSIxx497PVyog3WZRYuYSmlSJHfVzZSrDV8x2TMZF/Da3TK1meiRITzbH7TtbKfM5LC4tGHZ9lVJKKaWOBE0WlRoBtT64ON6AMQ4uFg8VjKPV9p65u6ZzJwVujl8Wj+/bvt329yWKAGsDUZ5cuYkzpk5iQtDrnloRcDg5FsY6wl0R9ySKwF6JouQsAp2FfPOyLyMiXN32WV7Zve8X0fsT2b7Pgfx5pnL9zxw62Z2IU4oxkMzkAJcNlWWctGQSIsKT92whki2lu9DHbU9v5ksX77tV1RhDR++A7r1OgNZgIfTsJt6d4ZX76jF1SS43ERp2HvgZxD0KCgro6vK6Bwdrapn8sb/jooIYEwvLCHS08lRtMVtjQZakDAtS41gW6sVEG0BsciJ8yv8QbjwDA95yMW7clVRWvtebqdr7eJUBH++tLOLPzZ1cXFrA9Ij3B4WoY/P5CRXDrrdSSiml1JGkyaJSIyAY7GHq1GcAaG5p5RNuiN7uRWSzlexJ9WozSep9AQQhbtmQ85Z3WQ4vhYshkSLZ0olt2wAkEgkW9rbxuYXzKCjwWp1SiSy+gI1lHVoCaYzZ9wpXqH3pDKaXTOelO7ZRNa2TeEuG4kAx7al2ADKROMnidgq2VyP53UR9EUpPP4V4W5zmda/THvGT9Dk8uKCEry/5DwrvuJemtYaOqI9lU3/P2y+HsCyhLuoNQjOR61jbIKze0YltCeNLQsSC/S2wbck2aK8DoLs1RRofdmkMu7Wee/75TXLZPecz/FFN/+mu32LbNisdP+0iiLFojYWpiyfZ8mYT9gmTWV0UQES4ryJKwEDCKsCxtgEwOdKJEw6SC9rk2vKvufBZlJaet9/jfqSqlI9UlQ67nkoppZRSR5smi0qNAMcxfQPWlJQU0d7WTiz6BJ2dH+Daa28kHo/z4MMP0WMKAXgiWkbI7yeTSpFws+TiGRzbonFnY9/DbNmMy8M5Q+C/76a6fCLpbi8xijolRCIxLrhuJj6/jTGG1oZeVj1dTyjmp6Q60lev4nFhKib2d298q33vwWa+durXCPlCvLBsNdmiMH7LS9QaN3Vgslkqe2wqsoU4lZUsvnEewYiPPz78G9rrIWgHmWutZdanryeXdfnmT+p5fnw56WgPucB7eHb9KnafWEFqmktpx3MEMoZtrXt3ed3GnUznH7j1yY19y66YV82Vp9QA0BrvJJHO8cRtG6lf1cnBmv7hj5PrbmPLo48CcPbtd9NY7MPCkOh18OcHKpWeNC9kXfwltURyob4E3wrYZGzBJL3kVnwW051mqqs/RMPOe3ETDibj4qsI4zjRfdRAKaWUUurYpcmiUiPCxXYi5LK9hENhnEofjd07IbiUp7aUYFk2kdJ12Mwjl4rSbeK4xiJOEknmU5Mc5HKG0kSC1lD/QCfNoRA0b+ubb5cGynwL+P1vVhMpDNLbmSSWBQch0Z2mbafXypZ1s+xONBM7O0HNhDIAfv/W78FAoKuAYCqGqQ8TB3xvl2Alukm1NIHJPwfY29t3zFxHBwHfSYgIZ7xaR9bvDeYTXrAAANuxWHv2ZOLdDX0DfXamOkllvH21FS6isvVRQqaEFLv3unIpWr360ksDD/KjlfDj1Q61zgV0pJppe7H5kBLFwikncNo3/41MKknVJ2/CNWDZ4EiS3qQhkInjioVlXHAK9yprJIsTcJASEEsgmcbKei2+Ni5lZRdj2xHqWXrQ9VJKKaWUOlZosqjUCIjFZjNn9q0ArFx5Iy2pFrpy3jNxjVv/E4BzTYhMupxdTjm93TWk4i42IVy8royucVm4u4WJnZ38cfo0DF4j45uVlVy8dSsAKdvm4RNOIOS42GIBSQiDY+CCNsOsuJepGWB92wYAdrzRyguJ/ucjC7dOJNZQTVWkitVtO7ztjaG3oY4MSaIZh4lspZtCWvCep4vSRce991H04WvINLfQEU/Tk8pCa5L2VY08traJ3eEMLds30vPMcziRMHYsSi7nYrJZCt/3XjJOMUsKP82yll+RormvPtu4C8cWsrn+LrJZN8vW9BP4SLHqz40HvP5TP/YpCqdN5/XvfKNv2blL7yUej9PSvBvXeM212Rw0dQozW+vpLq7BNi44QQozSSb3tLOyuJqcvwsT7MS1bS7KLaPITfD7bP9APrMDHYgIRUULaWx6kGymk3FVVx2wjkoppZRSxxpNFpUaYZMnf5F1r312yPJw2nBV/C8YYHfTQtrbZ/F2aYy1lTEMGQwGf9IhQISsyfWVa/M7lJxYQFdjFw+VTMA1ObJuBtvu/++dFfhrUZpYWxclM122re9Pxny9e7/YPdZQDUBxsH/k1Ww6wc6Il5QVZ3ZT1ttLGbsJ0UO7KaLMbmD3Sz3sfukltnckSXUnybo5nt/WScMTK0j2dPLqd657x2vS9us7qQOu+8kUTu6eyKO736B09jjmTCrFzj9/ubK+Y0i5rnU76WlODVk+2Mk33Uw2k6L4/r+QyHctnffmi5R0tbO8eio7YyWQT7/Pa9vB7J5u3GiGTSVhIr5mbjKPYlVM5VPBVr7WOwnBBoGZzi5KrTiL3DpeTE/mQv9GTqz2Rmy1rACzZv5/pNOtBIPVB6yjUkoppdSxRpNFpUZYNDaHnNuf7FliURCuIdnudQ8VoHLcCkqCF+EzbazDAvzkwr2k5j3LRmMo3X0mrX6vVS8TSfGQfwdOIkzCAYwh4cbpirZR6vhIGIdspyA5h1dnPk8w2IrvhAiVK08CwEl4XVoX1SwCoCdYREF9O+nGtdjFxRRGXRpatkMAfKRpKYjx3IzppN+uI5Hu4qk3ltHS2UFJLIbPcbj/6acHnO19B3Vtbr755r3mXwBmXjKT8mnlbHu9np1v7CCX9EZarZlWS8OmHXttX11VxR/vuJ0n/vQgt766mvFXXUPJ1GkUBgN0AtkB4/dEOtsxbo6JHc35ZFGwBGZ2eon0xc1ruDC6icJkisJxhXSnt9DbVs/lViuP+Baw0LxNVShCOhXn0sB6Lg2sByAW+1T/z9YKaKKolFJKqeOWJotKjbD1retZywxm599JeO6pv6M6PJ4ndn2YnnQvYAjF/Jx6+hYWuDnCW35BI9XEccjgA4GpxctJ+s4AMXRKjDpmYhVZWOkce4ZRPb3lFcL08krBGaRDQYzPsE5mMN8sJxtK7lWnaHcp1868ls6WOE/UPdC3fHr7c4Q6uni7sBh/Ls6rG5dTUVVMMFtG/ZZt3PGHF4/69drw+AY2PL5hyPLBiSLAtHHl7HhtOZWTJzLv/PcBUJBJ8ssFM2lrqOeHb7zAyxWTOLP+LfxujogF1d3tXLbpdVKOj1N8Louu/giI0Lz5Cbq612M5fujKEUgDfpjv1nFKqg474mPWzDtx3TSrV3++rw4+X8lRuxZKKaWUUiNJk0WlRlhTbxPdJsam9R/DSQapaYqzsmM1Vvj9RIofwjU5ykoKaG/3XhpfRDtFeK+naLXHM2fSDfTU/4g1mdMBKKAbOzSVHreHXLq/xbKoOYsQIBWOYGfBzbkkQlEWVi6kNFTGc3W9bKgUZjd0MX/rpTz7u7forPcGk3HFpUfi7BJDXayInngP/3TbbUf0OsyZOZM1G4YmgYfjC1deheP6gFIiuQIykmZCRaH3DOG4ahY0O0xq2QgIkYCw+JpryRno3pWkuDNApKwAaRNy8Qz+rhT+cP9AQrFd7yE1/knAa/21C73RbS3Lz7iqq2hqfICa2o9hWXpbVUoppdTYoN9qlBoB2c4UyXVeIhZrMZzzt4vYaSfJWkK8w3tZvRufS1v2Htaub2H+GeDzWfj9Nu09GTas7mLL+h4qor28FfkmPp9Nee2LJE+7GLFtLq2ezDO72tmRaCDret00I74wpcFSJnY1sK2gBitrYXVbrHROpMUITZO2YVkub04roHyzoaGtjUxnI5sbXuMXj9x61K7FnLPP5VMXn0+0qJjXXlnOz+/u76pacd5idj/75CHt958v/iRTcvMojBbTauIkyIARaoPeuwszW7polf5Xc0zNnkhgjUWuI0UAG8iSbG7rW58t6H9GsrzrKlK94wj3GNoLn8YpCxGJndC3vrJiCZUVSw6p3koppZRSxypNFpUaAa+vXMGuJzcRDoRIuL2sfH0N33/0vwA4fe75+H1+nn/98WHsqWnA51e55JrX+ebXz6So41FOd2K8Jmm6rCoqu8djF05h+vTpbF/+ANsKvPcSiggre70BYRwnQ6qrh651W7gr+zcsx0+qt521j/zPIZ/nggtm8Noz/e9qLJ4/n2+9/wrWlteyaVwZFYF6PtxxH+3rdvPJkrfonVzFd3/zTZaVzsfgI1IYw3W/zNMfuY7kLu/1Gx/4wGzq6ztZsWLvbqfLv3cZjS3dPPF6kNApF7Fq0Zm8KeAEAvRmXYzJISLUrVtNix2kfeXOvcpHY4XkOrxrkbHaaYk9TNppxp8tAyyS/q1925YsnsXra1s577wb6Ok5C8QmFp15yNdJKaWUUup4oMmiUiPg69/5Fs88s2yf615Zve/lw/H4vSt4/N4VXHfdHGzb4s03G5gzp4T3X/kBaqqvZOHChTz00h+pzDXR4islYHvvCxTJ8vbdD7Jl6cENQLNHUfVkOnbW9S+whMt+dz+xqbMobH7VOwZwbttrsBlm76rjwtK7CaaT2LbLrFNeplVKmDFnB1nLx8zECnJSTFFNDT+Ln825d/2EXC7LSak1nJ1+CdupJN5Vzdf+ZTWOY/G1L70He/ZcQo0NLJwS4vbqBWCyiCVILpE/R28U1eJUmkee+QsAjt9PNp1GRCiI9T9buKPkpyDe6Dfp4kbEsaDXgpyLUxrCFy0BWhERYrHZh3TNlFJKKaWON5osKjUC4qn4gTc6DHfeuabv85tvtnLXXT8AfoBlWbiuu9e2pVXVtDbu5FAVlhbz/d88xGOPPcbD//cWcukUE67+EGUz5wFg2WHIJQHDVN8aqqZXkkltJZtNYucH3/EHhd2BbmLpInIuWIBIF1ZjEjtwCm7WSzY7rAJwc+QyhkDA5tYfnuxVwmpiR1sTBIR0bS3BiDeCqSGAWIIxgpt2iPX4mdTd1Vd32/Fh2Q6+8jA1V88FY4g3NMA2L1F0ykNYAe+2aMf8feW8EU03HfI1U0oppZQ6HmmyqNQIiPckD7zRME2PhdjYnRjWtoMTReCgEsXv/8vJnDyphCU3eq/DmDIhxD9ecTmVL/w/rioM0PnLO8gmUwQKCqC3mTm+LD0dFomYyyWJZyiULKUF6zFAa6eNnzIsC/xlRZhoDF+iAVL591kYF//WWXzSX8dPx0/BIHRbxeR2RUh3RAhN39VfMen/p1fCfQsnu3V8PPwqrd1JGnMlRNsm4FJDMBLCCfuxLENRzQuUVKTYvGszIKRyO/HXxvp2XVPzUZLJnbS2Lus/XL6VUimllFLq3USTRaVGwMTaybQ1ddLW1UIi2bvXuptuuolzzjmHe+65h7+9tIKbFn+OD5x6HpPmTsAKO5x9zdms2rkVgEcXL2J29SQm3vHbI17H6ZNr2VjX/1xg1eJzmOleRUnXNp6927tVpN1eWpe3Q0cnf5l7Gba42CEfZBIsrfsvbAx/qzuL3dP/CEBAHHLZMLlMlAJff8JlN9cgu/1YVhvgtbr628cTajiFWgFfcRHZSAvxXCXF22cwobyZulyCHBZJO4AYIZupIRDaTdIKsSd7LPGlKCwoJBwOU9LQSXDCBmrbz6Ngwgxi59Wyo+FuWlvSgJBKNu7zOpSWno/rpunqXkUm3UZFxWVH/ForpZRSSh0PNFlUagT8+md38tpftpLLGUobdvP8W8uZWDKecxbMZ9wNJyG2MG/REpruWAdASy9U1nfhWMKTn/03ko35bqxOCJwA2z67iIk/+1zf/r974TS+/fShd5P8X//4ecbNWkhLeiV/mboAEYtUVxnla3sIdpaQqFrHdmcckfpZFId6sCyhIzoBH5AjhWVlsHMGY4RJpoieVAm5YCcxHApbrqCt8FnAgG1T1ft5gtkJGAwtkQcx8jKBxhMJNs7GH1tHR5uhNH4unVlvUJ6SkjMpcaI4TRtpqH6KKBY4DhXtn6cjeBdtTnHfeYQdl3FVH6Cp8UHCtvdqi50lvyBdeiEd9QHa2l7Y73WoqfkoIoJtB5g547tks734/freRKWUUkq9O2myqNQIKJ8Q47K/n4sxhuYXdlIaK8AfcvAFHHI9aZzCAMtf2cGUAWXWNnRh4TKxJ41twBJALPxTJpNe18H2z/0McnFouAeA7Inj+e66+r7yZ00v5dlvXcDCW55g5bbOvuW3fuPr1He1sfyxRwgWTeKDiy+nvLiSYE8Qp20KucpybNem2Pj43kk2jluE434L42aRaguqIRAMEM2lSWcNEMXvCC1bloCxsARm77iMeLSBYG8lvspzKey+HJcUCFjGS+JEhPLeqyhvmAhAyewnsZwUq5qTFCZOotNfBsBdM2ZybtpHgzOJCKdyWnYLZV0nY/kDFPR+GH/Iex8lAidM+jSVFbU0NT6IUxkm25zACtp05V6F/rdiAFBadgGlJefS1vY8LS1PEwhWUVZ2Qd96ywrg9weOTAAopZRSSh2HNFlUagSJCOVnV2Nt6X+HnxvPQmGAzl29iHGxc1myjp9Xi20WdrZCPIfrGhAhZyySxsFnBbFySQTL24kT5IYp4/BbFt9as41PT67kV/96Hsz7CCtucXnlvnq2hLzn8ra3dVNuGT53wWnMDl2OnbGxugsaw/WEAAAU30lEQVTzFaxletzPrqBDypeieFIt6USCXGMCyXnPP/oCfvCFkFyagON1/3xfczuUzoBADFI92C0biXVOwZkyFd/UUowxJNe3Qf7xxNJPnIiIYHKGzI5q7I13YgXmAsLixCs837ket/BMLDtIQ8DmdyEDrgGKaEwt5MakDUDArqTOXULM5PCXhimNeufoODGydOOvjr7jz6Km+lpEhJqaa6mpufYI/YSVUkoppcYOTRaVGmHZVIotW18jnAoRC4bJ3N6EXZBhyfpmBIPfJEntXs7FsgV/OsEGXw3h6DRKe3exPenyx3kn8E85i5BrsKwgFhC7/p/I7tjG9Y/fzfWTKsAO0/i0YNZtpGNzNamqGYTjW4inW6g0O7CzOYJWMdjCnrFbeuwuorkCLm/s5TeTC4lVVeD4/NiOj57GBNg+ACx/iHBhAB9hOpNxpiSSXNLWDdX5l9QHYlAzn5Irq7GK+rtwRk+vwk1lEb/dN2CM2IJ/YjFMvLl/u+mruf6NR/hhMAfF4/JNqpCu7wbgzYCXcRa+dzJuaRD/6jr8BrCESSGvJfCEad9kw/pv9O2zpPRc2lqf2+vnoIPWKKWUUkrtnyaLSo0A47q4rvfaiEd+/L+p6Kkkk8zR1t1N1HitgxYGIQ0YwqaFgnSK9SZIi9sDXW+wWQJ0zLoU17KI+/34U0lwc7TMv4Ht1myskhOoqI3gkiNnWdh2GOkS3NJxlEiGksgU6ttfoVN24nMsonYBjiWIWHQ7nTQFtwFguw7X1WW58ppvY/Aa9D4eT5Jp6sVyHE5NWnzlvTPpeno76fp6cENQfTKR08cRnJZ/ftCWfSZje15LsV/j5jJvyVy+2NHDmp4EBljW1r3XJht9hoIgbG7uBJG+0VFrA15CG/CXUV3zEXY23ENJ6bmMr72O2pqPs279V8lmOpk+/ZaD/hkqpZRSSr3baLKo1Ahoqd/GC/fcAUCipY3GnfWcUHIGAJabwjIQd3yA171yq5XF74vQYTmQc8mJQ1Z8rD/xTCaXReguribXG8H4bHqdQljlvWewqbiWYFcTIOBmsRBcMVgIgqG27Azes/CvuEbYuHqh1yvU9jP5lDmc+b5Pks1kSMd7CRUUIiIIXsPebQum8/iaJqpaUpy9cBwAdoEfgkV95+ifUOC9zP4IOa0oymlFXjfSj1aVcmNmC5kmb6Cf/3tiCKlrGlIm4th9n8vLLqK87KK+eRFh9ok/PGL1U0oppZQa6zRZVGoE7Hq7nuYNmwFwu7oIu71sbU0T8hXTleogVOLgWGchrmF371py5T4SpScScF1SW7aSzAltpdX8z3UL8Dk2P3r7ZU62ho7SmbFtJBBGjNdVs9eNE7G89xBa4uKzIFX8KUIT0lS2h8AXhHAZdn7QGcfnwyksGrLfcr+Pj80fv9cyf22MxJrWvnk74jsyF2sfQrZFdTRI43j7Hbe5rrr0qB1fKaWUUurdSJNFpUZAsmkb/o7dAAgGMHQlG+hKNuArDuCECrEyD3mjhcYEK1oFMW/QmaL5XtfOcUBvazOhWIxtuUZOTfhwnSA5XxBrehHuxg7EzYEIJt8FdGNwE9PNCZRQhM+2qJwylXiLTbwFKOyvX/TM6oM+J6cyTGBaEZmGHqJnHXz5g3VWUZT7d7X3zftEmBUN4ogwORTgwpKCo14HpZRSSql3E00WlRoBRbEQC3t2982/HYzS4fgBCE4/zXvurrsRuvIvii+sobiqmhPPvYgXf39nX7lnlv4/AMbv7uH1dJiJThWNuRaq/DkyFtSmZvVtG62M8cEP3YhxDe4THfgCAfoe7hvEKQ0d9DmJCLFFNQdd7lBZg56B/NWcSTpIjVJKKaXUUaTJolIjoGxSFYlFFQB0JjJM3NpLuwkiYQdfMEQwGsOUlNLTVtVXpmLSVComTdnn/iaXRXirqZuVmY2cWF0ACD4Hnkmu4LTAbPz4KDyrtr/830PPSztJvtU+ZF/itxD72E+63HzX2j00UVRKKaWUOro0WVRqBBRNnU3RJ78NQOWudex49U8syrkUXn0r5bXT+rZbdscvaG/cCUD5xMkATD7lVOreeLVvG18wBMlEPkncW1Wpn9e6VlMS8XPKjIv3Whc9s5rI6VXeuw6FvkbG4yXpKnDe+XlFpZRSSil15GmyqNRICBXBpEUAWJMWMeH0G/e52dwLL2P9C88QKS7pSxann7GITDKBPxRi7oWXYtk2u97ezPL7fguAPxTmvTd/lURPN3/96f+hOOwNNBMpGjpQjVjHR2K4L3NjIQQv1z2/JDba1VFKKaWUGvM0WVTqGFJaO56zP3L9XsvCBYWc+r6r91pWOeUELv3sP/atBwhFY8x/z/tZ//wyTlp8GbZz9EYnHQ3lfh/fmFLFjmSa8zRZVEoppZQ66jRZVOo4tSdJHGji3JOZOPfkUajNyJgVDTErevCD8SillFJKqYN35N6grZRSSimllFJqzNBkUSmllFJKKaXUEJosKqWUUkoppZQa4phIFkVklog8LSKdIrJZRD4wYN01IrJeRLpFZJ2IXDmadVVKKaWUUkqpd4NRTxZFxAEeAh4BSoDPAHeJyHQRqQHuAr4EFABfBe4WkYrRqq9SSimllFJKvRuMerIIzASqgf8yxuSMMU8DLwLXAbVAhzHmL8bzZ6AXmDp61VVKKaWUUkqpsU+MMaNbAZG5wEtAzOQrIyJPAD3AB4GngR8BfwauAP4bmGGM6d3Hvj6D1zJJeXn5gnvvvXdEzkEd33p6eohGo6NdDXWM0zhRw6WxooZD40QNl8aKGq59xcoFF1zwmjFm4aHu81hIFn3AW8D/AP8FXIDXJfUZY8ylIvJ3wI+BIJAGPpRvYdyvGTNmmLfeeuvoVVyNGcuWLeP8888f7WqoY5zGiRoujRU1HBonarg0VtRw7StWROSwksVR74ZqjMkAVwLvBZqALwP3AjtEZDHwA+B8wA+cB/xSRMbuW8eVUkoppZRS6hgw6skigDFmlTHmPGNMqTHmUmAK8DfgZOA5Y8wKY4xrjHkVeAVYPJr1VUoppZRSSqmx7phIFkXkJBEJikhYRL4CVAFLgVeBc/a0JIrIKcA5wKpRq6xSSimllFJKvQscE8ki3sinjcBu4CLgYmNMyhjzLPAd4A8i0g3cD/yHMebxUaupUkoppZRSSr0LOKNdAQBjzFfx3qG4r3X/jTcCqlJKKaWUUkqpEXKstCwqpZRSSimllDqGaLKolFJKKaWUUmoITRaVUkoppZRSSg2hyaJSSimllFJKqSE0WVRKKaWUUkopNYQmi0oppZRSSimlhtBkUSmllFJKKaXUEJosKqWUUkoppZQaQpNFpZRSSimllFJDiDFmtOtwVIhIAlg7gocsBDrH4LHeDcebAGwfoWON9Ws5lo83knECY/tajuVzg7EdK2P9Z6f3FD3esXYsGNuxMpbjZDSOt69YmWGMiR3yHo0xY3ICmkf4eD8fi8d6lxxvxGLlXXAtx+zxxvI9ZRSu5Zg9t/zxxmysvAt+dnpP0eMdU8fKH2/MxspYjpNROt6QWAFWHM4+x3I31I4RPt7DY/RY74bjjWSsjPVrOZaPN5bvKSN9vLF8bjC2Y2Ws/+z0nqLHO9aOBWM7VsZynIzG8Y54rIzlbqgrjDELR7se6tinsaKGQ+NEDZfGihoOjRM1XBorarj2FSuHGz9juWXx56NdAXXc0FhRw6FxooZLY0UNh8aJGi6NFTVc+4qVw4qfMduyqJRSSimllFLq0I3llkWllFJKKaWUUodIk0WllFJKKaWUUkNosqiUUkoppZRSaohjPlkUkS+IyAoRSYnI0kHrbhCRzSLSIyJ/FZHqAeu+IyKZ/Lo905QB608WkddEJJ7/9+QRPC11FBxGrPxlUJykRWT1gPVbRSQxYP3jI3ha6ggTkYCI/EpEtolIt4i8ISJLBqy/SEQ25O8Nz4jIxEFlfy0iXSLSJCJfGrTvdyyrjj+HGSs/FJFN+XIbROT6Qfs2ItI74L7yy5E8N3XkHGacLM3/zhn4O8geTll1/DnMWFk7KE6yIvLwgPV6Txkj9hcnIuIXkT/kv5saETl/UFkRkf8tIq356QciIgPWH3T+c8wni8BO4N+BXw9cKCLnAf8BvB8oAeqA3w0q+3tjTHTA9Ha+rB94CLgLKAZuBx7KL1fHr0OKFWPMkoFxAiwH7hu07ysGbHPJ0TwJddQ5QD1wHlAI3ALcKyKTRKQMeCC/rARYAfx+QNnvANOAicAFwD+LyGUAwyirjj+HEyu9wBX5cp8AfiwiZw3a/7wB95Ubju6pqKPocOIE4AeDvqvkQO8pY9Qhx4oxZvaA7ykxYDtDv6voPWVseMc4ya9/Afg40LSPsp8BrgTmAScBlwN/D4eR/xhjjosJLwlYOmD+h8BPB8xXAwaYmp//DnDXO+zrEqCB/Giw+WXbgctG+zx1GvlYGVR2EpADJg9YthVYPNrnpdNRjZlVwNX5m+zyAcsjQAKYmZ9vAC4ZsP57wD35z/stq9PYmIYbK/so9yfgywPmDXDCaJ+PTqMbJ8BS4N/fYR96T3kXTIdyT8FLInqAyIBlek8Zw9OeOBm0bAdw/qBly4HPDJj/O+Dl/OdDyn+Oh5bFdyL5aeA8wJwBy64QkbZ80/1nByyfDawy+auUtyq/XI09w4mVPa4HnjfG1A1a/lsRaRaRx0Vk3tGopBodIlIJTAfW4t0DVu5ZZ4zpBbYAs0WkGO8PDSsHFF9J/33jHcsezfqrkTPcWNlHuRBwar7cQM+J1535gQF/MVbHuUOIk8/lv6u8JiJXD1iu95Qx7lDvKXi9Ff6Q32YgvaeMQYPi5ED2iiOGfk856PzneE4WHwWuEZGT8r+Iv433V5Vwfv29wCygHLgR+LaIXJtfFwU6B+2vE69ZX409B4qVga7H+0vvQB/Da3GcCDwDPCYiRUettmrEiIgP+C1wuzFmA/u/N0QHzA9exwHKquPcQcbKYP+D9wv7sQHLzsO7r8zE60L/iIg4R7jaaoQdQpz8BK9rewVeV7OlIrIov07vKWPYod5TRCQMfJCh31X0njIG7SNODmRwHHUC0fxzi4d0Tzluk0VjzFPAvwL3A9vwugp24zXJYoxZZ4zZaYzJGWOWAz/G+88FXtN9waBdFuTLqzHmQLGyh4icDYwD/jCo/IvGmIQxJm6M+T7QAZwzAlVXR5GIWMCdQBr4Qn7x/u4NPQPmB687UFl1HDuEWBlY9j/xejFcM/CvucaY54wxaWNMB/APwGS8P3Cq49ShxIkx5nVjTKsxJmuMeRTvS+FVwymrjl+Hc0/Bi4824NmBC/WeMva8Q5wcyOA4KgB68r9/DumectwmiwDGmJ8aY6YZYyrwEgEHWPNOm9Pf/XAtcNLA0YHwHgIdTvOuOg4NM1Y+ATxgjOkZsoNBu2Pvbq3qOJP/v/8roBLvGYBMftVavIfC92wXAaYCa40x7UDjwPX5z2sPVPYonYYaAYcSKwOW/RuwBO85164DHErvK8exw4mTQQZ/V9F7yhhzBGLlE8Adg7oS7oveU45j+4mTA9krjhj6PeWg859jPlkUEUdEgoAN2CIS3LNMRObkh4idAPwc+HH+Cx0i8n4RKc6vPw24GW8EIIBleIOY3Cze8LR7svWnR/Tk1BF1qLGSLxsCPsSgbh0iMkFEFok3VHFQRL4KlAEvjtiJqaPhZ3h/cb3CGJMYsPxBYI6IXJ2PpW/j9e/f0/XjDuBb+XvLTLwu7kuHWVYdnw4pVkTkG8BHgYuNMa0Ddygis8UbvtwWkSjwI7xBB9aPwPmoo+NQ4+SDIhIVEUtELsEb4fBPwymrjluH+vsHEanFG4n79oE71HvKmPROcbLn1RrB/Oye76d7EsA7gC+JSI14r4n7Mv3fU5ZxKPnPaI/uc6AJb1RTM2j6DlCE91BmL97Qsd8H7AHlfge04jW5bgBuHrTfU4DX8Eaaeh04ZbTPVafRiZV82WvxuqjKoOWzB5RtBZ4CFo72uep0WHEyMR8byfz9Yc/0sfz6xfl7RiJ/Y500oGwA79UsXcAu4EuD9v2OZXU6/qbDjBUDpAaV+2Z+3YXAW/n7ym7gj8C00T5fnUYlTp7He2aoC++51o8M2rfeU8bQdDixkl//DbxB+AbvV+8pY2gaRpxsZej33Un5dQL8AK+rclv+88DRTw86/5F8QaWUUkoppZRSqs8x3w1VKaWUUkoppdTI02RRKaWUUkoppdQQmiwqpZRSSimllBpCk0WllFJKKaWUUkNosqiUUkoppZRSaghNFpVSSimllFJKDaHJolJKKaWUUkqpITRZVEoppfZBRCwReVZEjIhsEpHIgHU35Ze7IrJ4NOuplFJKHS2aLCqllFL7YIxxgU8AXcAJwA8ARGQK8J/5zW4zxjx5tOogIv6jtW+llFLqQDRZVEoppd6BMWYr8A/52c+KyGXAUiAKrAe+BiAiV4vISyLSISJNIvKgiEzfsx8R+aKIrBORLhHJiMhOEfmliBQO2GZHvrXyeyLynIikgGtG6FSVUkqpIcQYM9p1UEoppY5pIvIA8AEgBQSADHCmMeY1EfkCcBvQDvwVKAUuATqAucaYHSJyKzAVaAAc4L3AOOA3xphP54+xA6gBDPAUsBW4zxjz+Eidp1JKKTWQtiwqpZRSB/YZYBdeogjwXWPMa/nPX8n/+yawG6/FsQUoAj6ZX/c14Ha8ZLEb2JBffsk+jvU7Y8zFxpgbNVFUSik1mpzRroBSSil1rDPGtIjIL4Bv5Rd9f8DqCfl/L8hPA40XER+wHJi/j11X7mPZM4dTV6WUUupI0ZZFpZRSanhyez4YY3IDltfn//2GMUb2TEAZXoviSfQnilcANnBLfl72cZzkEa21UkopdYi0ZVEppZQ6PP8HuBX4noichtcFdQpwDnARsA0v0bSBr+MNWnPl6FRVKaWUGj5tWVRKKaUOgzHmx3gJ4KvA+cBH8Qaq+SWwyRhTD9yA1wK5AK/F8QejUlmllFLqIOhoqEoppZRSSimlhtCWRaWUUkoppZRSQ2iyqJRSSimllFJqCE0WlVJKKaWUUkoNocmiUkoppZRSSqkhNFlUSimllFJKKTWEJotKKaWUUkoppYbQZFEppZRSSiml1BCaLCqllFJKKaWUGuL/BwtKJ8UHevBP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0"/>
            <a:ext cx="8153400" cy="6858000"/>
          </a:xfrm>
          <a:prstGeom prst="rect">
            <a:avLst/>
          </a:prstGeom>
        </p:spPr>
      </p:pic>
    </p:spTree>
    <p:extLst>
      <p:ext uri="{BB962C8B-B14F-4D97-AF65-F5344CB8AC3E}">
        <p14:creationId xmlns:p14="http://schemas.microsoft.com/office/powerpoint/2010/main" val="279966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300" y="304800"/>
            <a:ext cx="8089900" cy="6019800"/>
          </a:xfrm>
          <a:prstGeom prst="rect">
            <a:avLst/>
          </a:prstGeom>
        </p:spPr>
      </p:pic>
      <p:sp>
        <p:nvSpPr>
          <p:cNvPr id="3" name="Oval 2"/>
          <p:cNvSpPr/>
          <p:nvPr/>
        </p:nvSpPr>
        <p:spPr>
          <a:xfrm>
            <a:off x="9000308" y="2325190"/>
            <a:ext cx="235131" cy="19594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9235440" y="2521133"/>
            <a:ext cx="1227909" cy="640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63200" y="3161211"/>
            <a:ext cx="1789610" cy="1200329"/>
          </a:xfrm>
          <a:prstGeom prst="rect">
            <a:avLst/>
          </a:prstGeom>
          <a:noFill/>
        </p:spPr>
        <p:txBody>
          <a:bodyPr wrap="square" rtlCol="0">
            <a:spAutoFit/>
          </a:bodyPr>
          <a:lstStyle/>
          <a:p>
            <a:r>
              <a:rPr lang="en-US" dirty="0" smtClean="0">
                <a:solidFill>
                  <a:schemeClr val="bg2">
                    <a:lumMod val="50000"/>
                  </a:schemeClr>
                </a:solidFill>
              </a:rPr>
              <a:t>Temp: 104.5 F</a:t>
            </a:r>
          </a:p>
          <a:p>
            <a:r>
              <a:rPr lang="en-US" dirty="0" err="1" smtClean="0">
                <a:solidFill>
                  <a:schemeClr val="bg2">
                    <a:lumMod val="50000"/>
                  </a:schemeClr>
                </a:solidFill>
              </a:rPr>
              <a:t>Hist</a:t>
            </a:r>
            <a:r>
              <a:rPr lang="en-US" dirty="0">
                <a:solidFill>
                  <a:schemeClr val="bg2">
                    <a:lumMod val="50000"/>
                  </a:schemeClr>
                </a:solidFill>
              </a:rPr>
              <a:t> </a:t>
            </a:r>
            <a:r>
              <a:rPr lang="en-US" dirty="0" smtClean="0">
                <a:solidFill>
                  <a:schemeClr val="bg2">
                    <a:lumMod val="50000"/>
                  </a:schemeClr>
                </a:solidFill>
              </a:rPr>
              <a:t>%tile: 88</a:t>
            </a:r>
            <a:r>
              <a:rPr lang="en-US" baseline="30000" dirty="0" smtClean="0">
                <a:solidFill>
                  <a:schemeClr val="bg2">
                    <a:lumMod val="50000"/>
                  </a:schemeClr>
                </a:solidFill>
              </a:rPr>
              <a:t>th</a:t>
            </a:r>
            <a:endParaRPr lang="en-US" dirty="0">
              <a:solidFill>
                <a:schemeClr val="bg2">
                  <a:lumMod val="50000"/>
                </a:schemeClr>
              </a:solidFill>
            </a:endParaRPr>
          </a:p>
          <a:p>
            <a:r>
              <a:rPr lang="en-US" dirty="0" err="1" smtClean="0">
                <a:solidFill>
                  <a:schemeClr val="bg2">
                    <a:lumMod val="50000"/>
                  </a:schemeClr>
                </a:solidFill>
              </a:rPr>
              <a:t>Proj</a:t>
            </a:r>
            <a:r>
              <a:rPr lang="en-US" dirty="0" smtClean="0">
                <a:solidFill>
                  <a:schemeClr val="bg2">
                    <a:lumMod val="50000"/>
                  </a:schemeClr>
                </a:solidFill>
              </a:rPr>
              <a:t> %tile: 65</a:t>
            </a:r>
            <a:r>
              <a:rPr lang="en-US" baseline="30000" dirty="0" smtClean="0">
                <a:solidFill>
                  <a:schemeClr val="bg2">
                    <a:lumMod val="50000"/>
                  </a:schemeClr>
                </a:solidFill>
              </a:rPr>
              <a:t>th</a:t>
            </a:r>
            <a:endParaRPr lang="en-US" dirty="0" smtClean="0">
              <a:solidFill>
                <a:schemeClr val="bg2">
                  <a:lumMod val="50000"/>
                </a:schemeClr>
              </a:solidFill>
            </a:endParaRPr>
          </a:p>
          <a:p>
            <a:endParaRPr lang="en-US" dirty="0">
              <a:solidFill>
                <a:schemeClr val="bg2">
                  <a:lumMod val="50000"/>
                </a:schemeClr>
              </a:solidFill>
            </a:endParaRPr>
          </a:p>
        </p:txBody>
      </p:sp>
      <p:sp>
        <p:nvSpPr>
          <p:cNvPr id="10" name="Explosion 1 9"/>
          <p:cNvSpPr/>
          <p:nvPr/>
        </p:nvSpPr>
        <p:spPr>
          <a:xfrm>
            <a:off x="9966960" y="2521132"/>
            <a:ext cx="2362200" cy="2336071"/>
          </a:xfrm>
          <a:prstGeom prst="irregularSeal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81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132" y="114300"/>
            <a:ext cx="10058400" cy="6672624"/>
          </a:xfrm>
          <a:prstGeom prst="rect">
            <a:avLst/>
          </a:prstGeom>
        </p:spPr>
      </p:pic>
    </p:spTree>
    <p:extLst>
      <p:ext uri="{BB962C8B-B14F-4D97-AF65-F5344CB8AC3E}">
        <p14:creationId xmlns:p14="http://schemas.microsoft.com/office/powerpoint/2010/main" val="4226694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2630</TotalTime>
  <Words>1201</Words>
  <Application>Microsoft Office PowerPoint</Application>
  <PresentationFormat>Widescreen</PresentationFormat>
  <Paragraphs>135</Paragraphs>
  <Slides>22</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Tw Cen MT</vt:lpstr>
      <vt:lpstr>Tw Cen MT Condensed</vt:lpstr>
      <vt:lpstr>Wingdings 3</vt:lpstr>
      <vt:lpstr>Integral</vt:lpstr>
      <vt:lpstr>Packager Shell Object</vt:lpstr>
      <vt:lpstr>Summer 2019</vt:lpstr>
      <vt:lpstr>COOKBOOKS</vt:lpstr>
      <vt:lpstr>Regional heat events</vt:lpstr>
      <vt:lpstr>PowerPoint Presentation</vt:lpstr>
      <vt:lpstr>Cumulative distribution  </vt:lpstr>
      <vt:lpstr>Frequency distribution</vt:lpstr>
      <vt:lpstr>PowerPoint Presentation</vt:lpstr>
      <vt:lpstr>PowerPoint Presentation</vt:lpstr>
      <vt:lpstr>PowerPoint Presentation</vt:lpstr>
      <vt:lpstr>Fire conditions probability</vt:lpstr>
      <vt:lpstr>Probability of FIRe conditions  </vt:lpstr>
      <vt:lpstr>Probability of fire conditions  </vt:lpstr>
      <vt:lpstr>Onset winter precipitation</vt:lpstr>
      <vt:lpstr>Onset winter precipitation</vt:lpstr>
      <vt:lpstr>PowerPoint Presentation</vt:lpstr>
      <vt:lpstr>Wet day frequency</vt:lpstr>
      <vt:lpstr>PowerPoint Presentation</vt:lpstr>
      <vt:lpstr>Wind Project</vt:lpstr>
      <vt:lpstr>PowerPoint Presentation</vt:lpstr>
      <vt:lpstr>Google Colab</vt:lpstr>
      <vt:lpstr>Citation </vt:lpstr>
      <vt:lpstr>PowerPoint Presentation</vt:lpstr>
    </vt:vector>
  </TitlesOfParts>
  <Company>California Energy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2019</dc:title>
  <dc:creator>Kaur, Lakhveer@Energy</dc:creator>
  <cp:lastModifiedBy>Kaur, Lakhveer@Energy</cp:lastModifiedBy>
  <cp:revision>78</cp:revision>
  <dcterms:created xsi:type="dcterms:W3CDTF">2019-08-26T16:58:57Z</dcterms:created>
  <dcterms:modified xsi:type="dcterms:W3CDTF">2019-11-12T21:24:02Z</dcterms:modified>
</cp:coreProperties>
</file>