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9735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53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09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7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925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2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57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6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173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0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647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4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36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9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271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7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03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495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5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63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4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708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2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91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3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5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7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10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76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5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95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9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17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3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301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7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07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585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6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7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47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748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49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50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51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4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695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6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7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4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4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4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4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04874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874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9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690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1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2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59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8760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61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8762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63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8764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3145730" name="Google Shape;110;p15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1" name="Google Shape;111;p15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65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66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67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5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8706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707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08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8709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710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11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8712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713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3145728" name="Google Shape;126;p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29" name="Google Shape;127;p16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14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5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6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75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776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77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78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4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735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6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7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6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9pPr>
          </a:lstStyle>
          <a:p>
            <a:endParaRPr/>
          </a:p>
        </p:txBody>
      </p:sp>
      <p:sp>
        <p:nvSpPr>
          <p:cNvPr id="1048597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8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9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30;p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8" name="Google Shape;31;p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719" name="Google Shape;32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0" name="Google Shape;33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1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36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53" name="Google Shape;37;p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48754" name="Google Shape;38;p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48755" name="Google Shape;39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56" name="Google Shape;40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57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4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3" name="Google Shape;44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8724" name="Google Shape;45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48725" name="Google Shape;46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8726" name="Google Shape;47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48727" name="Google Shape;48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8" name="Google Shape;49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9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5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5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6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7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1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2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61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69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1048770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71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72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73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70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870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6;p1"/>
          <p:cNvPicPr preferRelativeResize="0">
            <a:picLocks/>
          </p:cNvPicPr>
          <p:nvPr/>
        </p:nvPicPr>
        <p:blipFill rotWithShape="1">
          <a:blip r:embed="rId20">
            <a:alphaModFix/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7;p1"/>
          <p:cNvPicPr preferRelativeResize="0">
            <a:picLocks/>
          </p:cNvPicPr>
          <p:nvPr/>
        </p:nvPicPr>
        <p:blipFill rotWithShape="1">
          <a:blip r:embed="rId21">
            <a:alphaModFix/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6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4" name="Google Shape;9;p1"/>
          <p:cNvPicPr preferRelativeResize="0">
            <a:picLocks/>
          </p:cNvPicPr>
          <p:nvPr/>
        </p:nvPicPr>
        <p:blipFill rotWithShape="1">
          <a:blip r:embed="rId22">
            <a:alphaModFix/>
          </a:blip>
          <a:srcRect t="28812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Google Shape;10;p1"/>
          <p:cNvPicPr preferRelativeResize="0">
            <a:picLocks/>
          </p:cNvPicPr>
          <p:nvPr/>
        </p:nvPicPr>
        <p:blipFill rotWithShape="1">
          <a:blip r:embed="rId23">
            <a:alphaModFix/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7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78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8579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580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581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582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-" TargetMode="External"/><Relationship Id="rId2" Type="http://schemas.openxmlformats.org/officeDocument/2006/relationships/hyperlink" Target="https://www.omdb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json_intro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xample.com/regis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xample.com/categotylis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ounded Rectangle 8"/>
          <p:cNvSpPr/>
          <p:nvPr/>
        </p:nvSpPr>
        <p:spPr>
          <a:xfrm>
            <a:off x="1154955" y="990600"/>
            <a:ext cx="9513045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447800" y="1371600"/>
            <a:ext cx="8825658" cy="2262781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Grocery Purchase App (Farmer Singh)</a:t>
            </a:r>
          </a:p>
        </p:txBody>
      </p:sp>
      <p:sp>
        <p:nvSpPr>
          <p:cNvPr id="1048590" name="Subtitle 4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/>
              <a:t>               		App Flow</a:t>
            </a:r>
          </a:p>
        </p:txBody>
      </p:sp>
      <p:sp>
        <p:nvSpPr>
          <p:cNvPr id="1048629" name="Content Placeholder 2"/>
          <p:cNvSpPr txBox="1"/>
          <p:nvPr/>
        </p:nvSpPr>
        <p:spPr>
          <a:xfrm>
            <a:off x="549275" y="2095501"/>
            <a:ext cx="505142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37160" indent="0">
              <a:buNone/>
            </a:pPr>
            <a:endParaRPr lang="en-US" dirty="0"/>
          </a:p>
        </p:txBody>
      </p:sp>
      <p:pic>
        <p:nvPicPr>
          <p:cNvPr id="2097163" name="Picture 2" descr="C:\Users\Gurvinder Singh\Desktop\Untitled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1" y="1338263"/>
            <a:ext cx="11887200" cy="53530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  <p:sndAc>
      <p:endSnd/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422494" y="784470"/>
            <a:ext cx="11600507" cy="843038"/>
          </a:xfrm>
        </p:spPr>
        <p:txBody>
          <a:bodyPr/>
          <a:lstStyle/>
          <a:p>
            <a:r>
              <a:rPr lang="en-US" sz="4400" dirty="0"/>
              <a:t>External Data Sources (Web Services/API)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732367" y="1756491"/>
            <a:ext cx="10723035" cy="4949110"/>
          </a:xfrm>
        </p:spPr>
        <p:txBody>
          <a:bodyPr>
            <a:normAutofit fontScale="84167" lnSpcReduction="20000"/>
          </a:bodyPr>
          <a:lstStyle/>
          <a:p>
            <a:r>
              <a:rPr lang="en-US" sz="1200" dirty="0"/>
              <a:t>Will </a:t>
            </a:r>
            <a:r>
              <a:rPr lang="en-GB" sz="1200" dirty="0"/>
              <a:t>use the </a:t>
            </a:r>
            <a:r>
              <a:rPr lang="en-GB" sz="1200" dirty="0">
                <a:hlinkClick r:id="rId2"/>
              </a:rPr>
              <a:t>OMDB Web Service </a:t>
            </a:r>
            <a:r>
              <a:rPr lang="en-GB" sz="1200" dirty="0"/>
              <a:t>to get  grocery store data:</a:t>
            </a:r>
          </a:p>
          <a:p>
            <a:pPr lvl="1"/>
            <a:r>
              <a:rPr lang="en-GB" sz="1200" dirty="0"/>
              <a:t>Example Request </a:t>
            </a:r>
            <a:r>
              <a:rPr lang="en-GB" sz="1200" dirty="0">
                <a:hlinkClick r:id="rId3" action="ppaction://hlinkfile"/>
              </a:rPr>
              <a:t>URL:-</a:t>
            </a:r>
            <a:r>
              <a:rPr lang="en-GB" sz="1200" dirty="0"/>
              <a:t>   https://www.example.com/getProductList</a:t>
            </a:r>
          </a:p>
          <a:p>
            <a:pPr lvl="1"/>
            <a:r>
              <a:rPr lang="en-GB" sz="1200" dirty="0"/>
              <a:t>Example Response in </a:t>
            </a:r>
            <a:r>
              <a:rPr lang="en-GB" sz="1200" dirty="0">
                <a:hlinkClick r:id="rId4"/>
              </a:rPr>
              <a:t>JSON</a:t>
            </a:r>
            <a:r>
              <a:rPr lang="en-GB" sz="1200" dirty="0"/>
              <a:t> format:</a:t>
            </a:r>
          </a:p>
          <a:p>
            <a:pPr marL="594360" lvl="1" indent="0">
              <a:buNone/>
            </a:pPr>
            <a:r>
              <a:rPr lang="en-GB" sz="1200" dirty="0"/>
              <a:t>      [</a:t>
            </a:r>
          </a:p>
          <a:p>
            <a:pPr marL="1051560" lvl="2" indent="0">
              <a:buNone/>
            </a:pPr>
            <a:r>
              <a:rPr lang="en-GB" sz="1200" dirty="0"/>
              <a:t>{</a:t>
            </a:r>
          </a:p>
          <a:p>
            <a:pPr marL="1051560" lvl="2" indent="0">
              <a:buNone/>
            </a:pPr>
            <a:r>
              <a:rPr lang="en-GB" sz="1200" dirty="0"/>
              <a:t>“name” : ” tomato”,</a:t>
            </a:r>
          </a:p>
          <a:p>
            <a:pPr marL="1051560" lvl="2" indent="0">
              <a:buNone/>
            </a:pPr>
            <a:r>
              <a:rPr lang="en-GB" sz="1200" dirty="0"/>
              <a:t>“</a:t>
            </a:r>
            <a:r>
              <a:rPr lang="en-GB" sz="1200" dirty="0" err="1"/>
              <a:t>imageurl</a:t>
            </a:r>
            <a:r>
              <a:rPr lang="en-GB" sz="1200" dirty="0"/>
              <a:t>” : “https://cdn.shopify.com/s/files/1/0871/0950/products/Celebrity_Silo_1024x1024.jpg” ,</a:t>
            </a:r>
          </a:p>
          <a:p>
            <a:pPr marL="1051560" lvl="2" indent="0">
              <a:buNone/>
            </a:pPr>
            <a:r>
              <a:rPr lang="en-GB" sz="1200" dirty="0"/>
              <a:t>“productid”:”12”,</a:t>
            </a:r>
          </a:p>
          <a:p>
            <a:pPr marL="1051560" lvl="2" indent="0">
              <a:buNone/>
            </a:pPr>
            <a:r>
              <a:rPr lang="en-GB" sz="1200" dirty="0"/>
              <a:t>“product_description”:”</a:t>
            </a:r>
            <a:r>
              <a:rPr lang="en-GB" sz="1200" dirty="0" err="1"/>
              <a:t>HighBrid</a:t>
            </a:r>
            <a:r>
              <a:rPr lang="en-GB" sz="1200" dirty="0"/>
              <a:t> Tomato with best quality”,</a:t>
            </a:r>
          </a:p>
          <a:p>
            <a:pPr marL="1051560" lvl="2" indent="0">
              <a:buNone/>
            </a:pPr>
            <a:r>
              <a:rPr lang="en-GB" sz="1200" dirty="0"/>
              <a:t>“category_id”:”2”</a:t>
            </a:r>
          </a:p>
          <a:p>
            <a:pPr marL="1051560" lvl="2" indent="0">
              <a:buNone/>
            </a:pPr>
            <a:r>
              <a:rPr lang="en-GB" sz="1200" dirty="0"/>
              <a:t>},</a:t>
            </a:r>
          </a:p>
          <a:p>
            <a:pPr marL="1051560" lvl="2" indent="0">
              <a:buNone/>
            </a:pPr>
            <a:r>
              <a:rPr lang="en-GB" sz="1200" dirty="0"/>
              <a:t>{</a:t>
            </a:r>
          </a:p>
          <a:p>
            <a:pPr marL="1051560" lvl="2" indent="0">
              <a:buNone/>
            </a:pPr>
            <a:r>
              <a:rPr lang="en-GB" sz="1200" dirty="0"/>
              <a:t>“name” : ” Mango”,</a:t>
            </a:r>
          </a:p>
          <a:p>
            <a:pPr marL="1051560" lvl="2" indent="0">
              <a:buNone/>
            </a:pPr>
            <a:r>
              <a:rPr lang="en-GB" sz="1200" dirty="0"/>
              <a:t>“</a:t>
            </a:r>
            <a:r>
              <a:rPr lang="en-GB" sz="1200" dirty="0" err="1"/>
              <a:t>imageurl</a:t>
            </a:r>
            <a:r>
              <a:rPr lang="en-GB" sz="1200" dirty="0"/>
              <a:t>” : “https://cdn.shopify.com/s/files/1/0871/0950/products/Celebrity_Silo_1024x1024.jpg” ,</a:t>
            </a:r>
          </a:p>
          <a:p>
            <a:pPr marL="1051560" lvl="2" indent="0">
              <a:buNone/>
            </a:pPr>
            <a:r>
              <a:rPr lang="en-GB" sz="1200" dirty="0"/>
              <a:t>“productid”:”13”,</a:t>
            </a:r>
          </a:p>
          <a:p>
            <a:pPr marL="1051560" lvl="2" indent="0">
              <a:buNone/>
            </a:pPr>
            <a:r>
              <a:rPr lang="en-GB" sz="1200" dirty="0"/>
              <a:t>“product_description”:”</a:t>
            </a:r>
            <a:r>
              <a:rPr lang="en-GB" sz="1200" dirty="0" err="1"/>
              <a:t>HighBrid</a:t>
            </a:r>
            <a:r>
              <a:rPr lang="en-GB" sz="1200" dirty="0"/>
              <a:t>  Mango with best quality”,</a:t>
            </a:r>
          </a:p>
          <a:p>
            <a:pPr marL="1051560" lvl="2" indent="0">
              <a:buNone/>
            </a:pPr>
            <a:r>
              <a:rPr lang="en-GB" sz="1200" dirty="0"/>
              <a:t>“category_id”:”3”</a:t>
            </a:r>
          </a:p>
          <a:p>
            <a:pPr marL="1051560" lvl="2" indent="0">
              <a:buNone/>
            </a:pPr>
            <a:r>
              <a:rPr lang="en-GB" sz="1200" dirty="0"/>
              <a:t>}</a:t>
            </a:r>
          </a:p>
          <a:p>
            <a:pPr marL="594360" lvl="1" indent="0">
              <a:buNone/>
            </a:pPr>
            <a:r>
              <a:rPr lang="en-GB" sz="1200" dirty="0"/>
              <a:t>	]</a:t>
            </a:r>
          </a:p>
        </p:txBody>
      </p:sp>
    </p:spTree>
  </p:cSld>
  <p:clrMapOvr>
    <a:masterClrMapping/>
  </p:clrMapOvr>
  <p:transition spd="slow">
    <p:wipe/>
    <p:sndAc>
      <p:endSnd/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898339" y="433668"/>
            <a:ext cx="9404723" cy="918882"/>
          </a:xfrm>
        </p:spPr>
        <p:txBody>
          <a:bodyPr/>
          <a:lstStyle/>
          <a:p>
            <a:r>
              <a:rPr lang="en-US" b="1" dirty="0">
                <a:latin typeface="+mj-lt"/>
              </a:rPr>
              <a:t>                 Overall App Design</a:t>
            </a:r>
          </a:p>
        </p:txBody>
      </p:sp>
      <p:sp>
        <p:nvSpPr>
          <p:cNvPr id="1048635" name="Content Placeholder 2"/>
          <p:cNvSpPr txBox="1"/>
          <p:nvPr/>
        </p:nvSpPr>
        <p:spPr>
          <a:xfrm>
            <a:off x="549275" y="2095501"/>
            <a:ext cx="505142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37160" indent="0">
              <a:buNone/>
            </a:pPr>
            <a:endParaRPr lang="en-US" dirty="0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9962950" cy="501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  <p:sndAc>
      <p:endSnd/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53;p20"/>
          <p:cNvSpPr txBox="1">
            <a:spLocks noGrp="1"/>
          </p:cNvSpPr>
          <p:nvPr>
            <p:ph type="title"/>
          </p:nvPr>
        </p:nvSpPr>
        <p:spPr>
          <a:xfrm>
            <a:off x="228601" y="452718"/>
            <a:ext cx="982223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9" name="Rectangle 8"/>
          <p:cNvSpPr/>
          <p:nvPr/>
        </p:nvSpPr>
        <p:spPr>
          <a:xfrm>
            <a:off x="838200" y="2286000"/>
            <a:ext cx="70104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endParaRPr lang="en-IN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0" y="1828800"/>
            <a:ext cx="225742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0" name="TextBox 1"/>
          <p:cNvSpPr txBox="1"/>
          <p:nvPr/>
        </p:nvSpPr>
        <p:spPr>
          <a:xfrm>
            <a:off x="838200" y="1676400"/>
            <a:ext cx="5257800" cy="489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REGISTERATION WE COLLECT USER SOME INFORMATION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FIRST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EMAIL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CONTACT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CONFIRM PASSWORD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JSON DATA PASS AND RESPONSE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Api</a:t>
            </a:r>
            <a:r>
              <a:rPr lang="en-US" sz="1800" b="1" dirty="0">
                <a:solidFill>
                  <a:schemeClr val="bg1"/>
                </a:solidFill>
              </a:rPr>
              <a:t>:- </a:t>
            </a:r>
            <a:r>
              <a:rPr lang="en-GB" sz="1800" dirty="0">
                <a:hlinkClick r:id="rId4"/>
              </a:rPr>
              <a:t>https://www.example.com/register</a:t>
            </a:r>
            <a:endParaRPr lang="en-GB" sz="1800" dirty="0"/>
          </a:p>
          <a:p>
            <a:r>
              <a:rPr lang="en-GB" sz="1800" b="1" dirty="0">
                <a:solidFill>
                  <a:schemeClr val="bg1"/>
                </a:solidFill>
              </a:rPr>
              <a:t>Pass Data:- </a:t>
            </a:r>
            <a:r>
              <a:rPr lang="en-GB" sz="1800" dirty="0">
                <a:solidFill>
                  <a:schemeClr val="bg1"/>
                </a:solidFill>
              </a:rPr>
              <a:t>{“firstname”:fname,”lastname”:lname,”contact”:contact,”emailid”:email,”password”:password}</a:t>
            </a: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b="1" dirty="0">
                <a:solidFill>
                  <a:schemeClr val="bg1"/>
                </a:solidFill>
              </a:rPr>
              <a:t>Response</a:t>
            </a:r>
            <a:r>
              <a:rPr lang="en-GB" sz="1800" dirty="0">
                <a:solidFill>
                  <a:schemeClr val="bg1"/>
                </a:solidFill>
              </a:rPr>
              <a:t>:{“</a:t>
            </a:r>
            <a:r>
              <a:rPr lang="en-GB" sz="1800" dirty="0" err="1">
                <a:solidFill>
                  <a:schemeClr val="bg1"/>
                </a:solidFill>
              </a:rPr>
              <a:t>message“:”Successful</a:t>
            </a:r>
            <a:r>
              <a:rPr lang="en-GB" sz="1800" dirty="0">
                <a:solidFill>
                  <a:schemeClr val="bg1"/>
                </a:solidFill>
              </a:rPr>
              <a:t>”} OR {“</a:t>
            </a:r>
            <a:r>
              <a:rPr lang="en-GB" sz="1800" dirty="0" err="1">
                <a:solidFill>
                  <a:schemeClr val="bg1"/>
                </a:solidFill>
              </a:rPr>
              <a:t>message”:”already</a:t>
            </a:r>
            <a:r>
              <a:rPr lang="en-GB" sz="1800" dirty="0">
                <a:solidFill>
                  <a:schemeClr val="bg1"/>
                </a:solidFill>
              </a:rPr>
              <a:t> Register”}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  <p:sndAc>
      <p:endSnd/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53;p20"/>
          <p:cNvSpPr txBox="1">
            <a:spLocks noGrp="1"/>
          </p:cNvSpPr>
          <p:nvPr>
            <p:ph type="title"/>
          </p:nvPr>
        </p:nvSpPr>
        <p:spPr>
          <a:xfrm>
            <a:off x="228601" y="452718"/>
            <a:ext cx="982223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4" name="TextBox 1"/>
          <p:cNvSpPr txBox="1"/>
          <p:nvPr/>
        </p:nvSpPr>
        <p:spPr>
          <a:xfrm>
            <a:off x="986134" y="2385055"/>
            <a:ext cx="6172200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use email or password and password for login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JSON DATA PASS AND RESPONSE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Api</a:t>
            </a:r>
            <a:r>
              <a:rPr lang="en-US" sz="2000" b="1" dirty="0">
                <a:solidFill>
                  <a:schemeClr val="bg1"/>
                </a:solidFill>
              </a:rPr>
              <a:t>:- </a:t>
            </a:r>
            <a:r>
              <a:rPr lang="en-GB" sz="2000" dirty="0">
                <a:solidFill>
                  <a:schemeClr val="bg1"/>
                </a:solidFill>
              </a:rPr>
              <a:t>https://www.example.com/login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Pass Data:- </a:t>
            </a:r>
            <a:r>
              <a:rPr lang="en-GB" sz="2000" dirty="0">
                <a:solidFill>
                  <a:schemeClr val="bg1"/>
                </a:solidFill>
              </a:rPr>
              <a:t>{“</a:t>
            </a:r>
            <a:r>
              <a:rPr lang="en-GB" sz="2000" dirty="0" err="1">
                <a:solidFill>
                  <a:schemeClr val="bg1"/>
                </a:solidFill>
              </a:rPr>
              <a:t>emailid</a:t>
            </a:r>
            <a:r>
              <a:rPr lang="en-GB" sz="2000" dirty="0">
                <a:solidFill>
                  <a:schemeClr val="bg1"/>
                </a:solidFill>
              </a:rPr>
              <a:t>”:email,”password”:password}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b="1" dirty="0">
                <a:solidFill>
                  <a:schemeClr val="bg1"/>
                </a:solidFill>
              </a:rPr>
              <a:t>Response</a:t>
            </a:r>
            <a:r>
              <a:rPr lang="en-GB" sz="2000" dirty="0">
                <a:solidFill>
                  <a:schemeClr val="bg1"/>
                </a:solidFill>
              </a:rPr>
              <a:t>:-{“message“:”Successful”,”id”:1,”name”:username,”contact”:99999999,”email”:abc@gmail.com} OR {“</a:t>
            </a:r>
            <a:r>
              <a:rPr lang="en-GB" sz="2000" dirty="0" err="1">
                <a:solidFill>
                  <a:schemeClr val="bg1"/>
                </a:solidFill>
              </a:rPr>
              <a:t>message”:”invalid</a:t>
            </a:r>
            <a:r>
              <a:rPr lang="en-GB" sz="2000" dirty="0">
                <a:solidFill>
                  <a:schemeClr val="bg1"/>
                </a:solidFill>
              </a:rPr>
              <a:t> user”}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9716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7795" y="1647854"/>
            <a:ext cx="2667000" cy="41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  <p:sndAc>
      <p:endSnd/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53;p20"/>
          <p:cNvSpPr txBox="1">
            <a:spLocks noGrp="1"/>
          </p:cNvSpPr>
          <p:nvPr>
            <p:ph type="title"/>
          </p:nvPr>
        </p:nvSpPr>
        <p:spPr>
          <a:xfrm>
            <a:off x="228601" y="452718"/>
            <a:ext cx="982223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600" b="1" dirty="0"/>
              <a:t>Products Page</a:t>
            </a:r>
            <a:endParaRPr sz="4000" b="1" dirty="0"/>
          </a:p>
        </p:txBody>
      </p:sp>
      <p:pic>
        <p:nvPicPr>
          <p:cNvPr id="2097167" name="Picture 2" descr="C:\Users\Gurvinder Singh\Downloads\WhatsApp Image 2021-02-13 at 4.58.07 PM (4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5400" y="1524000"/>
            <a:ext cx="2895600" cy="5038726"/>
          </a:xfrm>
          <a:prstGeom prst="rect">
            <a:avLst/>
          </a:prstGeom>
          <a:noFill/>
        </p:spPr>
      </p:pic>
      <p:sp>
        <p:nvSpPr>
          <p:cNvPr id="1048648" name="TextBox 2"/>
          <p:cNvSpPr txBox="1"/>
          <p:nvPr/>
        </p:nvSpPr>
        <p:spPr>
          <a:xfrm>
            <a:off x="1066800" y="1676400"/>
            <a:ext cx="7162800" cy="475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home page we show categories according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give add to cart option on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show the quantity of cart item on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show the current location of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give the search icon in the home page for search all products.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JSON DATA PASS AND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1. </a:t>
            </a:r>
            <a:r>
              <a:rPr lang="en-US" b="1" dirty="0" err="1">
                <a:solidFill>
                  <a:schemeClr val="bg1"/>
                </a:solidFill>
              </a:rPr>
              <a:t>Api</a:t>
            </a:r>
            <a:r>
              <a:rPr lang="en-US" b="1" dirty="0">
                <a:solidFill>
                  <a:schemeClr val="bg1"/>
                </a:solidFill>
              </a:rPr>
              <a:t>:- </a:t>
            </a:r>
            <a:r>
              <a:rPr lang="en-GB" dirty="0">
                <a:solidFill>
                  <a:schemeClr val="bg1"/>
                </a:solidFill>
              </a:rPr>
              <a:t>https://www.example.com/categotylist</a:t>
            </a:r>
          </a:p>
          <a:p>
            <a:r>
              <a:rPr lang="en-GB" b="1" dirty="0">
                <a:solidFill>
                  <a:schemeClr val="bg1"/>
                </a:solidFill>
              </a:rPr>
              <a:t>         Response</a:t>
            </a:r>
            <a:r>
              <a:rPr lang="en-GB" dirty="0">
                <a:solidFill>
                  <a:schemeClr val="bg1"/>
                </a:solidFill>
              </a:rPr>
              <a:t>:-[{“id”:1,”cat”,”Vegitable”,”image”:”www.example.com/ss.jpg”},{“id”:2,”cat”,”fruits” ,”</a:t>
            </a:r>
            <a:r>
              <a:rPr lang="en-GB" dirty="0" err="1">
                <a:solidFill>
                  <a:schemeClr val="bg1"/>
                </a:solidFill>
              </a:rPr>
              <a:t>image”:”www.example.com</a:t>
            </a:r>
            <a:r>
              <a:rPr lang="en-GB" dirty="0">
                <a:solidFill>
                  <a:schemeClr val="bg1"/>
                </a:solidFill>
              </a:rPr>
              <a:t>/s1s.jpg”}]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b="1" dirty="0" err="1">
                <a:solidFill>
                  <a:schemeClr val="bg1"/>
                </a:solidFill>
              </a:rPr>
              <a:t>Api</a:t>
            </a:r>
            <a:r>
              <a:rPr lang="en-US" b="1" dirty="0">
                <a:solidFill>
                  <a:schemeClr val="bg1"/>
                </a:solidFill>
              </a:rPr>
              <a:t>:-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  <a:hlinkClick r:id="rId4"/>
              </a:rPr>
              <a:t>https://www.example.com/producttlist</a:t>
            </a:r>
            <a:endParaRPr lang="en-GB" dirty="0">
              <a:solidFill>
                <a:schemeClr val="bg1"/>
              </a:solidFill>
            </a:endParaRPr>
          </a:p>
          <a:p>
            <a:pPr marL="594360" lvl="1" indent="0">
              <a:buNone/>
            </a:pPr>
            <a:r>
              <a:rPr lang="en-US" b="1" dirty="0">
                <a:solidFill>
                  <a:schemeClr val="bg1"/>
                </a:solidFill>
              </a:rPr>
              <a:t>Response:- </a:t>
            </a:r>
            <a:r>
              <a:rPr lang="en-GB" dirty="0">
                <a:solidFill>
                  <a:schemeClr val="bg1"/>
                </a:solidFill>
              </a:rPr>
              <a:t>[{“name” : ” tomato”,“</a:t>
            </a:r>
            <a:r>
              <a:rPr lang="en-GB" dirty="0" err="1">
                <a:solidFill>
                  <a:schemeClr val="bg1"/>
                </a:solidFill>
              </a:rPr>
              <a:t>imageurl</a:t>
            </a:r>
            <a:r>
              <a:rPr lang="en-GB" dirty="0">
                <a:solidFill>
                  <a:schemeClr val="bg1"/>
                </a:solidFill>
              </a:rPr>
              <a:t>” : “https://cdn.shopify.com/s/files/1/0871/0950/products/Celebrity_Silo_1024x1024.jpg” ,“productid”:”12”,“product_description”:”HighBrid Tomato with best quality”,“category_id”:”2”},{“name” : ” Mango”,“</a:t>
            </a:r>
            <a:r>
              <a:rPr lang="en-GB" dirty="0" err="1">
                <a:solidFill>
                  <a:schemeClr val="bg1"/>
                </a:solidFill>
              </a:rPr>
              <a:t>imageurl</a:t>
            </a:r>
            <a:r>
              <a:rPr lang="en-GB" dirty="0">
                <a:solidFill>
                  <a:schemeClr val="bg1"/>
                </a:solidFill>
              </a:rPr>
              <a:t>” :“https://cdn.shopify.com/s/files/1/0871/0950/products/Celebrity_Silo_1024x1024.jpg” ,“productid”:”13”,“product_description”:”HighBrid  Mango with best quality”,“category_id”:”3”}]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  <p:sndAc>
      <p:endSnd/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53;p20"/>
          <p:cNvSpPr txBox="1">
            <a:spLocks noGrp="1"/>
          </p:cNvSpPr>
          <p:nvPr>
            <p:ph type="title"/>
          </p:nvPr>
        </p:nvSpPr>
        <p:spPr>
          <a:xfrm>
            <a:off x="228601" y="452718"/>
            <a:ext cx="982223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Cart Page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2" name="TextBox 2"/>
          <p:cNvSpPr txBox="1"/>
          <p:nvPr/>
        </p:nvSpPr>
        <p:spPr>
          <a:xfrm>
            <a:off x="1295400" y="2209800"/>
            <a:ext cx="617220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Cart page we show all cart product that we add in the cart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show the sub total of products in the cart page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increase the quantity of items in the cart pages</a:t>
            </a:r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1524000"/>
            <a:ext cx="2667000" cy="485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  <p:sndAc>
      <p:endSnd/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153;p20"/>
          <p:cNvSpPr txBox="1">
            <a:spLocks noGrp="1"/>
          </p:cNvSpPr>
          <p:nvPr>
            <p:ph type="title"/>
          </p:nvPr>
        </p:nvSpPr>
        <p:spPr>
          <a:xfrm>
            <a:off x="28433" y="289931"/>
            <a:ext cx="9822234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Delivery Information Page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6" name="TextBox 2"/>
          <p:cNvSpPr txBox="1"/>
          <p:nvPr/>
        </p:nvSpPr>
        <p:spPr>
          <a:xfrm>
            <a:off x="1066800" y="1676400"/>
            <a:ext cx="693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Delivery page we collect Delivery information from user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48657" name="TextBox 1"/>
          <p:cNvSpPr txBox="1"/>
          <p:nvPr/>
        </p:nvSpPr>
        <p:spPr>
          <a:xfrm>
            <a:off x="685800" y="2077104"/>
            <a:ext cx="73152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Delivery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Delivery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Town/City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Near Landmark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Pin code or postal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Distt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Delivery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JSON DATA PASS AND RESPONSE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Api</a:t>
            </a:r>
            <a:r>
              <a:rPr lang="en-US" b="1" dirty="0">
                <a:solidFill>
                  <a:schemeClr val="bg1"/>
                </a:solidFill>
              </a:rPr>
              <a:t>:- </a:t>
            </a:r>
            <a:r>
              <a:rPr lang="en-GB" dirty="0">
                <a:solidFill>
                  <a:schemeClr val="bg1"/>
                </a:solidFill>
              </a:rPr>
              <a:t>https://www.example.com/orderdata</a:t>
            </a:r>
          </a:p>
          <a:p>
            <a:r>
              <a:rPr lang="en-GB" b="1" dirty="0">
                <a:solidFill>
                  <a:schemeClr val="bg1"/>
                </a:solidFill>
              </a:rPr>
              <a:t>Pass Data:- </a:t>
            </a:r>
            <a:r>
              <a:rPr lang="en-GB" dirty="0">
                <a:solidFill>
                  <a:schemeClr val="bg1"/>
                </a:solidFill>
              </a:rPr>
              <a:t>{“deliverydate”:”13-01-2022”,”slottime”:”12:00am”,”address”:”abc”,”town”:”def”,”near_location”,”sddsd”,”distt”:”Def”,”deliverynote”:”test”,”orderdata”:[“id”:”2”,”quantity”:”2”],”total”:400}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>
                <a:solidFill>
                  <a:schemeClr val="bg1"/>
                </a:solidFill>
              </a:rPr>
              <a:t>:-{“message“:”Successful”,”id”:1} OR {“</a:t>
            </a:r>
            <a:r>
              <a:rPr lang="en-GB" dirty="0" err="1">
                <a:solidFill>
                  <a:schemeClr val="bg1"/>
                </a:solidFill>
              </a:rPr>
              <a:t>message”:”Some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Fileds</a:t>
            </a:r>
            <a:r>
              <a:rPr lang="en-GB" dirty="0">
                <a:solidFill>
                  <a:schemeClr val="bg1"/>
                </a:solidFill>
              </a:rPr>
              <a:t> Pending”}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02" y="547102"/>
            <a:ext cx="2258338" cy="3068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02" y="3615392"/>
            <a:ext cx="2248214" cy="3048425"/>
          </a:xfrm>
          <a:prstGeom prst="rect">
            <a:avLst/>
          </a:prstGeom>
        </p:spPr>
      </p:pic>
    </p:spTree>
  </p:cSld>
  <p:clrMapOvr>
    <a:masterClrMapping/>
  </p:clrMapOvr>
  <p:transition spd="slow">
    <p:wipe/>
    <p:sndAc>
      <p:endSnd/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153;p20"/>
          <p:cNvSpPr txBox="1">
            <a:spLocks noGrp="1"/>
          </p:cNvSpPr>
          <p:nvPr>
            <p:ph type="title"/>
          </p:nvPr>
        </p:nvSpPr>
        <p:spPr>
          <a:xfrm>
            <a:off x="228601" y="452718"/>
            <a:ext cx="982223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600" b="1" dirty="0"/>
              <a:t>Order  History</a:t>
            </a:r>
            <a:endParaRPr sz="4000" b="1" dirty="0"/>
          </a:p>
        </p:txBody>
      </p:sp>
      <p:sp>
        <p:nvSpPr>
          <p:cNvPr id="1048661" name="TextBox 2"/>
          <p:cNvSpPr txBox="1"/>
          <p:nvPr/>
        </p:nvSpPr>
        <p:spPr>
          <a:xfrm>
            <a:off x="1066800" y="1676400"/>
            <a:ext cx="6172200" cy="166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 Order History we show the all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 Orders with date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 Status(Delivered and Pending)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48662" name="TextBox 1"/>
          <p:cNvSpPr txBox="1"/>
          <p:nvPr/>
        </p:nvSpPr>
        <p:spPr>
          <a:xfrm>
            <a:off x="1066800" y="2645896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48663" name="Rectangle 4"/>
          <p:cNvSpPr/>
          <p:nvPr/>
        </p:nvSpPr>
        <p:spPr>
          <a:xfrm>
            <a:off x="1066800" y="304428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About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about Us we show the about app</a:t>
            </a:r>
          </a:p>
        </p:txBody>
      </p:sp>
      <p:sp>
        <p:nvSpPr>
          <p:cNvPr id="1048664" name="TextBox 7"/>
          <p:cNvSpPr txBox="1"/>
          <p:nvPr/>
        </p:nvSpPr>
        <p:spPr>
          <a:xfrm>
            <a:off x="1066800" y="4114800"/>
            <a:ext cx="6629400" cy="9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Change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change password we edit password</a:t>
            </a:r>
          </a:p>
          <a:p>
            <a:endParaRPr lang="en-US" dirty="0"/>
          </a:p>
        </p:txBody>
      </p:sp>
      <p:pic>
        <p:nvPicPr>
          <p:cNvPr id="209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1676400"/>
            <a:ext cx="2266950" cy="464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5" name="TextBox 8"/>
          <p:cNvSpPr txBox="1"/>
          <p:nvPr/>
        </p:nvSpPr>
        <p:spPr>
          <a:xfrm>
            <a:off x="1219200" y="5105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Logout</a:t>
            </a:r>
          </a:p>
        </p:txBody>
      </p:sp>
    </p:spTree>
  </p:cSld>
  <p:clrMapOvr>
    <a:masterClrMapping/>
  </p:clrMapOvr>
  <p:transition spd="slow">
    <p:push dir="u"/>
    <p:sndAc>
      <p:endSnd/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53;p20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982223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4200"/>
            </a:pPr>
            <a:r>
              <a:rPr lang="en-US" sz="4000" b="1" dirty="0">
                <a:latin typeface="+mn-lt"/>
              </a:rPr>
              <a:t>App Architecture </a:t>
            </a:r>
            <a:endParaRPr sz="4000" b="1" dirty="0">
              <a:latin typeface="+mn-lt"/>
            </a:endParaRPr>
          </a:p>
        </p:txBody>
      </p:sp>
      <p:sp>
        <p:nvSpPr>
          <p:cNvPr id="1048669" name="TextBox 1"/>
          <p:cNvSpPr txBox="1"/>
          <p:nvPr/>
        </p:nvSpPr>
        <p:spPr>
          <a:xfrm>
            <a:off x="1828800" y="1905000"/>
            <a:ext cx="92202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Source(s):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All Vegetables and  fruits collect from google 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The React Architecture allows Web and Mobile apps to share data and state</a:t>
            </a:r>
          </a:p>
          <a:p>
            <a:pPr lvl="1"/>
            <a:endParaRPr lang="en-US" sz="2000" b="1" dirty="0">
              <a:solidFill>
                <a:schemeClr val="bg1"/>
              </a:solidFill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Will also implement the Singleton design pattern for the connection to the OMDB service</a:t>
            </a:r>
          </a:p>
          <a:p>
            <a:pPr lvl="1"/>
            <a:endParaRPr lang="en-US" sz="2000" b="1" dirty="0">
              <a:solidFill>
                <a:schemeClr val="bg1"/>
              </a:solidFill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May use the Delegation design pattern for allowing users to tap on a grocery store to view more details…</a:t>
            </a:r>
            <a:r>
              <a:rPr lang="en-US" sz="2000" b="1" dirty="0" err="1">
                <a:solidFill>
                  <a:schemeClr val="bg1"/>
                </a:solidFill>
              </a:rPr>
              <a:t>etc</a:t>
            </a:r>
            <a:endParaRPr lang="en-US" sz="2000" b="1" dirty="0">
              <a:solidFill>
                <a:schemeClr val="bg1"/>
              </a:solidFill>
            </a:endParaRPr>
          </a:p>
          <a:p>
            <a:pPr marL="349250" lvl="1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147;p19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93615" cy="271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IN" sz="5400" b="1" dirty="0"/>
              <a:t>Grocery Purchase</a:t>
            </a:r>
            <a:br>
              <a:rPr lang="en-IN" sz="5400" b="1" dirty="0"/>
            </a:br>
            <a:r>
              <a:rPr lang="en-IN" sz="5400" b="1" dirty="0"/>
              <a:t>App</a:t>
            </a:r>
            <a:endParaRPr sz="5400" b="1" dirty="0"/>
          </a:p>
        </p:txBody>
      </p:sp>
      <p:pic>
        <p:nvPicPr>
          <p:cNvPr id="2097156" name="Picture 2" descr="Grocery Shopping, Grocery Cart, Supermarket, Shopp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00600"/>
            <a:ext cx="7772400" cy="2348700"/>
          </a:xfrm>
          <a:prstGeom prst="rect">
            <a:avLst/>
          </a:prstGeom>
          <a:noFill/>
        </p:spPr>
      </p:pic>
      <p:sp>
        <p:nvSpPr>
          <p:cNvPr id="1048592" name="TextBox 4"/>
          <p:cNvSpPr txBox="1"/>
          <p:nvPr/>
        </p:nvSpPr>
        <p:spPr>
          <a:xfrm>
            <a:off x="2438400" y="4038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</a:rPr>
              <a:t>Farmer Singh</a:t>
            </a:r>
          </a:p>
        </p:txBody>
      </p:sp>
      <p:pic>
        <p:nvPicPr>
          <p:cNvPr id="2097157" name="Picture 2" descr="C:\Users\Gurvinder Singh\Downloads\WhatsApp Image 2021-02-13 at 4.58.07 PM (1)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52400"/>
            <a:ext cx="3886200" cy="6553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  <p:sndAc>
      <p:endSnd/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/>
        </p:nvSpPr>
        <p:spPr>
          <a:xfrm>
            <a:off x="1981200" y="1110817"/>
            <a:ext cx="8042276" cy="7092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Persistence (on/off device)</a:t>
            </a:r>
          </a:p>
        </p:txBody>
      </p:sp>
      <p:sp>
        <p:nvSpPr>
          <p:cNvPr id="1048673" name="Content Placeholder 2"/>
          <p:cNvSpPr>
            <a:spLocks noGrp="1"/>
          </p:cNvSpPr>
          <p:nvPr/>
        </p:nvSpPr>
        <p:spPr>
          <a:xfrm>
            <a:off x="2074862" y="1465428"/>
            <a:ext cx="8042276" cy="499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will use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AsyncStorage</a:t>
            </a: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 saving user preferences:</a:t>
            </a:r>
          </a:p>
          <a:p>
            <a:pPr marL="349250" lvl="1" indent="0">
              <a:buNone/>
            </a:pP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That will Works well with both Android and iOS for small data</a:t>
            </a:r>
          </a:p>
          <a:p>
            <a:pPr marL="349250" lvl="1" indent="0">
              <a:buNone/>
            </a:pP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Uses key: value pairs to store data on device memory:</a:t>
            </a:r>
          </a:p>
          <a:p>
            <a:pPr marL="685800" lvl="2" indent="0">
              <a:buNone/>
            </a:pP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Save: </a:t>
            </a:r>
            <a:r>
              <a:rPr lang="en-GB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AsyncStorage.setItem</a:t>
            </a: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(‘</a:t>
            </a:r>
            <a:r>
              <a:rPr lang="en-GB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numItems</a:t>
            </a: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', </a:t>
            </a:r>
            <a:r>
              <a:rPr lang="en-GB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this.state.itemCount</a:t>
            </a: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);</a:t>
            </a:r>
          </a:p>
          <a:p>
            <a:pPr marL="685800" lvl="2" indent="0">
              <a:buNone/>
            </a:pP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Read: </a:t>
            </a:r>
            <a:r>
              <a:rPr lang="en-GB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AsyncStorage.getItem</a:t>
            </a: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(‘</a:t>
            </a:r>
            <a:r>
              <a:rPr lang="en-GB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numItems</a:t>
            </a: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').then(value =&gt; </a:t>
            </a:r>
            <a:r>
              <a:rPr lang="en-GB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this.setState</a:t>
            </a: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({ </a:t>
            </a:r>
            <a:r>
              <a:rPr lang="en-GB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getValue</a:t>
            </a: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</a:t>
            </a:r>
            <a:r>
              <a:rPr lang="en-GB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itemCount</a:t>
            </a:r>
            <a:r>
              <a:rPr lang="en-GB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}));</a:t>
            </a: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will use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Redux</a:t>
            </a: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 saving and managing Vegetables data (web API / local app storage): </a:t>
            </a:r>
          </a:p>
          <a:p>
            <a:pPr marL="349250" lvl="1" indent="0">
              <a:buNone/>
            </a:pP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Managing data on device mode . </a:t>
            </a:r>
            <a:endParaRPr lang="zh-CN" altLang="en-US" dirty="0"/>
          </a:p>
          <a:p>
            <a:pPr marL="349250" lvl="1" indent="0">
              <a:buNone/>
            </a:pPr>
            <a:r>
              <a:rPr lang="en-US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store all data in local storage if app is in on device internet. </a:t>
            </a:r>
            <a:endParaRPr lang="zh-CN" altLang="en-US" dirty="0"/>
          </a:p>
          <a:p>
            <a:pPr marL="349250" lvl="1" indent="0">
              <a:buNone/>
            </a:pPr>
            <a:r>
              <a:rPr lang="en-US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Managing data in  off device by local storage.</a:t>
            </a:r>
            <a:endParaRPr lang="zh-CN" altLang="en-US" dirty="0"/>
          </a:p>
          <a:p>
            <a:pPr marL="349250" lvl="1" indent="0">
              <a:buNone/>
            </a:pP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  <a:p>
            <a:pPr marL="0" indent="0">
              <a:buNone/>
            </a:pP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slow">
    <p:wipe/>
    <p:sndAc>
      <p:endSnd/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/>
        </p:nvSpPr>
        <p:spPr>
          <a:xfrm>
            <a:off x="2074862" y="568137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Conclusion and Perceived Challenges</a:t>
            </a:r>
          </a:p>
        </p:txBody>
      </p:sp>
      <p:sp>
        <p:nvSpPr>
          <p:cNvPr id="1048677" name="Content Placeholder 2"/>
          <p:cNvSpPr>
            <a:spLocks noGrp="1"/>
          </p:cNvSpPr>
          <p:nvPr/>
        </p:nvSpPr>
        <p:spPr>
          <a:xfrm>
            <a:off x="2074862" y="1946462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Download and display of images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 location of user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Managing cart and quantity of items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  <p:sndAc>
      <p:endSnd/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53;p20"/>
          <p:cNvSpPr txBox="1">
            <a:spLocks noGrp="1"/>
          </p:cNvSpPr>
          <p:nvPr>
            <p:ph type="title"/>
          </p:nvPr>
        </p:nvSpPr>
        <p:spPr>
          <a:xfrm>
            <a:off x="666564" y="195685"/>
            <a:ext cx="982223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600" b="1" dirty="0"/>
              <a:t>Full Diagram Flow (User Interface Design)</a:t>
            </a:r>
            <a:br>
              <a:rPr lang="en-IN" sz="3600" b="1" dirty="0"/>
            </a:br>
            <a:endParaRPr sz="4000" b="1" dirty="0"/>
          </a:p>
        </p:txBody>
      </p:sp>
      <p:sp>
        <p:nvSpPr>
          <p:cNvPr id="1048679" name="TextBox 2"/>
          <p:cNvSpPr txBox="1"/>
          <p:nvPr/>
        </p:nvSpPr>
        <p:spPr>
          <a:xfrm>
            <a:off x="1066800" y="16764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48680" name="TextBox 1"/>
          <p:cNvSpPr txBox="1"/>
          <p:nvPr/>
        </p:nvSpPr>
        <p:spPr>
          <a:xfrm>
            <a:off x="1066800" y="2645896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9906000" cy="5561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  <p:sndAc>
      <p:endSnd/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50489" cy="4271682"/>
          </a:xfrm>
        </p:spPr>
        <p:txBody>
          <a:bodyPr/>
          <a:lstStyle/>
          <a:p>
            <a:br>
              <a:rPr lang="en-US" sz="8800" b="1" dirty="0"/>
            </a:br>
            <a:r>
              <a:rPr lang="en-US" sz="8800" b="1" dirty="0"/>
              <a:t>		</a:t>
            </a:r>
            <a:br>
              <a:rPr lang="en-US" sz="8800" b="1" dirty="0"/>
            </a:br>
            <a:r>
              <a:rPr lang="en-US" sz="8800" b="1" dirty="0"/>
              <a:t>		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334000"/>
            <a:ext cx="4048125" cy="11239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  <p:sndAc>
      <p:endSnd/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53;p20"/>
          <p:cNvSpPr txBox="1">
            <a:spLocks noGrp="1"/>
          </p:cNvSpPr>
          <p:nvPr>
            <p:ph type="title"/>
          </p:nvPr>
        </p:nvSpPr>
        <p:spPr>
          <a:xfrm>
            <a:off x="228601" y="452718"/>
            <a:ext cx="9822234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600" b="1" dirty="0"/>
              <a:t>What</a:t>
            </a:r>
            <a:r>
              <a:rPr lang="en-IN" sz="4000" b="1" dirty="0"/>
              <a:t> is Grocery shopping purchase app?</a:t>
            </a:r>
            <a:endParaRPr sz="4000" b="1" dirty="0"/>
          </a:p>
        </p:txBody>
      </p:sp>
      <p:sp>
        <p:nvSpPr>
          <p:cNvPr id="1048601" name="Rectangle 8"/>
          <p:cNvSpPr/>
          <p:nvPr/>
        </p:nvSpPr>
        <p:spPr>
          <a:xfrm>
            <a:off x="838200" y="2286000"/>
            <a:ext cx="7010400" cy="382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Grocery shopping purchase app allows the users to get all their grocery needs delivered to their doorstep without any inconvenience. 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One can easily get their favourite grocery products delivered by just few simple taps on their smart phone.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Whether you want to get your fruits or Corn 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Bhutta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delivered, everything is possible with this single powerful app.</a:t>
            </a:r>
          </a:p>
        </p:txBody>
      </p:sp>
      <p:pic>
        <p:nvPicPr>
          <p:cNvPr id="2097158" name="Picture 2" descr="C:\Users\Gurvinder Singh\Downloads\WhatsApp Image 2021-02-13 at 4.58.07 PM (4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5400" y="1524000"/>
            <a:ext cx="2895600" cy="503872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  <p:sndAc>
      <p:endSnd/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53;p20"/>
          <p:cNvSpPr txBox="1">
            <a:spLocks noGrp="1"/>
          </p:cNvSpPr>
          <p:nvPr>
            <p:ph type="title"/>
          </p:nvPr>
        </p:nvSpPr>
        <p:spPr>
          <a:xfrm>
            <a:off x="228601" y="452718"/>
            <a:ext cx="982223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3600" b="1" dirty="0"/>
              <a:t>Feature </a:t>
            </a:r>
            <a:r>
              <a:rPr lang="en-IN" sz="4000" b="1" dirty="0"/>
              <a:t>app?</a:t>
            </a:r>
            <a:endParaRPr sz="4000" b="1" dirty="0"/>
          </a:p>
        </p:txBody>
      </p:sp>
      <p:sp>
        <p:nvSpPr>
          <p:cNvPr id="1048605" name="Rectangle 8"/>
          <p:cNvSpPr/>
          <p:nvPr/>
        </p:nvSpPr>
        <p:spPr>
          <a:xfrm>
            <a:off x="838200" y="2286000"/>
            <a:ext cx="7010400" cy="435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Easily Login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Easily Registration with single Gmail account .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Forget Password with email .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Category List with his products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Just click on add and press continue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Easy Cart Process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Cash on Delivery</a:t>
            </a:r>
          </a:p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Order History</a:t>
            </a:r>
          </a:p>
        </p:txBody>
      </p:sp>
      <p:pic>
        <p:nvPicPr>
          <p:cNvPr id="2097159" name="Picture 2" descr="C:\Users\Gurvinder Singh\Downloads\WhatsApp Image 2021-02-13 at 4.58.07 PM (4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5400" y="1524000"/>
            <a:ext cx="2895600" cy="503872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  <p:sndAc>
      <p:endSnd/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53;p20"/>
          <p:cNvSpPr txBox="1">
            <a:spLocks noGrp="1"/>
          </p:cNvSpPr>
          <p:nvPr>
            <p:ph type="title"/>
          </p:nvPr>
        </p:nvSpPr>
        <p:spPr>
          <a:xfrm>
            <a:off x="228601" y="452718"/>
            <a:ext cx="9822234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sz="4000" b="1" dirty="0"/>
              <a:t>Note</a:t>
            </a:r>
            <a:endParaRPr sz="4000" b="1" dirty="0"/>
          </a:p>
        </p:txBody>
      </p:sp>
      <p:sp>
        <p:nvSpPr>
          <p:cNvPr id="1048609" name="Rectangle 8"/>
          <p:cNvSpPr/>
          <p:nvPr/>
        </p:nvSpPr>
        <p:spPr>
          <a:xfrm>
            <a:off x="2362200" y="2286000"/>
            <a:ext cx="7239000" cy="80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All Screen short are related example of sample. </a:t>
            </a:r>
          </a:p>
        </p:txBody>
      </p:sp>
    </p:spTree>
  </p:cSld>
  <p:clrMapOvr>
    <a:masterClrMapping/>
  </p:clrMapOvr>
  <p:transition spd="slow">
    <p:wipe/>
    <p:sndAc>
      <p:endSnd/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Shape 1"/>
          <p:cNvSpPr txBox="1"/>
          <p:nvPr/>
        </p:nvSpPr>
        <p:spPr>
          <a:xfrm>
            <a:off x="1322696" y="22860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  <a:ea typeface="Century Gothic"/>
              </a:rPr>
              <a:t>Technology of Farmer App</a:t>
            </a:r>
            <a:endParaRPr lang="en-IN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3" name="Rectangle 2"/>
          <p:cNvSpPr/>
          <p:nvPr/>
        </p:nvSpPr>
        <p:spPr>
          <a:xfrm>
            <a:off x="914400" y="1752600"/>
            <a:ext cx="8229600" cy="3800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19680">
              <a:spcBef>
                <a:spcPts val="1001"/>
              </a:spcBef>
              <a:buClr>
                <a:srgbClr val="86D1D8"/>
              </a:buClr>
              <a:buFont typeface="Noto Sans Symbols"/>
              <a:buChar char="►"/>
            </a:pP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The aim is to design a Prototype Grocery store (Farmer Singh) App for the Android and 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iOS</a:t>
            </a: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 platforms (cross-platform).</a:t>
            </a:r>
            <a:endParaRPr lang="en-IN" sz="2400" spc="-1" dirty="0"/>
          </a:p>
          <a:p>
            <a:pPr marL="457200" indent="-319680">
              <a:spcBef>
                <a:spcPts val="1001"/>
              </a:spcBef>
              <a:buClr>
                <a:srgbClr val="86D1D8"/>
              </a:buClr>
              <a:buFont typeface="Noto Sans Symbols"/>
              <a:buChar char="►"/>
            </a:pP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We use technology React Native and Node JS for this app.</a:t>
            </a:r>
            <a:endParaRPr lang="en-IN" sz="2400" spc="-1" dirty="0"/>
          </a:p>
          <a:p>
            <a:pPr marL="457200" indent="-319680">
              <a:spcBef>
                <a:spcPts val="1001"/>
              </a:spcBef>
              <a:buClr>
                <a:srgbClr val="86D1D8"/>
              </a:buClr>
              <a:buFont typeface="Noto Sans Symbols"/>
              <a:buChar char="►"/>
            </a:pP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We are using react native for mobile cross-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platfom</a:t>
            </a:r>
            <a:endParaRPr lang="en-IN" sz="2400" spc="-1" dirty="0"/>
          </a:p>
          <a:p>
            <a:pPr marL="457200" indent="-319680">
              <a:spcBef>
                <a:spcPts val="1001"/>
              </a:spcBef>
              <a:buClr>
                <a:srgbClr val="86D1D8"/>
              </a:buClr>
              <a:buFont typeface="Noto Sans Symbols"/>
              <a:buChar char="►"/>
            </a:pP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We are using mean (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mongodb</a:t>
            </a: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, express, angular, 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nodejs</a:t>
            </a: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) for backend </a:t>
            </a:r>
            <a:endParaRPr lang="en-IN" sz="2400" spc="-1" dirty="0"/>
          </a:p>
          <a:p>
            <a:pPr>
              <a:spcBef>
                <a:spcPts val="1001"/>
              </a:spcBef>
            </a:pPr>
            <a:endParaRPr lang="en-IN" sz="2400" spc="-1" dirty="0"/>
          </a:p>
        </p:txBody>
      </p:sp>
    </p:spTree>
  </p:cSld>
  <p:clrMapOvr>
    <a:masterClrMapping/>
  </p:clrMapOvr>
  <p:transition spd="slow">
    <p:wipe/>
    <p:sndAc>
      <p:endSnd/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app connectivity with Server</a:t>
            </a:r>
          </a:p>
        </p:txBody>
      </p:sp>
      <p:sp>
        <p:nvSpPr>
          <p:cNvPr id="1048617" name="Rectangle 1"/>
          <p:cNvSpPr/>
          <p:nvPr/>
        </p:nvSpPr>
        <p:spPr>
          <a:xfrm>
            <a:off x="469201" y="1981200"/>
            <a:ext cx="5245799" cy="463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19680">
              <a:spcBef>
                <a:spcPts val="1001"/>
              </a:spcBef>
              <a:buClr>
                <a:srgbClr val="86D1D8"/>
              </a:buClr>
              <a:buFont typeface="Noto Sans Symbols"/>
              <a:buChar char="►"/>
            </a:pP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We are using cloud server (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Aws</a:t>
            </a: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).</a:t>
            </a:r>
            <a:endParaRPr lang="en-IN" sz="2400" spc="-1" dirty="0"/>
          </a:p>
          <a:p>
            <a:pPr>
              <a:spcBef>
                <a:spcPts val="1001"/>
              </a:spcBef>
            </a:pP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For backend  development we are using mean 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mongodb</a:t>
            </a: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, express, angular, 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nodejs</a:t>
            </a:r>
            <a:endParaRPr lang="en-IN" sz="2400" spc="-1" dirty="0"/>
          </a:p>
          <a:p>
            <a:pPr marL="457200" indent="-319680">
              <a:spcBef>
                <a:spcPts val="1001"/>
              </a:spcBef>
              <a:buClr>
                <a:srgbClr val="86D1D8"/>
              </a:buClr>
              <a:buFont typeface="Noto Sans Symbols"/>
              <a:buChar char="►"/>
            </a:pP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Our data store in 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mongodb</a:t>
            </a: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 database </a:t>
            </a:r>
            <a:endParaRPr lang="en-IN" sz="2400" spc="-1" dirty="0"/>
          </a:p>
          <a:p>
            <a:pPr marL="457200" indent="-319680">
              <a:spcBef>
                <a:spcPts val="1001"/>
              </a:spcBef>
              <a:buClr>
                <a:srgbClr val="86D1D8"/>
              </a:buClr>
              <a:buFont typeface="Noto Sans Symbols"/>
              <a:buChar char="►"/>
            </a:pP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Our </a:t>
            </a:r>
            <a:r>
              <a:rPr lang="en-US" sz="2400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webapis</a:t>
            </a:r>
            <a:r>
              <a:rPr lang="en-US" sz="2400" spc="-1" dirty="0">
                <a:solidFill>
                  <a:srgbClr val="FFFFFF"/>
                </a:solidFill>
                <a:latin typeface="Century Gothic"/>
                <a:ea typeface="Century Gothic"/>
              </a:rPr>
              <a:t> provide a connection between server and app</a:t>
            </a:r>
            <a:endParaRPr lang="en-IN" sz="2400" spc="-1" dirty="0"/>
          </a:p>
          <a:p>
            <a:pPr marL="137160">
              <a:spcBef>
                <a:spcPts val="1001"/>
              </a:spcBef>
              <a:tabLst>
                <a:tab pos="0" algn="l"/>
              </a:tabLst>
            </a:pPr>
            <a:endParaRPr lang="en-IN" sz="2400" spc="-1" dirty="0"/>
          </a:p>
          <a:p>
            <a:pPr>
              <a:spcBef>
                <a:spcPts val="1001"/>
              </a:spcBef>
              <a:tabLst>
                <a:tab pos="0" algn="l"/>
              </a:tabLst>
            </a:pPr>
            <a:endParaRPr lang="en-IN" sz="2400" spc="-1" dirty="0"/>
          </a:p>
        </p:txBody>
      </p:sp>
      <p:pic>
        <p:nvPicPr>
          <p:cNvPr id="2097160" name="Picture 2" descr="C:\Users\Gurvinder Singh\Desktop\android-application-connectivity-1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74376"/>
            <a:ext cx="6362280" cy="381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server connection function</a:t>
            </a:r>
          </a:p>
        </p:txBody>
      </p:sp>
      <p:sp>
        <p:nvSpPr>
          <p:cNvPr id="1048621" name="Content Placeholder 2"/>
          <p:cNvSpPr txBox="1"/>
          <p:nvPr/>
        </p:nvSpPr>
        <p:spPr>
          <a:xfrm>
            <a:off x="152400" y="1864048"/>
            <a:ext cx="505142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dirty="0">
                <a:latin typeface="+mn-lt"/>
              </a:rPr>
              <a:t>Admin add the product in server by Admin Panel.</a:t>
            </a:r>
          </a:p>
          <a:p>
            <a:r>
              <a:rPr lang="en-US" dirty="0">
                <a:latin typeface="+mn-lt"/>
              </a:rPr>
              <a:t>Our rest </a:t>
            </a:r>
            <a:r>
              <a:rPr lang="en-US" dirty="0" err="1">
                <a:latin typeface="+mn-lt"/>
              </a:rPr>
              <a:t>apis</a:t>
            </a:r>
            <a:r>
              <a:rPr lang="en-US" dirty="0">
                <a:latin typeface="+mn-lt"/>
              </a:rPr>
              <a:t> fetch these all products in app</a:t>
            </a:r>
          </a:p>
          <a:p>
            <a:r>
              <a:rPr lang="en-US" dirty="0">
                <a:latin typeface="+mn-lt"/>
              </a:rPr>
              <a:t>We book </a:t>
            </a:r>
            <a:r>
              <a:rPr lang="en-US" dirty="0">
                <a:latin typeface="+mn-lt"/>
                <a:cs typeface="Arial" panose="020B0604020202020204" pitchFamily="34" charset="0"/>
              </a:rPr>
              <a:t>order</a:t>
            </a:r>
            <a:r>
              <a:rPr lang="en-US" dirty="0">
                <a:latin typeface="+mn-lt"/>
              </a:rPr>
              <a:t> from mobile cart and post data in server by rest </a:t>
            </a:r>
            <a:r>
              <a:rPr lang="en-US" dirty="0" err="1">
                <a:latin typeface="+mn-lt"/>
              </a:rPr>
              <a:t>apis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After admin see all the orders in server and work on this(Like book and send to the customer)</a:t>
            </a:r>
          </a:p>
          <a:p>
            <a:pPr marL="13716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2097161" name="Picture 2" descr="C:\Users\Gurvinder Singh\Desktop\Untitle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8472" y="1853248"/>
            <a:ext cx="6566435" cy="42427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  <p:sndAc>
      <p:endSnd/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46111" y="76200"/>
            <a:ext cx="9404723" cy="1295400"/>
          </a:xfrm>
        </p:spPr>
        <p:txBody>
          <a:bodyPr/>
          <a:lstStyle/>
          <a:p>
            <a:r>
              <a:rPr lang="en-US" dirty="0"/>
              <a:t>               		Flow Chart</a:t>
            </a:r>
            <a:br>
              <a:rPr lang="en-US" dirty="0"/>
            </a:br>
            <a:r>
              <a:rPr lang="en-US" sz="2800" dirty="0"/>
              <a:t>Use Case Diagram for Grocery store App 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48625" name="Content Placeholder 2"/>
          <p:cNvSpPr txBox="1"/>
          <p:nvPr/>
        </p:nvSpPr>
        <p:spPr>
          <a:xfrm>
            <a:off x="549275" y="2095501"/>
            <a:ext cx="505142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37160" indent="0">
              <a:buNone/>
            </a:pPr>
            <a:endParaRPr lang="en-US" dirty="0"/>
          </a:p>
        </p:txBody>
      </p:sp>
      <p:pic>
        <p:nvPicPr>
          <p:cNvPr id="209716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1752600"/>
            <a:ext cx="8305800" cy="4591050"/>
          </a:xfrm>
          <a:prstGeom prst="rect">
            <a:avLst/>
          </a:prstGeom>
        </p:spPr>
      </p:pic>
    </p:spTree>
  </p:cSld>
  <p:clrMapOvr>
    <a:masterClrMapping/>
  </p:clrMapOvr>
  <p:transition spd="slow">
    <p:wipe/>
    <p:sndAc>
      <p:endSnd/>
    </p:sndAc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1290</Words>
  <Application>Microsoft Office PowerPoint</Application>
  <PresentationFormat>Widescreen</PresentationFormat>
  <Paragraphs>154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Noto Sans Symbols</vt:lpstr>
      <vt:lpstr>Wingdings</vt:lpstr>
      <vt:lpstr>Wingdings 2</vt:lpstr>
      <vt:lpstr>Ion</vt:lpstr>
      <vt:lpstr>Grocery Purchase App (Farmer Singh)</vt:lpstr>
      <vt:lpstr>Grocery Purchase App</vt:lpstr>
      <vt:lpstr>What is Grocery shopping purchase app?</vt:lpstr>
      <vt:lpstr>Feature app?</vt:lpstr>
      <vt:lpstr>Note</vt:lpstr>
      <vt:lpstr>PowerPoint Presentation</vt:lpstr>
      <vt:lpstr>Farmer app connectivity with Server</vt:lpstr>
      <vt:lpstr>App server connection function</vt:lpstr>
      <vt:lpstr>                 Flow Chart Use Case Diagram for Grocery store App Functions </vt:lpstr>
      <vt:lpstr>                 App Flow</vt:lpstr>
      <vt:lpstr>External Data Sources (Web Services/API)</vt:lpstr>
      <vt:lpstr>                 Overall App Design</vt:lpstr>
      <vt:lpstr>Register </vt:lpstr>
      <vt:lpstr>Login</vt:lpstr>
      <vt:lpstr>Products Page</vt:lpstr>
      <vt:lpstr>Cart Page</vt:lpstr>
      <vt:lpstr>Delivery Information Page</vt:lpstr>
      <vt:lpstr>Order  History</vt:lpstr>
      <vt:lpstr>App Architecture </vt:lpstr>
      <vt:lpstr>PowerPoint Presentation</vt:lpstr>
      <vt:lpstr>PowerPoint Presentation</vt:lpstr>
      <vt:lpstr>Full Diagram Flow (User Interface Design) 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9295636</dc:title>
  <dc:creator>Admin</dc:creator>
  <cp:lastModifiedBy>Manpreet Kaur</cp:lastModifiedBy>
  <cp:revision>8</cp:revision>
  <dcterms:created xsi:type="dcterms:W3CDTF">2021-02-17T04:46:10Z</dcterms:created>
  <dcterms:modified xsi:type="dcterms:W3CDTF">2021-10-13T14:46:17Z</dcterms:modified>
</cp:coreProperties>
</file>