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79" r:id="rId16"/>
    <p:sldId id="280"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p:scale>
          <a:sx n="86" d="100"/>
          <a:sy n="86"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preet Kaur" userId="ea1c2158b51da1b8" providerId="LiveId" clId="{8C8E2D04-95D1-4FF5-9711-00E817E2106C}"/>
    <pc:docChg chg="undo custSel addSld delSld modSld">
      <pc:chgData name="Manpreet Kaur" userId="ea1c2158b51da1b8" providerId="LiveId" clId="{8C8E2D04-95D1-4FF5-9711-00E817E2106C}" dt="2021-09-15T11:17:32.316" v="386" actId="20577"/>
      <pc:docMkLst>
        <pc:docMk/>
      </pc:docMkLst>
      <pc:sldChg chg="modSp mod">
        <pc:chgData name="Manpreet Kaur" userId="ea1c2158b51da1b8" providerId="LiveId" clId="{8C8E2D04-95D1-4FF5-9711-00E817E2106C}" dt="2021-09-11T11:31:29.952" v="77" actId="27636"/>
        <pc:sldMkLst>
          <pc:docMk/>
          <pc:sldMk cId="2029650217" sldId="256"/>
        </pc:sldMkLst>
        <pc:spChg chg="mod">
          <ac:chgData name="Manpreet Kaur" userId="ea1c2158b51da1b8" providerId="LiveId" clId="{8C8E2D04-95D1-4FF5-9711-00E817E2106C}" dt="2021-09-11T11:31:29.952" v="77" actId="27636"/>
          <ac:spMkLst>
            <pc:docMk/>
            <pc:sldMk cId="2029650217" sldId="256"/>
            <ac:spMk id="3" creationId="{00000000-0000-0000-0000-000000000000}"/>
          </ac:spMkLst>
        </pc:spChg>
      </pc:sldChg>
      <pc:sldChg chg="modSp mod">
        <pc:chgData name="Manpreet Kaur" userId="ea1c2158b51da1b8" providerId="LiveId" clId="{8C8E2D04-95D1-4FF5-9711-00E817E2106C}" dt="2021-09-15T09:57:24.674" v="287" actId="20577"/>
        <pc:sldMkLst>
          <pc:docMk/>
          <pc:sldMk cId="3093158445" sldId="263"/>
        </pc:sldMkLst>
        <pc:spChg chg="mod">
          <ac:chgData name="Manpreet Kaur" userId="ea1c2158b51da1b8" providerId="LiveId" clId="{8C8E2D04-95D1-4FF5-9711-00E817E2106C}" dt="2021-09-11T11:55:11.737" v="167" actId="1038"/>
          <ac:spMkLst>
            <pc:docMk/>
            <pc:sldMk cId="3093158445" sldId="263"/>
            <ac:spMk id="2" creationId="{00000000-0000-0000-0000-000000000000}"/>
          </ac:spMkLst>
        </pc:spChg>
        <pc:graphicFrameChg chg="mod modGraphic">
          <ac:chgData name="Manpreet Kaur" userId="ea1c2158b51da1b8" providerId="LiveId" clId="{8C8E2D04-95D1-4FF5-9711-00E817E2106C}" dt="2021-09-15T09:57:24.674" v="287" actId="20577"/>
          <ac:graphicFrameMkLst>
            <pc:docMk/>
            <pc:sldMk cId="3093158445" sldId="263"/>
            <ac:graphicFrameMk id="4" creationId="{00000000-0000-0000-0000-000000000000}"/>
          </ac:graphicFrameMkLst>
        </pc:graphicFrameChg>
      </pc:sldChg>
      <pc:sldChg chg="modSp mod">
        <pc:chgData name="Manpreet Kaur" userId="ea1c2158b51da1b8" providerId="LiveId" clId="{8C8E2D04-95D1-4FF5-9711-00E817E2106C}" dt="2021-09-15T11:16:24.827" v="344" actId="20577"/>
        <pc:sldMkLst>
          <pc:docMk/>
          <pc:sldMk cId="1385645825" sldId="268"/>
        </pc:sldMkLst>
        <pc:spChg chg="mod">
          <ac:chgData name="Manpreet Kaur" userId="ea1c2158b51da1b8" providerId="LiveId" clId="{8C8E2D04-95D1-4FF5-9711-00E817E2106C}" dt="2021-09-15T11:16:24.827" v="344" actId="20577"/>
          <ac:spMkLst>
            <pc:docMk/>
            <pc:sldMk cId="1385645825" sldId="268"/>
            <ac:spMk id="2" creationId="{00000000-0000-0000-0000-000000000000}"/>
          </ac:spMkLst>
        </pc:spChg>
      </pc:sldChg>
      <pc:sldChg chg="modSp mod">
        <pc:chgData name="Manpreet Kaur" userId="ea1c2158b51da1b8" providerId="LiveId" clId="{8C8E2D04-95D1-4FF5-9711-00E817E2106C}" dt="2021-09-15T11:14:55.590" v="308" actId="20577"/>
        <pc:sldMkLst>
          <pc:docMk/>
          <pc:sldMk cId="4057639957" sldId="270"/>
        </pc:sldMkLst>
        <pc:spChg chg="mod">
          <ac:chgData name="Manpreet Kaur" userId="ea1c2158b51da1b8" providerId="LiveId" clId="{8C8E2D04-95D1-4FF5-9711-00E817E2106C}" dt="2021-09-15T11:14:55.590" v="308" actId="20577"/>
          <ac:spMkLst>
            <pc:docMk/>
            <pc:sldMk cId="4057639957" sldId="270"/>
            <ac:spMk id="2" creationId="{00000000-0000-0000-0000-000000000000}"/>
          </ac:spMkLst>
        </pc:spChg>
      </pc:sldChg>
      <pc:sldChg chg="modSp mod">
        <pc:chgData name="Manpreet Kaur" userId="ea1c2158b51da1b8" providerId="LiveId" clId="{8C8E2D04-95D1-4FF5-9711-00E817E2106C}" dt="2021-09-15T11:17:08.442" v="360" actId="20577"/>
        <pc:sldMkLst>
          <pc:docMk/>
          <pc:sldMk cId="2633836680" sldId="272"/>
        </pc:sldMkLst>
        <pc:spChg chg="mod">
          <ac:chgData name="Manpreet Kaur" userId="ea1c2158b51da1b8" providerId="LiveId" clId="{8C8E2D04-95D1-4FF5-9711-00E817E2106C}" dt="2021-09-15T11:17:08.442" v="360" actId="20577"/>
          <ac:spMkLst>
            <pc:docMk/>
            <pc:sldMk cId="2633836680" sldId="272"/>
            <ac:spMk id="2" creationId="{00000000-0000-0000-0000-000000000000}"/>
          </ac:spMkLst>
        </pc:spChg>
      </pc:sldChg>
      <pc:sldChg chg="modSp mod">
        <pc:chgData name="Manpreet Kaur" userId="ea1c2158b51da1b8" providerId="LiveId" clId="{8C8E2D04-95D1-4FF5-9711-00E817E2106C}" dt="2021-09-15T11:17:24.593" v="375" actId="20577"/>
        <pc:sldMkLst>
          <pc:docMk/>
          <pc:sldMk cId="1065938518" sldId="273"/>
        </pc:sldMkLst>
        <pc:spChg chg="mod">
          <ac:chgData name="Manpreet Kaur" userId="ea1c2158b51da1b8" providerId="LiveId" clId="{8C8E2D04-95D1-4FF5-9711-00E817E2106C}" dt="2021-09-15T11:17:24.593" v="375" actId="20577"/>
          <ac:spMkLst>
            <pc:docMk/>
            <pc:sldMk cId="1065938518" sldId="273"/>
            <ac:spMk id="2" creationId="{00000000-0000-0000-0000-000000000000}"/>
          </ac:spMkLst>
        </pc:spChg>
      </pc:sldChg>
      <pc:sldChg chg="modSp mod">
        <pc:chgData name="Manpreet Kaur" userId="ea1c2158b51da1b8" providerId="LiveId" clId="{8C8E2D04-95D1-4FF5-9711-00E817E2106C}" dt="2021-09-15T11:17:32.316" v="386" actId="20577"/>
        <pc:sldMkLst>
          <pc:docMk/>
          <pc:sldMk cId="211094711" sldId="274"/>
        </pc:sldMkLst>
        <pc:spChg chg="mod">
          <ac:chgData name="Manpreet Kaur" userId="ea1c2158b51da1b8" providerId="LiveId" clId="{8C8E2D04-95D1-4FF5-9711-00E817E2106C}" dt="2021-09-15T11:17:32.316" v="386" actId="20577"/>
          <ac:spMkLst>
            <pc:docMk/>
            <pc:sldMk cId="211094711" sldId="274"/>
            <ac:spMk id="2" creationId="{00000000-0000-0000-0000-000000000000}"/>
          </ac:spMkLst>
        </pc:spChg>
      </pc:sldChg>
      <pc:sldChg chg="modSp mod">
        <pc:chgData name="Manpreet Kaur" userId="ea1c2158b51da1b8" providerId="LiveId" clId="{8C8E2D04-95D1-4FF5-9711-00E817E2106C}" dt="2021-09-15T11:15:57.774" v="313" actId="20577"/>
        <pc:sldMkLst>
          <pc:docMk/>
          <pc:sldMk cId="3346831014" sldId="280"/>
        </pc:sldMkLst>
        <pc:spChg chg="mod">
          <ac:chgData name="Manpreet Kaur" userId="ea1c2158b51da1b8" providerId="LiveId" clId="{8C8E2D04-95D1-4FF5-9711-00E817E2106C}" dt="2021-09-15T11:15:57.774" v="313" actId="20577"/>
          <ac:spMkLst>
            <pc:docMk/>
            <pc:sldMk cId="3346831014" sldId="280"/>
            <ac:spMk id="2" creationId="{8DCD8F61-C74B-436D-A4CC-B37D7420E6F8}"/>
          </ac:spMkLst>
        </pc:spChg>
      </pc:sldChg>
      <pc:sldChg chg="modSp new mod">
        <pc:chgData name="Manpreet Kaur" userId="ea1c2158b51da1b8" providerId="LiveId" clId="{8C8E2D04-95D1-4FF5-9711-00E817E2106C}" dt="2021-09-15T08:29:31.723" v="267" actId="20577"/>
        <pc:sldMkLst>
          <pc:docMk/>
          <pc:sldMk cId="2702752331" sldId="281"/>
        </pc:sldMkLst>
        <pc:spChg chg="mod">
          <ac:chgData name="Manpreet Kaur" userId="ea1c2158b51da1b8" providerId="LiveId" clId="{8C8E2D04-95D1-4FF5-9711-00E817E2106C}" dt="2021-09-11T11:33:15.180" v="121" actId="20577"/>
          <ac:spMkLst>
            <pc:docMk/>
            <pc:sldMk cId="2702752331" sldId="281"/>
            <ac:spMk id="2" creationId="{D2926C8A-07E8-4977-BC9C-B0E5A3177F5A}"/>
          </ac:spMkLst>
        </pc:spChg>
        <pc:spChg chg="mod">
          <ac:chgData name="Manpreet Kaur" userId="ea1c2158b51da1b8" providerId="LiveId" clId="{8C8E2D04-95D1-4FF5-9711-00E817E2106C}" dt="2021-09-15T08:29:31.723" v="267" actId="20577"/>
          <ac:spMkLst>
            <pc:docMk/>
            <pc:sldMk cId="2702752331" sldId="281"/>
            <ac:spMk id="3" creationId="{5E732219-1D2C-44F7-8768-23A5C5432457}"/>
          </ac:spMkLst>
        </pc:spChg>
      </pc:sldChg>
      <pc:sldChg chg="addSp delSp new del mod">
        <pc:chgData name="Manpreet Kaur" userId="ea1c2158b51da1b8" providerId="LiveId" clId="{8C8E2D04-95D1-4FF5-9711-00E817E2106C}" dt="2021-09-11T11:31:39.598" v="78" actId="47"/>
        <pc:sldMkLst>
          <pc:docMk/>
          <pc:sldMk cId="698456664" sldId="282"/>
        </pc:sldMkLst>
        <pc:spChg chg="add del">
          <ac:chgData name="Manpreet Kaur" userId="ea1c2158b51da1b8" providerId="LiveId" clId="{8C8E2D04-95D1-4FF5-9711-00E817E2106C}" dt="2021-09-11T11:30:43.143" v="48" actId="22"/>
          <ac:spMkLst>
            <pc:docMk/>
            <pc:sldMk cId="698456664" sldId="282"/>
            <ac:spMk id="5" creationId="{287D7CE7-062E-4915-8590-5F18FD0434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EMPLOYEE MANAGEMENT SYSTEM</a:t>
            </a:r>
            <a:br>
              <a:rPr lang="en-US" sz="4800" dirty="0"/>
            </a:br>
            <a:br>
              <a:rPr lang="en-US" sz="4800" dirty="0"/>
            </a:br>
            <a:endParaRPr lang="en-US" sz="3200" dirty="0"/>
          </a:p>
        </p:txBody>
      </p:sp>
      <p:sp>
        <p:nvSpPr>
          <p:cNvPr id="3" name="Subtitle 2"/>
          <p:cNvSpPr>
            <a:spLocks noGrp="1"/>
          </p:cNvSpPr>
          <p:nvPr>
            <p:ph type="subTitle" idx="1"/>
          </p:nvPr>
        </p:nvSpPr>
        <p:spPr>
          <a:xfrm>
            <a:off x="810001" y="5280847"/>
            <a:ext cx="4842654" cy="434974"/>
          </a:xfrm>
        </p:spPr>
        <p:txBody>
          <a:bodyPr>
            <a:normAutofit lnSpcReduction="10000"/>
          </a:bodyPr>
          <a:lstStyle/>
          <a:p>
            <a:r>
              <a:rPr lang="en-US" dirty="0"/>
              <a:t>CMP7174 Service Oriented Architecture</a:t>
            </a:r>
          </a:p>
          <a:p>
            <a:endParaRPr lang="en-US" dirty="0"/>
          </a:p>
        </p:txBody>
      </p:sp>
      <p:pic>
        <p:nvPicPr>
          <p:cNvPr id="5" name="Picture 4"/>
          <p:cNvPicPr>
            <a:picLocks noChangeAspect="1"/>
          </p:cNvPicPr>
          <p:nvPr/>
        </p:nvPicPr>
        <p:blipFill>
          <a:blip r:embed="rId2"/>
          <a:stretch>
            <a:fillRect/>
          </a:stretch>
        </p:blipFill>
        <p:spPr>
          <a:xfrm>
            <a:off x="184728" y="204721"/>
            <a:ext cx="2336799" cy="1393994"/>
          </a:xfrm>
          <a:prstGeom prst="rect">
            <a:avLst/>
          </a:prstGeom>
        </p:spPr>
      </p:pic>
      <p:sp>
        <p:nvSpPr>
          <p:cNvPr id="6" name="TextBox 5"/>
          <p:cNvSpPr txBox="1"/>
          <p:nvPr/>
        </p:nvSpPr>
        <p:spPr>
          <a:xfrm>
            <a:off x="2650836" y="204721"/>
            <a:ext cx="3537527" cy="954107"/>
          </a:xfrm>
          <a:prstGeom prst="rect">
            <a:avLst/>
          </a:prstGeom>
          <a:noFill/>
        </p:spPr>
        <p:txBody>
          <a:bodyPr wrap="square" rtlCol="0">
            <a:spAutoFit/>
          </a:bodyPr>
          <a:lstStyle/>
          <a:p>
            <a:r>
              <a:rPr lang="en-US" sz="1400" b="1" dirty="0">
                <a:solidFill>
                  <a:srgbClr val="002060"/>
                </a:solidFill>
              </a:rPr>
              <a:t>BIRMINGHAM CITY UNIVERSITY</a:t>
            </a:r>
            <a:endParaRPr lang="en-US" sz="1400" dirty="0">
              <a:solidFill>
                <a:srgbClr val="002060"/>
              </a:solidFill>
            </a:endParaRPr>
          </a:p>
          <a:p>
            <a:r>
              <a:rPr lang="en-US" sz="1400" b="1" dirty="0">
                <a:solidFill>
                  <a:srgbClr val="002060"/>
                </a:solidFill>
              </a:rPr>
              <a:t>FACULTY OF COMPUTING ENGINEERING </a:t>
            </a:r>
            <a:endParaRPr lang="en-US" sz="1400" dirty="0">
              <a:solidFill>
                <a:srgbClr val="002060"/>
              </a:solidFill>
            </a:endParaRPr>
          </a:p>
          <a:p>
            <a:r>
              <a:rPr lang="en-US" sz="1400" b="1" dirty="0">
                <a:solidFill>
                  <a:srgbClr val="002060"/>
                </a:solidFill>
              </a:rPr>
              <a:t>AND THE BUILT ENVIRONMENT</a:t>
            </a:r>
            <a:endParaRPr lang="en-US" sz="1400" dirty="0">
              <a:solidFill>
                <a:srgbClr val="002060"/>
              </a:solidFill>
            </a:endParaRPr>
          </a:p>
          <a:p>
            <a:endParaRPr lang="en-US" sz="1400" dirty="0">
              <a:solidFill>
                <a:srgbClr val="002060"/>
              </a:solidFill>
            </a:endParaRPr>
          </a:p>
        </p:txBody>
      </p:sp>
    </p:spTree>
    <p:extLst>
      <p:ext uri="{BB962C8B-B14F-4D97-AF65-F5344CB8AC3E}">
        <p14:creationId xmlns:p14="http://schemas.microsoft.com/office/powerpoint/2010/main" val="20296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96390" y="2442990"/>
            <a:ext cx="5338155" cy="3799868"/>
          </a:xfrm>
          <a:prstGeom prst="rect">
            <a:avLst/>
          </a:prstGeom>
        </p:spPr>
      </p:pic>
    </p:spTree>
    <p:extLst>
      <p:ext uri="{BB962C8B-B14F-4D97-AF65-F5344CB8AC3E}">
        <p14:creationId xmlns:p14="http://schemas.microsoft.com/office/powerpoint/2010/main" val="47184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Architecture Diagram</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71203" y="2379229"/>
            <a:ext cx="6767945" cy="3763875"/>
          </a:xfrm>
          <a:prstGeom prst="rect">
            <a:avLst/>
          </a:prstGeom>
        </p:spPr>
      </p:pic>
    </p:spTree>
    <p:extLst>
      <p:ext uri="{BB962C8B-B14F-4D97-AF65-F5344CB8AC3E}">
        <p14:creationId xmlns:p14="http://schemas.microsoft.com/office/powerpoint/2010/main" val="36712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Communication Diagram</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09999" y="2302884"/>
            <a:ext cx="6314007" cy="4048040"/>
          </a:xfrm>
          <a:prstGeom prst="rect">
            <a:avLst/>
          </a:prstGeom>
        </p:spPr>
      </p:pic>
    </p:spTree>
    <p:extLst>
      <p:ext uri="{BB962C8B-B14F-4D97-AF65-F5344CB8AC3E}">
        <p14:creationId xmlns:p14="http://schemas.microsoft.com/office/powerpoint/2010/main" val="69485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&amp; .NET Technology</a:t>
            </a:r>
          </a:p>
        </p:txBody>
      </p:sp>
      <p:pic>
        <p:nvPicPr>
          <p:cNvPr id="4" name="Picture 3"/>
          <p:cNvPicPr>
            <a:picLocks noChangeAspect="1"/>
          </p:cNvPicPr>
          <p:nvPr/>
        </p:nvPicPr>
        <p:blipFill>
          <a:blip r:embed="rId2"/>
          <a:stretch>
            <a:fillRect/>
          </a:stretch>
        </p:blipFill>
        <p:spPr>
          <a:xfrm>
            <a:off x="810000" y="2289755"/>
            <a:ext cx="2505425" cy="2029108"/>
          </a:xfrm>
          <a:prstGeom prst="rect">
            <a:avLst/>
          </a:prstGeom>
        </p:spPr>
      </p:pic>
      <p:pic>
        <p:nvPicPr>
          <p:cNvPr id="5" name="Picture 4"/>
          <p:cNvPicPr>
            <a:picLocks noChangeAspect="1"/>
          </p:cNvPicPr>
          <p:nvPr/>
        </p:nvPicPr>
        <p:blipFill>
          <a:blip r:embed="rId3"/>
          <a:stretch>
            <a:fillRect/>
          </a:stretch>
        </p:blipFill>
        <p:spPr>
          <a:xfrm>
            <a:off x="3798917" y="2075282"/>
            <a:ext cx="4193224" cy="4234401"/>
          </a:xfrm>
          <a:prstGeom prst="rect">
            <a:avLst/>
          </a:prstGeom>
        </p:spPr>
      </p:pic>
      <p:sp>
        <p:nvSpPr>
          <p:cNvPr id="6" name="TextBox 5"/>
          <p:cNvSpPr txBox="1"/>
          <p:nvPr/>
        </p:nvSpPr>
        <p:spPr>
          <a:xfrm>
            <a:off x="810000" y="4680065"/>
            <a:ext cx="2021707" cy="369332"/>
          </a:xfrm>
          <a:prstGeom prst="rect">
            <a:avLst/>
          </a:prstGeom>
          <a:noFill/>
        </p:spPr>
        <p:txBody>
          <a:bodyPr wrap="none" rtlCol="0">
            <a:spAutoFit/>
          </a:bodyPr>
          <a:lstStyle/>
          <a:p>
            <a:r>
              <a:rPr lang="en-US" dirty="0"/>
              <a:t>Project Structure</a:t>
            </a:r>
          </a:p>
        </p:txBody>
      </p:sp>
      <p:sp>
        <p:nvSpPr>
          <p:cNvPr id="7" name="TextBox 6"/>
          <p:cNvSpPr txBox="1"/>
          <p:nvPr/>
        </p:nvSpPr>
        <p:spPr>
          <a:xfrm>
            <a:off x="4478684" y="6311469"/>
            <a:ext cx="3528530" cy="369332"/>
          </a:xfrm>
          <a:prstGeom prst="rect">
            <a:avLst/>
          </a:prstGeom>
          <a:noFill/>
        </p:spPr>
        <p:txBody>
          <a:bodyPr wrap="none" rtlCol="0">
            <a:spAutoFit/>
          </a:bodyPr>
          <a:lstStyle/>
          <a:p>
            <a:r>
              <a:rPr lang="en-US" dirty="0"/>
              <a:t>Code Snippet – Salary Service</a:t>
            </a:r>
          </a:p>
        </p:txBody>
      </p:sp>
    </p:spTree>
    <p:extLst>
      <p:ext uri="{BB962C8B-B14F-4D97-AF65-F5344CB8AC3E}">
        <p14:creationId xmlns:p14="http://schemas.microsoft.com/office/powerpoint/2010/main" val="410833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Registration service</a:t>
            </a:r>
          </a:p>
        </p:txBody>
      </p:sp>
      <p:pic>
        <p:nvPicPr>
          <p:cNvPr id="4" name="Picture 3"/>
          <p:cNvPicPr>
            <a:picLocks noChangeAspect="1"/>
          </p:cNvPicPr>
          <p:nvPr/>
        </p:nvPicPr>
        <p:blipFill>
          <a:blip r:embed="rId2"/>
          <a:stretch>
            <a:fillRect/>
          </a:stretch>
        </p:blipFill>
        <p:spPr>
          <a:xfrm>
            <a:off x="896621" y="2037937"/>
            <a:ext cx="2867425" cy="4677428"/>
          </a:xfrm>
          <a:prstGeom prst="rect">
            <a:avLst/>
          </a:prstGeom>
        </p:spPr>
      </p:pic>
      <p:sp>
        <p:nvSpPr>
          <p:cNvPr id="5" name="TextBox 4"/>
          <p:cNvSpPr txBox="1"/>
          <p:nvPr/>
        </p:nvSpPr>
        <p:spPr>
          <a:xfrm>
            <a:off x="4218218" y="2227811"/>
            <a:ext cx="5729454" cy="1200329"/>
          </a:xfrm>
          <a:prstGeom prst="rect">
            <a:avLst/>
          </a:prstGeom>
          <a:noFill/>
        </p:spPr>
        <p:txBody>
          <a:bodyPr wrap="none" rtlCol="0">
            <a:spAutoFit/>
          </a:bodyPr>
          <a:lstStyle/>
          <a:p>
            <a:r>
              <a:rPr lang="en-US" dirty="0" err="1"/>
              <a:t>EMSWebClient</a:t>
            </a:r>
            <a:r>
              <a:rPr lang="en-US" dirty="0"/>
              <a:t> Structure with Connected Services</a:t>
            </a:r>
          </a:p>
          <a:p>
            <a:endParaRPr lang="en-US" dirty="0"/>
          </a:p>
          <a:p>
            <a:r>
              <a:rPr lang="en-US" dirty="0"/>
              <a:t>1 SOAP – </a:t>
            </a:r>
            <a:r>
              <a:rPr lang="en-US" dirty="0" err="1"/>
              <a:t>EmployeeRegistrationService</a:t>
            </a:r>
            <a:endParaRPr lang="en-US" dirty="0"/>
          </a:p>
          <a:p>
            <a:r>
              <a:rPr lang="en-US" dirty="0"/>
              <a:t>3 REST (Salary, Department and </a:t>
            </a:r>
            <a:r>
              <a:rPr lang="en-US" dirty="0" err="1"/>
              <a:t>WorkingDays</a:t>
            </a:r>
            <a:r>
              <a:rPr lang="en-US" dirty="0"/>
              <a:t>) </a:t>
            </a:r>
          </a:p>
        </p:txBody>
      </p:sp>
    </p:spTree>
    <p:extLst>
      <p:ext uri="{BB962C8B-B14F-4D97-AF65-F5344CB8AC3E}">
        <p14:creationId xmlns:p14="http://schemas.microsoft.com/office/powerpoint/2010/main" val="138564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6E96-EC1B-402B-97B8-1F8506F74E2A}"/>
              </a:ext>
            </a:extLst>
          </p:cNvPr>
          <p:cNvSpPr>
            <a:spLocks noGrp="1"/>
          </p:cNvSpPr>
          <p:nvPr>
            <p:ph type="title"/>
          </p:nvPr>
        </p:nvSpPr>
        <p:spPr/>
        <p:txBody>
          <a:bodyPr/>
          <a:lstStyle/>
          <a:p>
            <a:r>
              <a:rPr lang="en-US" dirty="0"/>
              <a:t>Oracle SOA BPEL Technology</a:t>
            </a:r>
            <a:endParaRPr lang="en-IN" dirty="0"/>
          </a:p>
        </p:txBody>
      </p:sp>
      <p:sp>
        <p:nvSpPr>
          <p:cNvPr id="4" name="TextBox 3">
            <a:extLst>
              <a:ext uri="{FF2B5EF4-FFF2-40B4-BE49-F238E27FC236}">
                <a16:creationId xmlns:a16="http://schemas.microsoft.com/office/drawing/2014/main" id="{2D56FF8E-EA31-4ACA-9899-9AB59FD2BC98}"/>
              </a:ext>
            </a:extLst>
          </p:cNvPr>
          <p:cNvSpPr txBox="1"/>
          <p:nvPr/>
        </p:nvSpPr>
        <p:spPr>
          <a:xfrm>
            <a:off x="307731" y="2206869"/>
            <a:ext cx="49149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Using the WebLogic Server Administration Console to Deploy and </a:t>
            </a:r>
            <a:r>
              <a:rPr lang="en-US" dirty="0" err="1"/>
              <a:t>Undeploy</a:t>
            </a:r>
            <a:r>
              <a:rPr lang="en-US" dirty="0"/>
              <a:t> an Application.</a:t>
            </a:r>
          </a:p>
          <a:p>
            <a:pPr marL="285750" indent="-285750">
              <a:buFont typeface="Arial" panose="020B0604020202020204" pitchFamily="34" charset="0"/>
              <a:buChar char="•"/>
            </a:pPr>
            <a:r>
              <a:rPr lang="en-US" dirty="0"/>
              <a:t>You can use the Oracle WebLogic Server Administration Console to deploy and </a:t>
            </a:r>
            <a:r>
              <a:rPr lang="en-US" dirty="0" err="1"/>
              <a:t>undeploy</a:t>
            </a:r>
            <a:r>
              <a:rPr lang="en-US" dirty="0"/>
              <a:t> an application to an Oracle SOA Service instance, just as you would deploy and </a:t>
            </a:r>
            <a:r>
              <a:rPr lang="en-US" dirty="0" err="1"/>
              <a:t>undeploy</a:t>
            </a:r>
            <a:r>
              <a:rPr lang="en-US" dirty="0"/>
              <a:t> the application to an on-premises service instance.</a:t>
            </a:r>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E6BB5578-B261-4F5A-B0C9-CCF9B0A353A5}"/>
              </a:ext>
            </a:extLst>
          </p:cNvPr>
          <p:cNvPicPr>
            <a:picLocks noChangeAspect="1"/>
          </p:cNvPicPr>
          <p:nvPr/>
        </p:nvPicPr>
        <p:blipFill>
          <a:blip r:embed="rId2"/>
          <a:stretch>
            <a:fillRect/>
          </a:stretch>
        </p:blipFill>
        <p:spPr>
          <a:xfrm>
            <a:off x="5222631" y="2072568"/>
            <a:ext cx="6562059" cy="3062294"/>
          </a:xfrm>
          <a:prstGeom prst="rect">
            <a:avLst/>
          </a:prstGeom>
        </p:spPr>
      </p:pic>
    </p:spTree>
    <p:extLst>
      <p:ext uri="{BB962C8B-B14F-4D97-AF65-F5344CB8AC3E}">
        <p14:creationId xmlns:p14="http://schemas.microsoft.com/office/powerpoint/2010/main" val="321791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8F61-C74B-436D-A4CC-B37D7420E6F8}"/>
              </a:ext>
            </a:extLst>
          </p:cNvPr>
          <p:cNvSpPr>
            <a:spLocks noGrp="1"/>
          </p:cNvSpPr>
          <p:nvPr>
            <p:ph type="title"/>
          </p:nvPr>
        </p:nvSpPr>
        <p:spPr/>
        <p:txBody>
          <a:bodyPr/>
          <a:lstStyle/>
          <a:p>
            <a:r>
              <a:rPr lang="en-IN" dirty="0"/>
              <a:t>BPEL </a:t>
            </a:r>
          </a:p>
        </p:txBody>
      </p:sp>
      <p:pic>
        <p:nvPicPr>
          <p:cNvPr id="5" name="Content Placeholder 4">
            <a:extLst>
              <a:ext uri="{FF2B5EF4-FFF2-40B4-BE49-F238E27FC236}">
                <a16:creationId xmlns:a16="http://schemas.microsoft.com/office/drawing/2014/main" id="{BA6ECAD9-4E25-4ACA-87B9-B763AA201B1E}"/>
              </a:ext>
            </a:extLst>
          </p:cNvPr>
          <p:cNvPicPr>
            <a:picLocks noGrp="1" noChangeAspect="1"/>
          </p:cNvPicPr>
          <p:nvPr>
            <p:ph idx="1"/>
          </p:nvPr>
        </p:nvPicPr>
        <p:blipFill>
          <a:blip r:embed="rId2"/>
          <a:stretch>
            <a:fillRect/>
          </a:stretch>
        </p:blipFill>
        <p:spPr>
          <a:xfrm>
            <a:off x="181728" y="1943100"/>
            <a:ext cx="6196273" cy="3327278"/>
          </a:xfrm>
        </p:spPr>
      </p:pic>
      <p:pic>
        <p:nvPicPr>
          <p:cNvPr id="7" name="Picture 6">
            <a:extLst>
              <a:ext uri="{FF2B5EF4-FFF2-40B4-BE49-F238E27FC236}">
                <a16:creationId xmlns:a16="http://schemas.microsoft.com/office/drawing/2014/main" id="{3E9A1572-CE78-43E8-8A3A-E46F5E059C71}"/>
              </a:ext>
            </a:extLst>
          </p:cNvPr>
          <p:cNvPicPr>
            <a:picLocks noChangeAspect="1"/>
          </p:cNvPicPr>
          <p:nvPr/>
        </p:nvPicPr>
        <p:blipFill>
          <a:blip r:embed="rId3"/>
          <a:stretch>
            <a:fillRect/>
          </a:stretch>
        </p:blipFill>
        <p:spPr>
          <a:xfrm>
            <a:off x="4114800" y="5270378"/>
            <a:ext cx="7565641" cy="1551489"/>
          </a:xfrm>
          <a:prstGeom prst="rect">
            <a:avLst/>
          </a:prstGeom>
        </p:spPr>
      </p:pic>
    </p:spTree>
    <p:extLst>
      <p:ext uri="{BB962C8B-B14F-4D97-AF65-F5344CB8AC3E}">
        <p14:creationId xmlns:p14="http://schemas.microsoft.com/office/powerpoint/2010/main" val="334683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Java  </a:t>
            </a:r>
            <a:br>
              <a:rPr lang="en-US" dirty="0"/>
            </a:br>
            <a:r>
              <a:rPr lang="en-US" dirty="0"/>
              <a:t>SOAP Technology</a:t>
            </a:r>
          </a:p>
        </p:txBody>
      </p:sp>
      <p:pic>
        <p:nvPicPr>
          <p:cNvPr id="4" name="Picture 3"/>
          <p:cNvPicPr>
            <a:picLocks noChangeAspect="1"/>
          </p:cNvPicPr>
          <p:nvPr/>
        </p:nvPicPr>
        <p:blipFill>
          <a:blip r:embed="rId2"/>
          <a:stretch>
            <a:fillRect/>
          </a:stretch>
        </p:blipFill>
        <p:spPr>
          <a:xfrm>
            <a:off x="810000" y="2156566"/>
            <a:ext cx="6551594" cy="4626641"/>
          </a:xfrm>
          <a:prstGeom prst="rect">
            <a:avLst/>
          </a:prstGeom>
        </p:spPr>
      </p:pic>
    </p:spTree>
    <p:extLst>
      <p:ext uri="{BB962C8B-B14F-4D97-AF65-F5344CB8AC3E}">
        <p14:creationId xmlns:p14="http://schemas.microsoft.com/office/powerpoint/2010/main" val="224322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Software</a:t>
            </a:r>
          </a:p>
        </p:txBody>
      </p:sp>
      <p:pic>
        <p:nvPicPr>
          <p:cNvPr id="4" name="Picture 3"/>
          <p:cNvPicPr>
            <a:picLocks noChangeAspect="1"/>
          </p:cNvPicPr>
          <p:nvPr/>
        </p:nvPicPr>
        <p:blipFill>
          <a:blip r:embed="rId2"/>
          <a:stretch>
            <a:fillRect/>
          </a:stretch>
        </p:blipFill>
        <p:spPr>
          <a:xfrm>
            <a:off x="906088" y="1937081"/>
            <a:ext cx="4838678" cy="4716098"/>
          </a:xfrm>
          <a:prstGeom prst="rect">
            <a:avLst/>
          </a:prstGeom>
        </p:spPr>
      </p:pic>
      <p:sp>
        <p:nvSpPr>
          <p:cNvPr id="5" name="TextBox 4"/>
          <p:cNvSpPr txBox="1"/>
          <p:nvPr/>
        </p:nvSpPr>
        <p:spPr>
          <a:xfrm>
            <a:off x="6558742" y="2103120"/>
            <a:ext cx="3998422" cy="2308324"/>
          </a:xfrm>
          <a:prstGeom prst="rect">
            <a:avLst/>
          </a:prstGeom>
          <a:noFill/>
        </p:spPr>
        <p:txBody>
          <a:bodyPr wrap="square" rtlCol="0">
            <a:spAutoFit/>
          </a:bodyPr>
          <a:lstStyle/>
          <a:p>
            <a:r>
              <a:rPr lang="en-US" dirty="0"/>
              <a:t>Apache Tomcat Server running with EMS </a:t>
            </a:r>
            <a:r>
              <a:rPr lang="en-US" dirty="0" err="1"/>
              <a:t>EmployeeRegistration</a:t>
            </a:r>
            <a:r>
              <a:rPr lang="en-US" dirty="0"/>
              <a:t> service. </a:t>
            </a:r>
          </a:p>
          <a:p>
            <a:endParaRPr lang="en-US" dirty="0"/>
          </a:p>
          <a:p>
            <a:r>
              <a:rPr lang="en-US" dirty="0"/>
              <a:t>Axis2 used  </a:t>
            </a:r>
          </a:p>
          <a:p>
            <a:endParaRPr lang="en-US" dirty="0"/>
          </a:p>
          <a:p>
            <a:r>
              <a:rPr lang="en-US" dirty="0"/>
              <a:t>Available Operations shown on bottom of image</a:t>
            </a:r>
          </a:p>
        </p:txBody>
      </p:sp>
    </p:spTree>
    <p:extLst>
      <p:ext uri="{BB962C8B-B14F-4D97-AF65-F5344CB8AC3E}">
        <p14:creationId xmlns:p14="http://schemas.microsoft.com/office/powerpoint/2010/main" val="405763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Application</a:t>
            </a:r>
          </a:p>
        </p:txBody>
      </p:sp>
      <p:pic>
        <p:nvPicPr>
          <p:cNvPr id="4" name="Picture 3"/>
          <p:cNvPicPr>
            <a:picLocks noChangeAspect="1"/>
          </p:cNvPicPr>
          <p:nvPr/>
        </p:nvPicPr>
        <p:blipFill>
          <a:blip r:embed="rId2"/>
          <a:stretch>
            <a:fillRect/>
          </a:stretch>
        </p:blipFill>
        <p:spPr>
          <a:xfrm>
            <a:off x="627312" y="2404427"/>
            <a:ext cx="7506024" cy="2965595"/>
          </a:xfrm>
          <a:prstGeom prst="rect">
            <a:avLst/>
          </a:prstGeom>
        </p:spPr>
      </p:pic>
      <p:sp>
        <p:nvSpPr>
          <p:cNvPr id="5" name="TextBox 4"/>
          <p:cNvSpPr txBox="1"/>
          <p:nvPr/>
        </p:nvSpPr>
        <p:spPr>
          <a:xfrm>
            <a:off x="706582" y="5735782"/>
            <a:ext cx="7426754" cy="369332"/>
          </a:xfrm>
          <a:prstGeom prst="rect">
            <a:avLst/>
          </a:prstGeom>
          <a:noFill/>
        </p:spPr>
        <p:txBody>
          <a:bodyPr wrap="square" rtlCol="0">
            <a:spAutoFit/>
          </a:bodyPr>
          <a:lstStyle/>
          <a:p>
            <a:r>
              <a:rPr lang="en-US" dirty="0"/>
              <a:t>Default page (About, Login, Admin Login and register options)</a:t>
            </a:r>
          </a:p>
        </p:txBody>
      </p:sp>
    </p:spTree>
    <p:extLst>
      <p:ext uri="{BB962C8B-B14F-4D97-AF65-F5344CB8AC3E}">
        <p14:creationId xmlns:p14="http://schemas.microsoft.com/office/powerpoint/2010/main" val="113540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6C8A-07E8-4977-BC9C-B0E5A3177F5A}"/>
              </a:ext>
            </a:extLst>
          </p:cNvPr>
          <p:cNvSpPr>
            <a:spLocks noGrp="1"/>
          </p:cNvSpPr>
          <p:nvPr>
            <p:ph type="title"/>
          </p:nvPr>
        </p:nvSpPr>
        <p:spPr/>
        <p:txBody>
          <a:bodyPr/>
          <a:lstStyle/>
          <a:p>
            <a:r>
              <a:rPr lang="en-GB" dirty="0"/>
              <a:t>Team Members &amp; their work contribution</a:t>
            </a:r>
          </a:p>
        </p:txBody>
      </p:sp>
      <p:sp>
        <p:nvSpPr>
          <p:cNvPr id="3" name="Content Placeholder 2">
            <a:extLst>
              <a:ext uri="{FF2B5EF4-FFF2-40B4-BE49-F238E27FC236}">
                <a16:creationId xmlns:a16="http://schemas.microsoft.com/office/drawing/2014/main" id="{5E732219-1D2C-44F7-8768-23A5C5432457}"/>
              </a:ext>
            </a:extLst>
          </p:cNvPr>
          <p:cNvSpPr>
            <a:spLocks noGrp="1"/>
          </p:cNvSpPr>
          <p:nvPr>
            <p:ph idx="1"/>
          </p:nvPr>
        </p:nvSpPr>
        <p:spPr/>
        <p:txBody>
          <a:bodyPr>
            <a:normAutofit fontScale="92500" lnSpcReduction="20000"/>
          </a:bodyPr>
          <a:lstStyle/>
          <a:p>
            <a:pPr marL="0" indent="0">
              <a:buNone/>
            </a:pPr>
            <a:r>
              <a:rPr lang="en-GB" dirty="0"/>
              <a:t>Manpreet Kaur(20176130): I worked on app design and make ppt for presentation, create employee management registration service</a:t>
            </a:r>
          </a:p>
          <a:p>
            <a:pPr marL="0" indent="0">
              <a:buNone/>
            </a:pPr>
            <a:r>
              <a:rPr lang="en-GB" dirty="0"/>
              <a:t>Harjinder Kaur (21101399) ; She worked on (WDS) working days service - REST ( service for working days and shifts of all employees) </a:t>
            </a:r>
          </a:p>
          <a:p>
            <a:pPr marL="0" indent="0">
              <a:buNone/>
            </a:pPr>
            <a:r>
              <a:rPr lang="en-GB" dirty="0"/>
              <a:t>Ramandeep Singh (20163495): </a:t>
            </a:r>
          </a:p>
          <a:p>
            <a:pPr marL="0" indent="0">
              <a:buNone/>
            </a:pPr>
            <a:r>
              <a:rPr lang="en-GB" dirty="0"/>
              <a:t>He worked on (DS)department service - REST ( Manage all departments) also help </a:t>
            </a:r>
            <a:r>
              <a:rPr lang="en-GB" dirty="0" err="1"/>
              <a:t>Shrey</a:t>
            </a:r>
            <a:r>
              <a:rPr lang="en-GB" dirty="0"/>
              <a:t> in BPEL services integration</a:t>
            </a:r>
          </a:p>
          <a:p>
            <a:pPr marL="0" indent="0">
              <a:buNone/>
            </a:pPr>
            <a:r>
              <a:rPr lang="en-GB" dirty="0" err="1"/>
              <a:t>Shrey</a:t>
            </a:r>
            <a:r>
              <a:rPr lang="en-GB" dirty="0"/>
              <a:t> </a:t>
            </a:r>
            <a:r>
              <a:rPr lang="en-GB" dirty="0" err="1"/>
              <a:t>Mukundkumar</a:t>
            </a:r>
            <a:r>
              <a:rPr lang="en-GB" dirty="0"/>
              <a:t> Pandya (20143506): He worked on connect BPEL services  (BMS)</a:t>
            </a:r>
            <a:r>
              <a:rPr lang="en-GB" dirty="0" err="1"/>
              <a:t>bpel</a:t>
            </a:r>
            <a:r>
              <a:rPr lang="en-GB" dirty="0"/>
              <a:t> main service - SOAP ( Put all services together)</a:t>
            </a:r>
          </a:p>
          <a:p>
            <a:pPr marL="0" indent="0">
              <a:buNone/>
            </a:pPr>
            <a:r>
              <a:rPr lang="en-GB" dirty="0"/>
              <a:t>Md </a:t>
            </a:r>
            <a:r>
              <a:rPr lang="en-GB" dirty="0" err="1"/>
              <a:t>Alauddin</a:t>
            </a:r>
            <a:r>
              <a:rPr lang="en-GB" dirty="0"/>
              <a:t> Mazumdar (21103687) : </a:t>
            </a:r>
          </a:p>
          <a:p>
            <a:pPr marL="0" indent="0">
              <a:buNone/>
            </a:pPr>
            <a:r>
              <a:rPr lang="en-GB" dirty="0"/>
              <a:t>He helped me references to make doc file for design and also worked on (SS)salary service (Generating and showing salary reports)</a:t>
            </a:r>
          </a:p>
        </p:txBody>
      </p:sp>
    </p:spTree>
    <p:extLst>
      <p:ext uri="{BB962C8B-B14F-4D97-AF65-F5344CB8AC3E}">
        <p14:creationId xmlns:p14="http://schemas.microsoft.com/office/powerpoint/2010/main" val="270275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login page</a:t>
            </a:r>
          </a:p>
        </p:txBody>
      </p:sp>
      <p:pic>
        <p:nvPicPr>
          <p:cNvPr id="4" name="Picture 3"/>
          <p:cNvPicPr>
            <a:picLocks noChangeAspect="1"/>
          </p:cNvPicPr>
          <p:nvPr/>
        </p:nvPicPr>
        <p:blipFill>
          <a:blip r:embed="rId2"/>
          <a:stretch>
            <a:fillRect/>
          </a:stretch>
        </p:blipFill>
        <p:spPr>
          <a:xfrm>
            <a:off x="380412" y="2358519"/>
            <a:ext cx="3467584" cy="2495898"/>
          </a:xfrm>
          <a:prstGeom prst="rect">
            <a:avLst/>
          </a:prstGeom>
        </p:spPr>
      </p:pic>
      <p:pic>
        <p:nvPicPr>
          <p:cNvPr id="5" name="Picture 4"/>
          <p:cNvPicPr>
            <a:picLocks noChangeAspect="1"/>
          </p:cNvPicPr>
          <p:nvPr/>
        </p:nvPicPr>
        <p:blipFill>
          <a:blip r:embed="rId3"/>
          <a:stretch>
            <a:fillRect/>
          </a:stretch>
        </p:blipFill>
        <p:spPr>
          <a:xfrm>
            <a:off x="4151935" y="2336482"/>
            <a:ext cx="7632741" cy="2539971"/>
          </a:xfrm>
          <a:prstGeom prst="rect">
            <a:avLst/>
          </a:prstGeom>
        </p:spPr>
      </p:pic>
      <p:sp>
        <p:nvSpPr>
          <p:cNvPr id="6" name="TextBox 5"/>
          <p:cNvSpPr txBox="1"/>
          <p:nvPr/>
        </p:nvSpPr>
        <p:spPr>
          <a:xfrm>
            <a:off x="4064924" y="5162204"/>
            <a:ext cx="7426754" cy="1477328"/>
          </a:xfrm>
          <a:prstGeom prst="rect">
            <a:avLst/>
          </a:prstGeom>
          <a:noFill/>
        </p:spPr>
        <p:txBody>
          <a:bodyPr wrap="square" rtlCol="0">
            <a:spAutoFit/>
          </a:bodyPr>
          <a:lstStyle/>
          <a:p>
            <a:r>
              <a:rPr lang="en-US" dirty="0"/>
              <a:t>After logged as Admin options are:</a:t>
            </a:r>
          </a:p>
          <a:p>
            <a:r>
              <a:rPr lang="en-US" dirty="0"/>
              <a:t>Department List</a:t>
            </a:r>
          </a:p>
          <a:p>
            <a:r>
              <a:rPr lang="en-US" dirty="0"/>
              <a:t>Working Days List</a:t>
            </a:r>
          </a:p>
          <a:p>
            <a:r>
              <a:rPr lang="en-US" dirty="0"/>
              <a:t>Salary List </a:t>
            </a:r>
          </a:p>
          <a:p>
            <a:r>
              <a:rPr lang="en-US" dirty="0"/>
              <a:t>Logout</a:t>
            </a:r>
          </a:p>
        </p:txBody>
      </p:sp>
    </p:spTree>
    <p:extLst>
      <p:ext uri="{BB962C8B-B14F-4D97-AF65-F5344CB8AC3E}">
        <p14:creationId xmlns:p14="http://schemas.microsoft.com/office/powerpoint/2010/main" val="263383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Department List</a:t>
            </a:r>
          </a:p>
        </p:txBody>
      </p:sp>
      <p:pic>
        <p:nvPicPr>
          <p:cNvPr id="4" name="Picture 3"/>
          <p:cNvPicPr>
            <a:picLocks noChangeAspect="1"/>
          </p:cNvPicPr>
          <p:nvPr/>
        </p:nvPicPr>
        <p:blipFill>
          <a:blip r:embed="rId2"/>
          <a:stretch>
            <a:fillRect/>
          </a:stretch>
        </p:blipFill>
        <p:spPr>
          <a:xfrm>
            <a:off x="798247" y="1952566"/>
            <a:ext cx="8071434" cy="3641899"/>
          </a:xfrm>
          <a:prstGeom prst="rect">
            <a:avLst/>
          </a:prstGeom>
        </p:spPr>
      </p:pic>
      <p:sp>
        <p:nvSpPr>
          <p:cNvPr id="5" name="TextBox 4"/>
          <p:cNvSpPr txBox="1"/>
          <p:nvPr/>
        </p:nvSpPr>
        <p:spPr>
          <a:xfrm>
            <a:off x="897775" y="5760061"/>
            <a:ext cx="7971906" cy="369332"/>
          </a:xfrm>
          <a:prstGeom prst="rect">
            <a:avLst/>
          </a:prstGeom>
          <a:noFill/>
        </p:spPr>
        <p:txBody>
          <a:bodyPr wrap="square" rtlCol="0">
            <a:spAutoFit/>
          </a:bodyPr>
          <a:lstStyle/>
          <a:p>
            <a:r>
              <a:rPr lang="en-US" dirty="0"/>
              <a:t>All Departments with option to Delete and Update/Add Department</a:t>
            </a:r>
          </a:p>
        </p:txBody>
      </p:sp>
    </p:spTree>
    <p:extLst>
      <p:ext uri="{BB962C8B-B14F-4D97-AF65-F5344CB8AC3E}">
        <p14:creationId xmlns:p14="http://schemas.microsoft.com/office/powerpoint/2010/main" val="106593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Salary List</a:t>
            </a:r>
          </a:p>
        </p:txBody>
      </p:sp>
      <p:pic>
        <p:nvPicPr>
          <p:cNvPr id="4" name="Picture 3"/>
          <p:cNvPicPr>
            <a:picLocks noChangeAspect="1"/>
          </p:cNvPicPr>
          <p:nvPr/>
        </p:nvPicPr>
        <p:blipFill>
          <a:blip r:embed="rId2"/>
          <a:stretch>
            <a:fillRect/>
          </a:stretch>
        </p:blipFill>
        <p:spPr>
          <a:xfrm>
            <a:off x="810000" y="2064636"/>
            <a:ext cx="8295108" cy="3430077"/>
          </a:xfrm>
          <a:prstGeom prst="rect">
            <a:avLst/>
          </a:prstGeom>
        </p:spPr>
      </p:pic>
      <p:sp>
        <p:nvSpPr>
          <p:cNvPr id="5" name="TextBox 4"/>
          <p:cNvSpPr txBox="1"/>
          <p:nvPr/>
        </p:nvSpPr>
        <p:spPr>
          <a:xfrm>
            <a:off x="897775" y="5760061"/>
            <a:ext cx="7971906" cy="369332"/>
          </a:xfrm>
          <a:prstGeom prst="rect">
            <a:avLst/>
          </a:prstGeom>
          <a:noFill/>
        </p:spPr>
        <p:txBody>
          <a:bodyPr wrap="square" rtlCol="0">
            <a:spAutoFit/>
          </a:bodyPr>
          <a:lstStyle/>
          <a:p>
            <a:r>
              <a:rPr lang="en-US" dirty="0"/>
              <a:t>Salary List with option to Update/Add Salary</a:t>
            </a:r>
          </a:p>
        </p:txBody>
      </p:sp>
    </p:spTree>
    <p:extLst>
      <p:ext uri="{BB962C8B-B14F-4D97-AF65-F5344CB8AC3E}">
        <p14:creationId xmlns:p14="http://schemas.microsoft.com/office/powerpoint/2010/main" val="21109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Employee Management System EMS is built using Service Oriented Architecture (SOA). This approach offers many important advantages and some dis-advantages. Here, we will shortly just number them. It is decision on owners to decide is it worth of investing or not. </a:t>
            </a:r>
          </a:p>
          <a:p>
            <a:r>
              <a:rPr lang="en-US" b="1" dirty="0"/>
              <a:t>Advantages</a:t>
            </a:r>
            <a:r>
              <a:rPr lang="en-US" dirty="0"/>
              <a:t>: Service Reusability. Easy Maintainability, Greater Reliability, Location Independence, Improved Scalability and Availability, Improved Software Quality, Platform Independence etc. </a:t>
            </a:r>
          </a:p>
          <a:p>
            <a:r>
              <a:rPr lang="en-US" b="1" dirty="0"/>
              <a:t>Disadvantages</a:t>
            </a:r>
            <a:r>
              <a:rPr lang="en-US" dirty="0"/>
              <a:t>: Increased Overhead, Complex Service Management, High Investment Cost.</a:t>
            </a:r>
          </a:p>
          <a:p>
            <a:pPr marL="0" indent="0">
              <a:buNone/>
            </a:pPr>
            <a:endParaRPr lang="en-US" dirty="0"/>
          </a:p>
        </p:txBody>
      </p:sp>
    </p:spTree>
    <p:extLst>
      <p:ext uri="{BB962C8B-B14F-4D97-AF65-F5344CB8AC3E}">
        <p14:creationId xmlns:p14="http://schemas.microsoft.com/office/powerpoint/2010/main" val="73633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a:t>Employee Management System is built by using of SOA approach. This approach offers better quality of entire application, but it is harder in the very beginning to establish entire system using services. This will probably cost more than developing system without services. </a:t>
            </a:r>
          </a:p>
          <a:p>
            <a:r>
              <a:rPr lang="en-US" dirty="0"/>
              <a:t>On other hand, EMS will have ability of easy extensibility. </a:t>
            </a:r>
          </a:p>
          <a:p>
            <a:r>
              <a:rPr lang="en-US" dirty="0"/>
              <a:t>If company relies on quality and good design, we can recommend SOA approach as greatest choice. </a:t>
            </a:r>
          </a:p>
          <a:p>
            <a:pPr marL="0" indent="0">
              <a:buNone/>
            </a:pPr>
            <a:endParaRPr lang="en-US" dirty="0"/>
          </a:p>
        </p:txBody>
      </p:sp>
    </p:spTree>
    <p:extLst>
      <p:ext uri="{BB962C8B-B14F-4D97-AF65-F5344CB8AC3E}">
        <p14:creationId xmlns:p14="http://schemas.microsoft.com/office/powerpoint/2010/main" val="404492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a:xfrm>
            <a:off x="818712" y="2222287"/>
            <a:ext cx="10554574" cy="3846004"/>
          </a:xfrm>
        </p:spPr>
        <p:txBody>
          <a:bodyPr>
            <a:normAutofit fontScale="70000" lnSpcReduction="20000"/>
          </a:bodyPr>
          <a:lstStyle/>
          <a:p>
            <a:r>
              <a:rPr lang="en-US" i="1" dirty="0"/>
              <a:t>Agile in SDLC</a:t>
            </a:r>
            <a:r>
              <a:rPr lang="en-US" dirty="0"/>
              <a:t> (2019) </a:t>
            </a:r>
            <a:r>
              <a:rPr lang="en-US" i="1" dirty="0"/>
              <a:t>Educba.com</a:t>
            </a:r>
            <a:r>
              <a:rPr lang="en-US" dirty="0"/>
              <a:t>. Available at: https://www.educba.com/agile-in-sdlc/ (Accessed: August 31, 2021).</a:t>
            </a:r>
          </a:p>
          <a:p>
            <a:r>
              <a:rPr lang="en-US" i="1" dirty="0"/>
              <a:t>Agile Methodology and System Analysis</a:t>
            </a:r>
            <a:r>
              <a:rPr lang="en-US" dirty="0"/>
              <a:t> (no date) </a:t>
            </a:r>
            <a:r>
              <a:rPr lang="en-US" i="1" dirty="0"/>
              <a:t>Umsl.edu</a:t>
            </a:r>
            <a:r>
              <a:rPr lang="en-US" dirty="0"/>
              <a:t>. Available at: http://www.umsl.edu/~sauterv/analysis/Agile%20Methodology%20and%20System%20Analysis.htm (Accessed: August 31, 2021)</a:t>
            </a:r>
          </a:p>
          <a:p>
            <a:r>
              <a:rPr lang="en-US" dirty="0"/>
              <a:t>Gambetta, D. (2020) </a:t>
            </a:r>
            <a:r>
              <a:rPr lang="en-US" i="1" dirty="0"/>
              <a:t>Free Agile software on the web - Accurate Reviews</a:t>
            </a:r>
            <a:r>
              <a:rPr lang="en-US" dirty="0"/>
              <a:t>, </a:t>
            </a:r>
            <a:r>
              <a:rPr lang="en-US" i="1" dirty="0"/>
              <a:t>Accuratereviews.com</a:t>
            </a:r>
            <a:r>
              <a:rPr lang="en-US" dirty="0"/>
              <a:t>. Available at: https://www.accuratereviews.com/free-agile-software/ (Accessed: August 31, 2021).</a:t>
            </a:r>
          </a:p>
          <a:p>
            <a:r>
              <a:rPr lang="en-US" i="1" dirty="0"/>
              <a:t>Key benefits of service Oriented Architecture</a:t>
            </a:r>
            <a:r>
              <a:rPr lang="en-US" dirty="0"/>
              <a:t> (no date) </a:t>
            </a:r>
            <a:r>
              <a:rPr lang="en-US" i="1" dirty="0"/>
              <a:t>Decipherzone.com</a:t>
            </a:r>
            <a:r>
              <a:rPr lang="en-US" dirty="0"/>
              <a:t>. Available at: https://www.decipherzone.com/blog-detail/service-oriented-architecture (Accessed: August 31, 2021).</a:t>
            </a:r>
          </a:p>
          <a:p>
            <a:r>
              <a:rPr lang="en-US" dirty="0"/>
              <a:t>Nasir, H., </a:t>
            </a:r>
            <a:r>
              <a:rPr lang="en-US" dirty="0" err="1"/>
              <a:t>Suleman</a:t>
            </a:r>
            <a:r>
              <a:rPr lang="en-US" dirty="0"/>
              <a:t>, H., </a:t>
            </a:r>
            <a:r>
              <a:rPr lang="en-US" dirty="0" err="1"/>
              <a:t>Lakshmikanth</a:t>
            </a:r>
            <a:r>
              <a:rPr lang="en-US" dirty="0"/>
              <a:t>, R. and </a:t>
            </a:r>
            <a:r>
              <a:rPr lang="en-US" dirty="0" err="1"/>
              <a:t>Farahani</a:t>
            </a:r>
            <a:r>
              <a:rPr lang="en-US" dirty="0"/>
              <a:t>, M., 2021. </a:t>
            </a:r>
            <a:r>
              <a:rPr lang="en-US" i="1" dirty="0"/>
              <a:t>What is Agile model – advantages, disadvantages and when to use it?</a:t>
            </a:r>
            <a:r>
              <a:rPr lang="en-US" dirty="0"/>
              <a:t>. [online] Tryqa.com. Available at: &lt;http://tryqa.com/what-is-agile-model-advantages-disadvantages-and-when-to-use-it/&gt; [Accessed 19 August 2021].</a:t>
            </a:r>
          </a:p>
          <a:p>
            <a:r>
              <a:rPr lang="en-US" dirty="0"/>
              <a:t>Oracle.com. 2021. </a:t>
            </a:r>
            <a:r>
              <a:rPr lang="en-US" i="1" dirty="0"/>
              <a:t>Service-Oriented Architecture (SOA) and Web Services: The Road to Enterprise Application Integration (EAI)</a:t>
            </a:r>
            <a:r>
              <a:rPr lang="en-US" dirty="0"/>
              <a:t>. [online] Available at: &lt;https://www.oracle.com/technical-resources/articles/javase/soa.html&gt; [Accessed 19 August 2021].</a:t>
            </a:r>
          </a:p>
          <a:p>
            <a:r>
              <a:rPr lang="en-US" dirty="0"/>
              <a:t>Tech Spirited. 2021. </a:t>
            </a:r>
            <a:r>
              <a:rPr lang="en-US" i="1" dirty="0"/>
              <a:t>Advantages and Disadvantages of Service-oriented Architecture (SOA)</a:t>
            </a:r>
            <a:r>
              <a:rPr lang="en-US" dirty="0"/>
              <a:t>. [online] Available at: &lt;https://techspirited.com/advantages-disadvantages-of-service-oriented-architecture-soa&gt; [Accessed 19 August 2021].</a:t>
            </a:r>
          </a:p>
          <a:p>
            <a:r>
              <a:rPr lang="en-US" dirty="0"/>
              <a:t>www.javatpoint.com. 2021. </a:t>
            </a:r>
            <a:r>
              <a:rPr lang="en-US" i="1" dirty="0"/>
              <a:t>Agile Model (Software Engineering) - </a:t>
            </a:r>
            <a:r>
              <a:rPr lang="en-US" i="1" dirty="0" err="1"/>
              <a:t>javatpoint</a:t>
            </a:r>
            <a:r>
              <a:rPr lang="en-US" dirty="0"/>
              <a:t>. [online] Available at: &lt;https://www.javatpoint.com/software-engineering-agile-model&gt; [Accessed 19 August 2021].</a:t>
            </a:r>
          </a:p>
        </p:txBody>
      </p:sp>
    </p:spTree>
    <p:extLst>
      <p:ext uri="{BB962C8B-B14F-4D97-AF65-F5344CB8AC3E}">
        <p14:creationId xmlns:p14="http://schemas.microsoft.com/office/powerpoint/2010/main" val="371997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258980"/>
            <a:ext cx="8398149" cy="3518365"/>
          </a:xfrm>
          <a:prstGeom prst="rect">
            <a:avLst/>
          </a:prstGeom>
        </p:spPr>
      </p:pic>
    </p:spTree>
    <p:extLst>
      <p:ext uri="{BB962C8B-B14F-4D97-AF65-F5344CB8AC3E}">
        <p14:creationId xmlns:p14="http://schemas.microsoft.com/office/powerpoint/2010/main" val="376615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company which hired us already uses Employee Management System (EMS). They have some desktop application which store all employees into local database. They use current application to store data about Employees shifts, working / non-working days, salary, departments etc. </a:t>
            </a:r>
          </a:p>
          <a:p>
            <a:r>
              <a:rPr lang="en-US" dirty="0"/>
              <a:t>This application has many issues. One of main issues is that it does not support access from net. They have partially resolved this issue by enabling access over LAN network inside company. But still, data are stored in one place (local hard drive). </a:t>
            </a:r>
          </a:p>
          <a:p>
            <a:r>
              <a:rPr lang="en-US" dirty="0"/>
              <a:t>Company has decided to invest in software and design modern and service oriented application. This way, they will get web application accessible from any place in the world connected to internet. Moreover, they will get application which can be easily extended in future for new features (such as commercial calculations and personal data). </a:t>
            </a:r>
          </a:p>
          <a:p>
            <a:pPr marL="0" indent="0">
              <a:buNone/>
            </a:pPr>
            <a:endParaRPr lang="en-US" dirty="0"/>
          </a:p>
        </p:txBody>
      </p:sp>
    </p:spTree>
    <p:extLst>
      <p:ext uri="{BB962C8B-B14F-4D97-AF65-F5344CB8AC3E}">
        <p14:creationId xmlns:p14="http://schemas.microsoft.com/office/powerpoint/2010/main" val="188004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 </a:t>
            </a:r>
          </a:p>
        </p:txBody>
      </p:sp>
      <p:sp>
        <p:nvSpPr>
          <p:cNvPr id="3" name="Content Placeholder 2"/>
          <p:cNvSpPr>
            <a:spLocks noGrp="1"/>
          </p:cNvSpPr>
          <p:nvPr>
            <p:ph idx="1"/>
          </p:nvPr>
        </p:nvSpPr>
        <p:spPr/>
        <p:txBody>
          <a:bodyPr>
            <a:normAutofit fontScale="85000" lnSpcReduction="10000"/>
          </a:bodyPr>
          <a:lstStyle/>
          <a:p>
            <a:pPr lvl="0"/>
            <a:r>
              <a:rPr lang="en-US" dirty="0"/>
              <a:t>EMS should enable Employee to Register account (different roles enabled)  </a:t>
            </a:r>
          </a:p>
          <a:p>
            <a:pPr lvl="0"/>
            <a:r>
              <a:rPr lang="en-US" dirty="0"/>
              <a:t>EMS should enable Employee to Login </a:t>
            </a:r>
          </a:p>
          <a:p>
            <a:pPr lvl="0"/>
            <a:r>
              <a:rPr lang="en-US" dirty="0"/>
              <a:t>EMS should enable Employee to Edit Employee details </a:t>
            </a:r>
          </a:p>
          <a:p>
            <a:pPr lvl="0"/>
            <a:r>
              <a:rPr lang="en-US" dirty="0"/>
              <a:t>EMS should enable Employee to Delete Employee details </a:t>
            </a:r>
          </a:p>
          <a:p>
            <a:pPr lvl="0"/>
            <a:r>
              <a:rPr lang="en-US" dirty="0"/>
              <a:t>EMS should enable Employee to Enter working days </a:t>
            </a:r>
          </a:p>
          <a:p>
            <a:pPr lvl="0"/>
            <a:r>
              <a:rPr lang="en-US" dirty="0"/>
              <a:t>EMS should enable Employee to Update working days </a:t>
            </a:r>
          </a:p>
          <a:p>
            <a:pPr lvl="0"/>
            <a:r>
              <a:rPr lang="en-US" dirty="0"/>
              <a:t>EMS should enable Employee to Store Shift details</a:t>
            </a:r>
          </a:p>
          <a:p>
            <a:pPr lvl="0"/>
            <a:r>
              <a:rPr lang="en-US" dirty="0"/>
              <a:t>EMS should enable Employee to Add Department </a:t>
            </a:r>
          </a:p>
          <a:p>
            <a:pPr lvl="0"/>
            <a:r>
              <a:rPr lang="en-US" dirty="0"/>
              <a:t>EMS should enable Employee to Edit Department</a:t>
            </a:r>
          </a:p>
          <a:p>
            <a:pPr lvl="0"/>
            <a:r>
              <a:rPr lang="en-US" dirty="0"/>
              <a:t>EMS should enable Employee to Delete Department</a:t>
            </a:r>
          </a:p>
          <a:p>
            <a:pPr lvl="0"/>
            <a:r>
              <a:rPr lang="en-US" dirty="0"/>
              <a:t>EMS should enable Employee to View Salary Report</a:t>
            </a:r>
          </a:p>
        </p:txBody>
      </p:sp>
    </p:spTree>
    <p:extLst>
      <p:ext uri="{BB962C8B-B14F-4D97-AF65-F5344CB8AC3E}">
        <p14:creationId xmlns:p14="http://schemas.microsoft.com/office/powerpoint/2010/main" val="414715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Service-Oriented Architecture or SOA is an architectural approach for designing and developing a web application. In this approach, an application uses services available over the network via communication calls or requests. </a:t>
            </a:r>
          </a:p>
          <a:p>
            <a:pPr marL="0" indent="0">
              <a:buNone/>
            </a:pPr>
            <a:r>
              <a:rPr lang="en-US" dirty="0"/>
              <a:t>SOA architecture has next advantages:</a:t>
            </a:r>
          </a:p>
          <a:p>
            <a:pPr lvl="0"/>
            <a:r>
              <a:rPr lang="en-US" dirty="0"/>
              <a:t>Reliability </a:t>
            </a:r>
          </a:p>
          <a:p>
            <a:pPr lvl="0"/>
            <a:r>
              <a:rPr lang="en-US" dirty="0"/>
              <a:t>Location Independence </a:t>
            </a:r>
          </a:p>
          <a:p>
            <a:pPr lvl="0"/>
            <a:r>
              <a:rPr lang="en-US" dirty="0"/>
              <a:t>Scalability </a:t>
            </a:r>
          </a:p>
          <a:p>
            <a:pPr lvl="0"/>
            <a:r>
              <a:rPr lang="en-US" dirty="0"/>
              <a:t>Platform Independence </a:t>
            </a:r>
          </a:p>
          <a:p>
            <a:pPr lvl="0"/>
            <a:r>
              <a:rPr lang="en-US" dirty="0"/>
              <a:t>Loosely Coupled </a:t>
            </a:r>
          </a:p>
          <a:p>
            <a:pPr lvl="0"/>
            <a:r>
              <a:rPr lang="en-US" dirty="0"/>
              <a:t>Reusability </a:t>
            </a:r>
          </a:p>
          <a:p>
            <a:pPr lvl="0"/>
            <a:r>
              <a:rPr lang="en-US" dirty="0"/>
              <a:t>Agility </a:t>
            </a:r>
          </a:p>
          <a:p>
            <a:r>
              <a:rPr lang="en-US" dirty="0"/>
              <a:t>Easy Maintenance </a:t>
            </a:r>
          </a:p>
        </p:txBody>
      </p:sp>
    </p:spTree>
    <p:extLst>
      <p:ext uri="{BB962C8B-B14F-4D97-AF65-F5344CB8AC3E}">
        <p14:creationId xmlns:p14="http://schemas.microsoft.com/office/powerpoint/2010/main" val="269807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Model </a:t>
            </a:r>
          </a:p>
        </p:txBody>
      </p:sp>
      <p:sp>
        <p:nvSpPr>
          <p:cNvPr id="3" name="Content Placeholder 2"/>
          <p:cNvSpPr>
            <a:spLocks noGrp="1"/>
          </p:cNvSpPr>
          <p:nvPr>
            <p:ph idx="1"/>
          </p:nvPr>
        </p:nvSpPr>
        <p:spPr>
          <a:xfrm>
            <a:off x="5669280" y="2272164"/>
            <a:ext cx="5479562" cy="3804439"/>
          </a:xfrm>
        </p:spPr>
        <p:txBody>
          <a:bodyPr/>
          <a:lstStyle/>
          <a:p>
            <a:pPr marL="0" indent="0">
              <a:buNone/>
            </a:pPr>
            <a:r>
              <a:rPr lang="en-US" dirty="0"/>
              <a:t>The literal meaning of Agile is “Able to move quickly and easily", in terms of software development Agile would imply “flexible” process to respond to changes quickly and the same is true, allowing a developer to go back to a previous stage and carry out necessary changes there by refining the software without much delay as compared to the convention plan driven Software development methods.</a:t>
            </a:r>
          </a:p>
          <a:p>
            <a:pPr marL="0" indent="0">
              <a:buNone/>
            </a:pPr>
            <a:r>
              <a:rPr lang="en-US" dirty="0"/>
              <a:t>Development life cycle phases as shown on image. We start from Plan and end with Feedback. </a:t>
            </a:r>
          </a:p>
        </p:txBody>
      </p:sp>
      <p:pic>
        <p:nvPicPr>
          <p:cNvPr id="4" name="Picture 3" descr="Free Agile software on the web - Accurate Reviews"/>
          <p:cNvPicPr/>
          <p:nvPr/>
        </p:nvPicPr>
        <p:blipFill rotWithShape="1">
          <a:blip r:embed="rId2">
            <a:extLst>
              <a:ext uri="{28A0092B-C50C-407E-A947-70E740481C1C}">
                <a14:useLocalDpi xmlns:a14="http://schemas.microsoft.com/office/drawing/2010/main" val="0"/>
              </a:ext>
            </a:extLst>
          </a:blip>
          <a:srcRect l="17021" t="5797" r="17447" b="6087"/>
          <a:stretch/>
        </p:blipFill>
        <p:spPr bwMode="auto">
          <a:xfrm>
            <a:off x="905047" y="2388522"/>
            <a:ext cx="3858145" cy="36880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250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Identification </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10000" y="2340552"/>
            <a:ext cx="5943600" cy="197739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810000" y="4455678"/>
            <a:ext cx="6571702" cy="2119689"/>
          </a:xfrm>
          <a:prstGeom prst="rect">
            <a:avLst/>
          </a:prstGeom>
        </p:spPr>
      </p:pic>
      <p:sp>
        <p:nvSpPr>
          <p:cNvPr id="6" name="TextBox 5"/>
          <p:cNvSpPr txBox="1"/>
          <p:nvPr/>
        </p:nvSpPr>
        <p:spPr>
          <a:xfrm>
            <a:off x="7556270" y="2227810"/>
            <a:ext cx="2984269" cy="646331"/>
          </a:xfrm>
          <a:prstGeom prst="rect">
            <a:avLst/>
          </a:prstGeom>
          <a:noFill/>
        </p:spPr>
        <p:txBody>
          <a:bodyPr wrap="square" rtlCol="0">
            <a:spAutoFit/>
          </a:bodyPr>
          <a:lstStyle/>
          <a:p>
            <a:r>
              <a:rPr lang="en-US" dirty="0"/>
              <a:t>Some of Processes shown on Diagram</a:t>
            </a:r>
          </a:p>
        </p:txBody>
      </p:sp>
    </p:spTree>
    <p:extLst>
      <p:ext uri="{BB962C8B-B14F-4D97-AF65-F5344CB8AC3E}">
        <p14:creationId xmlns:p14="http://schemas.microsoft.com/office/powerpoint/2010/main" val="345038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processes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10000" y="2219498"/>
            <a:ext cx="3121920" cy="4490604"/>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311833" y="2219498"/>
            <a:ext cx="3549534" cy="4490604"/>
          </a:xfrm>
          <a:prstGeom prst="rect">
            <a:avLst/>
          </a:prstGeom>
        </p:spPr>
      </p:pic>
    </p:spTree>
    <p:extLst>
      <p:ext uri="{BB962C8B-B14F-4D97-AF65-F5344CB8AC3E}">
        <p14:creationId xmlns:p14="http://schemas.microsoft.com/office/powerpoint/2010/main" val="150113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24" y="461604"/>
            <a:ext cx="10522951" cy="956033"/>
          </a:xfrm>
        </p:spPr>
        <p:txBody>
          <a:bodyPr/>
          <a:lstStyle/>
          <a:p>
            <a:r>
              <a:rPr lang="en-US" dirty="0"/>
              <a:t>Identified Services</a:t>
            </a:r>
          </a:p>
        </p:txBody>
      </p:sp>
      <p:graphicFrame>
        <p:nvGraphicFramePr>
          <p:cNvPr id="4" name="Table 3"/>
          <p:cNvGraphicFramePr>
            <a:graphicFrameLocks noGrp="1"/>
          </p:cNvGraphicFramePr>
          <p:nvPr>
            <p:extLst>
              <p:ext uri="{D42A27DB-BD31-4B8C-83A1-F6EECF244321}">
                <p14:modId xmlns:p14="http://schemas.microsoft.com/office/powerpoint/2010/main" val="1517194007"/>
              </p:ext>
            </p:extLst>
          </p:nvPr>
        </p:nvGraphicFramePr>
        <p:xfrm>
          <a:off x="985421" y="2601156"/>
          <a:ext cx="7618812" cy="2943434"/>
        </p:xfrm>
        <a:graphic>
          <a:graphicData uri="http://schemas.openxmlformats.org/drawingml/2006/table">
            <a:tbl>
              <a:tblPr firstRow="1" firstCol="1" bandRow="1">
                <a:tableStyleId>{5C22544A-7EE6-4342-B048-85BDC9FD1C3A}</a:tableStyleId>
              </a:tblPr>
              <a:tblGrid>
                <a:gridCol w="2361491">
                  <a:extLst>
                    <a:ext uri="{9D8B030D-6E8A-4147-A177-3AD203B41FA5}">
                      <a16:colId xmlns:a16="http://schemas.microsoft.com/office/drawing/2014/main" val="821074602"/>
                    </a:ext>
                  </a:extLst>
                </a:gridCol>
                <a:gridCol w="916110">
                  <a:extLst>
                    <a:ext uri="{9D8B030D-6E8A-4147-A177-3AD203B41FA5}">
                      <a16:colId xmlns:a16="http://schemas.microsoft.com/office/drawing/2014/main" val="1503463499"/>
                    </a:ext>
                  </a:extLst>
                </a:gridCol>
                <a:gridCol w="2971171">
                  <a:extLst>
                    <a:ext uri="{9D8B030D-6E8A-4147-A177-3AD203B41FA5}">
                      <a16:colId xmlns:a16="http://schemas.microsoft.com/office/drawing/2014/main" val="676297232"/>
                    </a:ext>
                  </a:extLst>
                </a:gridCol>
                <a:gridCol w="1370040">
                  <a:extLst>
                    <a:ext uri="{9D8B030D-6E8A-4147-A177-3AD203B41FA5}">
                      <a16:colId xmlns:a16="http://schemas.microsoft.com/office/drawing/2014/main" val="2465116541"/>
                    </a:ext>
                  </a:extLst>
                </a:gridCol>
              </a:tblGrid>
              <a:tr h="451558">
                <a:tc>
                  <a:txBody>
                    <a:bodyPr/>
                    <a:lstStyle/>
                    <a:p>
                      <a:pPr algn="l">
                        <a:lnSpc>
                          <a:spcPct val="107000"/>
                        </a:lnSpc>
                        <a:spcAft>
                          <a:spcPts val="800"/>
                        </a:spcAft>
                      </a:pPr>
                      <a:r>
                        <a:rPr lang="en-US" sz="1200" dirty="0">
                          <a:effectLst/>
                        </a:rPr>
                        <a:t>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Short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Description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754445"/>
                  </a:ext>
                </a:extLst>
              </a:tr>
              <a:tr h="685496">
                <a:tc>
                  <a:txBody>
                    <a:bodyPr/>
                    <a:lstStyle/>
                    <a:p>
                      <a:pPr algn="l">
                        <a:lnSpc>
                          <a:spcPct val="107000"/>
                        </a:lnSpc>
                        <a:spcAft>
                          <a:spcPts val="800"/>
                        </a:spcAft>
                      </a:pPr>
                      <a:r>
                        <a:rPr lang="en-US" sz="1200">
                          <a:effectLst/>
                        </a:rPr>
                        <a:t>Employee Registration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Registration and Login of Employees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SOAP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9517110"/>
                  </a:ext>
                </a:extLst>
              </a:tr>
              <a:tr h="451632">
                <a:tc>
                  <a:txBody>
                    <a:bodyPr/>
                    <a:lstStyle/>
                    <a:p>
                      <a:pPr algn="l">
                        <a:lnSpc>
                          <a:spcPct val="107000"/>
                        </a:lnSpc>
                        <a:spcAft>
                          <a:spcPts val="800"/>
                        </a:spcAft>
                      </a:pPr>
                      <a:r>
                        <a:rPr lang="en-US" sz="1200">
                          <a:effectLst/>
                        </a:rPr>
                        <a:t>Working Days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WDS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Service for Working Days and Shifts of all Employees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REST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8649432"/>
                  </a:ext>
                </a:extLst>
              </a:tr>
              <a:tr h="451558">
                <a:tc>
                  <a:txBody>
                    <a:bodyPr/>
                    <a:lstStyle/>
                    <a:p>
                      <a:pPr algn="l">
                        <a:lnSpc>
                          <a:spcPct val="107000"/>
                        </a:lnSpc>
                        <a:spcAft>
                          <a:spcPts val="800"/>
                        </a:spcAft>
                      </a:pPr>
                      <a:r>
                        <a:rPr lang="en-US" sz="1200">
                          <a:effectLst/>
                        </a:rPr>
                        <a:t>Department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DS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Manage all Departments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REST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722590"/>
                  </a:ext>
                </a:extLst>
              </a:tr>
              <a:tr h="451632">
                <a:tc>
                  <a:txBody>
                    <a:bodyPr/>
                    <a:lstStyle/>
                    <a:p>
                      <a:pPr algn="l">
                        <a:lnSpc>
                          <a:spcPct val="107000"/>
                        </a:lnSpc>
                        <a:spcAft>
                          <a:spcPts val="800"/>
                        </a:spcAft>
                      </a:pPr>
                      <a:r>
                        <a:rPr lang="en-US" sz="1200">
                          <a:effectLst/>
                        </a:rPr>
                        <a:t>Salary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Generating and showing salary reports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REST</a:t>
                      </a:r>
                    </a:p>
                  </a:txBody>
                  <a:tcPr marL="68580" marR="68580" marT="0" marB="0"/>
                </a:tc>
                <a:extLst>
                  <a:ext uri="{0D108BD9-81ED-4DB2-BD59-A6C34878D82A}">
                    <a16:rowId xmlns:a16="http://schemas.microsoft.com/office/drawing/2014/main" val="1587420643"/>
                  </a:ext>
                </a:extLst>
              </a:tr>
              <a:tr h="451558">
                <a:tc>
                  <a:txBody>
                    <a:bodyPr/>
                    <a:lstStyle/>
                    <a:p>
                      <a:pPr algn="l">
                        <a:lnSpc>
                          <a:spcPct val="107000"/>
                        </a:lnSpc>
                        <a:spcAft>
                          <a:spcPts val="800"/>
                        </a:spcAft>
                      </a:pPr>
                      <a:r>
                        <a:rPr lang="en-US" sz="1200">
                          <a:effectLst/>
                        </a:rPr>
                        <a:t>BPEL Main Service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BMS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Put all services together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dirty="0">
                          <a:effectLst/>
                        </a:rPr>
                        <a:t>SOAP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217976"/>
                  </a:ext>
                </a:extLst>
              </a:tr>
            </a:tbl>
          </a:graphicData>
        </a:graphic>
      </p:graphicFrame>
    </p:spTree>
    <p:extLst>
      <p:ext uri="{BB962C8B-B14F-4D97-AF65-F5344CB8AC3E}">
        <p14:creationId xmlns:p14="http://schemas.microsoft.com/office/powerpoint/2010/main" val="3093158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308</TotalTime>
  <Words>1311</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2</vt:lpstr>
      <vt:lpstr>Quotable</vt:lpstr>
      <vt:lpstr>EMPLOYEE MANAGEMENT SYSTEM  </vt:lpstr>
      <vt:lpstr>Team Members &amp; their work contribution</vt:lpstr>
      <vt:lpstr>Introduction</vt:lpstr>
      <vt:lpstr>Business Requirements </vt:lpstr>
      <vt:lpstr>Proposed Solution </vt:lpstr>
      <vt:lpstr>Software Development Model </vt:lpstr>
      <vt:lpstr>Service Identification </vt:lpstr>
      <vt:lpstr>System processes</vt:lpstr>
      <vt:lpstr>Identified Services</vt:lpstr>
      <vt:lpstr>Use Case Diagram</vt:lpstr>
      <vt:lpstr>Service Architecture Diagram</vt:lpstr>
      <vt:lpstr>Service Communication Diagram</vt:lpstr>
      <vt:lpstr>Visual Studio &amp; .NET Technology</vt:lpstr>
      <vt:lpstr>Employee Registration service</vt:lpstr>
      <vt:lpstr>Oracle SOA BPEL Technology</vt:lpstr>
      <vt:lpstr>BPEL </vt:lpstr>
      <vt:lpstr>Implementation – Java   SOAP Technology</vt:lpstr>
      <vt:lpstr>Apache Software</vt:lpstr>
      <vt:lpstr>Client Application</vt:lpstr>
      <vt:lpstr>Admin login page</vt:lpstr>
      <vt:lpstr>Department List</vt:lpstr>
      <vt:lpstr>Salary List</vt:lpstr>
      <vt:lpstr>Discussion</vt:lpstr>
      <vt:lpstr>Conclusion </vt:lpstr>
      <vt:lpstr>References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Ilic</dc:creator>
  <cp:lastModifiedBy>Manpreet Kaur</cp:lastModifiedBy>
  <cp:revision>17</cp:revision>
  <dcterms:created xsi:type="dcterms:W3CDTF">2021-09-08T08:59:04Z</dcterms:created>
  <dcterms:modified xsi:type="dcterms:W3CDTF">2021-09-15T11:17:41Z</dcterms:modified>
</cp:coreProperties>
</file>