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24"/>
  </p:notesMasterIdLst>
  <p:handoutMasterIdLst>
    <p:handoutMasterId r:id="rId25"/>
  </p:handoutMasterIdLst>
  <p:sldIdLst>
    <p:sldId id="256" r:id="rId2"/>
    <p:sldId id="283" r:id="rId3"/>
    <p:sldId id="284" r:id="rId4"/>
    <p:sldId id="285" r:id="rId5"/>
    <p:sldId id="257" r:id="rId6"/>
    <p:sldId id="286" r:id="rId7"/>
    <p:sldId id="258" r:id="rId8"/>
    <p:sldId id="281" r:id="rId9"/>
    <p:sldId id="282" r:id="rId10"/>
    <p:sldId id="269" r:id="rId11"/>
    <p:sldId id="270" r:id="rId12"/>
    <p:sldId id="271" r:id="rId13"/>
    <p:sldId id="272" r:id="rId14"/>
    <p:sldId id="273" r:id="rId15"/>
    <p:sldId id="274" r:id="rId16"/>
    <p:sldId id="275" r:id="rId17"/>
    <p:sldId id="287" r:id="rId18"/>
    <p:sldId id="276" r:id="rId19"/>
    <p:sldId id="277" r:id="rId20"/>
    <p:sldId id="278" r:id="rId21"/>
    <p:sldId id="279" r:id="rId22"/>
    <p:sldId id="280"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2"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g" initials="G" lastIdx="13" clrIdx="0"/>
  <p:cmAuthor id="1" name="Tatiana" initials="T" lastIdx="1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C55"/>
    <a:srgbClr val="669A91"/>
    <a:srgbClr val="9171A7"/>
    <a:srgbClr val="CCCC00"/>
    <a:srgbClr val="B07750"/>
    <a:srgbClr val="AC545C"/>
    <a:srgbClr val="33CCCC"/>
    <a:srgbClr val="9966FF"/>
    <a:srgbClr val="616875"/>
    <a:srgbClr val="CF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89" autoAdjust="0"/>
  </p:normalViewPr>
  <p:slideViewPr>
    <p:cSldViewPr snapToGrid="0">
      <p:cViewPr varScale="1">
        <p:scale>
          <a:sx n="62" d="100"/>
          <a:sy n="62" d="100"/>
        </p:scale>
        <p:origin x="1608" y="7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8900"/>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00" d="100"/>
          <a:sy n="100" d="100"/>
        </p:scale>
        <p:origin x="-1956" y="124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9" tIns="46579" rIns="93159" bIns="46579" rtlCol="0"/>
          <a:lstStyle>
            <a:lvl1pPr algn="r">
              <a:defRPr sz="1200"/>
            </a:lvl1pPr>
          </a:lstStyle>
          <a:p>
            <a:fld id="{CA869C63-99CE-7C40-A7E9-3930C61B23AB}" type="datetimeFigureOut">
              <a:t>10/17/2018</a:t>
            </a:fld>
            <a:endParaRPr lang="en-US" dirty="0"/>
          </a:p>
        </p:txBody>
      </p:sp>
      <p:sp>
        <p:nvSpPr>
          <p:cNvPr id="4" name="Footer Placeholder 3"/>
          <p:cNvSpPr>
            <a:spLocks noGrp="1"/>
          </p:cNvSpPr>
          <p:nvPr>
            <p:ph type="ftr" sz="quarter" idx="2"/>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5"/>
            <a:ext cx="3037840" cy="464820"/>
          </a:xfrm>
          <a:prstGeom prst="rect">
            <a:avLst/>
          </a:prstGeom>
        </p:spPr>
        <p:txBody>
          <a:bodyPr vert="horz" lIns="93159" tIns="46579" rIns="93159" bIns="46579" rtlCol="0" anchor="b"/>
          <a:lstStyle>
            <a:lvl1pPr algn="r">
              <a:defRPr sz="1200"/>
            </a:lvl1pPr>
          </a:lstStyle>
          <a:p>
            <a:fld id="{155B6EDB-6C4A-2346-91D8-76F2620B19F2}" type="slidenum">
              <a:t>‹#›</a:t>
            </a:fld>
            <a:endParaRPr lang="en-US" dirty="0"/>
          </a:p>
        </p:txBody>
      </p:sp>
    </p:spTree>
    <p:extLst>
      <p:ext uri="{BB962C8B-B14F-4D97-AF65-F5344CB8AC3E}">
        <p14:creationId xmlns:p14="http://schemas.microsoft.com/office/powerpoint/2010/main" val="3686524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3E59D94-626A-4CE8-9932-5221A04BF234}" type="datetimeFigureOut">
              <a:rPr lang="en-US" smtClean="0"/>
              <a:t>10/17/2018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5"/>
            <a:ext cx="3037840" cy="464820"/>
          </a:xfrm>
          <a:prstGeom prst="rect">
            <a:avLst/>
          </a:prstGeom>
        </p:spPr>
        <p:txBody>
          <a:bodyPr vert="horz" lIns="93159" tIns="46579" rIns="93159" bIns="46579" rtlCol="0" anchor="b"/>
          <a:lstStyle>
            <a:lvl1pPr algn="r">
              <a:defRPr sz="1200"/>
            </a:lvl1pPr>
          </a:lstStyle>
          <a:p>
            <a:fld id="{043CB7BC-4AFB-4847-AC93-5F4E37C870A2}" type="slidenum">
              <a:rPr lang="en-US" smtClean="0"/>
              <a:t>‹#›</a:t>
            </a:fld>
            <a:endParaRPr lang="en-US" dirty="0"/>
          </a:p>
        </p:txBody>
      </p:sp>
    </p:spTree>
    <p:extLst>
      <p:ext uri="{BB962C8B-B14F-4D97-AF65-F5344CB8AC3E}">
        <p14:creationId xmlns:p14="http://schemas.microsoft.com/office/powerpoint/2010/main" val="1807914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3CB7BC-4AFB-4847-AC93-5F4E37C870A2}" type="slidenum">
              <a:rPr lang="en-US" smtClean="0"/>
              <a:t>1</a:t>
            </a:fld>
            <a:endParaRPr lang="en-US" dirty="0"/>
          </a:p>
        </p:txBody>
      </p:sp>
    </p:spTree>
    <p:extLst>
      <p:ext uri="{BB962C8B-B14F-4D97-AF65-F5344CB8AC3E}">
        <p14:creationId xmlns:p14="http://schemas.microsoft.com/office/powerpoint/2010/main" val="323437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3CB7BC-4AFB-4847-AC93-5F4E37C870A2}" type="slidenum">
              <a:rPr lang="en-US" smtClean="0"/>
              <a:t>2</a:t>
            </a:fld>
            <a:endParaRPr lang="en-US" dirty="0"/>
          </a:p>
        </p:txBody>
      </p:sp>
    </p:spTree>
    <p:extLst>
      <p:ext uri="{BB962C8B-B14F-4D97-AF65-F5344CB8AC3E}">
        <p14:creationId xmlns:p14="http://schemas.microsoft.com/office/powerpoint/2010/main" val="114266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3CB7BC-4AFB-4847-AC93-5F4E37C870A2}" type="slidenum">
              <a:rPr lang="en-US" smtClean="0"/>
              <a:t>3</a:t>
            </a:fld>
            <a:endParaRPr lang="en-US" dirty="0"/>
          </a:p>
        </p:txBody>
      </p:sp>
    </p:spTree>
    <p:extLst>
      <p:ext uri="{BB962C8B-B14F-4D97-AF65-F5344CB8AC3E}">
        <p14:creationId xmlns:p14="http://schemas.microsoft.com/office/powerpoint/2010/main" val="314836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3CB7BC-4AFB-4847-AC93-5F4E37C870A2}" type="slidenum">
              <a:rPr lang="en-US" smtClean="0"/>
              <a:t>4</a:t>
            </a:fld>
            <a:endParaRPr lang="en-US" dirty="0"/>
          </a:p>
        </p:txBody>
      </p:sp>
    </p:spTree>
    <p:extLst>
      <p:ext uri="{BB962C8B-B14F-4D97-AF65-F5344CB8AC3E}">
        <p14:creationId xmlns:p14="http://schemas.microsoft.com/office/powerpoint/2010/main" val="177376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HyperText</a:t>
            </a:r>
            <a:r>
              <a:rPr lang="en-US" dirty="0"/>
              <a:t> Markup Language</a:t>
            </a:r>
          </a:p>
        </p:txBody>
      </p:sp>
    </p:spTree>
    <p:extLst>
      <p:ext uri="{BB962C8B-B14F-4D97-AF65-F5344CB8AC3E}">
        <p14:creationId xmlns:p14="http://schemas.microsoft.com/office/powerpoint/2010/main" val="239379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semantic tags</a:t>
            </a:r>
          </a:p>
        </p:txBody>
      </p:sp>
      <p:sp>
        <p:nvSpPr>
          <p:cNvPr id="4" name="Slide Number Placeholder 3"/>
          <p:cNvSpPr>
            <a:spLocks noGrp="1"/>
          </p:cNvSpPr>
          <p:nvPr>
            <p:ph type="sldNum" sz="quarter" idx="12"/>
          </p:nvPr>
        </p:nvSpPr>
        <p:spPr/>
        <p:txBody>
          <a:bodyPr/>
          <a:lstStyle/>
          <a:p>
            <a:fld id="{F6728BC2-ACA3-447C-A909-F3F49211C066}" type="slidenum">
              <a:rPr lang="en-US" smtClean="0"/>
              <a:pPr/>
              <a:t>9</a:t>
            </a:fld>
            <a:endParaRPr lang="en-US" dirty="0"/>
          </a:p>
        </p:txBody>
      </p:sp>
      <p:sp>
        <p:nvSpPr>
          <p:cNvPr id="5" name="TextBox 4"/>
          <p:cNvSpPr txBox="1"/>
          <p:nvPr/>
        </p:nvSpPr>
        <p:spPr>
          <a:xfrm>
            <a:off x="227752" y="1535946"/>
            <a:ext cx="832584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When a browser communicates with the code, it looks for some specific information to help with the display. </a:t>
            </a:r>
          </a:p>
          <a:p>
            <a:pPr marL="285750" indent="-285750">
              <a:buFont typeface="Arial" panose="020B0604020202020204" pitchFamily="34" charset="0"/>
              <a:buChar char="•"/>
            </a:pPr>
            <a:r>
              <a:rPr lang="en-US" dirty="0"/>
              <a:t>When you’re interacting with another person, it is also important for you to understand the meaning of what they’re saying.</a:t>
            </a:r>
          </a:p>
          <a:p>
            <a:pPr marL="285750" indent="-285750">
              <a:buFont typeface="Arial" panose="020B0604020202020204" pitchFamily="34" charset="0"/>
              <a:buChar char="•"/>
            </a:pPr>
            <a:r>
              <a:rPr lang="en-US" dirty="0"/>
              <a:t>Basically, HTML5 semantic tags are the key to an excellent and neat connection between the browser and your HTML code.</a:t>
            </a:r>
          </a:p>
          <a:p>
            <a:pPr marL="285750" indent="-285750">
              <a:buFont typeface="Arial" panose="020B0604020202020204" pitchFamily="34" charset="0"/>
              <a:buChar char="•"/>
            </a:pPr>
            <a:r>
              <a:rPr lang="en-US" dirty="0"/>
              <a:t>HTML5 semantic tags are no different than regular tags – their syntax remains the same. </a:t>
            </a:r>
          </a:p>
          <a:p>
            <a:pPr marL="285750" indent="-285750">
              <a:buFont typeface="Arial" panose="020B0604020202020204" pitchFamily="34" charset="0"/>
              <a:buChar char="•"/>
            </a:pPr>
            <a:r>
              <a:rPr lang="en-US" dirty="0"/>
              <a:t>However, the content inside them gives the browser indications on what to do and how to do it.</a:t>
            </a:r>
          </a:p>
          <a:p>
            <a:endParaRPr lang="en-US" dirty="0"/>
          </a:p>
          <a:p>
            <a:endParaRPr lang="en-US" dirty="0"/>
          </a:p>
          <a:p>
            <a:endParaRPr lang="en-US" dirty="0"/>
          </a:p>
        </p:txBody>
      </p:sp>
    </p:spTree>
    <p:extLst>
      <p:ext uri="{BB962C8B-B14F-4D97-AF65-F5344CB8AC3E}">
        <p14:creationId xmlns:p14="http://schemas.microsoft.com/office/powerpoint/2010/main" val="64281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semantic tags</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10</a:t>
            </a:fld>
            <a:endParaRPr lang="en-US" dirty="0"/>
          </a:p>
        </p:txBody>
      </p:sp>
      <p:sp>
        <p:nvSpPr>
          <p:cNvPr id="5" name="TextBox 4"/>
          <p:cNvSpPr txBox="1"/>
          <p:nvPr/>
        </p:nvSpPr>
        <p:spPr>
          <a:xfrm>
            <a:off x="227752" y="1535946"/>
            <a:ext cx="832584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&lt;header&gt; defines a header for the document or a section</a:t>
            </a:r>
          </a:p>
          <a:p>
            <a:pPr marL="285750" indent="-285750">
              <a:buFont typeface="Arial" panose="020B0604020202020204" pitchFamily="34" charset="0"/>
              <a:buChar char="•"/>
            </a:pPr>
            <a:r>
              <a:rPr lang="en-US" dirty="0"/>
              <a:t>&lt;footer&gt; defines a footer for the document or a section</a:t>
            </a:r>
          </a:p>
          <a:p>
            <a:pPr marL="285750" indent="-285750">
              <a:buFont typeface="Arial" panose="020B0604020202020204" pitchFamily="34" charset="0"/>
              <a:buChar char="•"/>
            </a:pPr>
            <a:r>
              <a:rPr lang="en-US" dirty="0"/>
              <a:t>&lt;nav&gt; defines navigation links in the document</a:t>
            </a:r>
          </a:p>
          <a:p>
            <a:pPr marL="285750" indent="-285750">
              <a:buFont typeface="Arial" panose="020B0604020202020204" pitchFamily="34" charset="0"/>
              <a:buChar char="•"/>
            </a:pPr>
            <a:r>
              <a:rPr lang="en-US" dirty="0"/>
              <a:t>&lt;main&gt; defines the main content of a document</a:t>
            </a:r>
          </a:p>
          <a:p>
            <a:pPr marL="285750" indent="-285750">
              <a:buFont typeface="Arial" panose="020B0604020202020204" pitchFamily="34" charset="0"/>
              <a:buChar char="•"/>
            </a:pPr>
            <a:r>
              <a:rPr lang="en-US" dirty="0"/>
              <a:t>&lt;section&gt; defines a section in the document—the spec defines this as “a thematic grouping of content, typically with a heading," so you can think of it as being like a chapter</a:t>
            </a:r>
          </a:p>
          <a:p>
            <a:pPr marL="285750" indent="-285750">
              <a:buFont typeface="Arial" panose="020B0604020202020204" pitchFamily="34" charset="0"/>
              <a:buChar char="•"/>
            </a:pPr>
            <a:r>
              <a:rPr lang="en-US" dirty="0"/>
              <a:t>&lt;article&gt; defines an article in the document</a:t>
            </a:r>
          </a:p>
          <a:p>
            <a:pPr marL="285750" indent="-285750">
              <a:buFont typeface="Arial" panose="020B0604020202020204" pitchFamily="34" charset="0"/>
              <a:buChar char="•"/>
            </a:pPr>
            <a:r>
              <a:rPr lang="en-US" dirty="0"/>
              <a:t>&lt;aside&gt; defines content aside from the page content</a:t>
            </a:r>
          </a:p>
          <a:p>
            <a:pPr marL="285750" indent="-285750">
              <a:buFont typeface="Arial" panose="020B0604020202020204" pitchFamily="34" charset="0"/>
              <a:buChar char="•"/>
            </a:pPr>
            <a:r>
              <a:rPr lang="en-US" dirty="0"/>
              <a:t>&lt;address&gt; defines the contact information for the author/owner of a document or an article</a:t>
            </a:r>
          </a:p>
          <a:p>
            <a:pPr marL="285750" indent="-285750">
              <a:buFont typeface="Arial" panose="020B0604020202020204" pitchFamily="34" charset="0"/>
              <a:buChar char="•"/>
            </a:pPr>
            <a:r>
              <a:rPr lang="en-US" dirty="0"/>
              <a:t>&lt;figure&gt; defines self-contained content, like illustrations, diagrams, photos, code blocks, etc.</a:t>
            </a:r>
          </a:p>
          <a:p>
            <a:endParaRPr lang="en-US" dirty="0"/>
          </a:p>
          <a:p>
            <a:endParaRPr lang="en-US" dirty="0"/>
          </a:p>
          <a:p>
            <a:endParaRPr lang="en-US" dirty="0"/>
          </a:p>
        </p:txBody>
      </p:sp>
    </p:spTree>
    <p:extLst>
      <p:ext uri="{BB962C8B-B14F-4D97-AF65-F5344CB8AC3E}">
        <p14:creationId xmlns:p14="http://schemas.microsoft.com/office/powerpoint/2010/main" val="233113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&lt;header&gt;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11</a:t>
            </a:fld>
            <a:endParaRPr lang="en-US" dirty="0"/>
          </a:p>
        </p:txBody>
      </p:sp>
      <p:sp>
        <p:nvSpPr>
          <p:cNvPr id="5" name="TextBox 4"/>
          <p:cNvSpPr txBox="1"/>
          <p:nvPr/>
        </p:nvSpPr>
        <p:spPr>
          <a:xfrm>
            <a:off x="0" y="1518834"/>
            <a:ext cx="8984428" cy="5078313"/>
          </a:xfrm>
          <a:prstGeom prst="rect">
            <a:avLst/>
          </a:prstGeom>
          <a:noFill/>
        </p:spPr>
        <p:txBody>
          <a:bodyPr wrap="square" rtlCol="0">
            <a:spAutoFit/>
          </a:bodyPr>
          <a:lstStyle/>
          <a:p>
            <a:pPr marL="742950" lvl="1" indent="-285750">
              <a:buFont typeface="Wingdings" panose="05000000000000000000" pitchFamily="2" charset="2"/>
              <a:buChar char="Ø"/>
            </a:pPr>
            <a:r>
              <a:rPr lang="en-US" dirty="0"/>
              <a:t>The &lt;header&gt; element is used to identify content that precedes the primary content of the web page and often contains website branding, navigation elements, search forms, and similar content that is duplicated across all or most pages of a website.</a:t>
            </a:r>
            <a:br>
              <a:rPr lang="en-US" dirty="0"/>
            </a:br>
            <a:r>
              <a:rPr lang="en-US" dirty="0"/>
              <a:t>                           &lt;!DOCTYPE html&gt;</a:t>
            </a:r>
          </a:p>
          <a:p>
            <a:pPr lvl="5"/>
            <a:r>
              <a:rPr lang="en-US" dirty="0"/>
              <a:t>&lt;html&gt;</a:t>
            </a:r>
          </a:p>
          <a:p>
            <a:pPr lvl="5"/>
            <a:r>
              <a:rPr lang="en-US" dirty="0"/>
              <a:t>&lt;body&gt;</a:t>
            </a:r>
          </a:p>
          <a:p>
            <a:pPr lvl="5"/>
            <a:r>
              <a:rPr lang="en-US" dirty="0"/>
              <a:t>&lt;article&gt;</a:t>
            </a:r>
          </a:p>
          <a:p>
            <a:pPr lvl="5"/>
            <a:r>
              <a:rPr lang="en-US" dirty="0">
                <a:highlight>
                  <a:srgbClr val="FFFF00"/>
                </a:highlight>
              </a:rPr>
              <a:t>  &lt;header&gt;</a:t>
            </a:r>
          </a:p>
          <a:p>
            <a:pPr lvl="5"/>
            <a:r>
              <a:rPr lang="en-US" dirty="0"/>
              <a:t>    &lt;h1&gt;Revature&lt;/h1&gt;</a:t>
            </a:r>
          </a:p>
          <a:p>
            <a:pPr lvl="5"/>
            <a:r>
              <a:rPr lang="en-US" dirty="0"/>
              <a:t>    &lt;p&gt;</a:t>
            </a:r>
            <a:r>
              <a:rPr lang="en-US" dirty="0" err="1"/>
              <a:t>Revature's</a:t>
            </a:r>
            <a:r>
              <a:rPr lang="en-US" dirty="0"/>
              <a:t> mission&lt;/p&gt;</a:t>
            </a:r>
          </a:p>
          <a:p>
            <a:pPr lvl="5"/>
            <a:r>
              <a:rPr lang="en-US" dirty="0">
                <a:highlight>
                  <a:srgbClr val="FFFF00"/>
                </a:highlight>
              </a:rPr>
              <a:t>  &lt;/header&gt;</a:t>
            </a:r>
          </a:p>
          <a:p>
            <a:pPr lvl="5"/>
            <a:r>
              <a:rPr lang="en-US" dirty="0"/>
              <a:t>  &lt;p&gt;…&lt;/p&gt;</a:t>
            </a:r>
          </a:p>
          <a:p>
            <a:pPr lvl="5"/>
            <a:r>
              <a:rPr lang="en-US" dirty="0"/>
              <a:t>&lt;/article&gt;</a:t>
            </a:r>
          </a:p>
          <a:p>
            <a:pPr lvl="5"/>
            <a:r>
              <a:rPr lang="en-US" dirty="0"/>
              <a:t>&lt;/body&gt;</a:t>
            </a:r>
          </a:p>
          <a:p>
            <a:pPr lvl="5"/>
            <a:r>
              <a:rPr lang="en-US" dirty="0"/>
              <a:t>&lt;/html&gt;</a:t>
            </a:r>
          </a:p>
          <a:p>
            <a:endParaRPr lang="en-US" dirty="0"/>
          </a:p>
          <a:p>
            <a:endParaRPr lang="en-US" dirty="0"/>
          </a:p>
        </p:txBody>
      </p:sp>
    </p:spTree>
    <p:extLst>
      <p:ext uri="{BB962C8B-B14F-4D97-AF65-F5344CB8AC3E}">
        <p14:creationId xmlns:p14="http://schemas.microsoft.com/office/powerpoint/2010/main" val="1375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&lt;footer&gt;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12</a:t>
            </a:fld>
            <a:endParaRPr lang="en-US" dirty="0"/>
          </a:p>
        </p:txBody>
      </p:sp>
      <p:sp>
        <p:nvSpPr>
          <p:cNvPr id="5" name="TextBox 4"/>
          <p:cNvSpPr txBox="1"/>
          <p:nvPr/>
        </p:nvSpPr>
        <p:spPr>
          <a:xfrm>
            <a:off x="227752" y="1535946"/>
            <a:ext cx="8325840" cy="4801314"/>
          </a:xfrm>
          <a:prstGeom prst="rect">
            <a:avLst/>
          </a:prstGeom>
          <a:noFill/>
        </p:spPr>
        <p:txBody>
          <a:bodyPr wrap="square" rtlCol="0">
            <a:spAutoFit/>
          </a:bodyPr>
          <a:lstStyle/>
          <a:p>
            <a:pPr marL="742950" lvl="1" indent="-285750">
              <a:buFont typeface="Arial" panose="020B0604020202020204" pitchFamily="34" charset="0"/>
              <a:buChar char="•"/>
            </a:pPr>
            <a:r>
              <a:rPr lang="en-US" dirty="0"/>
              <a:t>The &lt;footer&gt; element is a structural element used to identify the footer of a page, document, article, or section.</a:t>
            </a:r>
          </a:p>
          <a:p>
            <a:pPr marL="742950" lvl="1" indent="-285750">
              <a:buFont typeface="Arial" panose="020B0604020202020204" pitchFamily="34" charset="0"/>
              <a:buChar char="•"/>
            </a:pPr>
            <a:r>
              <a:rPr lang="en-US" dirty="0"/>
              <a:t>A &lt;footer&gt; typically contains copyright and authorship information or navigational elements pertaining to the contents of the parent element</a:t>
            </a:r>
            <a:br>
              <a:rPr lang="en-US" dirty="0"/>
            </a:br>
            <a:endParaRPr lang="en-US" dirty="0"/>
          </a:p>
          <a:p>
            <a:pPr lvl="1"/>
            <a:endParaRPr lang="en-US" dirty="0"/>
          </a:p>
          <a:p>
            <a:pPr lvl="3"/>
            <a:r>
              <a:rPr lang="en-US" dirty="0"/>
              <a:t>&lt;!DOCTYPE html&gt;</a:t>
            </a:r>
          </a:p>
          <a:p>
            <a:pPr lvl="3"/>
            <a:r>
              <a:rPr lang="en-US" dirty="0"/>
              <a:t>&lt;html&gt;</a:t>
            </a:r>
          </a:p>
          <a:p>
            <a:pPr lvl="3"/>
            <a:r>
              <a:rPr lang="en-US" dirty="0"/>
              <a:t>&lt;body&gt;</a:t>
            </a:r>
          </a:p>
          <a:p>
            <a:pPr lvl="3"/>
            <a:r>
              <a:rPr lang="en-US" dirty="0">
                <a:highlight>
                  <a:srgbClr val="FFFF00"/>
                </a:highlight>
              </a:rPr>
              <a:t>&lt;footer&gt;</a:t>
            </a:r>
          </a:p>
          <a:p>
            <a:pPr lvl="3"/>
            <a:r>
              <a:rPr lang="en-US" dirty="0"/>
              <a:t>  &lt;p&gt;Equal  Employment  Privacy Policy  Terms &amp; Service  FAQ     </a:t>
            </a:r>
          </a:p>
          <a:p>
            <a:pPr lvl="3"/>
            <a:r>
              <a:rPr lang="en-US" dirty="0"/>
              <a:t>  ©2018 All rights reserved&lt;/p&gt;</a:t>
            </a:r>
          </a:p>
          <a:p>
            <a:pPr lvl="3"/>
            <a:r>
              <a:rPr lang="en-US" dirty="0"/>
              <a:t> </a:t>
            </a:r>
            <a:r>
              <a:rPr lang="en-US" dirty="0">
                <a:highlight>
                  <a:srgbClr val="FFFF00"/>
                </a:highlight>
              </a:rPr>
              <a:t>&lt;/footer&gt;</a:t>
            </a:r>
          </a:p>
          <a:p>
            <a:pPr lvl="3"/>
            <a:r>
              <a:rPr lang="en-US" dirty="0"/>
              <a:t> &lt;/body&gt;</a:t>
            </a:r>
          </a:p>
          <a:p>
            <a:pPr lvl="3"/>
            <a:r>
              <a:rPr lang="en-US" dirty="0"/>
              <a:t>&lt;/html&gt;</a:t>
            </a:r>
          </a:p>
          <a:p>
            <a:endParaRPr lang="en-US" dirty="0"/>
          </a:p>
          <a:p>
            <a:endParaRPr lang="en-US" dirty="0"/>
          </a:p>
        </p:txBody>
      </p:sp>
    </p:spTree>
    <p:extLst>
      <p:ext uri="{BB962C8B-B14F-4D97-AF65-F5344CB8AC3E}">
        <p14:creationId xmlns:p14="http://schemas.microsoft.com/office/powerpoint/2010/main" val="130103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&lt;nav&gt;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13</a:t>
            </a:fld>
            <a:endParaRPr lang="en-US" dirty="0"/>
          </a:p>
        </p:txBody>
      </p:sp>
      <p:sp>
        <p:nvSpPr>
          <p:cNvPr id="5" name="TextBox 4"/>
          <p:cNvSpPr txBox="1"/>
          <p:nvPr/>
        </p:nvSpPr>
        <p:spPr>
          <a:xfrm>
            <a:off x="227752" y="1535946"/>
            <a:ext cx="832584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HTML &lt;nav&gt; element represents a section of a page whose purpose is to provide navigation links, either within the current document or to other documents. </a:t>
            </a:r>
          </a:p>
          <a:p>
            <a:pPr marL="285750" indent="-285750">
              <a:buFont typeface="Arial" panose="020B0604020202020204" pitchFamily="34" charset="0"/>
              <a:buChar char="•"/>
            </a:pPr>
            <a:r>
              <a:rPr lang="en-US" dirty="0"/>
              <a:t>Common examples of navigation sections are menus, tables of contents, and indexes.</a:t>
            </a:r>
          </a:p>
          <a:p>
            <a:endParaRPr lang="en-US" dirty="0"/>
          </a:p>
          <a:p>
            <a:pPr lvl="5"/>
            <a:r>
              <a:rPr lang="en-US" dirty="0"/>
              <a:t>&lt;!DOCTYPE html&gt;</a:t>
            </a:r>
          </a:p>
          <a:p>
            <a:pPr lvl="5"/>
            <a:r>
              <a:rPr lang="en-US" dirty="0"/>
              <a:t>&lt;html&gt;</a:t>
            </a:r>
          </a:p>
          <a:p>
            <a:pPr lvl="5"/>
            <a:r>
              <a:rPr lang="en-US" dirty="0"/>
              <a:t>&lt;body&gt;</a:t>
            </a:r>
          </a:p>
          <a:p>
            <a:pPr lvl="5"/>
            <a:r>
              <a:rPr lang="en-US" dirty="0">
                <a:highlight>
                  <a:srgbClr val="FFFF00"/>
                </a:highlight>
              </a:rPr>
              <a:t>&lt;nav&gt;</a:t>
            </a:r>
          </a:p>
          <a:p>
            <a:pPr lvl="5"/>
            <a:r>
              <a:rPr lang="en-US" dirty="0"/>
              <a:t>  &lt;a </a:t>
            </a:r>
            <a:r>
              <a:rPr lang="en-US" dirty="0" err="1"/>
              <a:t>href</a:t>
            </a:r>
            <a:r>
              <a:rPr lang="en-US" dirty="0"/>
              <a:t>="/html/"&gt;HTML&lt;/a&gt; |</a:t>
            </a:r>
          </a:p>
          <a:p>
            <a:pPr lvl="5"/>
            <a:r>
              <a:rPr lang="en-US" dirty="0"/>
              <a:t>  &lt;a </a:t>
            </a:r>
            <a:r>
              <a:rPr lang="en-US" dirty="0" err="1"/>
              <a:t>href</a:t>
            </a:r>
            <a:r>
              <a:rPr lang="en-US" dirty="0"/>
              <a:t>="/</a:t>
            </a:r>
            <a:r>
              <a:rPr lang="en-US" dirty="0" err="1"/>
              <a:t>css</a:t>
            </a:r>
            <a:r>
              <a:rPr lang="en-US" dirty="0"/>
              <a:t>/"&gt;CSS&lt;/a&gt; |</a:t>
            </a:r>
          </a:p>
          <a:p>
            <a:pPr lvl="5"/>
            <a:r>
              <a:rPr lang="en-US" dirty="0"/>
              <a:t>  &lt;a </a:t>
            </a:r>
            <a:r>
              <a:rPr lang="en-US" dirty="0" err="1"/>
              <a:t>href</a:t>
            </a:r>
            <a:r>
              <a:rPr lang="en-US" dirty="0"/>
              <a:t>="/</a:t>
            </a:r>
            <a:r>
              <a:rPr lang="en-US" dirty="0" err="1"/>
              <a:t>js</a:t>
            </a:r>
            <a:r>
              <a:rPr lang="en-US" dirty="0"/>
              <a:t>/"&gt;JavaScript&lt;/a&gt; |</a:t>
            </a:r>
          </a:p>
          <a:p>
            <a:pPr lvl="5"/>
            <a:r>
              <a:rPr lang="en-US" dirty="0"/>
              <a:t>  &lt;a </a:t>
            </a:r>
            <a:r>
              <a:rPr lang="en-US" dirty="0" err="1"/>
              <a:t>href</a:t>
            </a:r>
            <a:r>
              <a:rPr lang="en-US" dirty="0"/>
              <a:t>="/</a:t>
            </a:r>
            <a:r>
              <a:rPr lang="en-US" dirty="0" err="1"/>
              <a:t>jquery</a:t>
            </a:r>
            <a:r>
              <a:rPr lang="en-US" dirty="0"/>
              <a:t>/"&gt;jQuery&lt;/a&gt;</a:t>
            </a:r>
          </a:p>
          <a:p>
            <a:pPr lvl="5"/>
            <a:r>
              <a:rPr lang="en-US" dirty="0">
                <a:highlight>
                  <a:srgbClr val="FFFF00"/>
                </a:highlight>
              </a:rPr>
              <a:t>&lt;/nav&gt;</a:t>
            </a:r>
          </a:p>
          <a:p>
            <a:pPr lvl="5"/>
            <a:r>
              <a:rPr lang="en-US" dirty="0"/>
              <a:t>&lt;/body&gt;</a:t>
            </a:r>
          </a:p>
          <a:p>
            <a:pPr lvl="5"/>
            <a:r>
              <a:rPr lang="en-US" dirty="0"/>
              <a:t>&lt;/html&gt;</a:t>
            </a:r>
          </a:p>
          <a:p>
            <a:endParaRPr lang="en-US" dirty="0"/>
          </a:p>
        </p:txBody>
      </p:sp>
    </p:spTree>
    <p:extLst>
      <p:ext uri="{BB962C8B-B14F-4D97-AF65-F5344CB8AC3E}">
        <p14:creationId xmlns:p14="http://schemas.microsoft.com/office/powerpoint/2010/main" val="314377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&lt;main&gt;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14</a:t>
            </a:fld>
            <a:endParaRPr lang="en-US" dirty="0"/>
          </a:p>
        </p:txBody>
      </p:sp>
      <p:sp>
        <p:nvSpPr>
          <p:cNvPr id="5" name="TextBox 4"/>
          <p:cNvSpPr txBox="1"/>
          <p:nvPr/>
        </p:nvSpPr>
        <p:spPr>
          <a:xfrm>
            <a:off x="227752" y="1535946"/>
            <a:ext cx="832584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&lt;main&gt; tag specifies the </a:t>
            </a:r>
            <a:r>
              <a:rPr lang="en-US" dirty="0">
                <a:highlight>
                  <a:srgbClr val="FFFF00"/>
                </a:highlight>
              </a:rPr>
              <a:t>main content of a document</a:t>
            </a:r>
            <a:r>
              <a:rPr lang="en-US" dirty="0"/>
              <a:t>.</a:t>
            </a:r>
          </a:p>
          <a:p>
            <a:pPr marL="285750" indent="-285750" algn="just">
              <a:buFont typeface="Arial" panose="020B0604020202020204" pitchFamily="34" charset="0"/>
              <a:buChar char="•"/>
            </a:pPr>
            <a:r>
              <a:rPr lang="en-US" dirty="0"/>
              <a:t>The content inside the &lt;main&gt; element should be unique to the document. </a:t>
            </a:r>
          </a:p>
          <a:p>
            <a:pPr marL="285750" indent="-285750" algn="just">
              <a:buFont typeface="Arial" panose="020B0604020202020204" pitchFamily="34" charset="0"/>
              <a:buChar char="•"/>
            </a:pPr>
            <a:r>
              <a:rPr lang="en-US" dirty="0"/>
              <a:t>It should not contain any content that is repeated across documents such as sidebars, navigation links, copyright information, site logos, and search forms.</a:t>
            </a:r>
          </a:p>
          <a:p>
            <a:pPr marL="285750" indent="-285750" algn="just">
              <a:buFont typeface="Arial" panose="020B0604020202020204" pitchFamily="34" charset="0"/>
              <a:buChar char="•"/>
            </a:pPr>
            <a:r>
              <a:rPr lang="en-US" dirty="0"/>
              <a:t>There must not be more than one &lt;main&gt; element in a document.</a:t>
            </a:r>
          </a:p>
          <a:p>
            <a:pPr marL="285750" indent="-285750" algn="just">
              <a:buFont typeface="Arial" panose="020B0604020202020204" pitchFamily="34" charset="0"/>
              <a:buChar char="•"/>
            </a:pPr>
            <a:r>
              <a:rPr lang="en-US" dirty="0"/>
              <a:t>The &lt;main&gt; element must NOT be a descendant of an &lt;article&gt;, &lt;aside&gt;, &lt;footer&gt;, &lt;header&gt;, or &lt;nav&gt; element.</a:t>
            </a:r>
          </a:p>
          <a:p>
            <a:endParaRPr lang="en-US" dirty="0"/>
          </a:p>
          <a:p>
            <a:r>
              <a:rPr lang="en-US" dirty="0"/>
              <a:t>Example:</a:t>
            </a:r>
          </a:p>
          <a:p>
            <a:pPr lvl="3"/>
            <a:r>
              <a:rPr lang="en-US" dirty="0"/>
              <a:t>&lt;header&gt;...&lt;/header&gt;</a:t>
            </a:r>
          </a:p>
          <a:p>
            <a:pPr lvl="3"/>
            <a:r>
              <a:rPr lang="en-US" dirty="0"/>
              <a:t>&lt;main role="main"&gt;</a:t>
            </a:r>
          </a:p>
          <a:p>
            <a:pPr lvl="3"/>
            <a:r>
              <a:rPr lang="en-US" dirty="0"/>
              <a:t>&lt;article&gt;</a:t>
            </a:r>
          </a:p>
          <a:p>
            <a:pPr lvl="3"/>
            <a:r>
              <a:rPr lang="en-US" dirty="0"/>
              <a:t>&lt;h4&gt;Main Content&lt;/h4&gt;</a:t>
            </a:r>
          </a:p>
          <a:p>
            <a:pPr lvl="3"/>
            <a:r>
              <a:rPr lang="en-US" dirty="0"/>
              <a:t>&lt;p&gt;The main content goes here...&lt;/p&gt;</a:t>
            </a:r>
          </a:p>
          <a:p>
            <a:pPr lvl="3"/>
            <a:r>
              <a:rPr lang="en-US" dirty="0"/>
              <a:t>&lt;/article&gt;</a:t>
            </a:r>
          </a:p>
          <a:p>
            <a:pPr lvl="3"/>
            <a:r>
              <a:rPr lang="en-US" dirty="0"/>
              <a:t>&lt;/main&gt;</a:t>
            </a:r>
          </a:p>
          <a:p>
            <a:pPr lvl="3"/>
            <a:r>
              <a:rPr lang="en-US" dirty="0"/>
              <a:t>&lt;footer&gt;...&lt;/footer&gt;</a:t>
            </a:r>
          </a:p>
          <a:p>
            <a:endParaRPr lang="en-US" dirty="0"/>
          </a:p>
          <a:p>
            <a:endParaRPr lang="en-US" dirty="0"/>
          </a:p>
        </p:txBody>
      </p:sp>
    </p:spTree>
    <p:extLst>
      <p:ext uri="{BB962C8B-B14F-4D97-AF65-F5344CB8AC3E}">
        <p14:creationId xmlns:p14="http://schemas.microsoft.com/office/powerpoint/2010/main" val="108982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&lt;section&gt;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15</a:t>
            </a:fld>
            <a:endParaRPr lang="en-US" dirty="0"/>
          </a:p>
        </p:txBody>
      </p:sp>
      <p:sp>
        <p:nvSpPr>
          <p:cNvPr id="5" name="TextBox 4"/>
          <p:cNvSpPr txBox="1"/>
          <p:nvPr/>
        </p:nvSpPr>
        <p:spPr>
          <a:xfrm>
            <a:off x="227752" y="1535946"/>
            <a:ext cx="832584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HTML &lt;section&gt; tag is used to represent a section within an article.</a:t>
            </a:r>
          </a:p>
          <a:p>
            <a:pPr marL="285750" indent="-285750" algn="just">
              <a:buFont typeface="Arial" panose="020B0604020202020204" pitchFamily="34" charset="0"/>
              <a:buChar char="•"/>
            </a:pPr>
            <a:r>
              <a:rPr lang="en-US" dirty="0"/>
              <a:t>Any given web page or article could have many sections.</a:t>
            </a:r>
          </a:p>
          <a:p>
            <a:pPr marL="285750" indent="-285750" algn="just">
              <a:buFont typeface="Arial" panose="020B0604020202020204" pitchFamily="34" charset="0"/>
              <a:buChar char="•"/>
            </a:pPr>
            <a:r>
              <a:rPr lang="en-US" dirty="0"/>
              <a:t> For example, a homepage could have a section for introducing the company, another section for news items, and another section for contact information.</a:t>
            </a:r>
          </a:p>
          <a:p>
            <a:endParaRPr lang="en-US" dirty="0"/>
          </a:p>
          <a:p>
            <a:pPr lvl="4"/>
            <a:r>
              <a:rPr lang="en-US" dirty="0"/>
              <a:t>&lt;article&gt;</a:t>
            </a:r>
          </a:p>
          <a:p>
            <a:pPr lvl="4"/>
            <a:r>
              <a:rPr lang="en-US" dirty="0"/>
              <a:t>&lt;header&gt;</a:t>
            </a:r>
          </a:p>
          <a:p>
            <a:pPr lvl="4"/>
            <a:r>
              <a:rPr lang="en-US" dirty="0"/>
              <a:t>&lt;h1&gt;Welcome&lt;/h1&gt;</a:t>
            </a:r>
          </a:p>
          <a:p>
            <a:pPr lvl="4"/>
            <a:r>
              <a:rPr lang="en-US" dirty="0"/>
              <a:t>&lt;/header&gt;</a:t>
            </a:r>
          </a:p>
          <a:p>
            <a:pPr lvl="4"/>
            <a:r>
              <a:rPr lang="en-US" dirty="0">
                <a:highlight>
                  <a:srgbClr val="FFFF00"/>
                </a:highlight>
              </a:rPr>
              <a:t>&lt;section&gt;</a:t>
            </a:r>
          </a:p>
          <a:p>
            <a:pPr lvl="4"/>
            <a:r>
              <a:rPr lang="en-US" dirty="0"/>
              <a:t>&lt;h4&gt;What We Do&lt;/h4&gt;</a:t>
            </a:r>
          </a:p>
          <a:p>
            <a:pPr lvl="4"/>
            <a:r>
              <a:rPr lang="en-US" dirty="0"/>
              <a:t>&lt;p&gt;We protect sharks...&lt;/p&gt;</a:t>
            </a:r>
          </a:p>
          <a:p>
            <a:pPr lvl="4"/>
            <a:r>
              <a:rPr lang="en-US" dirty="0">
                <a:highlight>
                  <a:srgbClr val="FFFF00"/>
                </a:highlight>
              </a:rPr>
              <a:t>&lt;/section&gt;</a:t>
            </a:r>
          </a:p>
          <a:p>
            <a:pPr lvl="4"/>
            <a:r>
              <a:rPr lang="en-US" dirty="0">
                <a:highlight>
                  <a:srgbClr val="FFFF00"/>
                </a:highlight>
              </a:rPr>
              <a:t>&lt;section&gt;</a:t>
            </a:r>
          </a:p>
          <a:p>
            <a:pPr lvl="4"/>
            <a:r>
              <a:rPr lang="en-US" dirty="0"/>
              <a:t> &lt;h4&gt;News Items&lt;/h4&gt;</a:t>
            </a:r>
          </a:p>
          <a:p>
            <a:pPr lvl="4"/>
            <a:r>
              <a:rPr lang="en-US" dirty="0"/>
              <a:t>&lt;p&gt;Man eats shark...&lt;/p&gt;</a:t>
            </a:r>
          </a:p>
          <a:p>
            <a:pPr lvl="4"/>
            <a:r>
              <a:rPr lang="en-US" dirty="0">
                <a:highlight>
                  <a:srgbClr val="FFFF00"/>
                </a:highlight>
              </a:rPr>
              <a:t>&lt;/section&gt;</a:t>
            </a:r>
          </a:p>
          <a:p>
            <a:pPr lvl="4"/>
            <a:r>
              <a:rPr lang="en-US" dirty="0"/>
              <a:t>&lt;/article&gt;</a:t>
            </a:r>
          </a:p>
        </p:txBody>
      </p:sp>
    </p:spTree>
    <p:extLst>
      <p:ext uri="{BB962C8B-B14F-4D97-AF65-F5344CB8AC3E}">
        <p14:creationId xmlns:p14="http://schemas.microsoft.com/office/powerpoint/2010/main" val="395543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&lt;article&gt;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16</a:t>
            </a:fld>
            <a:endParaRPr lang="en-US" dirty="0"/>
          </a:p>
        </p:txBody>
      </p:sp>
      <p:sp>
        <p:nvSpPr>
          <p:cNvPr id="5" name="TextBox 4"/>
          <p:cNvSpPr txBox="1"/>
          <p:nvPr/>
        </p:nvSpPr>
        <p:spPr>
          <a:xfrm>
            <a:off x="227752" y="1535946"/>
            <a:ext cx="832584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HTML &lt;article&gt; tag is used to represent an article. </a:t>
            </a:r>
          </a:p>
          <a:p>
            <a:pPr marL="285750" indent="-285750" algn="just">
              <a:buFont typeface="Arial" panose="020B0604020202020204" pitchFamily="34" charset="0"/>
              <a:buChar char="•"/>
            </a:pPr>
            <a:r>
              <a:rPr lang="en-US" dirty="0"/>
              <a:t>More specifically, the content within the &lt;article&gt; tag is </a:t>
            </a:r>
            <a:r>
              <a:rPr lang="en-US" dirty="0">
                <a:highlight>
                  <a:srgbClr val="FFFF00"/>
                </a:highlight>
              </a:rPr>
              <a:t>independent</a:t>
            </a:r>
            <a:r>
              <a:rPr lang="en-US" dirty="0"/>
              <a:t> from the other content on the site</a:t>
            </a:r>
          </a:p>
          <a:p>
            <a:pPr marL="285750" indent="-285750" algn="just">
              <a:buFont typeface="Arial" panose="020B0604020202020204" pitchFamily="34" charset="0"/>
              <a:buChar char="•"/>
            </a:pPr>
            <a:endParaRPr lang="en-US" dirty="0"/>
          </a:p>
          <a:p>
            <a:pPr algn="just"/>
            <a:r>
              <a:rPr lang="en-US" dirty="0"/>
              <a:t>Example:</a:t>
            </a:r>
          </a:p>
          <a:p>
            <a:pPr lvl="4"/>
            <a:r>
              <a:rPr lang="en-US" dirty="0">
                <a:highlight>
                  <a:srgbClr val="FFFF00"/>
                </a:highlight>
              </a:rPr>
              <a:t>&lt;article&gt;</a:t>
            </a:r>
          </a:p>
          <a:p>
            <a:pPr lvl="4"/>
            <a:r>
              <a:rPr lang="en-US" dirty="0"/>
              <a:t>&lt;h4&gt;Environmentally Friendly City&lt;/h4&gt;</a:t>
            </a:r>
          </a:p>
          <a:p>
            <a:pPr lvl="4"/>
            <a:r>
              <a:rPr lang="en-US" dirty="0"/>
              <a:t>&lt;p&gt;A brand new city is being built in Abu Dhabi in the United Arab Emirates which, when finished, will be the world's first zero carbon, zero waste city.&lt;/p&gt;</a:t>
            </a:r>
          </a:p>
          <a:p>
            <a:pPr lvl="4"/>
            <a:r>
              <a:rPr lang="en-US" dirty="0"/>
              <a:t>&lt;p&gt;Masdar City, a completely self sustaining city, will be powered by renewable energy and all waste will be recycled or reused.&lt;/p&gt;</a:t>
            </a:r>
          </a:p>
          <a:p>
            <a:pPr lvl="4"/>
            <a:r>
              <a:rPr lang="en-US" dirty="0">
                <a:highlight>
                  <a:srgbClr val="FFFF00"/>
                </a:highlight>
              </a:rPr>
              <a:t>&lt;/article&gt;</a:t>
            </a:r>
          </a:p>
        </p:txBody>
      </p:sp>
    </p:spTree>
    <p:extLst>
      <p:ext uri="{BB962C8B-B14F-4D97-AF65-F5344CB8AC3E}">
        <p14:creationId xmlns:p14="http://schemas.microsoft.com/office/powerpoint/2010/main" val="117650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17</a:t>
            </a:fld>
            <a:endParaRPr lang="en-US" dirty="0"/>
          </a:p>
        </p:txBody>
      </p:sp>
      <p:sp>
        <p:nvSpPr>
          <p:cNvPr id="5" name="TextBox 4"/>
          <p:cNvSpPr txBox="1"/>
          <p:nvPr/>
        </p:nvSpPr>
        <p:spPr>
          <a:xfrm>
            <a:off x="227752" y="1535946"/>
            <a:ext cx="832584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HTML Forms are required, when you want to collect some data from the site visitor. </a:t>
            </a:r>
          </a:p>
          <a:p>
            <a:pPr marL="285750" indent="-285750" algn="just">
              <a:buFont typeface="Arial" panose="020B0604020202020204" pitchFamily="34" charset="0"/>
              <a:buChar char="•"/>
            </a:pPr>
            <a:r>
              <a:rPr lang="en-US" dirty="0"/>
              <a:t>For example, during user registration you would like to collect information such as name, email address, credit card, etc.</a:t>
            </a:r>
          </a:p>
          <a:p>
            <a:pPr marL="285750" indent="-285750" algn="just">
              <a:buFont typeface="Arial" panose="020B0604020202020204" pitchFamily="34" charset="0"/>
              <a:buChar char="•"/>
            </a:pPr>
            <a:r>
              <a:rPr lang="en-US" dirty="0"/>
              <a:t>A form will take input from the site visitor and then will post it to a back-end application such as CGI, ASP Script or PHP script etc. </a:t>
            </a:r>
          </a:p>
          <a:p>
            <a:pPr marL="285750" indent="-285750" algn="just">
              <a:buFont typeface="Arial" panose="020B0604020202020204" pitchFamily="34" charset="0"/>
              <a:buChar char="•"/>
            </a:pPr>
            <a:r>
              <a:rPr lang="en-US" dirty="0"/>
              <a:t>The back-end application will perform required processing on the passed data based on defined business logic inside the application.</a:t>
            </a:r>
          </a:p>
          <a:p>
            <a:pPr marL="285750" indent="-285750" algn="just">
              <a:buFont typeface="Arial" panose="020B0604020202020204" pitchFamily="34" charset="0"/>
              <a:buChar char="•"/>
            </a:pPr>
            <a:r>
              <a:rPr lang="en-US" dirty="0"/>
              <a:t>There are various form elements available like text fields, text area fields, drop-down menus, radio buttons, checkboxes, etc.</a:t>
            </a:r>
          </a:p>
          <a:p>
            <a:pPr marL="285750" indent="-285750">
              <a:buFont typeface="Arial" panose="020B0604020202020204" pitchFamily="34" charset="0"/>
              <a:buChar char="•"/>
            </a:pPr>
            <a:endParaRPr lang="en-US" dirty="0"/>
          </a:p>
          <a:p>
            <a:pPr lvl="3"/>
            <a:r>
              <a:rPr lang="en-US" dirty="0"/>
              <a:t>&lt;form action = "Script URL" method = "GET|POST"&gt;</a:t>
            </a:r>
          </a:p>
          <a:p>
            <a:pPr lvl="3"/>
            <a:r>
              <a:rPr lang="en-US" dirty="0"/>
              <a:t>   form elements like input, </a:t>
            </a:r>
            <a:r>
              <a:rPr lang="en-US" dirty="0" err="1"/>
              <a:t>textarea</a:t>
            </a:r>
            <a:r>
              <a:rPr lang="en-US" dirty="0"/>
              <a:t> etc.</a:t>
            </a:r>
          </a:p>
          <a:p>
            <a:pPr lvl="3"/>
            <a:r>
              <a:rPr lang="en-US" dirty="0"/>
              <a:t>&lt;/form&gt;</a:t>
            </a:r>
          </a:p>
          <a:p>
            <a:endParaRPr lang="en-US" dirty="0"/>
          </a:p>
          <a:p>
            <a:endParaRPr lang="en-US" dirty="0"/>
          </a:p>
          <a:p>
            <a:endParaRPr lang="en-US" dirty="0"/>
          </a:p>
        </p:txBody>
      </p:sp>
    </p:spTree>
    <p:extLst>
      <p:ext uri="{BB962C8B-B14F-4D97-AF65-F5344CB8AC3E}">
        <p14:creationId xmlns:p14="http://schemas.microsoft.com/office/powerpoint/2010/main" val="417065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 ATTRIBUTES</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18</a:t>
            </a:fld>
            <a:endParaRPr lang="en-US" dirty="0"/>
          </a:p>
        </p:txBody>
      </p:sp>
      <p:sp>
        <p:nvSpPr>
          <p:cNvPr id="5" name="TextBox 4"/>
          <p:cNvSpPr txBox="1"/>
          <p:nvPr/>
        </p:nvSpPr>
        <p:spPr>
          <a:xfrm>
            <a:off x="159572" y="1219200"/>
            <a:ext cx="8394020" cy="646330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 attribute is used to define the characteristics of an HTML element and is placed inside the element's opening tag. </a:t>
            </a:r>
          </a:p>
          <a:p>
            <a:pPr marL="285750" indent="-285750" algn="just">
              <a:buFont typeface="Arial" panose="020B0604020202020204" pitchFamily="34" charset="0"/>
              <a:buChar char="•"/>
            </a:pPr>
            <a:r>
              <a:rPr lang="en-US" dirty="0"/>
              <a:t>All attributes are made up of two parts: </a:t>
            </a:r>
            <a:r>
              <a:rPr lang="en-US" dirty="0">
                <a:highlight>
                  <a:srgbClr val="FFFF00"/>
                </a:highlight>
              </a:rPr>
              <a:t>a name and a value</a:t>
            </a:r>
          </a:p>
          <a:p>
            <a:pPr marL="285750" indent="-285750" algn="just">
              <a:buFont typeface="Arial" panose="020B0604020202020204" pitchFamily="34" charset="0"/>
              <a:buChar char="•"/>
            </a:pPr>
            <a:r>
              <a:rPr lang="en-US" dirty="0"/>
              <a:t>The name is the property you want to set. For example, the paragraph element in the example carries an attribute whose name is align, which you can use to indicate the alignment of paragraph on the page. </a:t>
            </a:r>
          </a:p>
          <a:p>
            <a:pPr marL="285750" indent="-285750" algn="just">
              <a:buFont typeface="Arial" panose="020B0604020202020204" pitchFamily="34" charset="0"/>
              <a:buChar char="•"/>
            </a:pPr>
            <a:r>
              <a:rPr lang="en-US" dirty="0"/>
              <a:t>The value is what you want the value of the property to be set and always put within quotations. The below example shows three possible values of align attribute: left, center and right. </a:t>
            </a:r>
          </a:p>
          <a:p>
            <a:pPr lvl="5" algn="just"/>
            <a:r>
              <a:rPr lang="en-US" dirty="0"/>
              <a:t>&lt;!DOCTYPE html&gt;</a:t>
            </a:r>
          </a:p>
          <a:p>
            <a:pPr lvl="5" algn="just"/>
            <a:r>
              <a:rPr lang="en-US" dirty="0"/>
              <a:t>&lt;html&gt;</a:t>
            </a:r>
          </a:p>
          <a:p>
            <a:pPr lvl="5" algn="just"/>
            <a:r>
              <a:rPr lang="en-US" dirty="0"/>
              <a:t>&lt;head&gt;</a:t>
            </a:r>
          </a:p>
          <a:p>
            <a:pPr lvl="5" algn="just"/>
            <a:r>
              <a:rPr lang="en-US" dirty="0"/>
              <a:t>&lt;title&gt;Align Attribute Example&lt;/title&gt;</a:t>
            </a:r>
          </a:p>
          <a:p>
            <a:pPr lvl="5" algn="just"/>
            <a:r>
              <a:rPr lang="en-US" dirty="0"/>
              <a:t>&lt;/head&gt;</a:t>
            </a:r>
          </a:p>
          <a:p>
            <a:pPr lvl="5" algn="just"/>
            <a:r>
              <a:rPr lang="en-US" dirty="0"/>
              <a:t>&lt;body&gt;</a:t>
            </a:r>
          </a:p>
          <a:p>
            <a:pPr lvl="5" algn="just"/>
            <a:r>
              <a:rPr lang="en-US" dirty="0"/>
              <a:t>&lt;p align="left"&gt;This is left aligned&lt;/p&gt;</a:t>
            </a:r>
          </a:p>
          <a:p>
            <a:pPr lvl="5" algn="just"/>
            <a:r>
              <a:rPr lang="en-US" dirty="0"/>
              <a:t>&lt;p align="center"&gt;This is center aligned&lt;/p&gt;</a:t>
            </a:r>
          </a:p>
          <a:p>
            <a:pPr lvl="5" algn="just"/>
            <a:r>
              <a:rPr lang="en-US" dirty="0"/>
              <a:t>&lt;p align="right"&gt;This is right aligned&lt;/p&gt;</a:t>
            </a:r>
          </a:p>
          <a:p>
            <a:pPr lvl="5" algn="just"/>
            <a:r>
              <a:rPr lang="en-US" dirty="0"/>
              <a:t>&lt;/body&gt;</a:t>
            </a:r>
          </a:p>
          <a:p>
            <a:pPr lvl="5" algn="just"/>
            <a:r>
              <a:rPr lang="en-US" dirty="0"/>
              <a:t>&lt;/html&gt;</a:t>
            </a:r>
          </a:p>
          <a:p>
            <a:pPr algn="just"/>
            <a:endParaRPr lang="en-US" b="1" dirty="0"/>
          </a:p>
          <a:p>
            <a:endParaRPr lang="en-US" dirty="0"/>
          </a:p>
          <a:p>
            <a:endParaRPr lang="en-US" dirty="0"/>
          </a:p>
        </p:txBody>
      </p:sp>
    </p:spTree>
    <p:extLst>
      <p:ext uri="{BB962C8B-B14F-4D97-AF65-F5344CB8AC3E}">
        <p14:creationId xmlns:p14="http://schemas.microsoft.com/office/powerpoint/2010/main" val="345094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950"/>
            <a:ext cx="6222671" cy="1224150"/>
          </a:xfrm>
        </p:spPr>
        <p:txBody>
          <a:bodyPr/>
          <a:lstStyle/>
          <a:p>
            <a:r>
              <a:rPr lang="en-US" dirty="0"/>
              <a:t> CONTENT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a:t>
            </a:fld>
            <a:endParaRPr lang="en-US" dirty="0"/>
          </a:p>
        </p:txBody>
      </p:sp>
      <p:sp>
        <p:nvSpPr>
          <p:cNvPr id="3" name="Rectangle 2">
            <a:extLst>
              <a:ext uri="{FF2B5EF4-FFF2-40B4-BE49-F238E27FC236}">
                <a16:creationId xmlns:a16="http://schemas.microsoft.com/office/drawing/2014/main" id="{E41143DF-ADAE-4233-9EB3-E885C4E930AE}"/>
              </a:ext>
            </a:extLst>
          </p:cNvPr>
          <p:cNvSpPr/>
          <p:nvPr/>
        </p:nvSpPr>
        <p:spPr>
          <a:xfrm>
            <a:off x="2030279" y="2123267"/>
            <a:ext cx="5362414" cy="1815882"/>
          </a:xfrm>
          <a:prstGeom prst="rect">
            <a:avLst/>
          </a:prstGeom>
        </p:spPr>
        <p:txBody>
          <a:bodyPr wrap="square">
            <a:spAutoFit/>
          </a:bodyPr>
          <a:lstStyle/>
          <a:p>
            <a:pPr marL="457200" indent="-457200">
              <a:buFont typeface="Arial" panose="020B0604020202020204" pitchFamily="34" charset="0"/>
              <a:buChar char="•"/>
            </a:pPr>
            <a:r>
              <a:rPr lang="en-IN" sz="2800" dirty="0">
                <a:latin typeface="+mj-lt"/>
              </a:rPr>
              <a:t>HTML tags</a:t>
            </a:r>
          </a:p>
          <a:p>
            <a:pPr marL="457200" indent="-457200">
              <a:buFont typeface="Arial" panose="020B0604020202020204" pitchFamily="34" charset="0"/>
              <a:buChar char="•"/>
            </a:pPr>
            <a:r>
              <a:rPr lang="en-IN" sz="2800" dirty="0">
                <a:latin typeface="+mj-lt"/>
              </a:rPr>
              <a:t>HTML5 semantic tags</a:t>
            </a:r>
          </a:p>
          <a:p>
            <a:pPr marL="457200" indent="-457200">
              <a:buFont typeface="Arial" panose="020B0604020202020204" pitchFamily="34" charset="0"/>
              <a:buChar char="•"/>
            </a:pPr>
            <a:r>
              <a:rPr lang="en-IN" sz="2800" dirty="0">
                <a:latin typeface="+mj-lt"/>
              </a:rPr>
              <a:t>HTML forms</a:t>
            </a:r>
          </a:p>
          <a:p>
            <a:pPr marL="457200" indent="-457200">
              <a:buFont typeface="Arial" panose="020B0604020202020204" pitchFamily="34" charset="0"/>
              <a:buChar char="•"/>
            </a:pPr>
            <a:r>
              <a:rPr lang="en-IN" sz="2800" dirty="0">
                <a:latin typeface="+mj-lt"/>
              </a:rPr>
              <a:t>HTML attributes</a:t>
            </a:r>
          </a:p>
        </p:txBody>
      </p:sp>
    </p:spTree>
    <p:extLst>
      <p:ext uri="{BB962C8B-B14F-4D97-AF65-F5344CB8AC3E}">
        <p14:creationId xmlns:p14="http://schemas.microsoft.com/office/powerpoint/2010/main" val="713776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attributes</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19</a:t>
            </a:fld>
            <a:endParaRPr lang="en-US" dirty="0"/>
          </a:p>
        </p:txBody>
      </p:sp>
      <p:sp>
        <p:nvSpPr>
          <p:cNvPr id="5" name="TextBox 4"/>
          <p:cNvSpPr txBox="1"/>
          <p:nvPr/>
        </p:nvSpPr>
        <p:spPr>
          <a:xfrm>
            <a:off x="227752" y="1535946"/>
            <a:ext cx="8325840"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a:t>Id</a:t>
            </a:r>
          </a:p>
          <a:p>
            <a:pPr marL="285750" indent="-285750">
              <a:buFont typeface="Wingdings" panose="05000000000000000000" pitchFamily="2" charset="2"/>
              <a:buChar char="Ø"/>
            </a:pPr>
            <a:r>
              <a:rPr lang="en-US" dirty="0"/>
              <a:t>Title</a:t>
            </a:r>
          </a:p>
          <a:p>
            <a:pPr marL="285750" indent="-285750">
              <a:buFont typeface="Wingdings" panose="05000000000000000000" pitchFamily="2" charset="2"/>
              <a:buChar char="Ø"/>
            </a:pPr>
            <a:r>
              <a:rPr lang="en-US" dirty="0"/>
              <a:t>Class</a:t>
            </a:r>
          </a:p>
          <a:p>
            <a:pPr marL="285750" indent="-285750">
              <a:buFont typeface="Wingdings" panose="05000000000000000000" pitchFamily="2" charset="2"/>
              <a:buChar char="Ø"/>
            </a:pPr>
            <a:r>
              <a:rPr lang="en-US" dirty="0"/>
              <a:t>Style</a:t>
            </a:r>
          </a:p>
          <a:p>
            <a:endParaRPr lang="en-US" dirty="0"/>
          </a:p>
          <a:p>
            <a:r>
              <a:rPr lang="en-US" dirty="0">
                <a:solidFill>
                  <a:srgbClr val="FF0000"/>
                </a:solidFill>
              </a:rPr>
              <a:t>The Id Attribute</a:t>
            </a:r>
          </a:p>
          <a:p>
            <a:pPr marL="285750" indent="-285750">
              <a:buFont typeface="Wingdings" panose="05000000000000000000" pitchFamily="2" charset="2"/>
              <a:buChar char="§"/>
            </a:pPr>
            <a:r>
              <a:rPr lang="en-US" dirty="0"/>
              <a:t> The id attribute of an HTML tag can be used to uniquely identify any element within an HTML page.</a:t>
            </a:r>
          </a:p>
          <a:p>
            <a:pPr marL="285750" indent="-285750">
              <a:buFont typeface="Wingdings" panose="05000000000000000000" pitchFamily="2" charset="2"/>
              <a:buChar char="§"/>
            </a:pPr>
            <a:r>
              <a:rPr lang="en-US" dirty="0"/>
              <a:t> There are two primary reasons that you might want to use an id attribute on an element: </a:t>
            </a:r>
          </a:p>
          <a:p>
            <a:r>
              <a:rPr lang="en-US" dirty="0"/>
              <a:t>	-If an element carries an id attribute as a unique identifier, it is possible to identify just that element and its content. </a:t>
            </a:r>
          </a:p>
          <a:p>
            <a:r>
              <a:rPr lang="en-US" dirty="0"/>
              <a:t>	- If you have two elements of the same name within a Web page (or style sheet), you can use the id attribute to distinguish between elements that have the same name.</a:t>
            </a:r>
          </a:p>
          <a:p>
            <a:pPr lvl="2"/>
            <a:r>
              <a:rPr lang="en-US" dirty="0"/>
              <a:t>&lt;p id="html"&gt;This para explains what is HTML&lt;/p&gt;</a:t>
            </a:r>
          </a:p>
          <a:p>
            <a:pPr lvl="2"/>
            <a:r>
              <a:rPr lang="en-US" dirty="0"/>
              <a:t>&lt;p id="</a:t>
            </a:r>
            <a:r>
              <a:rPr lang="en-US" dirty="0" err="1"/>
              <a:t>css</a:t>
            </a:r>
            <a:r>
              <a:rPr lang="en-US" dirty="0"/>
              <a:t>"&gt;This para explains what is Cascading Style Sheet&lt;/p&gt;</a:t>
            </a:r>
          </a:p>
          <a:p>
            <a:endParaRPr lang="en-US" dirty="0"/>
          </a:p>
          <a:p>
            <a:endParaRPr lang="en-US" dirty="0"/>
          </a:p>
        </p:txBody>
      </p:sp>
    </p:spTree>
    <p:extLst>
      <p:ext uri="{BB962C8B-B14F-4D97-AF65-F5344CB8AC3E}">
        <p14:creationId xmlns:p14="http://schemas.microsoft.com/office/powerpoint/2010/main" val="146357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 contd.</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20</a:t>
            </a:fld>
            <a:endParaRPr lang="en-US" dirty="0"/>
          </a:p>
        </p:txBody>
      </p:sp>
      <p:sp>
        <p:nvSpPr>
          <p:cNvPr id="5" name="TextBox 4"/>
          <p:cNvSpPr txBox="1"/>
          <p:nvPr/>
        </p:nvSpPr>
        <p:spPr>
          <a:xfrm>
            <a:off x="227752" y="1535946"/>
            <a:ext cx="8325840" cy="4524315"/>
          </a:xfrm>
          <a:prstGeom prst="rect">
            <a:avLst/>
          </a:prstGeom>
          <a:noFill/>
        </p:spPr>
        <p:txBody>
          <a:bodyPr wrap="square" rtlCol="0">
            <a:spAutoFit/>
          </a:bodyPr>
          <a:lstStyle/>
          <a:p>
            <a:r>
              <a:rPr lang="en-US" dirty="0">
                <a:solidFill>
                  <a:srgbClr val="FF0000"/>
                </a:solidFill>
              </a:rPr>
              <a:t>The title Attribute </a:t>
            </a:r>
          </a:p>
          <a:p>
            <a:pPr marL="285750" indent="-285750" algn="just">
              <a:buFont typeface="Arial" panose="020B0604020202020204" pitchFamily="34" charset="0"/>
              <a:buChar char="•"/>
            </a:pPr>
            <a:r>
              <a:rPr lang="en-US" dirty="0"/>
              <a:t>The title attribute gives a suggested title for the element. </a:t>
            </a:r>
          </a:p>
          <a:p>
            <a:pPr marL="285750" indent="-285750" algn="just">
              <a:buFont typeface="Arial" panose="020B0604020202020204" pitchFamily="34" charset="0"/>
              <a:buChar char="•"/>
            </a:pPr>
            <a:r>
              <a:rPr lang="en-US" dirty="0"/>
              <a:t>They syntax for the title attribute is similar as explained for id attribute: </a:t>
            </a:r>
          </a:p>
          <a:p>
            <a:pPr marL="285750" indent="-285750" algn="just">
              <a:buFont typeface="Arial" panose="020B0604020202020204" pitchFamily="34" charset="0"/>
              <a:buChar char="•"/>
            </a:pPr>
            <a:r>
              <a:rPr lang="en-US" dirty="0"/>
              <a:t>The behavior of this attribute will depend upon the element that carries it, although it is often displayed as a tooltip when cursor comes over the element or while the element is loading. </a:t>
            </a:r>
          </a:p>
          <a:p>
            <a:pPr lvl="4" algn="just"/>
            <a:r>
              <a:rPr lang="en-US" dirty="0"/>
              <a:t>&lt;!DOCTYPE html&gt;</a:t>
            </a:r>
          </a:p>
          <a:p>
            <a:pPr lvl="4" algn="just"/>
            <a:r>
              <a:rPr lang="en-US" dirty="0"/>
              <a:t>&lt;html&gt;</a:t>
            </a:r>
          </a:p>
          <a:p>
            <a:pPr lvl="4" algn="just"/>
            <a:r>
              <a:rPr lang="en-US" dirty="0"/>
              <a:t>&lt;head&gt;</a:t>
            </a:r>
          </a:p>
          <a:p>
            <a:pPr lvl="4" algn="just"/>
            <a:r>
              <a:rPr lang="en-US" dirty="0"/>
              <a:t>&lt;title&gt;The title Attribute Example&lt;/title&gt;</a:t>
            </a:r>
          </a:p>
          <a:p>
            <a:pPr lvl="4" algn="just"/>
            <a:r>
              <a:rPr lang="en-US" dirty="0"/>
              <a:t>&lt;/head&gt;</a:t>
            </a:r>
          </a:p>
          <a:p>
            <a:pPr lvl="4" algn="just"/>
            <a:r>
              <a:rPr lang="en-US" dirty="0"/>
              <a:t>&lt;body&gt;</a:t>
            </a:r>
          </a:p>
          <a:p>
            <a:pPr lvl="4" algn="just"/>
            <a:r>
              <a:rPr lang="en-US" dirty="0">
                <a:highlight>
                  <a:srgbClr val="FFFF00"/>
                </a:highlight>
              </a:rPr>
              <a:t>&lt;h3 title="Hello HTML!"&gt;Titled Heading Tag Example&lt;/h3&gt;</a:t>
            </a:r>
          </a:p>
          <a:p>
            <a:pPr lvl="4" algn="just"/>
            <a:r>
              <a:rPr lang="en-US" dirty="0"/>
              <a:t>&lt;/body&gt;</a:t>
            </a:r>
          </a:p>
          <a:p>
            <a:pPr lvl="4" algn="just"/>
            <a:r>
              <a:rPr lang="en-US" dirty="0"/>
              <a:t>&lt;/html&gt;</a:t>
            </a:r>
          </a:p>
          <a:p>
            <a:pPr algn="just"/>
            <a:endParaRPr lang="en-US" dirty="0"/>
          </a:p>
        </p:txBody>
      </p:sp>
    </p:spTree>
    <p:extLst>
      <p:ext uri="{BB962C8B-B14F-4D97-AF65-F5344CB8AC3E}">
        <p14:creationId xmlns:p14="http://schemas.microsoft.com/office/powerpoint/2010/main" val="687590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 contd.</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21</a:t>
            </a:fld>
            <a:endParaRPr lang="en-US" dirty="0"/>
          </a:p>
        </p:txBody>
      </p:sp>
      <p:sp>
        <p:nvSpPr>
          <p:cNvPr id="5" name="TextBox 4"/>
          <p:cNvSpPr txBox="1"/>
          <p:nvPr/>
        </p:nvSpPr>
        <p:spPr>
          <a:xfrm>
            <a:off x="227752" y="1535946"/>
            <a:ext cx="8325840" cy="5355312"/>
          </a:xfrm>
          <a:prstGeom prst="rect">
            <a:avLst/>
          </a:prstGeom>
          <a:noFill/>
        </p:spPr>
        <p:txBody>
          <a:bodyPr wrap="square" rtlCol="0">
            <a:spAutoFit/>
          </a:bodyPr>
          <a:lstStyle/>
          <a:p>
            <a:r>
              <a:rPr lang="en-US" dirty="0">
                <a:solidFill>
                  <a:srgbClr val="FF0000"/>
                </a:solidFill>
              </a:rPr>
              <a:t>The class Attribute </a:t>
            </a:r>
          </a:p>
          <a:p>
            <a:pPr marL="285750" indent="-285750">
              <a:buFont typeface="Arial" panose="020B0604020202020204" pitchFamily="34" charset="0"/>
              <a:buChar char="•"/>
            </a:pPr>
            <a:r>
              <a:rPr lang="en-US" dirty="0"/>
              <a:t>The class attribute is used to associate an element with a style sheet, and specifies the class of element. </a:t>
            </a:r>
          </a:p>
          <a:p>
            <a:r>
              <a:rPr lang="en-IN" dirty="0"/>
              <a:t>		</a:t>
            </a:r>
            <a:r>
              <a:rPr lang="en-IN" dirty="0">
                <a:highlight>
                  <a:srgbClr val="FFFF00"/>
                </a:highlight>
              </a:rPr>
              <a:t>class="className1 className2 className3“</a:t>
            </a:r>
          </a:p>
          <a:p>
            <a:r>
              <a:rPr lang="en-IN" dirty="0">
                <a:solidFill>
                  <a:srgbClr val="FF0000"/>
                </a:solidFill>
              </a:rPr>
              <a:t>The style Attribute</a:t>
            </a:r>
            <a:endParaRPr lang="en-US" dirty="0">
              <a:solidFill>
                <a:srgbClr val="FF0000"/>
              </a:solidFill>
            </a:endParaRPr>
          </a:p>
          <a:p>
            <a:pPr marL="285750" indent="-285750">
              <a:buFont typeface="Arial" panose="020B0604020202020204" pitchFamily="34" charset="0"/>
              <a:buChar char="•"/>
            </a:pPr>
            <a:r>
              <a:rPr lang="en-US" dirty="0"/>
              <a:t>The style attribute allows you to specify Cascading Style Sheet (CSS) rules within the element.	</a:t>
            </a:r>
          </a:p>
          <a:p>
            <a:pPr lvl="3"/>
            <a:r>
              <a:rPr lang="en-US" dirty="0"/>
              <a:t>&lt;!DOCTYPE html&gt;</a:t>
            </a:r>
          </a:p>
          <a:p>
            <a:pPr lvl="3"/>
            <a:r>
              <a:rPr lang="en-US" dirty="0"/>
              <a:t>&lt;html&gt;</a:t>
            </a:r>
          </a:p>
          <a:p>
            <a:pPr lvl="3"/>
            <a:r>
              <a:rPr lang="en-US" dirty="0"/>
              <a:t>&lt;head&gt;</a:t>
            </a:r>
          </a:p>
          <a:p>
            <a:pPr lvl="3"/>
            <a:r>
              <a:rPr lang="en-US" dirty="0"/>
              <a:t>&lt;title&gt;The style Attribute&lt;/title&gt;</a:t>
            </a:r>
          </a:p>
          <a:p>
            <a:pPr lvl="3"/>
            <a:r>
              <a:rPr lang="en-US" dirty="0"/>
              <a:t>&lt;/head&gt;</a:t>
            </a:r>
          </a:p>
          <a:p>
            <a:pPr lvl="3"/>
            <a:r>
              <a:rPr lang="en-US" dirty="0"/>
              <a:t>&lt;body&gt;</a:t>
            </a:r>
          </a:p>
          <a:p>
            <a:pPr lvl="3"/>
            <a:r>
              <a:rPr lang="en-US" dirty="0">
                <a:highlight>
                  <a:srgbClr val="FFFF00"/>
                </a:highlight>
              </a:rPr>
              <a:t>&lt;p style="</a:t>
            </a:r>
            <a:r>
              <a:rPr lang="en-US" dirty="0" err="1">
                <a:highlight>
                  <a:srgbClr val="FFFF00"/>
                </a:highlight>
              </a:rPr>
              <a:t>font-family:arial</a:t>
            </a:r>
            <a:r>
              <a:rPr lang="en-US" dirty="0">
                <a:highlight>
                  <a:srgbClr val="FFFF00"/>
                </a:highlight>
              </a:rPr>
              <a:t>; color:#FF0000;"&gt;Some text...&lt;/p&gt;</a:t>
            </a:r>
          </a:p>
          <a:p>
            <a:pPr lvl="3"/>
            <a:r>
              <a:rPr lang="en-US" dirty="0"/>
              <a:t>&lt;/body&gt;</a:t>
            </a:r>
          </a:p>
          <a:p>
            <a:pPr lvl="3"/>
            <a:r>
              <a:rPr lang="en-US" dirty="0"/>
              <a:t>&lt;/html&gt;</a:t>
            </a:r>
          </a:p>
          <a:p>
            <a:endParaRPr lang="en-US" b="1" dirty="0"/>
          </a:p>
          <a:p>
            <a:endParaRPr lang="en-US" dirty="0"/>
          </a:p>
          <a:p>
            <a:endParaRPr lang="en-US" dirty="0"/>
          </a:p>
        </p:txBody>
      </p:sp>
    </p:spTree>
    <p:extLst>
      <p:ext uri="{BB962C8B-B14F-4D97-AF65-F5344CB8AC3E}">
        <p14:creationId xmlns:p14="http://schemas.microsoft.com/office/powerpoint/2010/main" val="145678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950"/>
            <a:ext cx="6222671" cy="1224150"/>
          </a:xfrm>
        </p:spPr>
        <p:txBody>
          <a:bodyPr/>
          <a:lstStyle/>
          <a:p>
            <a:r>
              <a:rPr lang="en-US" dirty="0"/>
              <a:t>HTML</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a:t>
            </a:fld>
            <a:endParaRPr lang="en-US" dirty="0"/>
          </a:p>
        </p:txBody>
      </p:sp>
      <p:sp>
        <p:nvSpPr>
          <p:cNvPr id="7" name="TextBox 6"/>
          <p:cNvSpPr txBox="1"/>
          <p:nvPr/>
        </p:nvSpPr>
        <p:spPr>
          <a:xfrm>
            <a:off x="523875" y="1504950"/>
            <a:ext cx="8029717"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CF68D64A-5315-4F43-8DA8-204C7AEE04DF}"/>
              </a:ext>
            </a:extLst>
          </p:cNvPr>
          <p:cNvSpPr/>
          <p:nvPr/>
        </p:nvSpPr>
        <p:spPr>
          <a:xfrm>
            <a:off x="356460" y="1874282"/>
            <a:ext cx="8787539" cy="3477875"/>
          </a:xfrm>
          <a:prstGeom prst="rect">
            <a:avLst/>
          </a:prstGeom>
        </p:spPr>
        <p:txBody>
          <a:bodyPr wrap="square">
            <a:spAutoFit/>
          </a:bodyPr>
          <a:lstStyle/>
          <a:p>
            <a:pPr algn="just"/>
            <a:r>
              <a:rPr lang="en-US" sz="2000" dirty="0">
                <a:solidFill>
                  <a:srgbClr val="FF0000"/>
                </a:solidFill>
                <a:latin typeface="Arial" panose="020B0604020202020204" pitchFamily="34" charset="0"/>
                <a:cs typeface="Arial" panose="020B0604020202020204" pitchFamily="34" charset="0"/>
              </a:rPr>
              <a:t>What does HTML stands for?</a:t>
            </a:r>
          </a:p>
          <a:p>
            <a:pPr algn="just"/>
            <a:r>
              <a:rPr lang="en-US" sz="2000" dirty="0">
                <a:solidFill>
                  <a:srgbClr val="000000"/>
                </a:solidFill>
                <a:latin typeface="Arial" panose="020B0604020202020204" pitchFamily="34" charset="0"/>
                <a:cs typeface="Arial" panose="020B0604020202020204" pitchFamily="34" charset="0"/>
              </a:rPr>
              <a:t>  	HTML stands for </a:t>
            </a:r>
            <a:r>
              <a:rPr lang="en-US" sz="2000" u="sng" dirty="0">
                <a:solidFill>
                  <a:srgbClr val="000000"/>
                </a:solidFill>
                <a:latin typeface="Arial" panose="020B0604020202020204" pitchFamily="34" charset="0"/>
                <a:cs typeface="Arial" panose="020B0604020202020204" pitchFamily="34" charset="0"/>
              </a:rPr>
              <a:t>H</a:t>
            </a:r>
            <a:r>
              <a:rPr lang="en-US" sz="2000" dirty="0">
                <a:solidFill>
                  <a:srgbClr val="000000"/>
                </a:solidFill>
                <a:latin typeface="Arial" panose="020B0604020202020204" pitchFamily="34" charset="0"/>
                <a:cs typeface="Arial" panose="020B0604020202020204" pitchFamily="34" charset="0"/>
              </a:rPr>
              <a:t>yper</a:t>
            </a:r>
            <a:r>
              <a:rPr lang="en-US" sz="2000" u="sng" dirty="0">
                <a:solidFill>
                  <a:srgbClr val="000000"/>
                </a:solidFill>
                <a:latin typeface="Arial" panose="020B0604020202020204" pitchFamily="34" charset="0"/>
                <a:cs typeface="Arial" panose="020B0604020202020204" pitchFamily="34" charset="0"/>
              </a:rPr>
              <a:t>t</a:t>
            </a:r>
            <a:r>
              <a:rPr lang="en-US" sz="2000" dirty="0">
                <a:solidFill>
                  <a:srgbClr val="000000"/>
                </a:solidFill>
                <a:latin typeface="Arial" panose="020B0604020202020204" pitchFamily="34" charset="0"/>
                <a:cs typeface="Arial" panose="020B0604020202020204" pitchFamily="34" charset="0"/>
              </a:rPr>
              <a:t>ext </a:t>
            </a:r>
            <a:r>
              <a:rPr lang="en-US" sz="2000" u="sng" dirty="0">
                <a:solidFill>
                  <a:srgbClr val="000000"/>
                </a:solidFill>
                <a:latin typeface="Arial" panose="020B0604020202020204" pitchFamily="34" charset="0"/>
                <a:cs typeface="Arial" panose="020B0604020202020204" pitchFamily="34" charset="0"/>
              </a:rPr>
              <a:t>M</a:t>
            </a:r>
            <a:r>
              <a:rPr lang="en-US" sz="2000" dirty="0">
                <a:solidFill>
                  <a:srgbClr val="000000"/>
                </a:solidFill>
                <a:latin typeface="Arial" panose="020B0604020202020204" pitchFamily="34" charset="0"/>
                <a:cs typeface="Arial" panose="020B0604020202020204" pitchFamily="34" charset="0"/>
              </a:rPr>
              <a:t>arkup </a:t>
            </a:r>
            <a:r>
              <a:rPr lang="en-US" sz="2000" u="sng" dirty="0">
                <a:solidFill>
                  <a:srgbClr val="000000"/>
                </a:solidFill>
                <a:latin typeface="Arial" panose="020B0604020202020204" pitchFamily="34" charset="0"/>
                <a:cs typeface="Arial" panose="020B0604020202020204" pitchFamily="34" charset="0"/>
              </a:rPr>
              <a:t>L</a:t>
            </a:r>
            <a:r>
              <a:rPr lang="en-US" sz="2000" dirty="0">
                <a:solidFill>
                  <a:srgbClr val="000000"/>
                </a:solidFill>
                <a:latin typeface="Arial" panose="020B0604020202020204" pitchFamily="34" charset="0"/>
                <a:cs typeface="Arial" panose="020B0604020202020204" pitchFamily="34" charset="0"/>
              </a:rPr>
              <a:t>anguage, and it is the most widely used language to write Web Pages.</a:t>
            </a:r>
          </a:p>
          <a:p>
            <a:pPr algn="just"/>
            <a:endParaRPr lang="en-US" sz="2000" dirty="0">
              <a:solidFill>
                <a:srgbClr val="000000"/>
              </a:solidFill>
              <a:latin typeface="Arial" panose="020B0604020202020204" pitchFamily="34" charset="0"/>
              <a:cs typeface="Arial" panose="020B0604020202020204" pitchFamily="34" charset="0"/>
            </a:endParaRPr>
          </a:p>
          <a:p>
            <a:pPr algn="just"/>
            <a:r>
              <a:rPr lang="en-US" sz="2000" dirty="0">
                <a:solidFill>
                  <a:srgbClr val="FF0000"/>
                </a:solidFill>
                <a:latin typeface="Arial" panose="020B0604020202020204" pitchFamily="34" charset="0"/>
                <a:cs typeface="Arial" panose="020B0604020202020204" pitchFamily="34" charset="0"/>
              </a:rPr>
              <a:t>Why it is used for?</a:t>
            </a:r>
          </a:p>
          <a:p>
            <a:pPr marL="285750" indent="-285750" algn="just">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Hypertext refers to the way in which Web pages (HTML documents) are linked together.</a:t>
            </a:r>
          </a:p>
          <a:p>
            <a:pPr marL="285750" indent="-285750" algn="just">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Thus, the link available on a webpage is called Hypertext.</a:t>
            </a:r>
          </a:p>
          <a:p>
            <a:pPr marL="285750" indent="-285750" algn="just">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As its name suggests, HTML is a Markup Language which means you use HTML to simply "mark-up" a text document with tags that tell a Web browser how to structure it to display.</a:t>
            </a:r>
            <a:endParaRPr lang="en-US" sz="20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755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950"/>
            <a:ext cx="6222671" cy="1224150"/>
          </a:xfrm>
        </p:spPr>
        <p:txBody>
          <a:bodyPr/>
          <a:lstStyle/>
          <a:p>
            <a:r>
              <a:rPr lang="en-US" dirty="0"/>
              <a:t>HTML – Basic Structure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3</a:t>
            </a:fld>
            <a:endParaRPr lang="en-US" dirty="0"/>
          </a:p>
        </p:txBody>
      </p:sp>
      <p:sp>
        <p:nvSpPr>
          <p:cNvPr id="7" name="TextBox 6"/>
          <p:cNvSpPr txBox="1"/>
          <p:nvPr/>
        </p:nvSpPr>
        <p:spPr>
          <a:xfrm>
            <a:off x="523875" y="1504950"/>
            <a:ext cx="8029717"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CF68D64A-5315-4F43-8DA8-204C7AEE04DF}"/>
              </a:ext>
            </a:extLst>
          </p:cNvPr>
          <p:cNvSpPr/>
          <p:nvPr/>
        </p:nvSpPr>
        <p:spPr>
          <a:xfrm>
            <a:off x="159572" y="1504951"/>
            <a:ext cx="8824856" cy="5078313"/>
          </a:xfrm>
          <a:prstGeom prst="rect">
            <a:avLst/>
          </a:prstGeom>
        </p:spPr>
        <p:txBody>
          <a:bodyPr wrap="square">
            <a:spAutoFit/>
          </a:bodyPr>
          <a:lstStyle/>
          <a:p>
            <a:pPr marL="285750" indent="-285750">
              <a:buFont typeface="Arial" panose="020B0604020202020204" pitchFamily="34" charset="0"/>
              <a:buChar char="•"/>
            </a:pPr>
            <a:r>
              <a:rPr lang="en-US" dirty="0"/>
              <a:t>HTML documents are made up of elements called tags, which define the presentation of the web page.</a:t>
            </a:r>
          </a:p>
          <a:p>
            <a:pPr marL="285750" indent="-285750">
              <a:buFont typeface="Arial" panose="020B0604020202020204" pitchFamily="34" charset="0"/>
              <a:buChar char="•"/>
            </a:pPr>
            <a:r>
              <a:rPr lang="en-US" dirty="0"/>
              <a:t>Most tags in an HTML document must be followed somewhere in the file with a closing tag. </a:t>
            </a:r>
          </a:p>
          <a:p>
            <a:pPr marL="285750" indent="-285750">
              <a:buFont typeface="Arial" panose="020B0604020202020204" pitchFamily="34" charset="0"/>
              <a:buChar char="•"/>
            </a:pPr>
            <a:r>
              <a:rPr lang="en-US" dirty="0"/>
              <a:t>For example:</a:t>
            </a:r>
          </a:p>
          <a:p>
            <a:r>
              <a:rPr lang="en-US" dirty="0"/>
              <a:t>             This is an opening tag: </a:t>
            </a:r>
            <a:r>
              <a:rPr lang="en-US" b="1" dirty="0"/>
              <a:t>&lt;blockquote&gt;</a:t>
            </a:r>
            <a:br>
              <a:rPr lang="en-US" dirty="0"/>
            </a:br>
            <a:r>
              <a:rPr lang="en-US" dirty="0"/>
              <a:t>             This is a closing tag: </a:t>
            </a:r>
            <a:r>
              <a:rPr lang="en-US" b="1" dirty="0"/>
              <a:t>&lt;/blockquote&gt;</a:t>
            </a:r>
          </a:p>
          <a:p>
            <a:pPr marL="285750" indent="-285750">
              <a:buFont typeface="Arial" panose="020B0604020202020204" pitchFamily="34" charset="0"/>
              <a:buChar char="•"/>
            </a:pPr>
            <a:r>
              <a:rPr lang="en-US" dirty="0"/>
              <a:t>The difference between these two tags is only the presence of a forward slash after the opening bracket of the tag. The forward slash is what makes this a closing tag.</a:t>
            </a:r>
            <a:endParaRPr lang="en-US" dirty="0">
              <a:solidFill>
                <a:srgbClr val="000000"/>
              </a:solidFill>
              <a:latin typeface="Arial" panose="020B0604020202020204" pitchFamily="34" charset="0"/>
              <a:cs typeface="Arial" panose="020B0604020202020204" pitchFamily="34" charset="0"/>
            </a:endParaRPr>
          </a:p>
          <a:p>
            <a:pPr lvl="2" algn="just"/>
            <a:r>
              <a:rPr lang="en-US" dirty="0">
                <a:solidFill>
                  <a:srgbClr val="FF0000"/>
                </a:solidFill>
                <a:latin typeface="Arial" panose="020B0604020202020204" pitchFamily="34" charset="0"/>
                <a:cs typeface="Arial" panose="020B0604020202020204" pitchFamily="34" charset="0"/>
              </a:rPr>
              <a:t>&lt;html&gt;</a:t>
            </a:r>
          </a:p>
          <a:p>
            <a:pPr lvl="2" algn="just"/>
            <a:r>
              <a:rPr lang="en-US" dirty="0">
                <a:solidFill>
                  <a:srgbClr val="FF0000"/>
                </a:solidFill>
                <a:latin typeface="Arial" panose="020B0604020202020204" pitchFamily="34" charset="0"/>
                <a:cs typeface="Arial" panose="020B0604020202020204" pitchFamily="34" charset="0"/>
              </a:rPr>
              <a:t>     &lt;head&gt;</a:t>
            </a:r>
          </a:p>
          <a:p>
            <a:pPr lvl="2" algn="just"/>
            <a:r>
              <a:rPr lang="en-US" dirty="0">
                <a:solidFill>
                  <a:srgbClr val="FF0000"/>
                </a:solidFill>
                <a:latin typeface="Arial" panose="020B0604020202020204" pitchFamily="34" charset="0"/>
                <a:cs typeface="Arial" panose="020B0604020202020204" pitchFamily="34" charset="0"/>
              </a:rPr>
              <a:t>      Document header related tags</a:t>
            </a:r>
          </a:p>
          <a:p>
            <a:pPr lvl="2" algn="just"/>
            <a:r>
              <a:rPr lang="en-US" dirty="0">
                <a:solidFill>
                  <a:srgbClr val="FF0000"/>
                </a:solidFill>
                <a:latin typeface="Arial" panose="020B0604020202020204" pitchFamily="34" charset="0"/>
                <a:cs typeface="Arial" panose="020B0604020202020204" pitchFamily="34" charset="0"/>
              </a:rPr>
              <a:t>   &lt;/head&gt;</a:t>
            </a:r>
          </a:p>
          <a:p>
            <a:pPr lvl="2" algn="just"/>
            <a:r>
              <a:rPr lang="en-US" dirty="0">
                <a:solidFill>
                  <a:srgbClr val="FF0000"/>
                </a:solidFill>
                <a:latin typeface="Arial" panose="020B0604020202020204" pitchFamily="34" charset="0"/>
                <a:cs typeface="Arial" panose="020B0604020202020204" pitchFamily="34" charset="0"/>
              </a:rPr>
              <a:t>     &lt;body&gt;</a:t>
            </a:r>
          </a:p>
          <a:p>
            <a:pPr lvl="2" algn="just"/>
            <a:r>
              <a:rPr lang="en-US" dirty="0">
                <a:solidFill>
                  <a:srgbClr val="FF0000"/>
                </a:solidFill>
                <a:latin typeface="Arial" panose="020B0604020202020204" pitchFamily="34" charset="0"/>
                <a:cs typeface="Arial" panose="020B0604020202020204" pitchFamily="34" charset="0"/>
              </a:rPr>
              <a:t>      Document body related tags</a:t>
            </a:r>
          </a:p>
          <a:p>
            <a:pPr lvl="2" algn="just"/>
            <a:r>
              <a:rPr lang="en-US" dirty="0">
                <a:solidFill>
                  <a:srgbClr val="FF0000"/>
                </a:solidFill>
                <a:latin typeface="Arial" panose="020B0604020202020204" pitchFamily="34" charset="0"/>
                <a:cs typeface="Arial" panose="020B0604020202020204" pitchFamily="34" charset="0"/>
              </a:rPr>
              <a:t>   &lt;/body&gt;</a:t>
            </a:r>
          </a:p>
          <a:p>
            <a:pPr lvl="2" algn="just"/>
            <a:r>
              <a:rPr lang="en-US" dirty="0">
                <a:solidFill>
                  <a:srgbClr val="FF0000"/>
                </a:solidFill>
                <a:latin typeface="Arial" panose="020B0604020202020204" pitchFamily="34" charset="0"/>
                <a:cs typeface="Arial" panose="020B0604020202020204" pitchFamily="34" charset="0"/>
              </a:rPr>
              <a:t>  &lt;/html&gt;</a:t>
            </a:r>
            <a:endParaRPr lang="en-US" i="0" dirty="0">
              <a:solidFill>
                <a:srgbClr val="FF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433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950"/>
            <a:ext cx="6222671" cy="1224150"/>
          </a:xfrm>
        </p:spPr>
        <p:txBody>
          <a:bodyPr/>
          <a:lstStyle/>
          <a:p>
            <a:r>
              <a:rPr lang="en-US" dirty="0"/>
              <a:t>Character encodings in HTML</a:t>
            </a:r>
          </a:p>
        </p:txBody>
      </p:sp>
      <p:sp>
        <p:nvSpPr>
          <p:cNvPr id="4" name="Slide Number Placeholder 3"/>
          <p:cNvSpPr>
            <a:spLocks noGrp="1"/>
          </p:cNvSpPr>
          <p:nvPr>
            <p:ph type="sldNum" sz="quarter" idx="12"/>
          </p:nvPr>
        </p:nvSpPr>
        <p:spPr/>
        <p:txBody>
          <a:bodyPr/>
          <a:lstStyle/>
          <a:p>
            <a:fld id="{F6728BC2-ACA3-447C-A909-F3F49211C066}" type="slidenum">
              <a:rPr lang="en-US" smtClean="0"/>
              <a:pPr/>
              <a:t>4</a:t>
            </a:fld>
            <a:endParaRPr lang="en-US" dirty="0"/>
          </a:p>
        </p:txBody>
      </p:sp>
      <p:sp>
        <p:nvSpPr>
          <p:cNvPr id="7" name="TextBox 6"/>
          <p:cNvSpPr txBox="1"/>
          <p:nvPr/>
        </p:nvSpPr>
        <p:spPr>
          <a:xfrm>
            <a:off x="227610" y="1659934"/>
            <a:ext cx="802971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Character encoding is a method of converting bytes into characters. </a:t>
            </a:r>
          </a:p>
          <a:p>
            <a:pPr marL="285750" indent="-285750">
              <a:buFont typeface="Arial" panose="020B0604020202020204" pitchFamily="34" charset="0"/>
              <a:buChar char="•"/>
            </a:pPr>
            <a:r>
              <a:rPr lang="en-US" dirty="0"/>
              <a:t>To validate or display an HTML document properly, a program must choose a proper character encoding.</a:t>
            </a:r>
            <a:endParaRPr lang="en-IN" dirty="0"/>
          </a:p>
          <a:p>
            <a:pPr marL="285750" indent="-285750">
              <a:buFont typeface="Arial" panose="020B0604020202020204" pitchFamily="34" charset="0"/>
              <a:buChar char="•"/>
            </a:pPr>
            <a:r>
              <a:rPr lang="en-US" dirty="0"/>
              <a:t>This is specified in the &lt;meta&gt; tag.</a:t>
            </a:r>
            <a:endParaRPr lang="en-IN" dirty="0"/>
          </a:p>
          <a:p>
            <a:endParaRPr lang="en-IN" dirty="0"/>
          </a:p>
          <a:p>
            <a:endParaRPr lang="en-IN" dirty="0"/>
          </a:p>
          <a:p>
            <a:pPr lvl="1"/>
            <a:r>
              <a:rPr lang="en-IN" dirty="0"/>
              <a:t>&lt;!DOCTYPE html&gt;</a:t>
            </a:r>
            <a:br>
              <a:rPr lang="en-IN" dirty="0"/>
            </a:br>
            <a:r>
              <a:rPr lang="en-IN" dirty="0"/>
              <a:t>&lt;html </a:t>
            </a:r>
            <a:r>
              <a:rPr lang="en-IN" dirty="0" err="1"/>
              <a:t>lang</a:t>
            </a:r>
            <a:r>
              <a:rPr lang="en-IN" dirty="0"/>
              <a:t>="</a:t>
            </a:r>
            <a:r>
              <a:rPr lang="en-IN" dirty="0" err="1"/>
              <a:t>en</a:t>
            </a:r>
            <a:r>
              <a:rPr lang="en-IN" dirty="0"/>
              <a:t>"&gt; </a:t>
            </a:r>
            <a:br>
              <a:rPr lang="en-IN" dirty="0"/>
            </a:br>
            <a:r>
              <a:rPr lang="en-IN" dirty="0"/>
              <a:t>&lt;head&gt;</a:t>
            </a:r>
            <a:br>
              <a:rPr lang="en-IN" dirty="0"/>
            </a:br>
            <a:r>
              <a:rPr lang="en-IN" dirty="0">
                <a:highlight>
                  <a:srgbClr val="FFFF00"/>
                </a:highlight>
              </a:rPr>
              <a:t>&lt;meta charset="utf-8"/&gt;</a:t>
            </a:r>
            <a:r>
              <a:rPr lang="en-US" dirty="0">
                <a:highlight>
                  <a:srgbClr val="FFFF00"/>
                </a:highlight>
              </a:rPr>
              <a:t>. </a:t>
            </a:r>
          </a:p>
          <a:p>
            <a:pPr lvl="1"/>
            <a:endParaRPr lang="en-US" dirty="0"/>
          </a:p>
          <a:p>
            <a:pPr lvl="1"/>
            <a:endParaRPr lang="en-US" dirty="0"/>
          </a:p>
          <a:p>
            <a:pPr lvl="1"/>
            <a:r>
              <a:rPr lang="en-IN" dirty="0"/>
              <a:t>&lt;!DOCTYPE html&gt;</a:t>
            </a:r>
            <a:br>
              <a:rPr lang="en-IN" dirty="0"/>
            </a:br>
            <a:r>
              <a:rPr lang="en-IN" dirty="0"/>
              <a:t>&lt;html </a:t>
            </a:r>
            <a:r>
              <a:rPr lang="en-IN" dirty="0" err="1"/>
              <a:t>lang</a:t>
            </a:r>
            <a:r>
              <a:rPr lang="en-IN" dirty="0"/>
              <a:t>="</a:t>
            </a:r>
            <a:r>
              <a:rPr lang="en-IN" dirty="0" err="1"/>
              <a:t>en</a:t>
            </a:r>
            <a:r>
              <a:rPr lang="en-IN" dirty="0"/>
              <a:t>"&gt; </a:t>
            </a:r>
            <a:br>
              <a:rPr lang="en-IN" dirty="0"/>
            </a:br>
            <a:r>
              <a:rPr lang="en-IN" dirty="0"/>
              <a:t>&lt;head&gt;</a:t>
            </a:r>
            <a:br>
              <a:rPr lang="en-IN" dirty="0"/>
            </a:br>
            <a:r>
              <a:rPr lang="en-IN" dirty="0">
                <a:highlight>
                  <a:srgbClr val="FFFF00"/>
                </a:highlight>
              </a:rPr>
              <a:t>&lt;meta http-</a:t>
            </a:r>
            <a:r>
              <a:rPr lang="en-IN" dirty="0" err="1">
                <a:highlight>
                  <a:srgbClr val="FFFF00"/>
                </a:highlight>
              </a:rPr>
              <a:t>equiv</a:t>
            </a:r>
            <a:r>
              <a:rPr lang="en-IN" dirty="0">
                <a:highlight>
                  <a:srgbClr val="FFFF00"/>
                </a:highlight>
              </a:rPr>
              <a:t>="Content-Type" content="text/html; charset=utf-8"/&gt;</a:t>
            </a:r>
            <a:endParaRPr lang="en-US" dirty="0">
              <a:highlight>
                <a:srgbClr val="FFFF00"/>
              </a:highlight>
            </a:endParaRPr>
          </a:p>
        </p:txBody>
      </p:sp>
    </p:spTree>
    <p:extLst>
      <p:ext uri="{BB962C8B-B14F-4D97-AF65-F5344CB8AC3E}">
        <p14:creationId xmlns:p14="http://schemas.microsoft.com/office/powerpoint/2010/main" val="397599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8942-B413-458F-8903-4597E2EC6772}"/>
              </a:ext>
            </a:extLst>
          </p:cNvPr>
          <p:cNvSpPr>
            <a:spLocks noGrp="1"/>
          </p:cNvSpPr>
          <p:nvPr>
            <p:ph type="title"/>
          </p:nvPr>
        </p:nvSpPr>
        <p:spPr/>
        <p:txBody>
          <a:bodyPr/>
          <a:lstStyle/>
          <a:p>
            <a:r>
              <a:rPr lang="en-IN" b="0" dirty="0"/>
              <a:t>The &lt;!DOCTYPE&gt; Declaration</a:t>
            </a:r>
            <a:br>
              <a:rPr lang="en-IN" b="0" dirty="0"/>
            </a:br>
            <a:endParaRPr lang="en-IN" dirty="0"/>
          </a:p>
        </p:txBody>
      </p:sp>
      <p:sp>
        <p:nvSpPr>
          <p:cNvPr id="3" name="Content Placeholder 2">
            <a:extLst>
              <a:ext uri="{FF2B5EF4-FFF2-40B4-BE49-F238E27FC236}">
                <a16:creationId xmlns:a16="http://schemas.microsoft.com/office/drawing/2014/main" id="{850BA0DC-575F-41A6-896B-03BD1C0A6B7A}"/>
              </a:ext>
            </a:extLst>
          </p:cNvPr>
          <p:cNvSpPr>
            <a:spLocks noGrp="1"/>
          </p:cNvSpPr>
          <p:nvPr>
            <p:ph idx="1"/>
          </p:nvPr>
        </p:nvSpPr>
        <p:spPr>
          <a:xfrm>
            <a:off x="372562" y="1698422"/>
            <a:ext cx="8383980" cy="4525963"/>
          </a:xfrm>
        </p:spPr>
        <p:txBody>
          <a:bodyPr>
            <a:normAutofit fontScale="62500" lnSpcReduction="20000"/>
          </a:bodyPr>
          <a:lstStyle/>
          <a:p>
            <a:r>
              <a:rPr lang="en-US" sz="2600" dirty="0"/>
              <a:t>The &lt;!DOCTYPE&gt; declaration tag is used by the web browser to understand the </a:t>
            </a:r>
            <a:r>
              <a:rPr lang="en-US" sz="2600" dirty="0">
                <a:highlight>
                  <a:srgbClr val="FFFF00"/>
                </a:highlight>
              </a:rPr>
              <a:t>version of the HTML </a:t>
            </a:r>
            <a:r>
              <a:rPr lang="en-US" sz="2600" dirty="0"/>
              <a:t>used in the document. </a:t>
            </a:r>
          </a:p>
          <a:p>
            <a:r>
              <a:rPr lang="en-US" sz="2600" dirty="0"/>
              <a:t>Current version of HTML is 5 and it makes use of the following declaration</a:t>
            </a:r>
          </a:p>
          <a:p>
            <a:r>
              <a:rPr lang="en-US" sz="2600" dirty="0"/>
              <a:t>All HTML need to have a DOCTYPE declared. </a:t>
            </a:r>
          </a:p>
          <a:p>
            <a:r>
              <a:rPr lang="en-US" sz="2600" dirty="0"/>
              <a:t>The DOCTYPE is not actually an element or HTML tag. </a:t>
            </a:r>
          </a:p>
          <a:p>
            <a:r>
              <a:rPr lang="en-US" sz="2600" dirty="0"/>
              <a:t>It lets the browser know how the document should be interpreted, by indicating what version or standard of HTML (or other markup language) is being used.</a:t>
            </a:r>
            <a:br>
              <a:rPr lang="en-US" sz="2600" dirty="0"/>
            </a:br>
            <a:br>
              <a:rPr lang="en-US" sz="1800" dirty="0"/>
            </a:br>
            <a:br>
              <a:rPr lang="en-US" sz="1800" dirty="0"/>
            </a:br>
            <a:br>
              <a:rPr lang="en-US" sz="1800" dirty="0"/>
            </a:br>
            <a:r>
              <a:rPr lang="en-US" dirty="0">
                <a:highlight>
                  <a:srgbClr val="FFFF00"/>
                </a:highlight>
              </a:rPr>
              <a:t>&lt;!DOCTYPE html&gt;</a:t>
            </a:r>
          </a:p>
          <a:p>
            <a:pPr marL="0" indent="0">
              <a:buNone/>
            </a:pPr>
            <a:r>
              <a:rPr lang="en-US" dirty="0"/>
              <a:t>     &lt;html&gt;</a:t>
            </a:r>
          </a:p>
          <a:p>
            <a:pPr marL="0" indent="0">
              <a:buNone/>
            </a:pPr>
            <a:r>
              <a:rPr lang="en-US" dirty="0"/>
              <a:t>     &lt;head&gt; </a:t>
            </a:r>
          </a:p>
          <a:p>
            <a:pPr marL="0" indent="0">
              <a:buNone/>
            </a:pPr>
            <a:r>
              <a:rPr lang="en-US" dirty="0"/>
              <a:t>       * * *</a:t>
            </a:r>
          </a:p>
          <a:p>
            <a:pPr marL="0" indent="0">
              <a:buNone/>
            </a:pPr>
            <a:r>
              <a:rPr lang="en-US" dirty="0"/>
              <a:t>     &lt;/head&gt; </a:t>
            </a:r>
          </a:p>
          <a:p>
            <a:pPr marL="0" indent="0">
              <a:buNone/>
            </a:pPr>
            <a:r>
              <a:rPr lang="en-US" dirty="0"/>
              <a:t>     &lt;body&gt; * * * &lt;/body&gt; </a:t>
            </a:r>
          </a:p>
          <a:p>
            <a:pPr marL="0" indent="0">
              <a:buNone/>
            </a:pPr>
            <a:r>
              <a:rPr lang="en-US" dirty="0"/>
              <a:t>     &lt;/html&gt;</a:t>
            </a:r>
            <a:br>
              <a:rPr lang="en-US" dirty="0"/>
            </a:br>
            <a:br>
              <a:rPr lang="en-US" dirty="0"/>
            </a:br>
            <a:endParaRPr lang="en-IN" sz="1800" dirty="0"/>
          </a:p>
        </p:txBody>
      </p:sp>
      <p:sp>
        <p:nvSpPr>
          <p:cNvPr id="4" name="Slide Number Placeholder 3">
            <a:extLst>
              <a:ext uri="{FF2B5EF4-FFF2-40B4-BE49-F238E27FC236}">
                <a16:creationId xmlns:a16="http://schemas.microsoft.com/office/drawing/2014/main" id="{270F32E6-3BA0-47AA-8737-BD36AE627494}"/>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116271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p>
        </p:txBody>
      </p:sp>
      <p:sp>
        <p:nvSpPr>
          <p:cNvPr id="4" name="Slide Number Placeholder 3"/>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TextBox 4"/>
          <p:cNvSpPr txBox="1"/>
          <p:nvPr/>
        </p:nvSpPr>
        <p:spPr>
          <a:xfrm>
            <a:off x="260613" y="1365465"/>
            <a:ext cx="8325840" cy="6186309"/>
          </a:xfrm>
          <a:prstGeom prst="rect">
            <a:avLst/>
          </a:prstGeom>
          <a:noFill/>
        </p:spPr>
        <p:txBody>
          <a:bodyPr wrap="square" rtlCol="0">
            <a:spAutoFit/>
          </a:bodyPr>
          <a:lstStyle/>
          <a:p>
            <a:r>
              <a:rPr lang="en-IN" dirty="0">
                <a:solidFill>
                  <a:srgbClr val="FF0000"/>
                </a:solidFill>
              </a:rPr>
              <a:t>HTML Paragraph Tag</a:t>
            </a:r>
          </a:p>
          <a:p>
            <a:r>
              <a:rPr lang="en-US" dirty="0"/>
              <a:t>The tag offers a way to structure your text into different paragraphs. Each paragraph of text should go in between an opening and a closing tag</a:t>
            </a:r>
            <a:endParaRPr lang="en-IN" dirty="0">
              <a:solidFill>
                <a:srgbClr val="FF0000"/>
              </a:solidFill>
            </a:endParaRPr>
          </a:p>
          <a:p>
            <a:pPr lvl="2"/>
            <a:endParaRPr lang="en-US" dirty="0"/>
          </a:p>
          <a:p>
            <a:pPr lvl="2"/>
            <a:r>
              <a:rPr lang="en-US" dirty="0"/>
              <a:t>&lt;body&gt;</a:t>
            </a:r>
          </a:p>
          <a:p>
            <a:pPr lvl="2"/>
            <a:r>
              <a:rPr lang="en-US" dirty="0"/>
              <a:t>&lt;p&gt; First paragraph &lt;/p&gt;</a:t>
            </a:r>
          </a:p>
          <a:p>
            <a:pPr lvl="2"/>
            <a:r>
              <a:rPr lang="en-US" dirty="0"/>
              <a:t>&lt;p&gt; Second paragraph &lt;/p&gt;</a:t>
            </a:r>
          </a:p>
          <a:p>
            <a:pPr lvl="2"/>
            <a:r>
              <a:rPr lang="en-US" dirty="0"/>
              <a:t>&lt;/body&gt;</a:t>
            </a:r>
          </a:p>
          <a:p>
            <a:endParaRPr lang="en-US" dirty="0"/>
          </a:p>
          <a:p>
            <a:r>
              <a:rPr lang="en-US" dirty="0">
                <a:solidFill>
                  <a:srgbClr val="FF0000"/>
                </a:solidFill>
              </a:rPr>
              <a:t>HTML Comment tag</a:t>
            </a:r>
          </a:p>
          <a:p>
            <a:endParaRPr lang="en-US" dirty="0">
              <a:solidFill>
                <a:srgbClr val="FF0000"/>
              </a:solidFill>
            </a:endParaRPr>
          </a:p>
          <a:p>
            <a:pPr lvl="1"/>
            <a:r>
              <a:rPr lang="en-US" dirty="0"/>
              <a:t>&lt;body&gt;</a:t>
            </a:r>
          </a:p>
          <a:p>
            <a:pPr lvl="1"/>
            <a:r>
              <a:rPr lang="en-US" dirty="0"/>
              <a:t>&lt;</a:t>
            </a:r>
            <a:r>
              <a:rPr lang="en-US" dirty="0" err="1"/>
              <a:t>img</a:t>
            </a:r>
            <a:r>
              <a:rPr lang="en-US" dirty="0"/>
              <a:t> </a:t>
            </a:r>
            <a:r>
              <a:rPr lang="en-US" dirty="0" err="1"/>
              <a:t>src</a:t>
            </a:r>
            <a:r>
              <a:rPr lang="en-US" dirty="0"/>
              <a:t>="../../images/w2t.png" width="380" height="70" /&gt;  &lt;!--Image file--&gt;</a:t>
            </a:r>
          </a:p>
          <a:p>
            <a:pPr lvl="1"/>
            <a:r>
              <a:rPr lang="en-US" dirty="0"/>
              <a:t>&lt;/body</a:t>
            </a:r>
          </a:p>
          <a:p>
            <a:endParaRPr lang="en-US" dirty="0"/>
          </a:p>
          <a:p>
            <a:r>
              <a:rPr lang="en-US" dirty="0">
                <a:solidFill>
                  <a:srgbClr val="FF0000"/>
                </a:solidFill>
              </a:rPr>
              <a:t>HTML Images tag</a:t>
            </a:r>
          </a:p>
          <a:p>
            <a:pPr lvl="1"/>
            <a:r>
              <a:rPr lang="en-US" dirty="0"/>
              <a:t>&lt;body&gt;</a:t>
            </a:r>
          </a:p>
          <a:p>
            <a:pPr lvl="1"/>
            <a:r>
              <a:rPr lang="en-US" dirty="0"/>
              <a:t>    &lt;</a:t>
            </a:r>
            <a:r>
              <a:rPr lang="en-US" dirty="0" err="1"/>
              <a:t>img</a:t>
            </a:r>
            <a:r>
              <a:rPr lang="en-US" dirty="0"/>
              <a:t> </a:t>
            </a:r>
            <a:r>
              <a:rPr lang="en-US" dirty="0" err="1"/>
              <a:t>src</a:t>
            </a:r>
            <a:r>
              <a:rPr lang="en-US" dirty="0"/>
              <a:t>="../../images/w2t.png" width="380" height="70" /&gt;</a:t>
            </a:r>
          </a:p>
          <a:p>
            <a:pPr lvl="1"/>
            <a:r>
              <a:rPr lang="en-US" dirty="0"/>
              <a:t>&lt;/body&gt;</a:t>
            </a:r>
          </a:p>
          <a:p>
            <a:endParaRPr lang="en-US" dirty="0"/>
          </a:p>
          <a:p>
            <a:endParaRPr lang="en-US" dirty="0"/>
          </a:p>
          <a:p>
            <a:endParaRPr lang="en-US" dirty="0"/>
          </a:p>
        </p:txBody>
      </p:sp>
    </p:spTree>
    <p:extLst>
      <p:ext uri="{BB962C8B-B14F-4D97-AF65-F5344CB8AC3E}">
        <p14:creationId xmlns:p14="http://schemas.microsoft.com/office/powerpoint/2010/main" val="114904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CD59-AD16-4CA1-82A7-A5F8FD9B76BD}"/>
              </a:ext>
            </a:extLst>
          </p:cNvPr>
          <p:cNvSpPr>
            <a:spLocks noGrp="1"/>
          </p:cNvSpPr>
          <p:nvPr>
            <p:ph type="title"/>
          </p:nvPr>
        </p:nvSpPr>
        <p:spPr/>
        <p:txBody>
          <a:bodyPr/>
          <a:lstStyle/>
          <a:p>
            <a:r>
              <a:rPr lang="en-US" dirty="0"/>
              <a:t>HTML tags</a:t>
            </a:r>
            <a:endParaRPr lang="en-IN" dirty="0"/>
          </a:p>
        </p:txBody>
      </p:sp>
      <p:sp>
        <p:nvSpPr>
          <p:cNvPr id="3" name="Content Placeholder 2">
            <a:extLst>
              <a:ext uri="{FF2B5EF4-FFF2-40B4-BE49-F238E27FC236}">
                <a16:creationId xmlns:a16="http://schemas.microsoft.com/office/drawing/2014/main" id="{747D68D5-337D-447B-B05A-5131B8DADF2F}"/>
              </a:ext>
            </a:extLst>
          </p:cNvPr>
          <p:cNvSpPr>
            <a:spLocks noGrp="1"/>
          </p:cNvSpPr>
          <p:nvPr>
            <p:ph idx="1"/>
          </p:nvPr>
        </p:nvSpPr>
        <p:spPr>
          <a:xfrm>
            <a:off x="380010" y="1481446"/>
            <a:ext cx="8604418" cy="5376554"/>
          </a:xfrm>
        </p:spPr>
        <p:txBody>
          <a:bodyPr>
            <a:normAutofit fontScale="40000" lnSpcReduction="20000"/>
          </a:bodyPr>
          <a:lstStyle/>
          <a:p>
            <a:pPr marL="0" indent="0">
              <a:buNone/>
            </a:pPr>
            <a:r>
              <a:rPr lang="en-US" sz="4500" dirty="0">
                <a:solidFill>
                  <a:srgbClr val="FF0000"/>
                </a:solidFill>
              </a:rPr>
              <a:t>HTML Link tag</a:t>
            </a:r>
          </a:p>
          <a:p>
            <a:pPr marL="0" indent="0">
              <a:buNone/>
            </a:pPr>
            <a:r>
              <a:rPr lang="en-US" sz="4500" dirty="0"/>
              <a:t>&lt;body&gt;</a:t>
            </a:r>
          </a:p>
          <a:p>
            <a:pPr marL="0" indent="0">
              <a:buNone/>
            </a:pPr>
            <a:r>
              <a:rPr lang="en-US" sz="4500" dirty="0"/>
              <a:t>    &lt;a </a:t>
            </a:r>
            <a:r>
              <a:rPr lang="en-US" sz="4500" dirty="0" err="1"/>
              <a:t>href</a:t>
            </a:r>
            <a:r>
              <a:rPr lang="en-US" sz="4500" dirty="0"/>
              <a:t>="http://www.way2tutorial.com"&gt;Web Development Tutorial&lt;/a&gt;</a:t>
            </a:r>
          </a:p>
          <a:p>
            <a:pPr marL="0" indent="0">
              <a:buNone/>
            </a:pPr>
            <a:r>
              <a:rPr lang="en-US" sz="4500" dirty="0"/>
              <a:t>&lt;/body&gt;</a:t>
            </a:r>
          </a:p>
          <a:p>
            <a:endParaRPr lang="en-US" sz="4500" dirty="0"/>
          </a:p>
          <a:p>
            <a:pPr marL="0" indent="0">
              <a:buNone/>
            </a:pPr>
            <a:r>
              <a:rPr lang="en-US" sz="4500" dirty="0">
                <a:solidFill>
                  <a:srgbClr val="FF0000"/>
                </a:solidFill>
              </a:rPr>
              <a:t>HTML Heading tags</a:t>
            </a:r>
          </a:p>
          <a:p>
            <a:pPr marL="0" indent="0">
              <a:buNone/>
            </a:pPr>
            <a:r>
              <a:rPr lang="en-US" sz="4500" dirty="0"/>
              <a:t>Any document starts with a heading. You can use different sizes for your headings. HTML also has six levels of headings, which use the elements </a:t>
            </a:r>
            <a:r>
              <a:rPr lang="en-US" sz="4500" b="1" dirty="0"/>
              <a:t>, , , , , and . </a:t>
            </a:r>
            <a:r>
              <a:rPr lang="en-US" sz="4500" b="1" dirty="0">
                <a:highlight>
                  <a:srgbClr val="FFFF00"/>
                </a:highlight>
              </a:rPr>
              <a:t>While displaying any heading, browser adds one line before and one line after that heading. </a:t>
            </a:r>
            <a:endParaRPr lang="en-US" sz="4500" dirty="0">
              <a:solidFill>
                <a:srgbClr val="FF0000"/>
              </a:solidFill>
              <a:highlight>
                <a:srgbClr val="FFFF00"/>
              </a:highlight>
            </a:endParaRPr>
          </a:p>
          <a:p>
            <a:pPr marL="0" indent="0">
              <a:buNone/>
            </a:pPr>
            <a:r>
              <a:rPr lang="pt-BR" sz="4500" dirty="0"/>
              <a:t>&lt;body&gt;</a:t>
            </a:r>
          </a:p>
          <a:p>
            <a:pPr marL="0" indent="0">
              <a:buNone/>
            </a:pPr>
            <a:r>
              <a:rPr lang="pt-BR" sz="4500" dirty="0"/>
              <a:t>    &lt;h1&gt;Heading h1&lt;/h1&gt;</a:t>
            </a:r>
          </a:p>
          <a:p>
            <a:pPr marL="0" indent="0">
              <a:buNone/>
            </a:pPr>
            <a:r>
              <a:rPr lang="pt-BR" sz="4500" dirty="0"/>
              <a:t>    &lt;h2&gt;Heading h2&lt;/h2&gt;</a:t>
            </a:r>
          </a:p>
          <a:p>
            <a:pPr marL="0" indent="0">
              <a:buNone/>
            </a:pPr>
            <a:r>
              <a:rPr lang="pt-BR" sz="4500" dirty="0"/>
              <a:t>    &lt;h3&gt;Heading h3&lt;/h3&gt;</a:t>
            </a:r>
          </a:p>
          <a:p>
            <a:pPr marL="0" indent="0">
              <a:buNone/>
            </a:pPr>
            <a:r>
              <a:rPr lang="pt-BR" sz="4500" dirty="0"/>
              <a:t>    &lt;h4&gt;Heading h4&lt;/h4&gt;</a:t>
            </a:r>
          </a:p>
          <a:p>
            <a:pPr marL="0" indent="0">
              <a:buNone/>
            </a:pPr>
            <a:r>
              <a:rPr lang="pt-BR" sz="4500" dirty="0"/>
              <a:t>    &lt;h5&gt;Heading h5&lt;/h5&gt;</a:t>
            </a:r>
          </a:p>
          <a:p>
            <a:pPr marL="0" indent="0">
              <a:buNone/>
            </a:pPr>
            <a:r>
              <a:rPr lang="pt-BR" sz="4500" dirty="0"/>
              <a:t>    &lt;h6&gt;Heading h6&lt;/h6&gt;</a:t>
            </a:r>
          </a:p>
          <a:p>
            <a:pPr marL="0" indent="0">
              <a:buNone/>
            </a:pPr>
            <a:r>
              <a:rPr lang="pt-BR" sz="4500" dirty="0"/>
              <a:t>&lt;/body</a:t>
            </a:r>
          </a:p>
          <a:p>
            <a:pPr marL="0" indent="0">
              <a:buNone/>
            </a:pPr>
            <a:endParaRPr lang="en-IN" dirty="0"/>
          </a:p>
        </p:txBody>
      </p:sp>
      <p:sp>
        <p:nvSpPr>
          <p:cNvPr id="4" name="Slide Number Placeholder 3">
            <a:extLst>
              <a:ext uri="{FF2B5EF4-FFF2-40B4-BE49-F238E27FC236}">
                <a16:creationId xmlns:a16="http://schemas.microsoft.com/office/drawing/2014/main" id="{FF9803E8-4CF8-4A12-9999-5905E5F3A553}"/>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261558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p>
        </p:txBody>
      </p:sp>
      <p:sp>
        <p:nvSpPr>
          <p:cNvPr id="4" name="Slide Number Placeholder 3"/>
          <p:cNvSpPr>
            <a:spLocks noGrp="1"/>
          </p:cNvSpPr>
          <p:nvPr>
            <p:ph type="sldNum" sz="quarter" idx="12"/>
          </p:nvPr>
        </p:nvSpPr>
        <p:spPr/>
        <p:txBody>
          <a:bodyPr/>
          <a:lstStyle/>
          <a:p>
            <a:fld id="{F6728BC2-ACA3-447C-A909-F3F49211C066}" type="slidenum">
              <a:rPr lang="en-US" smtClean="0"/>
              <a:pPr/>
              <a:t>8</a:t>
            </a:fld>
            <a:endParaRPr lang="en-US" dirty="0"/>
          </a:p>
        </p:txBody>
      </p:sp>
      <p:sp>
        <p:nvSpPr>
          <p:cNvPr id="5" name="TextBox 4"/>
          <p:cNvSpPr txBox="1"/>
          <p:nvPr/>
        </p:nvSpPr>
        <p:spPr>
          <a:xfrm>
            <a:off x="159572" y="1219200"/>
            <a:ext cx="8394020" cy="5909310"/>
          </a:xfrm>
          <a:prstGeom prst="rect">
            <a:avLst/>
          </a:prstGeom>
          <a:noFill/>
        </p:spPr>
        <p:txBody>
          <a:bodyPr wrap="square" rtlCol="0">
            <a:spAutoFit/>
          </a:bodyPr>
          <a:lstStyle/>
          <a:p>
            <a:r>
              <a:rPr lang="en-US" dirty="0">
                <a:solidFill>
                  <a:srgbClr val="FF0000"/>
                </a:solidFill>
              </a:rPr>
              <a:t>HTML List tags</a:t>
            </a:r>
          </a:p>
          <a:p>
            <a:r>
              <a:rPr lang="en-US" dirty="0"/>
              <a:t>HTML lists are defined with the &lt;ul&gt; (unordered/bullet list) or the &lt;</a:t>
            </a:r>
            <a:r>
              <a:rPr lang="en-US" dirty="0" err="1"/>
              <a:t>ol</a:t>
            </a:r>
            <a:r>
              <a:rPr lang="en-US" dirty="0"/>
              <a:t>&gt; (ordered/numbered list) tag, followed by &lt;li&gt; tags</a:t>
            </a:r>
          </a:p>
          <a:p>
            <a:pPr lvl="3"/>
            <a:r>
              <a:rPr lang="it-IT" dirty="0"/>
              <a:t>&lt;ul&gt;</a:t>
            </a:r>
            <a:br>
              <a:rPr lang="it-IT" dirty="0"/>
            </a:br>
            <a:r>
              <a:rPr lang="it-IT" dirty="0"/>
              <a:t>  &lt;li&gt;Coffee&lt;/li&gt;</a:t>
            </a:r>
            <a:br>
              <a:rPr lang="it-IT" dirty="0"/>
            </a:br>
            <a:r>
              <a:rPr lang="it-IT" dirty="0"/>
              <a:t>  &lt;li&gt;Tea&lt;/li&gt;</a:t>
            </a:r>
            <a:br>
              <a:rPr lang="it-IT" dirty="0"/>
            </a:br>
            <a:r>
              <a:rPr lang="it-IT" dirty="0"/>
              <a:t>  &lt;li&gt;Milk&lt;/li&gt;</a:t>
            </a:r>
            <a:br>
              <a:rPr lang="it-IT" dirty="0"/>
            </a:br>
            <a:r>
              <a:rPr lang="it-IT" dirty="0"/>
              <a:t>&lt;/ul&gt;</a:t>
            </a:r>
          </a:p>
          <a:p>
            <a:pPr lvl="3"/>
            <a:endParaRPr lang="it-IT" dirty="0"/>
          </a:p>
          <a:p>
            <a:r>
              <a:rPr lang="it-IT" dirty="0">
                <a:solidFill>
                  <a:srgbClr val="FF0000"/>
                </a:solidFill>
              </a:rPr>
              <a:t>HTML Line Break Tag</a:t>
            </a:r>
          </a:p>
          <a:p>
            <a:pPr marL="285750" indent="-285750">
              <a:buFont typeface="Arial" panose="020B0604020202020204" pitchFamily="34" charset="0"/>
              <a:buChar char="•"/>
            </a:pPr>
            <a:r>
              <a:rPr lang="en-US" dirty="0"/>
              <a:t>Whenever you use the </a:t>
            </a:r>
            <a:r>
              <a:rPr lang="en-US" b="1" dirty="0"/>
              <a:t>&lt;</a:t>
            </a:r>
            <a:r>
              <a:rPr lang="en-US" b="1" dirty="0" err="1"/>
              <a:t>br</a:t>
            </a:r>
            <a:r>
              <a:rPr lang="en-US" b="1" dirty="0"/>
              <a:t> /&gt;</a:t>
            </a:r>
            <a:r>
              <a:rPr lang="en-US" dirty="0"/>
              <a:t> element, anything following it starts from the next line. </a:t>
            </a:r>
          </a:p>
          <a:p>
            <a:pPr marL="285750" indent="-285750">
              <a:buFont typeface="Arial" panose="020B0604020202020204" pitchFamily="34" charset="0"/>
              <a:buChar char="•"/>
            </a:pPr>
            <a:r>
              <a:rPr lang="en-US" dirty="0"/>
              <a:t>This tag is an example of an </a:t>
            </a:r>
            <a:r>
              <a:rPr lang="en-US" b="1" dirty="0"/>
              <a:t>empty</a:t>
            </a:r>
            <a:r>
              <a:rPr lang="en-US" dirty="0"/>
              <a:t> element, where you do not need opening and closing tags, as there is nothing to go in between them.</a:t>
            </a:r>
            <a:endParaRPr lang="it-IT" dirty="0">
              <a:solidFill>
                <a:srgbClr val="FF0000"/>
              </a:solidFill>
            </a:endParaRPr>
          </a:p>
          <a:p>
            <a:pPr lvl="2"/>
            <a:r>
              <a:rPr lang="en-US" dirty="0"/>
              <a:t>            &lt;p&gt;Hello&lt;</a:t>
            </a:r>
            <a:r>
              <a:rPr lang="en-US" dirty="0" err="1"/>
              <a:t>br</a:t>
            </a:r>
            <a:r>
              <a:rPr lang="en-US" dirty="0"/>
              <a:t> /&gt;</a:t>
            </a:r>
          </a:p>
          <a:p>
            <a:pPr lvl="2"/>
            <a:r>
              <a:rPr lang="en-US" dirty="0"/>
              <a:t>            You delivered your assignment </a:t>
            </a:r>
            <a:r>
              <a:rPr lang="en-US" dirty="0" err="1"/>
              <a:t>ontime</a:t>
            </a:r>
            <a:r>
              <a:rPr lang="en-US" dirty="0"/>
              <a:t>.&lt;</a:t>
            </a:r>
            <a:r>
              <a:rPr lang="en-US" dirty="0" err="1"/>
              <a:t>br</a:t>
            </a:r>
            <a:r>
              <a:rPr lang="en-US" dirty="0"/>
              <a:t> /&gt;</a:t>
            </a:r>
          </a:p>
          <a:p>
            <a:pPr lvl="2"/>
            <a:r>
              <a:rPr lang="en-US" dirty="0"/>
              <a:t>            Thanks&lt;</a:t>
            </a:r>
            <a:r>
              <a:rPr lang="en-US" dirty="0" err="1"/>
              <a:t>br</a:t>
            </a:r>
            <a:r>
              <a:rPr lang="en-US" dirty="0"/>
              <a:t> /&gt;</a:t>
            </a:r>
          </a:p>
          <a:p>
            <a:pPr lvl="2"/>
            <a:r>
              <a:rPr lang="en-US" dirty="0"/>
              <a:t>            </a:t>
            </a:r>
            <a:r>
              <a:rPr lang="en-US" dirty="0" err="1"/>
              <a:t>Mahnaz</a:t>
            </a:r>
            <a:r>
              <a:rPr lang="en-US" dirty="0"/>
              <a:t>&lt;/p&gt;</a:t>
            </a:r>
            <a:endParaRPr lang="it-IT" dirty="0"/>
          </a:p>
          <a:p>
            <a:endParaRPr lang="en-US" dirty="0"/>
          </a:p>
          <a:p>
            <a:endParaRPr lang="en-US" dirty="0"/>
          </a:p>
          <a:p>
            <a:endParaRPr lang="en-US" dirty="0"/>
          </a:p>
        </p:txBody>
      </p:sp>
    </p:spTree>
    <p:extLst>
      <p:ext uri="{BB962C8B-B14F-4D97-AF65-F5344CB8AC3E}">
        <p14:creationId xmlns:p14="http://schemas.microsoft.com/office/powerpoint/2010/main" val="4223879113"/>
      </p:ext>
    </p:extLst>
  </p:cSld>
  <p:clrMapOvr>
    <a:masterClrMapping/>
  </p:clrMapOvr>
</p:sld>
</file>

<file path=ppt/theme/theme1.xml><?xml version="1.0" encoding="utf-8"?>
<a:theme xmlns:a="http://schemas.openxmlformats.org/drawingml/2006/main" name="2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Revature Template  101416</Template>
  <TotalTime>548</TotalTime>
  <Words>1734</Words>
  <Application>Microsoft Office PowerPoint</Application>
  <PresentationFormat>On-screen Show (4:3)</PresentationFormat>
  <Paragraphs>298</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2_Custom Design</vt:lpstr>
      <vt:lpstr>HyperText Markup Language</vt:lpstr>
      <vt:lpstr> CONTENT</vt:lpstr>
      <vt:lpstr>HTML</vt:lpstr>
      <vt:lpstr>HTML – Basic Structure</vt:lpstr>
      <vt:lpstr>Character encodings in HTML</vt:lpstr>
      <vt:lpstr>The &lt;!DOCTYPE&gt; Declaration </vt:lpstr>
      <vt:lpstr>HTML tags</vt:lpstr>
      <vt:lpstr>HTML tags</vt:lpstr>
      <vt:lpstr>HTML tags</vt:lpstr>
      <vt:lpstr>HTML semantic tags</vt:lpstr>
      <vt:lpstr>HTML semantic tags</vt:lpstr>
      <vt:lpstr>&lt;header&gt;</vt:lpstr>
      <vt:lpstr>&lt;footer&gt;</vt:lpstr>
      <vt:lpstr>&lt;nav&gt;</vt:lpstr>
      <vt:lpstr>&lt;main&gt;</vt:lpstr>
      <vt:lpstr>&lt;section&gt;</vt:lpstr>
      <vt:lpstr>&lt;article&gt;</vt:lpstr>
      <vt:lpstr>HTML forms</vt:lpstr>
      <vt:lpstr>HTML - ATTRIBUTES</vt:lpstr>
      <vt:lpstr>Core attributes</vt:lpstr>
      <vt:lpstr>Attributes – contd.</vt:lpstr>
      <vt:lpstr>Attributes – contd.</vt:lpstr>
    </vt:vector>
  </TitlesOfParts>
  <Company>Persistence Holdings,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account 10</dc:creator>
  <cp:lastModifiedBy>Raghavan</cp:lastModifiedBy>
  <cp:revision>60</cp:revision>
  <cp:lastPrinted>2016-06-20T20:58:50Z</cp:lastPrinted>
  <dcterms:created xsi:type="dcterms:W3CDTF">2016-11-09T18:19:08Z</dcterms:created>
  <dcterms:modified xsi:type="dcterms:W3CDTF">2018-10-17T20:32:23Z</dcterms:modified>
</cp:coreProperties>
</file>