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 id="2147497530" r:id="rId5"/>
  </p:sldMasterIdLst>
  <p:notesMasterIdLst>
    <p:notesMasterId r:id="rId59"/>
  </p:notesMasterIdLst>
  <p:handoutMasterIdLst>
    <p:handoutMasterId r:id="rId60"/>
  </p:handoutMasterIdLst>
  <p:sldIdLst>
    <p:sldId id="542" r:id="rId6"/>
    <p:sldId id="675" r:id="rId7"/>
    <p:sldId id="755" r:id="rId8"/>
    <p:sldId id="676" r:id="rId9"/>
    <p:sldId id="258" r:id="rId10"/>
    <p:sldId id="556" r:id="rId11"/>
    <p:sldId id="260" r:id="rId12"/>
    <p:sldId id="261" r:id="rId13"/>
    <p:sldId id="262" r:id="rId14"/>
    <p:sldId id="557" r:id="rId15"/>
    <p:sldId id="558" r:id="rId16"/>
    <p:sldId id="265" r:id="rId17"/>
    <p:sldId id="559" r:id="rId18"/>
    <p:sldId id="560" r:id="rId19"/>
    <p:sldId id="561" r:id="rId20"/>
    <p:sldId id="267" r:id="rId21"/>
    <p:sldId id="562" r:id="rId22"/>
    <p:sldId id="563" r:id="rId23"/>
    <p:sldId id="564" r:id="rId24"/>
    <p:sldId id="565" r:id="rId25"/>
    <p:sldId id="566" r:id="rId26"/>
    <p:sldId id="567" r:id="rId27"/>
    <p:sldId id="757" r:id="rId28"/>
    <p:sldId id="680" r:id="rId29"/>
    <p:sldId id="271" r:id="rId30"/>
    <p:sldId id="272" r:id="rId31"/>
    <p:sldId id="273" r:id="rId32"/>
    <p:sldId id="568" r:id="rId33"/>
    <p:sldId id="707" r:id="rId34"/>
    <p:sldId id="756" r:id="rId35"/>
    <p:sldId id="681" r:id="rId36"/>
    <p:sldId id="569" r:id="rId37"/>
    <p:sldId id="570" r:id="rId38"/>
    <p:sldId id="571" r:id="rId39"/>
    <p:sldId id="572" r:id="rId40"/>
    <p:sldId id="758" r:id="rId41"/>
    <p:sldId id="682" r:id="rId42"/>
    <p:sldId id="573" r:id="rId43"/>
    <p:sldId id="574" r:id="rId44"/>
    <p:sldId id="291" r:id="rId45"/>
    <p:sldId id="754" r:id="rId46"/>
    <p:sldId id="743" r:id="rId47"/>
    <p:sldId id="744" r:id="rId48"/>
    <p:sldId id="745" r:id="rId49"/>
    <p:sldId id="746" r:id="rId50"/>
    <p:sldId id="747" r:id="rId51"/>
    <p:sldId id="748" r:id="rId52"/>
    <p:sldId id="749" r:id="rId53"/>
    <p:sldId id="750" r:id="rId54"/>
    <p:sldId id="759" r:id="rId55"/>
    <p:sldId id="691" r:id="rId56"/>
    <p:sldId id="752" r:id="rId57"/>
    <p:sldId id="753"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1218" autoAdjust="0"/>
    <p:restoredTop sz="77298" autoAdjust="0"/>
  </p:normalViewPr>
  <p:slideViewPr>
    <p:cSldViewPr>
      <p:cViewPr varScale="1">
        <p:scale>
          <a:sx n="57" d="100"/>
          <a:sy n="57" d="100"/>
        </p:scale>
        <p:origin x="113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7" d="100"/>
          <a:sy n="77" d="100"/>
        </p:scale>
        <p:origin x="-2130" y="135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962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962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962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7408051-85A0-4C84-89B3-8320997109A7}" type="slidenum">
              <a:rPr lang="en-US" altLang="en-US"/>
              <a:pPr/>
              <a:t>‹#›</a:t>
            </a:fld>
            <a:endParaRPr lang="en-US" altLang="en-US"/>
          </a:p>
        </p:txBody>
      </p:sp>
    </p:spTree>
    <p:extLst>
      <p:ext uri="{BB962C8B-B14F-4D97-AF65-F5344CB8AC3E}">
        <p14:creationId xmlns:p14="http://schemas.microsoft.com/office/powerpoint/2010/main" val="41307404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911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193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1" name="Rectangle 5"/>
          <p:cNvSpPr>
            <a:spLocks noGrp="1" noChangeArrowheads="1"/>
          </p:cNvSpPr>
          <p:nvPr>
            <p:ph type="body" sz="quarter" idx="3"/>
          </p:nvPr>
        </p:nvSpPr>
        <p:spPr bwMode="auto">
          <a:xfrm>
            <a:off x="1066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11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911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B5E456F-7890-412C-882E-4CAFF8ABEF66}" type="slidenum">
              <a:rPr lang="en-US" altLang="en-US"/>
              <a:pPr/>
              <a:t>‹#›</a:t>
            </a:fld>
            <a:endParaRPr lang="en-US" altLang="en-US"/>
          </a:p>
        </p:txBody>
      </p:sp>
    </p:spTree>
    <p:extLst>
      <p:ext uri="{BB962C8B-B14F-4D97-AF65-F5344CB8AC3E}">
        <p14:creationId xmlns:p14="http://schemas.microsoft.com/office/powerpoint/2010/main" val="2740200817"/>
      </p:ext>
    </p:extLst>
  </p:cSld>
  <p:clrMap bg1="lt1" tx1="dk1" bg2="lt2" tx2="dk2" accent1="accent1" accent2="accent2" accent3="accent3" accent4="accent4" accent5="accent5" accent6="accent6" hlink="hlink" folHlink="folHlink"/>
  <p:hf hdr="0" ftr="0" dt="0"/>
  <p:notesStyle>
    <a:lvl1pPr algn="just" rtl="0" eaLnBrk="0" fontAlgn="base" hangingPunct="0">
      <a:spcBef>
        <a:spcPct val="30000"/>
      </a:spcBef>
      <a:spcAft>
        <a:spcPct val="0"/>
      </a:spcAft>
      <a:defRPr sz="1200" kern="1200">
        <a:solidFill>
          <a:schemeClr val="tx1"/>
        </a:solidFill>
        <a:latin typeface="Georgia" pitchFamily="18" charset="0"/>
        <a:ea typeface="+mn-ea"/>
        <a:cs typeface="+mn-cs"/>
      </a:defRPr>
    </a:lvl1pPr>
    <a:lvl2pPr marL="457200" algn="just" rtl="0" eaLnBrk="0" fontAlgn="base" hangingPunct="0">
      <a:spcBef>
        <a:spcPct val="30000"/>
      </a:spcBef>
      <a:spcAft>
        <a:spcPct val="0"/>
      </a:spcAft>
      <a:defRPr sz="1200" kern="1200">
        <a:solidFill>
          <a:schemeClr val="tx1"/>
        </a:solidFill>
        <a:latin typeface="Georgia" pitchFamily="18" charset="0"/>
        <a:ea typeface="+mn-ea"/>
        <a:cs typeface="+mn-cs"/>
      </a:defRPr>
    </a:lvl2pPr>
    <a:lvl3pPr marL="914400" algn="just" rtl="0" eaLnBrk="0" fontAlgn="base" hangingPunct="0">
      <a:spcBef>
        <a:spcPct val="30000"/>
      </a:spcBef>
      <a:spcAft>
        <a:spcPct val="0"/>
      </a:spcAft>
      <a:defRPr sz="1200" kern="1200">
        <a:solidFill>
          <a:schemeClr val="tx1"/>
        </a:solidFill>
        <a:latin typeface="Georgia" pitchFamily="18" charset="0"/>
        <a:ea typeface="+mn-ea"/>
        <a:cs typeface="+mn-cs"/>
      </a:defRPr>
    </a:lvl3pPr>
    <a:lvl4pPr marL="1371600" algn="just" rtl="0" eaLnBrk="0" fontAlgn="base" hangingPunct="0">
      <a:spcBef>
        <a:spcPct val="30000"/>
      </a:spcBef>
      <a:spcAft>
        <a:spcPct val="0"/>
      </a:spcAft>
      <a:defRPr sz="1200" kern="1200">
        <a:solidFill>
          <a:schemeClr val="tx1"/>
        </a:solidFill>
        <a:latin typeface="Georgia" pitchFamily="18" charset="0"/>
        <a:ea typeface="+mn-ea"/>
        <a:cs typeface="+mn-cs"/>
      </a:defRPr>
    </a:lvl4pPr>
    <a:lvl5pPr marL="1828800" algn="just" rtl="0" eaLnBrk="0" fontAlgn="base" hangingPunct="0">
      <a:spcBef>
        <a:spcPct val="30000"/>
      </a:spcBef>
      <a:spcAft>
        <a:spcPct val="0"/>
      </a:spcAft>
      <a:defRPr sz="1200" kern="1200">
        <a:solidFill>
          <a:schemeClr val="tx1"/>
        </a:solidFill>
        <a:latin typeface="Georgi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ln/>
        </p:spPr>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D4E4E5-4D5C-4951-B7D3-6B31F72699E9}" type="slidenum">
              <a:rPr lang="en-US" altLang="en-US"/>
              <a:pPr eaLnBrk="1" hangingPunct="1"/>
              <a:t>1</a:t>
            </a:fld>
            <a:endParaRPr lang="en-US" altLang="en-US"/>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3584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a:xfrm>
            <a:off x="685800" y="4343400"/>
            <a:ext cx="5486400" cy="426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Calibri" panose="020F0502020204030204" pitchFamily="34" charset="0"/>
              </a:rPr>
              <a:t>A Typical HTML page starts and ends with &lt;HTML&gt; tags. The entire page is divided into two logical sections the Head and the Body. The Head Section is enclosed by &lt;HEAD&gt;Content&lt;/HEAD&gt;, generally contains information recurring in more than one page e.g. Company Logo. The Head also includes the Title Section enclosed by &lt;TITLE&gt;&lt;/TITLE&gt; and text between this tag is displayed in the title bar of the browser. The Body section is enclosed by &lt;BODY&gt;Content&lt;/BODY&gt;, generally contains information that is normally not repeated.</a:t>
            </a:r>
          </a:p>
          <a:p>
            <a:pPr eaLnBrk="1" hangingPunct="1"/>
            <a:r>
              <a:rPr lang="en-US" altLang="en-US" smtClean="0">
                <a:latin typeface="Calibri" panose="020F0502020204030204" pitchFamily="34" charset="0"/>
              </a:rPr>
              <a:t>HEADING TAGS</a:t>
            </a:r>
            <a:r>
              <a:rPr lang="en-US" altLang="en-US" b="1" smtClean="0">
                <a:latin typeface="Calibri" panose="020F0502020204030204" pitchFamily="34" charset="0"/>
              </a:rPr>
              <a:t>: </a:t>
            </a:r>
            <a:r>
              <a:rPr lang="en-US" altLang="en-US" smtClean="0">
                <a:latin typeface="Calibri" panose="020F0502020204030204" pitchFamily="34" charset="0"/>
              </a:rPr>
              <a:t>used to display headings; enclosed in &lt;H&gt;heading&lt;/H&gt;. For content enclosed by the Heading tags a default format is applied which is defined by the tag.</a:t>
            </a:r>
          </a:p>
          <a:p>
            <a:pPr eaLnBrk="1" hangingPunct="1"/>
            <a:r>
              <a:rPr lang="en-US" altLang="en-US" smtClean="0">
                <a:latin typeface="Calibri" panose="020F0502020204030204" pitchFamily="34" charset="0"/>
              </a:rPr>
              <a:t>PREFORMATED TAGS: used to apply structural exactness to that of the text in the editor.</a:t>
            </a:r>
          </a:p>
          <a:p>
            <a:pPr eaLnBrk="1" hangingPunct="1"/>
            <a:r>
              <a:rPr lang="en-US" altLang="en-US" smtClean="0">
                <a:latin typeface="Calibri" panose="020F0502020204030204" pitchFamily="34" charset="0"/>
              </a:rPr>
              <a:t>&lt;PRE&gt;						the text will be displayed to the right of the browser</a:t>
            </a:r>
          </a:p>
          <a:p>
            <a:pPr eaLnBrk="1" hangingPunct="1"/>
            <a:r>
              <a:rPr lang="en-US" altLang="en-US" smtClean="0">
                <a:latin typeface="Calibri" panose="020F0502020204030204" pitchFamily="34" charset="0"/>
              </a:rPr>
              <a:t>						at the same distance as it is now in the editor.</a:t>
            </a:r>
          </a:p>
          <a:p>
            <a:pPr eaLnBrk="1" hangingPunct="1"/>
            <a:r>
              <a:rPr lang="en-US" altLang="en-US" smtClean="0">
                <a:latin typeface="Calibri" panose="020F0502020204030204" pitchFamily="34" charset="0"/>
              </a:rPr>
              <a:t>&lt;/PRE&gt;</a:t>
            </a: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AD34C19-85DB-47D6-B9E4-F3D44AE31BA3}" type="slidenum">
              <a:rPr lang="en-US" altLang="en-US"/>
              <a:pPr eaLnBrk="1" hangingPunct="1"/>
              <a:t>10</a:t>
            </a:fld>
            <a:endParaRPr lang="en-US" altLang="en-US"/>
          </a:p>
        </p:txBody>
      </p:sp>
    </p:spTree>
    <p:extLst>
      <p:ext uri="{BB962C8B-B14F-4D97-AF65-F5344CB8AC3E}">
        <p14:creationId xmlns:p14="http://schemas.microsoft.com/office/powerpoint/2010/main" val="1735771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smtClean="0">
                <a:latin typeface="Calibri" panose="020F0502020204030204" pitchFamily="34" charset="0"/>
              </a:rPr>
              <a:t>The Semantic tags are:</a:t>
            </a:r>
          </a:p>
          <a:p>
            <a:pPr marL="228600" indent="-228600" eaLnBrk="1" hangingPunct="1">
              <a:buFontTx/>
              <a:buAutoNum type="arabicParenR"/>
            </a:pPr>
            <a:r>
              <a:rPr lang="en-US" altLang="en-US" smtClean="0">
                <a:latin typeface="Calibri" panose="020F0502020204030204" pitchFamily="34" charset="0"/>
              </a:rPr>
              <a:t>Presentation Tags</a:t>
            </a:r>
          </a:p>
          <a:p>
            <a:pPr marL="685800" lvl="1" indent="-228600" eaLnBrk="1" hangingPunct="1">
              <a:buFontTx/>
              <a:buAutoNum type="alphaLcPeriod"/>
            </a:pPr>
            <a:r>
              <a:rPr lang="en-US" altLang="en-US" smtClean="0">
                <a:latin typeface="Calibri" panose="020F0502020204030204" pitchFamily="34" charset="0"/>
              </a:rPr>
              <a:t>These tags are used to present text on the web page.</a:t>
            </a:r>
          </a:p>
          <a:p>
            <a:pPr marL="685800" lvl="1" indent="-228600" eaLnBrk="1" hangingPunct="1">
              <a:buFontTx/>
              <a:buAutoNum type="alphaLcPeriod"/>
            </a:pPr>
            <a:r>
              <a:rPr lang="en-US" altLang="en-US" smtClean="0">
                <a:latin typeface="Calibri" panose="020F0502020204030204" pitchFamily="34" charset="0"/>
              </a:rPr>
              <a:t> Example: &lt;B&gt; for bold, &lt;I&gt; for Italicizing the text.</a:t>
            </a:r>
          </a:p>
          <a:p>
            <a:pPr marL="228600" indent="-228600" eaLnBrk="1" hangingPunct="1">
              <a:buFontTx/>
              <a:buAutoNum type="arabicParenR"/>
            </a:pPr>
            <a:r>
              <a:rPr lang="en-US" altLang="en-US" smtClean="0">
                <a:latin typeface="Calibri" panose="020F0502020204030204" pitchFamily="34" charset="0"/>
              </a:rPr>
              <a:t>Links and Graphics</a:t>
            </a:r>
          </a:p>
          <a:p>
            <a:pPr marL="685800" lvl="1" indent="-228600" eaLnBrk="1" hangingPunct="1">
              <a:buFontTx/>
              <a:buAutoNum type="alphaLcPeriod"/>
            </a:pPr>
            <a:r>
              <a:rPr lang="en-US" altLang="en-US" smtClean="0">
                <a:latin typeface="Calibri" panose="020F0502020204030204" pitchFamily="34" charset="0"/>
              </a:rPr>
              <a:t>These tags are used to link text from one page to another or on the same page.</a:t>
            </a:r>
          </a:p>
          <a:p>
            <a:pPr marL="685800" lvl="1" indent="-228600" eaLnBrk="1" hangingPunct="1">
              <a:buFontTx/>
              <a:buAutoNum type="alphaLcPeriod"/>
            </a:pPr>
            <a:r>
              <a:rPr lang="en-US" altLang="en-US" smtClean="0">
                <a:latin typeface="Calibri" panose="020F0502020204030204" pitchFamily="34" charset="0"/>
              </a:rPr>
              <a:t>HyperLinks and Bookmarks are the Links that are used.</a:t>
            </a:r>
          </a:p>
          <a:p>
            <a:pPr marL="228600" indent="-228600" eaLnBrk="1" hangingPunct="1">
              <a:buFontTx/>
              <a:buAutoNum type="arabicParenR"/>
            </a:pPr>
            <a:r>
              <a:rPr lang="en-US" altLang="en-US" smtClean="0">
                <a:latin typeface="Calibri" panose="020F0502020204030204" pitchFamily="34" charset="0"/>
              </a:rPr>
              <a:t>List</a:t>
            </a:r>
          </a:p>
          <a:p>
            <a:pPr marL="685800" lvl="1" indent="-228600" eaLnBrk="1" hangingPunct="1">
              <a:buFontTx/>
              <a:buAutoNum type="alphaLcPeriod"/>
            </a:pPr>
            <a:r>
              <a:rPr lang="en-US" altLang="en-US" smtClean="0">
                <a:latin typeface="Calibri" panose="020F0502020204030204" pitchFamily="34" charset="0"/>
              </a:rPr>
              <a:t>Used to display items in form of la list of terms (with and without definition).</a:t>
            </a:r>
          </a:p>
          <a:p>
            <a:pPr marL="685800" lvl="1" indent="-228600" eaLnBrk="1" hangingPunct="1">
              <a:buFontTx/>
              <a:buAutoNum type="alphaLcPeriod"/>
            </a:pPr>
            <a:r>
              <a:rPr lang="en-US" altLang="en-US" smtClean="0">
                <a:latin typeface="Calibri" panose="020F0502020204030204" pitchFamily="34" charset="0"/>
              </a:rPr>
              <a:t>Examples are Ordered list, Unordered List and Glossary List.</a:t>
            </a:r>
          </a:p>
          <a:p>
            <a:pPr marL="228600" indent="-228600" eaLnBrk="1" hangingPunct="1">
              <a:buFontTx/>
              <a:buAutoNum type="arabicParenR"/>
            </a:pPr>
            <a:r>
              <a:rPr lang="en-US" altLang="en-US" smtClean="0">
                <a:latin typeface="Calibri" panose="020F0502020204030204" pitchFamily="34" charset="0"/>
              </a:rPr>
              <a:t>Divider</a:t>
            </a:r>
          </a:p>
          <a:p>
            <a:pPr marL="685800" lvl="1" indent="-228600" eaLnBrk="1" hangingPunct="1">
              <a:buFontTx/>
              <a:buAutoNum type="alphaLcPeriod"/>
            </a:pPr>
            <a:r>
              <a:rPr lang="en-US" altLang="en-US" smtClean="0">
                <a:latin typeface="Calibri" panose="020F0502020204030204" pitchFamily="34" charset="0"/>
              </a:rPr>
              <a:t>Used to make a clear differentiation between text.</a:t>
            </a:r>
          </a:p>
          <a:p>
            <a:pPr marL="685800" lvl="1" indent="-228600" eaLnBrk="1" hangingPunct="1">
              <a:buFontTx/>
              <a:buAutoNum type="alphaLcPeriod"/>
            </a:pPr>
            <a:r>
              <a:rPr lang="en-US" altLang="en-US" smtClean="0">
                <a:latin typeface="Calibri" panose="020F0502020204030204" pitchFamily="34" charset="0"/>
              </a:rPr>
              <a:t>Example: Paragraph, Line dividers</a:t>
            </a:r>
          </a:p>
          <a:p>
            <a:pPr marL="228600" indent="-228600" eaLnBrk="1" hangingPunct="1">
              <a:buFontTx/>
              <a:buAutoNum type="arabicParenR"/>
            </a:pPr>
            <a:r>
              <a:rPr lang="en-US" altLang="en-US" smtClean="0">
                <a:latin typeface="Calibri" panose="020F0502020204030204" pitchFamily="34" charset="0"/>
              </a:rPr>
              <a:t>Backgrounds and Color</a:t>
            </a:r>
          </a:p>
          <a:p>
            <a:pPr marL="685800" lvl="1" indent="-228600" eaLnBrk="1" hangingPunct="1">
              <a:buFontTx/>
              <a:buAutoNum type="alphaLcPeriod"/>
            </a:pPr>
            <a:r>
              <a:rPr lang="en-US" altLang="en-US" smtClean="0">
                <a:latin typeface="Calibri" panose="020F0502020204030204" pitchFamily="34" charset="0"/>
              </a:rPr>
              <a:t>Used to change the Background colors or images.</a:t>
            </a: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374C4F9-5EDF-4B03-97D7-87A6766FAD10}" type="slidenum">
              <a:rPr lang="en-US" altLang="en-US"/>
              <a:pPr eaLnBrk="1" hangingPunct="1"/>
              <a:t>11</a:t>
            </a:fld>
            <a:endParaRPr lang="en-US" altLang="en-US"/>
          </a:p>
        </p:txBody>
      </p:sp>
    </p:spTree>
    <p:extLst>
      <p:ext uri="{BB962C8B-B14F-4D97-AF65-F5344CB8AC3E}">
        <p14:creationId xmlns:p14="http://schemas.microsoft.com/office/powerpoint/2010/main" val="543927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Calibri" panose="020F0502020204030204" pitchFamily="34" charset="0"/>
              </a:rPr>
              <a:t>Example:</a:t>
            </a:r>
          </a:p>
          <a:p>
            <a:pPr eaLnBrk="1" hangingPunct="1"/>
            <a:r>
              <a:rPr lang="en-US" altLang="en-US" smtClean="0">
                <a:latin typeface="Calibri" panose="020F0502020204030204" pitchFamily="34" charset="0"/>
              </a:rPr>
              <a:t>&lt;HTML&gt;</a:t>
            </a:r>
          </a:p>
          <a:p>
            <a:pPr eaLnBrk="1" hangingPunct="1"/>
            <a:r>
              <a:rPr lang="en-US" altLang="en-US" smtClean="0">
                <a:latin typeface="Calibri" panose="020F0502020204030204" pitchFamily="34" charset="0"/>
              </a:rPr>
              <a:t>&lt;HEAD&gt;&lt;/HEAD&gt;</a:t>
            </a:r>
          </a:p>
          <a:p>
            <a:pPr eaLnBrk="1" hangingPunct="1"/>
            <a:r>
              <a:rPr lang="en-US" altLang="en-US" smtClean="0">
                <a:latin typeface="Calibri" panose="020F0502020204030204" pitchFamily="34" charset="0"/>
              </a:rPr>
              <a:t>&lt;BODY&gt;</a:t>
            </a:r>
          </a:p>
          <a:p>
            <a:pPr eaLnBrk="1" hangingPunct="1"/>
            <a:r>
              <a:rPr lang="en-US" altLang="en-US" smtClean="0">
                <a:latin typeface="Calibri" panose="020F0502020204030204" pitchFamily="34" charset="0"/>
              </a:rPr>
              <a:t>This the default text format&lt;BR&gt;</a:t>
            </a:r>
          </a:p>
          <a:p>
            <a:pPr eaLnBrk="1" hangingPunct="1"/>
            <a:r>
              <a:rPr lang="en-US" altLang="en-US" smtClean="0">
                <a:latin typeface="Calibri" panose="020F0502020204030204" pitchFamily="34" charset="0"/>
              </a:rPr>
              <a:t>&lt;FONT NAME=“IMPACT” SIZE=“12” COLOR=“Red”&gt;This the from Font Tag &lt;/FONT&gt;&lt;Br&gt;</a:t>
            </a:r>
          </a:p>
          <a:p>
            <a:pPr eaLnBrk="1" hangingPunct="1"/>
            <a:r>
              <a:rPr lang="en-US" altLang="en-US" smtClean="0">
                <a:latin typeface="Calibri" panose="020F0502020204030204" pitchFamily="34" charset="0"/>
              </a:rPr>
              <a:t>&lt;B&gt;This is a Bold Text, &lt;/B&gt;&lt;BR&gt;</a:t>
            </a:r>
          </a:p>
          <a:p>
            <a:pPr eaLnBrk="1" hangingPunct="1"/>
            <a:r>
              <a:rPr lang="en-US" altLang="en-US" smtClean="0">
                <a:latin typeface="Calibri" panose="020F0502020204030204" pitchFamily="34" charset="0"/>
              </a:rPr>
              <a:t>&lt;I&gt;This is a italicised text&lt;/I&gt;&lt;BR&gt;</a:t>
            </a:r>
          </a:p>
          <a:p>
            <a:pPr eaLnBrk="1" hangingPunct="1"/>
            <a:r>
              <a:rPr lang="en-US" altLang="en-US" smtClean="0">
                <a:latin typeface="Calibri" panose="020F0502020204030204" pitchFamily="34" charset="0"/>
              </a:rPr>
              <a:t>&lt;U&gt;This is underlined text&lt;/U&gt;&lt;BR&gt;</a:t>
            </a:r>
          </a:p>
          <a:p>
            <a:pPr eaLnBrk="1" hangingPunct="1"/>
            <a:r>
              <a:rPr lang="en-US" altLang="en-US" smtClean="0">
                <a:latin typeface="Calibri" panose="020F0502020204030204" pitchFamily="34" charset="0"/>
              </a:rPr>
              <a:t>Text like date requires to be super scripted like this 12&lt;SUP&gt;th&lt;/SUP&gt;.&lt;BR&gt;</a:t>
            </a:r>
          </a:p>
          <a:p>
            <a:pPr eaLnBrk="1" hangingPunct="1"/>
            <a:r>
              <a:rPr lang="en-US" altLang="en-US" smtClean="0">
                <a:latin typeface="Calibri" panose="020F0502020204030204" pitchFamily="34" charset="0"/>
              </a:rPr>
              <a:t>and when writhing chemical formulas like that of water H&lt;SUB&gt;2&lt;/SUB&gt;O&lt;BR&gt;</a:t>
            </a:r>
          </a:p>
          <a:p>
            <a:pPr eaLnBrk="1" hangingPunct="1"/>
            <a:r>
              <a:rPr lang="en-US" altLang="en-US" smtClean="0">
                <a:latin typeface="Calibri" panose="020F0502020204030204" pitchFamily="34" charset="0"/>
              </a:rPr>
              <a:t>&lt;/BODY&gt;</a:t>
            </a:r>
          </a:p>
          <a:p>
            <a:pPr eaLnBrk="1" hangingPunct="1"/>
            <a:r>
              <a:rPr lang="en-US" altLang="en-US" smtClean="0">
                <a:latin typeface="Calibri" panose="020F0502020204030204" pitchFamily="34" charset="0"/>
              </a:rPr>
              <a:t>&lt;/HTML&gt;</a:t>
            </a:r>
          </a:p>
          <a:p>
            <a:pPr eaLnBrk="1" hangingPunct="1"/>
            <a:endParaRPr lang="en-US" altLang="en-US" smtClean="0">
              <a:latin typeface="Calibri" panose="020F0502020204030204" pitchFamily="34" charset="0"/>
            </a:endParaRPr>
          </a:p>
          <a:p>
            <a:pPr eaLnBrk="1" hangingPunct="1"/>
            <a:endParaRPr lang="en-US" altLang="en-US" smtClean="0">
              <a:latin typeface="Calibri" panose="020F0502020204030204" pitchFamily="34" charset="0"/>
            </a:endParaRP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FB7581-9C3B-4F22-99E5-D75D4E8E8ED4}" type="slidenum">
              <a:rPr lang="en-US" altLang="en-US"/>
              <a:pPr eaLnBrk="1" hangingPunct="1"/>
              <a:t>12</a:t>
            </a:fld>
            <a:endParaRPr lang="en-US" altLang="en-US"/>
          </a:p>
        </p:txBody>
      </p:sp>
    </p:spTree>
    <p:extLst>
      <p:ext uri="{BB962C8B-B14F-4D97-AF65-F5344CB8AC3E}">
        <p14:creationId xmlns:p14="http://schemas.microsoft.com/office/powerpoint/2010/main" val="1364643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Calibri" panose="020F0502020204030204" pitchFamily="34" charset="0"/>
              </a:rPr>
              <a:t>The word hyper stands for “Without limits” i.e. there is no boundary. The Anchor (&lt;A&gt;) tag is used to hook a link in one place which links that point to a point which can exists any where in the Internet.</a:t>
            </a:r>
          </a:p>
          <a:p>
            <a:pPr eaLnBrk="1" hangingPunct="1"/>
            <a:endParaRPr lang="en-US" altLang="en-US" smtClean="0">
              <a:latin typeface="Calibri" panose="020F0502020204030204" pitchFamily="34" charset="0"/>
            </a:endParaRPr>
          </a:p>
          <a:p>
            <a:pPr eaLnBrk="1" hangingPunct="1"/>
            <a:r>
              <a:rPr lang="en-US" altLang="en-US" smtClean="0">
                <a:latin typeface="Calibri" panose="020F0502020204030204" pitchFamily="34" charset="0"/>
              </a:rPr>
              <a:t>INTERNAL LINKS &amp; EXTERNAL LINKS:</a:t>
            </a:r>
          </a:p>
          <a:p>
            <a:pPr eaLnBrk="1" hangingPunct="1"/>
            <a:r>
              <a:rPr lang="en-US" altLang="en-US" smtClean="0">
                <a:latin typeface="Calibri" panose="020F0502020204030204" pitchFamily="34" charset="0"/>
              </a:rPr>
              <a:t>Internal links again are of two types one links a point form one page to another page in the same website and the other links a point from a page to another point in the same page (Bookmark).</a:t>
            </a:r>
          </a:p>
          <a:p>
            <a:pPr eaLnBrk="1" hangingPunct="1"/>
            <a:endParaRPr lang="en-US" altLang="en-US" smtClean="0">
              <a:latin typeface="Calibri" panose="020F0502020204030204" pitchFamily="34" charset="0"/>
            </a:endParaRPr>
          </a:p>
          <a:p>
            <a:pPr eaLnBrk="1" hangingPunct="1"/>
            <a:r>
              <a:rPr lang="en-US" altLang="en-US" smtClean="0">
                <a:latin typeface="Calibri" panose="020F0502020204030204" pitchFamily="34" charset="0"/>
              </a:rPr>
              <a:t>External links are most similar to that of first type of Internal links only difference is that the link is pointing to an external page (out of the scope of the current existing page. Ex. A news link in the yahoo website)</a:t>
            </a:r>
          </a:p>
          <a:p>
            <a:pPr eaLnBrk="1" hangingPunct="1"/>
            <a:endParaRPr lang="en-US" altLang="en-US" smtClean="0">
              <a:latin typeface="Calibri" panose="020F0502020204030204" pitchFamily="34" charset="0"/>
            </a:endParaRP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A5B13D-4075-4A69-A3CE-1AA22261FFFB}" type="slidenum">
              <a:rPr lang="en-US" altLang="en-US"/>
              <a:pPr eaLnBrk="1" hangingPunct="1"/>
              <a:t>13</a:t>
            </a:fld>
            <a:endParaRPr lang="en-US" altLang="en-US"/>
          </a:p>
        </p:txBody>
      </p:sp>
    </p:spTree>
    <p:extLst>
      <p:ext uri="{BB962C8B-B14F-4D97-AF65-F5344CB8AC3E}">
        <p14:creationId xmlns:p14="http://schemas.microsoft.com/office/powerpoint/2010/main" val="4215368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Calibri" panose="020F0502020204030204" pitchFamily="34" charset="0"/>
              </a:rPr>
              <a:t>Hyper Link: </a:t>
            </a:r>
            <a:r>
              <a:rPr lang="en-US" altLang="en-US" smtClean="0">
                <a:latin typeface="Calibri" panose="020F0502020204030204" pitchFamily="34" charset="0"/>
              </a:rPr>
              <a:t>A Hyperlink can be created with the following:</a:t>
            </a:r>
          </a:p>
          <a:p>
            <a:pPr eaLnBrk="1" hangingPunct="1"/>
            <a:r>
              <a:rPr lang="en-US" altLang="en-US" smtClean="0">
                <a:latin typeface="Calibri" panose="020F0502020204030204" pitchFamily="34" charset="0"/>
              </a:rPr>
              <a:t>	&lt; A HREF=“URL” TARGET=“FRAME”&gt;Display text&lt;/A&gt;</a:t>
            </a:r>
          </a:p>
          <a:p>
            <a:pPr eaLnBrk="1" hangingPunct="1"/>
            <a:r>
              <a:rPr lang="en-US" altLang="en-US" smtClean="0">
                <a:latin typeface="Calibri" panose="020F0502020204030204" pitchFamily="34" charset="0"/>
              </a:rPr>
              <a:t>It has major two attributes “HREf” stands for Hyper reference and target. </a:t>
            </a:r>
          </a:p>
          <a:p>
            <a:pPr eaLnBrk="1" hangingPunct="1"/>
            <a:r>
              <a:rPr lang="en-US" altLang="en-US" smtClean="0">
                <a:latin typeface="Calibri" panose="020F0502020204030204" pitchFamily="34" charset="0"/>
              </a:rPr>
              <a:t>The Target attribute tells the browser regarding where it has to open the newly requested page. </a:t>
            </a:r>
          </a:p>
          <a:p>
            <a:pPr eaLnBrk="1" hangingPunct="1"/>
            <a:r>
              <a:rPr lang="en-US" altLang="en-US" smtClean="0">
                <a:latin typeface="Calibri" panose="020F0502020204030204" pitchFamily="34" charset="0"/>
              </a:rPr>
              <a:t>The various values that the TARGET attribute can take are: </a:t>
            </a:r>
          </a:p>
          <a:p>
            <a:pPr eaLnBrk="1" hangingPunct="1"/>
            <a:r>
              <a:rPr lang="en-US" altLang="en-US" smtClean="0">
                <a:latin typeface="Calibri" panose="020F0502020204030204" pitchFamily="34" charset="0"/>
              </a:rPr>
              <a:t>“_main” to open in the same window</a:t>
            </a:r>
          </a:p>
          <a:p>
            <a:pPr eaLnBrk="1" hangingPunct="1"/>
            <a:r>
              <a:rPr lang="en-US" altLang="en-US" smtClean="0">
                <a:latin typeface="Calibri" panose="020F0502020204030204" pitchFamily="34" charset="0"/>
              </a:rPr>
              <a:t>“_blank” to open in  a new window</a:t>
            </a:r>
          </a:p>
          <a:p>
            <a:pPr eaLnBrk="1" hangingPunct="1"/>
            <a:r>
              <a:rPr lang="en-US" altLang="en-US" smtClean="0">
                <a:latin typeface="Calibri" panose="020F0502020204030204" pitchFamily="34" charset="0"/>
              </a:rPr>
              <a:t>“_parent” to open the same window (regardless of frames in the window) </a:t>
            </a:r>
          </a:p>
          <a:p>
            <a:pPr eaLnBrk="1" hangingPunct="1"/>
            <a:r>
              <a:rPr lang="en-US" altLang="en-US" smtClean="0">
                <a:latin typeface="Calibri" panose="020F0502020204030204" pitchFamily="34" charset="0"/>
              </a:rPr>
              <a:t>“Frame name” in case of Frame pages a custom defined frame name.</a:t>
            </a:r>
          </a:p>
          <a:p>
            <a:pPr eaLnBrk="1" hangingPunct="1"/>
            <a:r>
              <a:rPr lang="en-US" altLang="en-US" b="1" smtClean="0">
                <a:latin typeface="Calibri" panose="020F0502020204030204" pitchFamily="34" charset="0"/>
              </a:rPr>
              <a:t>Book Mark:</a:t>
            </a:r>
          </a:p>
          <a:p>
            <a:pPr eaLnBrk="1" hangingPunct="1"/>
            <a:r>
              <a:rPr lang="en-US" altLang="en-US" smtClean="0">
                <a:latin typeface="Calibri" panose="020F0502020204030204" pitchFamily="34" charset="0"/>
              </a:rPr>
              <a:t>Create a book mark for whom a link can be created.</a:t>
            </a:r>
          </a:p>
          <a:p>
            <a:pPr eaLnBrk="1" hangingPunct="1"/>
            <a:r>
              <a:rPr lang="en-US" altLang="en-US" smtClean="0">
                <a:latin typeface="Calibri" panose="020F0502020204030204" pitchFamily="34" charset="0"/>
              </a:rPr>
              <a:t>	&lt;A NAME=“Bookmark_Name”&gt;Display Book Mark Title&lt;/A&gt;</a:t>
            </a:r>
          </a:p>
          <a:p>
            <a:pPr eaLnBrk="1" hangingPunct="1"/>
            <a:r>
              <a:rPr lang="en-US" altLang="en-US" smtClean="0">
                <a:latin typeface="Calibri" panose="020F0502020204030204" pitchFamily="34" charset="0"/>
              </a:rPr>
              <a:t>Creating a link to already created book mark</a:t>
            </a:r>
          </a:p>
          <a:p>
            <a:pPr eaLnBrk="1" hangingPunct="1"/>
            <a:r>
              <a:rPr lang="en-US" altLang="en-US" smtClean="0">
                <a:latin typeface="Calibri" panose="020F0502020204030204" pitchFamily="34" charset="0"/>
              </a:rPr>
              <a:t>	&lt;A HREF=“# Bookmark_Name”&gt;Dispay link to book mark&lt;/A&gt;</a:t>
            </a:r>
          </a:p>
          <a:p>
            <a:pPr eaLnBrk="1" hangingPunct="1"/>
            <a:r>
              <a:rPr lang="en-US" altLang="en-US" smtClean="0">
                <a:latin typeface="Calibri" panose="020F0502020204030204" pitchFamily="34" charset="0"/>
              </a:rPr>
              <a:t>You can see that the only difference between the a hyper link and a bookmark link is that the Hyper reference start with “#” (HASH) symbol.</a:t>
            </a:r>
          </a:p>
          <a:p>
            <a:pPr eaLnBrk="1" hangingPunct="1"/>
            <a:endParaRPr lang="en-US" altLang="en-US" smtClean="0">
              <a:latin typeface="Calibri" panose="020F0502020204030204" pitchFamily="34" charset="0"/>
            </a:endParaRPr>
          </a:p>
          <a:p>
            <a:pPr eaLnBrk="1" hangingPunct="1"/>
            <a:endParaRPr lang="en-US" altLang="en-US" smtClean="0">
              <a:latin typeface="Calibri" panose="020F0502020204030204" pitchFamily="34" charset="0"/>
            </a:endParaRP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87D973-0FA0-4C4E-A812-AC23C37C2AD0}" type="slidenum">
              <a:rPr lang="en-US" altLang="en-US"/>
              <a:pPr eaLnBrk="1" hangingPunct="1"/>
              <a:t>14</a:t>
            </a:fld>
            <a:endParaRPr lang="en-US" altLang="en-US"/>
          </a:p>
        </p:txBody>
      </p:sp>
    </p:spTree>
    <p:extLst>
      <p:ext uri="{BB962C8B-B14F-4D97-AF65-F5344CB8AC3E}">
        <p14:creationId xmlns:p14="http://schemas.microsoft.com/office/powerpoint/2010/main" val="1471393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extLst/>
        </p:spPr>
        <p:txBody>
          <a:bodyPr/>
          <a:lstStyle/>
          <a:p>
            <a:pPr eaLnBrk="1" hangingPunct="1">
              <a:defRPr/>
            </a:pPr>
            <a:r>
              <a:rPr lang="en-US" dirty="0" smtClean="0">
                <a:latin typeface="+mn-lt"/>
              </a:rPr>
              <a:t>INSERTING IMAGES</a:t>
            </a:r>
          </a:p>
          <a:p>
            <a:pPr eaLnBrk="1" hangingPunct="1">
              <a:defRPr/>
            </a:pPr>
            <a:r>
              <a:rPr lang="en-US" dirty="0" smtClean="0">
                <a:latin typeface="+mn-lt"/>
              </a:rPr>
              <a:t>The syntax for the tag to insert image into the webpage is:</a:t>
            </a:r>
          </a:p>
          <a:p>
            <a:pPr eaLnBrk="1" hangingPunct="1">
              <a:defRPr/>
            </a:pPr>
            <a:r>
              <a:rPr lang="en-US" dirty="0" smtClean="0">
                <a:latin typeface="+mn-lt"/>
              </a:rPr>
              <a:t>&lt;IMG SRC=“” ALT=“”/&gt;</a:t>
            </a:r>
          </a:p>
          <a:p>
            <a:pPr eaLnBrk="1" hangingPunct="1">
              <a:defRPr/>
            </a:pPr>
            <a:r>
              <a:rPr lang="en-US" dirty="0" smtClean="0">
                <a:latin typeface="+mn-lt"/>
              </a:rPr>
              <a:t>“SRC” Attribute: used to mention the path where the image file is stored and the image file name.</a:t>
            </a:r>
          </a:p>
          <a:p>
            <a:pPr eaLnBrk="1" hangingPunct="1">
              <a:defRPr/>
            </a:pPr>
            <a:r>
              <a:rPr lang="en-US" dirty="0" smtClean="0">
                <a:latin typeface="+mn-lt"/>
              </a:rPr>
              <a:t>“ALT” Attribute: used to display an alternate text in case the image file could not be loaded.</a:t>
            </a:r>
          </a:p>
          <a:p>
            <a:pPr eaLnBrk="1" hangingPunct="1">
              <a:defRPr/>
            </a:pPr>
            <a:endParaRPr lang="en-US" dirty="0" smtClean="0">
              <a:latin typeface="+mn-lt"/>
            </a:endParaRP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511067-EB65-40FF-A748-1F71FA316D6B}" type="slidenum">
              <a:rPr lang="en-US" altLang="en-US"/>
              <a:pPr eaLnBrk="1" hangingPunct="1"/>
              <a:t>15</a:t>
            </a:fld>
            <a:endParaRPr lang="en-US" altLang="en-US"/>
          </a:p>
        </p:txBody>
      </p:sp>
    </p:spTree>
    <p:extLst>
      <p:ext uri="{BB962C8B-B14F-4D97-AF65-F5344CB8AC3E}">
        <p14:creationId xmlns:p14="http://schemas.microsoft.com/office/powerpoint/2010/main" val="395114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xfrm>
            <a:off x="1066800" y="4343400"/>
            <a:ext cx="5257800" cy="4114800"/>
          </a:xfrm>
          <a:extLst/>
        </p:spPr>
        <p:txBody>
          <a:bodyPr/>
          <a:lstStyle/>
          <a:p>
            <a:pPr eaLnBrk="1" hangingPunct="1">
              <a:defRPr/>
            </a:pPr>
            <a:r>
              <a:rPr lang="en-US" b="1" dirty="0" smtClean="0">
                <a:latin typeface="+mn-lt"/>
              </a:rPr>
              <a:t>List:</a:t>
            </a:r>
          </a:p>
          <a:p>
            <a:pPr eaLnBrk="1" hangingPunct="1">
              <a:defRPr/>
            </a:pPr>
            <a:r>
              <a:rPr lang="en-US" dirty="0" smtClean="0">
                <a:latin typeface="+mn-lt"/>
              </a:rPr>
              <a:t> Allows the developer to list out the terms and important statements. There are three types of List’s available. </a:t>
            </a:r>
          </a:p>
          <a:p>
            <a:pPr eaLnBrk="1" hangingPunct="1">
              <a:defRPr/>
            </a:pPr>
            <a:endParaRPr lang="en-US" dirty="0" smtClean="0">
              <a:latin typeface="+mn-lt"/>
            </a:endParaRPr>
          </a:p>
          <a:p>
            <a:pPr eaLnBrk="1" hangingPunct="1">
              <a:defRPr/>
            </a:pPr>
            <a:r>
              <a:rPr lang="en-US" b="1" dirty="0" smtClean="0">
                <a:latin typeface="+mn-lt"/>
              </a:rPr>
              <a:t>Glossary List:</a:t>
            </a:r>
          </a:p>
          <a:p>
            <a:pPr eaLnBrk="1" hangingPunct="1">
              <a:defRPr/>
            </a:pPr>
            <a:r>
              <a:rPr lang="en-US" dirty="0" smtClean="0">
                <a:latin typeface="+mn-lt"/>
              </a:rPr>
              <a:t>If the terms are displayed in the form of Subtitle followed by a description then the list is called as a Glossary list. The entire text on this particular page can be treated as a Glossary list.</a:t>
            </a:r>
          </a:p>
          <a:p>
            <a:pPr eaLnBrk="1" hangingPunct="1">
              <a:defRPr/>
            </a:pPr>
            <a:endParaRPr lang="en-US" dirty="0" smtClean="0">
              <a:latin typeface="+mn-lt"/>
            </a:endParaRPr>
          </a:p>
          <a:p>
            <a:pPr eaLnBrk="1" hangingPunct="1">
              <a:defRPr/>
            </a:pPr>
            <a:r>
              <a:rPr lang="en-US" b="1" dirty="0" smtClean="0">
                <a:latin typeface="+mn-lt"/>
              </a:rPr>
              <a:t>Ordered / Unordered List:</a:t>
            </a:r>
          </a:p>
          <a:p>
            <a:pPr eaLnBrk="1" hangingPunct="1">
              <a:defRPr/>
            </a:pPr>
            <a:r>
              <a:rPr lang="en-US" dirty="0" smtClean="0">
                <a:latin typeface="+mn-lt"/>
              </a:rPr>
              <a:t>If only the terms are listed then they fall under Ordered list or Unordered list. If the sequence of the terms is not of much importance then the terms are listed under Unordered list where the terms are listed with the help of bullets. Whereas in an Ordered list the sequence is of much more importance or the number of terms, they are listed with the help of numbering sequence.</a:t>
            </a: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AA3CAE-CF1E-4DFB-8409-0BF9135B3C13}" type="slidenum">
              <a:rPr lang="en-US" altLang="en-US"/>
              <a:pPr eaLnBrk="1" hangingPunct="1"/>
              <a:t>16</a:t>
            </a:fld>
            <a:endParaRPr lang="en-US" altLang="en-US"/>
          </a:p>
        </p:txBody>
      </p:sp>
    </p:spTree>
    <p:extLst>
      <p:ext uri="{BB962C8B-B14F-4D97-AF65-F5344CB8AC3E}">
        <p14:creationId xmlns:p14="http://schemas.microsoft.com/office/powerpoint/2010/main" val="3246454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extLst/>
        </p:spPr>
        <p:txBody>
          <a:bodyPr/>
          <a:lstStyle/>
          <a:p>
            <a:pPr eaLnBrk="1" hangingPunct="1">
              <a:defRPr/>
            </a:pPr>
            <a:r>
              <a:rPr lang="en-US" b="1" dirty="0" smtClean="0">
                <a:latin typeface="+mn-lt"/>
              </a:rPr>
              <a:t>Glossary List:</a:t>
            </a:r>
          </a:p>
          <a:p>
            <a:pPr eaLnBrk="1" hangingPunct="1">
              <a:defRPr/>
            </a:pPr>
            <a:r>
              <a:rPr lang="en-US" dirty="0" smtClean="0">
                <a:latin typeface="+mn-lt"/>
              </a:rPr>
              <a:t>This list displays the terms with a brief description of the terms. Thus giving it a title and definition form.</a:t>
            </a:r>
          </a:p>
          <a:p>
            <a:pPr eaLnBrk="1" hangingPunct="1">
              <a:defRPr/>
            </a:pPr>
            <a:endParaRPr lang="en-US" dirty="0" smtClean="0">
              <a:latin typeface="+mn-lt"/>
            </a:endParaRPr>
          </a:p>
          <a:p>
            <a:pPr eaLnBrk="1" hangingPunct="1">
              <a:defRPr/>
            </a:pPr>
            <a:r>
              <a:rPr lang="en-US" b="1" dirty="0" smtClean="0">
                <a:latin typeface="+mn-lt"/>
              </a:rPr>
              <a:t>Definition List (DL):</a:t>
            </a:r>
          </a:p>
          <a:p>
            <a:pPr eaLnBrk="1" hangingPunct="1">
              <a:defRPr/>
            </a:pPr>
            <a:r>
              <a:rPr lang="en-US" dirty="0" smtClean="0">
                <a:latin typeface="+mn-lt"/>
              </a:rPr>
              <a:t>Signifies the beginning and closing of the Glossary list. </a:t>
            </a:r>
            <a:r>
              <a:rPr lang="en-US" u="sng" dirty="0" smtClean="0">
                <a:latin typeface="+mn-lt"/>
              </a:rPr>
              <a:t>The entire Glossary list is enclosed between &lt;DL&gt;&lt;/DL&gt; tags</a:t>
            </a:r>
          </a:p>
          <a:p>
            <a:pPr eaLnBrk="1" hangingPunct="1">
              <a:defRPr/>
            </a:pPr>
            <a:endParaRPr lang="en-US" dirty="0" smtClean="0">
              <a:latin typeface="+mn-lt"/>
            </a:endParaRPr>
          </a:p>
          <a:p>
            <a:pPr eaLnBrk="1" hangingPunct="1">
              <a:defRPr/>
            </a:pPr>
            <a:r>
              <a:rPr lang="en-US" b="1" dirty="0" smtClean="0">
                <a:latin typeface="+mn-lt"/>
              </a:rPr>
              <a:t>Definition Term (DT):</a:t>
            </a:r>
          </a:p>
          <a:p>
            <a:pPr eaLnBrk="1" hangingPunct="1">
              <a:defRPr/>
            </a:pPr>
            <a:r>
              <a:rPr lang="en-US" dirty="0" smtClean="0">
                <a:latin typeface="+mn-lt"/>
              </a:rPr>
              <a:t>Signifies the term that is to be defined (The title/term). It is enclosed between &lt;DT&gt;&lt;/DT&gt; tags.</a:t>
            </a:r>
          </a:p>
          <a:p>
            <a:pPr eaLnBrk="1" hangingPunct="1">
              <a:defRPr/>
            </a:pPr>
            <a:endParaRPr lang="en-US" dirty="0" smtClean="0">
              <a:latin typeface="+mn-lt"/>
            </a:endParaRPr>
          </a:p>
          <a:p>
            <a:pPr eaLnBrk="1" hangingPunct="1">
              <a:defRPr/>
            </a:pPr>
            <a:r>
              <a:rPr lang="en-US" b="1" dirty="0" smtClean="0">
                <a:latin typeface="+mn-lt"/>
              </a:rPr>
              <a:t>Definition Data (DD):</a:t>
            </a:r>
          </a:p>
          <a:p>
            <a:pPr eaLnBrk="1" hangingPunct="1">
              <a:defRPr/>
            </a:pPr>
            <a:r>
              <a:rPr lang="en-US" dirty="0" smtClean="0">
                <a:latin typeface="+mn-lt"/>
              </a:rPr>
              <a:t>Also called as Definition in short is the definition or description of the term. It is enclosed between &lt;DD&gt;&lt;/DD&gt; tags.</a:t>
            </a: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D5CEC36-0E73-4117-B824-45BD3550C64B}" type="slidenum">
              <a:rPr lang="en-US" altLang="en-US"/>
              <a:pPr eaLnBrk="1" hangingPunct="1"/>
              <a:t>17</a:t>
            </a:fld>
            <a:endParaRPr lang="en-US" altLang="en-US"/>
          </a:p>
        </p:txBody>
      </p:sp>
    </p:spTree>
    <p:extLst>
      <p:ext uri="{BB962C8B-B14F-4D97-AF65-F5344CB8AC3E}">
        <p14:creationId xmlns:p14="http://schemas.microsoft.com/office/powerpoint/2010/main" val="2224047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xfrm>
            <a:off x="1066800" y="4343400"/>
            <a:ext cx="5181600" cy="4114800"/>
          </a:xfrm>
          <a:extLst/>
        </p:spPr>
        <p:txBody>
          <a:bodyPr/>
          <a:lstStyle/>
          <a:p>
            <a:pPr eaLnBrk="1" hangingPunct="1">
              <a:defRPr/>
            </a:pPr>
            <a:r>
              <a:rPr lang="en-US" b="1" dirty="0" smtClean="0">
                <a:latin typeface="+mn-lt"/>
              </a:rPr>
              <a:t>Ordered List:</a:t>
            </a:r>
          </a:p>
          <a:p>
            <a:pPr eaLnBrk="1" hangingPunct="1">
              <a:defRPr/>
            </a:pPr>
            <a:r>
              <a:rPr lang="en-US" dirty="0" smtClean="0">
                <a:latin typeface="+mn-lt"/>
              </a:rPr>
              <a:t>Here the sequence is of much more importance or the number or terms. The list is displayed and listed with help of numbers or clearly identifiable symbols which are of incremental nature.</a:t>
            </a:r>
          </a:p>
          <a:p>
            <a:pPr eaLnBrk="1" hangingPunct="1">
              <a:defRPr/>
            </a:pPr>
            <a:endParaRPr lang="en-US" dirty="0" smtClean="0">
              <a:latin typeface="+mn-lt"/>
            </a:endParaRPr>
          </a:p>
          <a:p>
            <a:pPr eaLnBrk="1" hangingPunct="1">
              <a:defRPr/>
            </a:pPr>
            <a:r>
              <a:rPr lang="en-US" dirty="0" smtClean="0">
                <a:latin typeface="+mn-lt"/>
              </a:rPr>
              <a:t>The Ordered list is defined with the help of the &lt;OL&gt;&lt;/OL&gt; tags. It has TYPE attribute which is used to mention what type of sequence will be used to display the terms. It can take the values such as “1”, “A”, “I”, </a:t>
            </a:r>
            <a:r>
              <a:rPr lang="en-US" dirty="0" err="1" smtClean="0">
                <a:latin typeface="+mn-lt"/>
              </a:rPr>
              <a:t>etc</a:t>
            </a:r>
            <a:r>
              <a:rPr lang="en-US" dirty="0" smtClean="0">
                <a:latin typeface="+mn-lt"/>
              </a:rPr>
              <a:t> to display relevant sequence.</a:t>
            </a:r>
          </a:p>
          <a:p>
            <a:pPr eaLnBrk="1" hangingPunct="1">
              <a:defRPr/>
            </a:pPr>
            <a:endParaRPr lang="en-US" dirty="0" smtClean="0">
              <a:latin typeface="+mn-lt"/>
            </a:endParaRPr>
          </a:p>
          <a:p>
            <a:pPr eaLnBrk="1" hangingPunct="1">
              <a:defRPr/>
            </a:pPr>
            <a:r>
              <a:rPr lang="en-US" dirty="0" smtClean="0">
                <a:latin typeface="+mn-lt"/>
              </a:rPr>
              <a:t>The List is generated with the help of &lt;LI&gt;term&lt;/LI&gt; tags.</a:t>
            </a: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1E4BD1-483A-4F43-9FF9-76D44DA65067}" type="slidenum">
              <a:rPr lang="en-US" altLang="en-US"/>
              <a:pPr eaLnBrk="1" hangingPunct="1"/>
              <a:t>18</a:t>
            </a:fld>
            <a:endParaRPr lang="en-US" altLang="en-US"/>
          </a:p>
        </p:txBody>
      </p:sp>
    </p:spTree>
    <p:extLst>
      <p:ext uri="{BB962C8B-B14F-4D97-AF65-F5344CB8AC3E}">
        <p14:creationId xmlns:p14="http://schemas.microsoft.com/office/powerpoint/2010/main" val="3306638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xfrm>
            <a:off x="1066800" y="4343400"/>
            <a:ext cx="5181600" cy="4114800"/>
          </a:xfrm>
          <a:extLst/>
        </p:spPr>
        <p:txBody>
          <a:bodyPr/>
          <a:lstStyle/>
          <a:p>
            <a:pPr eaLnBrk="1" hangingPunct="1">
              <a:defRPr/>
            </a:pPr>
            <a:r>
              <a:rPr lang="en-US" b="1" dirty="0" smtClean="0">
                <a:latin typeface="+mn-lt"/>
              </a:rPr>
              <a:t>Unordered List:</a:t>
            </a:r>
          </a:p>
          <a:p>
            <a:pPr eaLnBrk="1" hangingPunct="1">
              <a:defRPr/>
            </a:pPr>
            <a:r>
              <a:rPr lang="en-US" dirty="0" smtClean="0">
                <a:latin typeface="+mn-lt"/>
              </a:rPr>
              <a:t>Here the sequence is not of much importance or the number or terms. The list is displayed and listed with help of bullets.</a:t>
            </a:r>
          </a:p>
          <a:p>
            <a:pPr eaLnBrk="1" hangingPunct="1">
              <a:defRPr/>
            </a:pPr>
            <a:endParaRPr lang="en-US" dirty="0" smtClean="0">
              <a:latin typeface="+mn-lt"/>
            </a:endParaRPr>
          </a:p>
          <a:p>
            <a:pPr eaLnBrk="1" hangingPunct="1">
              <a:defRPr/>
            </a:pPr>
            <a:r>
              <a:rPr lang="en-US" dirty="0" smtClean="0">
                <a:latin typeface="+mn-lt"/>
              </a:rPr>
              <a:t>The Unordered list is defined with the help of the &lt;UL&gt;&lt;/UL&gt; tags. It has TYPE attribute which is used to mention what type of bullet will be used to display the terms. It can take the values such as “Circle”, “Disc”, “Square” to display relevant bullet.</a:t>
            </a:r>
          </a:p>
          <a:p>
            <a:pPr eaLnBrk="1" hangingPunct="1">
              <a:defRPr/>
            </a:pPr>
            <a:endParaRPr lang="en-US" dirty="0" smtClean="0">
              <a:latin typeface="+mn-lt"/>
            </a:endParaRPr>
          </a:p>
          <a:p>
            <a:pPr eaLnBrk="1" hangingPunct="1">
              <a:defRPr/>
            </a:pPr>
            <a:r>
              <a:rPr lang="en-US" dirty="0" smtClean="0">
                <a:latin typeface="+mn-lt"/>
              </a:rPr>
              <a:t>The List is generated with the help of &lt;LI&gt;term&lt;/LI&gt; tags.</a:t>
            </a:r>
          </a:p>
          <a:p>
            <a:pPr eaLnBrk="1" hangingPunct="1">
              <a:defRPr/>
            </a:pPr>
            <a:endParaRPr lang="en-US" dirty="0" smtClean="0">
              <a:latin typeface="+mn-lt"/>
            </a:endParaRP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D6816A-4F02-4EA5-B877-962F24318867}" type="slidenum">
              <a:rPr lang="en-US" altLang="en-US"/>
              <a:pPr eaLnBrk="1" hangingPunct="1"/>
              <a:t>19</a:t>
            </a:fld>
            <a:endParaRPr lang="en-US" altLang="en-US"/>
          </a:p>
        </p:txBody>
      </p:sp>
    </p:spTree>
    <p:extLst>
      <p:ext uri="{BB962C8B-B14F-4D97-AF65-F5344CB8AC3E}">
        <p14:creationId xmlns:p14="http://schemas.microsoft.com/office/powerpoint/2010/main" val="910475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ln/>
        </p:spPr>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F78E76-C3CC-4B81-B390-42B466DD729B}" type="slidenum">
              <a:rPr lang="en-US" altLang="en-US"/>
              <a:pPr eaLnBrk="1" hangingPunct="1"/>
              <a:t>2</a:t>
            </a:fld>
            <a:endParaRPr lang="en-US" altLang="en-US"/>
          </a:p>
        </p:txBody>
      </p:sp>
    </p:spTree>
    <p:extLst>
      <p:ext uri="{BB962C8B-B14F-4D97-AF65-F5344CB8AC3E}">
        <p14:creationId xmlns:p14="http://schemas.microsoft.com/office/powerpoint/2010/main" val="2380726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a:xfrm>
            <a:off x="10668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Calibri" panose="020F0502020204030204" pitchFamily="34" charset="0"/>
              </a:rPr>
              <a:t>Paragraph:</a:t>
            </a:r>
          </a:p>
          <a:p>
            <a:pPr eaLnBrk="1" hangingPunct="1"/>
            <a:r>
              <a:rPr lang="en-US" altLang="en-US" smtClean="0">
                <a:latin typeface="Calibri" panose="020F0502020204030204" pitchFamily="34" charset="0"/>
              </a:rPr>
              <a:t>&lt;P&gt;&lt;/P&gt; tags are used to divide the entire text into paragraph. This makes it easier to apply universal formatting styles (Achieved by Style-Sheets).</a:t>
            </a:r>
          </a:p>
          <a:p>
            <a:pPr eaLnBrk="1" hangingPunct="1"/>
            <a:endParaRPr lang="en-US" altLang="en-US" smtClean="0">
              <a:latin typeface="Calibri" panose="020F0502020204030204" pitchFamily="34" charset="0"/>
            </a:endParaRPr>
          </a:p>
          <a:p>
            <a:pPr eaLnBrk="1" hangingPunct="1"/>
            <a:r>
              <a:rPr lang="en-US" altLang="en-US" b="1" smtClean="0">
                <a:latin typeface="Calibri" panose="020F0502020204030204" pitchFamily="34" charset="0"/>
              </a:rPr>
              <a:t>Line Break:</a:t>
            </a:r>
          </a:p>
          <a:p>
            <a:pPr eaLnBrk="1" hangingPunct="1"/>
            <a:r>
              <a:rPr lang="en-US" altLang="en-US" smtClean="0">
                <a:latin typeface="Calibri" panose="020F0502020204030204" pitchFamily="34" charset="0"/>
              </a:rPr>
              <a:t>In case a line break is to be inserted the &lt;BR&gt; tag is used which works similar to carriage return, i.e. breaks the line and starts printing from the next line.</a:t>
            </a:r>
          </a:p>
          <a:p>
            <a:pPr eaLnBrk="1" hangingPunct="1"/>
            <a:endParaRPr lang="en-US" altLang="en-US" smtClean="0">
              <a:latin typeface="Calibri" panose="020F0502020204030204" pitchFamily="34" charset="0"/>
            </a:endParaRPr>
          </a:p>
          <a:p>
            <a:pPr eaLnBrk="1" hangingPunct="1"/>
            <a:r>
              <a:rPr lang="en-US" altLang="en-US" b="1" smtClean="0">
                <a:latin typeface="Calibri" panose="020F0502020204030204" pitchFamily="34" charset="0"/>
              </a:rPr>
              <a:t>Horizontal Rule:</a:t>
            </a:r>
          </a:p>
          <a:p>
            <a:pPr eaLnBrk="1" hangingPunct="1"/>
            <a:r>
              <a:rPr lang="en-US" altLang="en-US" smtClean="0">
                <a:latin typeface="Calibri" panose="020F0502020204030204" pitchFamily="34" charset="0"/>
              </a:rPr>
              <a:t>&lt;HR&gt; is used to include a horizontal line wherever necessary. It has two attributes Align and size to mention the alignment and the size of the line. It also has color attribute to mention the color for the line. It is basically used to mark a clear differentiation between two texts.</a:t>
            </a: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A97F8D-D093-4DBC-8EC1-22172DEBB808}" type="slidenum">
              <a:rPr lang="en-US" altLang="en-US"/>
              <a:pPr eaLnBrk="1" hangingPunct="1"/>
              <a:t>20</a:t>
            </a:fld>
            <a:endParaRPr lang="en-US" altLang="en-US"/>
          </a:p>
        </p:txBody>
      </p:sp>
    </p:spTree>
    <p:extLst>
      <p:ext uri="{BB962C8B-B14F-4D97-AF65-F5344CB8AC3E}">
        <p14:creationId xmlns:p14="http://schemas.microsoft.com/office/powerpoint/2010/main" val="2703298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xfrm>
            <a:off x="1066800" y="4343400"/>
            <a:ext cx="4876800" cy="4114800"/>
          </a:xfrm>
          <a:extLst/>
        </p:spPr>
        <p:txBody>
          <a:bodyPr/>
          <a:lstStyle/>
          <a:p>
            <a:pPr eaLnBrk="1" hangingPunct="1">
              <a:defRPr/>
            </a:pPr>
            <a:r>
              <a:rPr lang="en-US" dirty="0" smtClean="0">
                <a:latin typeface="+mn-lt"/>
              </a:rPr>
              <a:t>The Background plays an important role in the presentation of information. There is a feature to add colors and images as background. It can be achieved by two attributes “BACKGROUND” and “BGCOLOR”  </a:t>
            </a:r>
          </a:p>
          <a:p>
            <a:pPr eaLnBrk="1" hangingPunct="1">
              <a:defRPr/>
            </a:pPr>
            <a:endParaRPr lang="en-US" dirty="0" smtClean="0">
              <a:latin typeface="+mn-lt"/>
            </a:endParaRPr>
          </a:p>
          <a:p>
            <a:pPr eaLnBrk="1" hangingPunct="1">
              <a:defRPr/>
            </a:pPr>
            <a:r>
              <a:rPr lang="en-US" dirty="0" smtClean="0">
                <a:latin typeface="+mn-lt"/>
              </a:rPr>
              <a:t>The “BACKGROUND” attribute can be used to display an image as background. The value for this attribute will the path to the file which is to be displayed as background.</a:t>
            </a:r>
          </a:p>
          <a:p>
            <a:pPr eaLnBrk="1" hangingPunct="1">
              <a:defRPr/>
            </a:pPr>
            <a:endParaRPr lang="en-US" dirty="0" smtClean="0">
              <a:latin typeface="+mn-lt"/>
            </a:endParaRPr>
          </a:p>
          <a:p>
            <a:pPr eaLnBrk="1" hangingPunct="1">
              <a:defRPr/>
            </a:pPr>
            <a:r>
              <a:rPr lang="en-US" dirty="0" smtClean="0">
                <a:latin typeface="+mn-lt"/>
              </a:rPr>
              <a:t>The “BGCOLOR” attribute helps in displaying a color as background.</a:t>
            </a:r>
          </a:p>
          <a:p>
            <a:pPr eaLnBrk="1" hangingPunct="1">
              <a:defRPr/>
            </a:pPr>
            <a:endParaRPr lang="en-US" dirty="0" smtClean="0">
              <a:latin typeface="+mn-lt"/>
            </a:endParaRPr>
          </a:p>
          <a:p>
            <a:pPr eaLnBrk="1" hangingPunct="1">
              <a:defRPr/>
            </a:pPr>
            <a:r>
              <a:rPr lang="en-US" dirty="0" smtClean="0">
                <a:latin typeface="+mn-lt"/>
              </a:rPr>
              <a:t>*NOTE: These two attributes are supported by most of the Tags in HTML</a:t>
            </a: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D355A6-AFEA-4EB9-AE98-F2C25EABD4FE}" type="slidenum">
              <a:rPr lang="en-US" altLang="en-US"/>
              <a:pPr eaLnBrk="1" hangingPunct="1"/>
              <a:t>21</a:t>
            </a:fld>
            <a:endParaRPr lang="en-US" altLang="en-US"/>
          </a:p>
        </p:txBody>
      </p:sp>
    </p:spTree>
    <p:extLst>
      <p:ext uri="{BB962C8B-B14F-4D97-AF65-F5344CB8AC3E}">
        <p14:creationId xmlns:p14="http://schemas.microsoft.com/office/powerpoint/2010/main" val="2152668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xfrm>
            <a:off x="1066800" y="4343400"/>
            <a:ext cx="5105400" cy="4114800"/>
          </a:xfrm>
          <a:extLst/>
        </p:spPr>
        <p:txBody>
          <a:bodyPr/>
          <a:lstStyle/>
          <a:p>
            <a:pPr eaLnBrk="1" hangingPunct="1">
              <a:defRPr/>
            </a:pPr>
            <a:r>
              <a:rPr lang="en-US" dirty="0" smtClean="0">
                <a:latin typeface="+mn-lt"/>
              </a:rPr>
              <a:t>There are certain characters that cannot be directly displayed on the screen, For example Copyright, blank space.</a:t>
            </a:r>
          </a:p>
          <a:p>
            <a:pPr eaLnBrk="1" hangingPunct="1">
              <a:defRPr/>
            </a:pPr>
            <a:endParaRPr lang="en-US" dirty="0" smtClean="0">
              <a:latin typeface="+mn-lt"/>
            </a:endParaRPr>
          </a:p>
          <a:p>
            <a:pPr eaLnBrk="1" hangingPunct="1">
              <a:defRPr/>
            </a:pPr>
            <a:r>
              <a:rPr lang="en-US" dirty="0" smtClean="0">
                <a:latin typeface="+mn-lt"/>
              </a:rPr>
              <a:t>To display these kind of characters HTML provides a unique way. i.e. Use of  ampersand symbol and the character code or a specific code Defined in HTML.</a:t>
            </a: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96D2FD-DB8A-4596-AACF-142CA563E9C9}" type="slidenum">
              <a:rPr lang="en-US" altLang="en-US"/>
              <a:pPr eaLnBrk="1" hangingPunct="1"/>
              <a:t>22</a:t>
            </a:fld>
            <a:endParaRPr lang="en-US" altLang="en-US"/>
          </a:p>
        </p:txBody>
      </p:sp>
    </p:spTree>
    <p:extLst>
      <p:ext uri="{BB962C8B-B14F-4D97-AF65-F5344CB8AC3E}">
        <p14:creationId xmlns:p14="http://schemas.microsoft.com/office/powerpoint/2010/main" val="476942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a:ln/>
        </p:spPr>
      </p:sp>
      <p:sp>
        <p:nvSpPr>
          <p:cNvPr id="217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FFEAAF-0406-4D33-8409-3565DB13212F}" type="slidenum">
              <a:rPr lang="en-US" altLang="en-US"/>
              <a:pPr eaLnBrk="1" hangingPunct="1"/>
              <a:t>23</a:t>
            </a:fld>
            <a:endParaRPr lang="en-US" altLang="en-US"/>
          </a:p>
        </p:txBody>
      </p:sp>
    </p:spTree>
    <p:extLst>
      <p:ext uri="{BB962C8B-B14F-4D97-AF65-F5344CB8AC3E}">
        <p14:creationId xmlns:p14="http://schemas.microsoft.com/office/powerpoint/2010/main" val="3770153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6A6DBC-FF1E-48FF-B211-BB1817A71F27}" type="slidenum">
              <a:rPr lang="en-US" altLang="en-US"/>
              <a:pPr eaLnBrk="1" hangingPunct="1"/>
              <a:t>24</a:t>
            </a:fld>
            <a:endParaRPr lang="en-US" altLang="en-US"/>
          </a:p>
        </p:txBody>
      </p:sp>
    </p:spTree>
    <p:extLst>
      <p:ext uri="{BB962C8B-B14F-4D97-AF65-F5344CB8AC3E}">
        <p14:creationId xmlns:p14="http://schemas.microsoft.com/office/powerpoint/2010/main" val="2471521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BDDF1F-D12F-4AE8-92ED-98D158FF7C5F}" type="slidenum">
              <a:rPr lang="en-US" altLang="en-US"/>
              <a:pPr eaLnBrk="1" hangingPunct="1"/>
              <a:t>25</a:t>
            </a:fld>
            <a:endParaRPr lang="en-US" altLang="en-US"/>
          </a:p>
        </p:txBody>
      </p:sp>
    </p:spTree>
    <p:extLst>
      <p:ext uri="{BB962C8B-B14F-4D97-AF65-F5344CB8AC3E}">
        <p14:creationId xmlns:p14="http://schemas.microsoft.com/office/powerpoint/2010/main" val="568270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extLst/>
        </p:spPr>
        <p:txBody>
          <a:bodyPr/>
          <a:lstStyle/>
          <a:p>
            <a:pPr eaLnBrk="1" hangingPunct="1">
              <a:defRPr/>
            </a:pPr>
            <a:r>
              <a:rPr lang="en-US" dirty="0" smtClean="0">
                <a:latin typeface="+mn-lt"/>
              </a:rPr>
              <a:t>Tables are used to display text / Information in tabular format. I.e. in the from of rows and columns.</a:t>
            </a: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DDFFE2-CA35-4303-9D17-C60546531658}" type="slidenum">
              <a:rPr lang="en-US" altLang="en-US"/>
              <a:pPr eaLnBrk="1" hangingPunct="1"/>
              <a:t>26</a:t>
            </a:fld>
            <a:endParaRPr lang="en-US" altLang="en-US"/>
          </a:p>
        </p:txBody>
      </p:sp>
    </p:spTree>
    <p:extLst>
      <p:ext uri="{BB962C8B-B14F-4D97-AF65-F5344CB8AC3E}">
        <p14:creationId xmlns:p14="http://schemas.microsoft.com/office/powerpoint/2010/main" val="2589027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7EF8217-1E2C-40D4-8E3D-003254C059EE}" type="slidenum">
              <a:rPr lang="en-US" altLang="en-US"/>
              <a:pPr eaLnBrk="1" hangingPunct="1"/>
              <a:t>27</a:t>
            </a:fld>
            <a:endParaRPr lang="en-US" altLang="en-US"/>
          </a:p>
        </p:txBody>
      </p:sp>
    </p:spTree>
    <p:extLst>
      <p:ext uri="{BB962C8B-B14F-4D97-AF65-F5344CB8AC3E}">
        <p14:creationId xmlns:p14="http://schemas.microsoft.com/office/powerpoint/2010/main" val="13553252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extLst/>
        </p:spPr>
        <p:txBody>
          <a:bodyPr/>
          <a:lstStyle/>
          <a:p>
            <a:pPr algn="l" eaLnBrk="1" hangingPunct="1">
              <a:defRPr/>
            </a:pPr>
            <a:r>
              <a:rPr lang="en-US" b="1" dirty="0" smtClean="0">
                <a:latin typeface="+mn-lt"/>
              </a:rPr>
              <a:t>EXAMPLE:</a:t>
            </a:r>
          </a:p>
          <a:p>
            <a:pPr algn="l" eaLnBrk="1" hangingPunct="1">
              <a:defRPr/>
            </a:pPr>
            <a:r>
              <a:rPr lang="en-US" dirty="0" smtClean="0">
                <a:latin typeface="+mn-lt"/>
              </a:rPr>
              <a:t>&lt;TABLE BORDER="7" CELLPADDING="7" CELLSPACING="10"&gt;</a:t>
            </a:r>
            <a:br>
              <a:rPr lang="en-US" dirty="0" smtClean="0">
                <a:latin typeface="+mn-lt"/>
              </a:rPr>
            </a:br>
            <a:r>
              <a:rPr lang="en-US" dirty="0" smtClean="0">
                <a:latin typeface="+mn-lt"/>
              </a:rPr>
              <a:t>&lt;TR BGCOLOR="#00FF00"&gt;</a:t>
            </a:r>
            <a:br>
              <a:rPr lang="en-US" dirty="0" smtClean="0">
                <a:latin typeface="+mn-lt"/>
              </a:rPr>
            </a:br>
            <a:r>
              <a:rPr lang="en-US" dirty="0" smtClean="0">
                <a:latin typeface="+mn-lt"/>
              </a:rPr>
              <a:t>&lt;TD&gt;A green row.&lt;/TD&gt;</a:t>
            </a:r>
            <a:br>
              <a:rPr lang="en-US" dirty="0" smtClean="0">
                <a:latin typeface="+mn-lt"/>
              </a:rPr>
            </a:br>
            <a:r>
              <a:rPr lang="en-US" dirty="0" smtClean="0">
                <a:latin typeface="+mn-lt"/>
              </a:rPr>
              <a:t>&lt;TD BGCOLOR="#FFFF00"&gt;This cell should be yellow, overriding the row color.&lt;/TD&gt; &lt;TD&gt;Back to the row color.&lt;/TD&gt;</a:t>
            </a:r>
            <a:br>
              <a:rPr lang="en-US" dirty="0" smtClean="0">
                <a:latin typeface="+mn-lt"/>
              </a:rPr>
            </a:br>
            <a:r>
              <a:rPr lang="en-US" dirty="0" smtClean="0">
                <a:latin typeface="+mn-lt"/>
              </a:rPr>
              <a:t>&lt;TR BGCOLOR="#0000FF"&gt;</a:t>
            </a:r>
            <a:br>
              <a:rPr lang="en-US" dirty="0" smtClean="0">
                <a:latin typeface="+mn-lt"/>
              </a:rPr>
            </a:br>
            <a:r>
              <a:rPr lang="en-US" dirty="0" smtClean="0">
                <a:latin typeface="+mn-lt"/>
              </a:rPr>
              <a:t>&lt;TD&gt;A blue row.&lt;/TD&gt;</a:t>
            </a:r>
            <a:br>
              <a:rPr lang="en-US" dirty="0" smtClean="0">
                <a:latin typeface="+mn-lt"/>
              </a:rPr>
            </a:br>
            <a:r>
              <a:rPr lang="en-US" dirty="0" smtClean="0">
                <a:latin typeface="+mn-lt"/>
              </a:rPr>
              <a:t>&lt;TD&gt;&lt;PRE&gt; &lt;/PRE&gt;&lt;/TD&gt;</a:t>
            </a:r>
            <a:br>
              <a:rPr lang="en-US" dirty="0" smtClean="0">
                <a:latin typeface="+mn-lt"/>
              </a:rPr>
            </a:br>
            <a:r>
              <a:rPr lang="en-US" dirty="0" smtClean="0">
                <a:latin typeface="+mn-lt"/>
              </a:rPr>
              <a:t>&lt;TD ROWSPAN="2"&gt;This cell takes the color of the topmost row that it spans&lt;/TD&gt;</a:t>
            </a:r>
            <a:br>
              <a:rPr lang="en-US" dirty="0" smtClean="0">
                <a:latin typeface="+mn-lt"/>
              </a:rPr>
            </a:br>
            <a:r>
              <a:rPr lang="en-US" dirty="0" smtClean="0">
                <a:latin typeface="+mn-lt"/>
              </a:rPr>
              <a:t>&lt;/TR&gt;</a:t>
            </a:r>
            <a:br>
              <a:rPr lang="en-US" dirty="0" smtClean="0">
                <a:latin typeface="+mn-lt"/>
              </a:rPr>
            </a:br>
            <a:r>
              <a:rPr lang="en-US" dirty="0" smtClean="0">
                <a:latin typeface="+mn-lt"/>
              </a:rPr>
              <a:t>&lt;TR BGCOLOR=“#FF0000"&gt;</a:t>
            </a:r>
            <a:br>
              <a:rPr lang="en-US" dirty="0" smtClean="0">
                <a:latin typeface="+mn-lt"/>
              </a:rPr>
            </a:br>
            <a:r>
              <a:rPr lang="en-US" dirty="0" smtClean="0">
                <a:latin typeface="+mn-lt"/>
              </a:rPr>
              <a:t>&lt;TD </a:t>
            </a:r>
            <a:r>
              <a:rPr lang="en-US" dirty="0" err="1" smtClean="0">
                <a:latin typeface="+mn-lt"/>
              </a:rPr>
              <a:t>colspan</a:t>
            </a:r>
            <a:r>
              <a:rPr lang="en-US" dirty="0" smtClean="0">
                <a:latin typeface="+mn-lt"/>
              </a:rPr>
              <a:t>=“2” align=“center” &gt;A red row.&lt;/TD&gt;</a:t>
            </a:r>
            <a:br>
              <a:rPr lang="en-US" dirty="0" smtClean="0">
                <a:latin typeface="+mn-lt"/>
              </a:rPr>
            </a:br>
            <a:r>
              <a:rPr lang="en-US" dirty="0" smtClean="0">
                <a:latin typeface="+mn-lt"/>
              </a:rPr>
              <a:t>&lt;/TR&gt;</a:t>
            </a:r>
            <a:br>
              <a:rPr lang="en-US" dirty="0" smtClean="0">
                <a:latin typeface="+mn-lt"/>
              </a:rPr>
            </a:br>
            <a:r>
              <a:rPr lang="en-US" dirty="0" smtClean="0">
                <a:latin typeface="+mn-lt"/>
              </a:rPr>
              <a:t>&lt;/TABLE&gt; </a:t>
            </a:r>
          </a:p>
          <a:p>
            <a:pPr eaLnBrk="1" hangingPunct="1">
              <a:defRPr/>
            </a:pPr>
            <a:endParaRPr lang="en-GB" dirty="0" smtClean="0">
              <a:latin typeface="+mn-lt"/>
            </a:endParaRP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5789310-CF8D-4477-9F74-F60A7D2F9A3B}" type="slidenum">
              <a:rPr lang="en-US" altLang="en-US"/>
              <a:pPr eaLnBrk="1" hangingPunct="1"/>
              <a:t>28</a:t>
            </a:fld>
            <a:endParaRPr lang="en-US" altLang="en-US"/>
          </a:p>
        </p:txBody>
      </p:sp>
    </p:spTree>
    <p:extLst>
      <p:ext uri="{BB962C8B-B14F-4D97-AF65-F5344CB8AC3E}">
        <p14:creationId xmlns:p14="http://schemas.microsoft.com/office/powerpoint/2010/main" val="757398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2D98E14-5474-47C4-89CC-A6363E04DACA}" type="slidenum">
              <a:rPr lang="en-US" altLang="en-US"/>
              <a:pPr eaLnBrk="1" hangingPunct="1"/>
              <a:t>29</a:t>
            </a:fld>
            <a:endParaRPr lang="en-US" altLang="en-US"/>
          </a:p>
        </p:txBody>
      </p:sp>
    </p:spTree>
    <p:extLst>
      <p:ext uri="{BB962C8B-B14F-4D97-AF65-F5344CB8AC3E}">
        <p14:creationId xmlns:p14="http://schemas.microsoft.com/office/powerpoint/2010/main" val="196154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54DAAE9-CFC9-47FC-B8AD-60EF2E16540E}" type="slidenum">
              <a:rPr lang="en-US" altLang="en-US"/>
              <a:pPr eaLnBrk="1" hangingPunct="1"/>
              <a:t>3</a:t>
            </a:fld>
            <a:endParaRPr lang="en-US" altLang="en-US"/>
          </a:p>
        </p:txBody>
      </p:sp>
    </p:spTree>
    <p:extLst>
      <p:ext uri="{BB962C8B-B14F-4D97-AF65-F5344CB8AC3E}">
        <p14:creationId xmlns:p14="http://schemas.microsoft.com/office/powerpoint/2010/main" val="3206749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Slide Image Placeholder 1"/>
          <p:cNvSpPr>
            <a:spLocks noGrp="1" noRot="1" noChangeAspect="1" noTextEdit="1"/>
          </p:cNvSpPr>
          <p:nvPr>
            <p:ph type="sldImg"/>
          </p:nvPr>
        </p:nvSpPr>
        <p:spPr>
          <a:ln/>
        </p:spPr>
      </p:sp>
      <p:sp>
        <p:nvSpPr>
          <p:cNvPr id="224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767205-73A4-4D40-ABD6-F251E62695AD}" type="slidenum">
              <a:rPr lang="en-US" altLang="en-US"/>
              <a:pPr eaLnBrk="1" hangingPunct="1"/>
              <a:t>30</a:t>
            </a:fld>
            <a:endParaRPr lang="en-US" altLang="en-US"/>
          </a:p>
        </p:txBody>
      </p:sp>
    </p:spTree>
    <p:extLst>
      <p:ext uri="{BB962C8B-B14F-4D97-AF65-F5344CB8AC3E}">
        <p14:creationId xmlns:p14="http://schemas.microsoft.com/office/powerpoint/2010/main" val="25025000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55D1D3-BE31-4861-B51E-81CFC7FE01EA}" type="slidenum">
              <a:rPr lang="en-US" altLang="en-US"/>
              <a:pPr eaLnBrk="1" hangingPunct="1"/>
              <a:t>31</a:t>
            </a:fld>
            <a:endParaRPr lang="en-US" altLang="en-US"/>
          </a:p>
        </p:txBody>
      </p:sp>
    </p:spTree>
    <p:extLst>
      <p:ext uri="{BB962C8B-B14F-4D97-AF65-F5344CB8AC3E}">
        <p14:creationId xmlns:p14="http://schemas.microsoft.com/office/powerpoint/2010/main" val="5557051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extLst/>
        </p:spPr>
        <p:txBody>
          <a:bodyPr/>
          <a:lstStyle/>
          <a:p>
            <a:pPr marL="228600" indent="-228600" eaLnBrk="1" hangingPunct="1">
              <a:defRPr/>
            </a:pPr>
            <a:r>
              <a:rPr lang="en-US" dirty="0" smtClean="0">
                <a:latin typeface="+mn-lt"/>
              </a:rPr>
              <a:t>A form is an area that can contain form elements.</a:t>
            </a:r>
          </a:p>
          <a:p>
            <a:pPr marL="228600" indent="-228600" eaLnBrk="1" hangingPunct="1">
              <a:defRPr/>
            </a:pPr>
            <a:endParaRPr lang="en-US" dirty="0" smtClean="0">
              <a:latin typeface="+mn-lt"/>
            </a:endParaRPr>
          </a:p>
          <a:p>
            <a:pPr marL="228600" indent="-228600" eaLnBrk="1" hangingPunct="1">
              <a:defRPr/>
            </a:pPr>
            <a:r>
              <a:rPr lang="en-US" dirty="0" smtClean="0">
                <a:latin typeface="+mn-lt"/>
              </a:rPr>
              <a:t>Form elements are elements that allow the user to enter information (like text</a:t>
            </a:r>
          </a:p>
          <a:p>
            <a:pPr marL="228600" indent="-228600" eaLnBrk="1" hangingPunct="1">
              <a:defRPr/>
            </a:pPr>
            <a:r>
              <a:rPr lang="en-US" dirty="0" smtClean="0">
                <a:latin typeface="+mn-lt"/>
              </a:rPr>
              <a:t>fields, </a:t>
            </a:r>
            <a:r>
              <a:rPr lang="en-US" dirty="0" err="1" smtClean="0">
                <a:latin typeface="+mn-lt"/>
              </a:rPr>
              <a:t>textarea</a:t>
            </a:r>
            <a:r>
              <a:rPr lang="en-US" dirty="0" smtClean="0">
                <a:latin typeface="+mn-lt"/>
              </a:rPr>
              <a:t> fields, drop-down menus, radio buttons, checkboxes, etc.) in a</a:t>
            </a:r>
          </a:p>
          <a:p>
            <a:pPr marL="228600" indent="-228600" eaLnBrk="1" hangingPunct="1">
              <a:defRPr/>
            </a:pPr>
            <a:r>
              <a:rPr lang="en-US" dirty="0" smtClean="0">
                <a:latin typeface="+mn-lt"/>
              </a:rPr>
              <a:t>form.</a:t>
            </a:r>
          </a:p>
          <a:p>
            <a:pPr marL="228600" indent="-228600" eaLnBrk="1" hangingPunct="1">
              <a:defRPr/>
            </a:pPr>
            <a:endParaRPr lang="en-US" dirty="0" smtClean="0">
              <a:latin typeface="+mn-lt"/>
            </a:endParaRPr>
          </a:p>
          <a:p>
            <a:pPr marL="228600" indent="-228600" eaLnBrk="1" hangingPunct="1">
              <a:defRPr/>
            </a:pPr>
            <a:r>
              <a:rPr lang="en-US" dirty="0" smtClean="0">
                <a:latin typeface="+mn-lt"/>
              </a:rPr>
              <a:t>It has three main attributes:</a:t>
            </a:r>
          </a:p>
          <a:p>
            <a:pPr marL="228600" indent="-228600" eaLnBrk="1" hangingPunct="1">
              <a:buFontTx/>
              <a:buAutoNum type="arabicParenR"/>
              <a:defRPr/>
            </a:pPr>
            <a:r>
              <a:rPr lang="en-US" dirty="0" smtClean="0">
                <a:latin typeface="+mn-lt"/>
              </a:rPr>
              <a:t>NAME: used to identify the form.</a:t>
            </a:r>
          </a:p>
          <a:p>
            <a:pPr marL="228600" indent="-228600" eaLnBrk="1" hangingPunct="1">
              <a:buFontTx/>
              <a:buAutoNum type="arabicParenR"/>
              <a:defRPr/>
            </a:pPr>
            <a:r>
              <a:rPr lang="en-US" dirty="0" smtClean="0">
                <a:latin typeface="+mn-lt"/>
              </a:rPr>
              <a:t>ACTION: points towards which page the data is to be sent.</a:t>
            </a:r>
          </a:p>
          <a:p>
            <a:pPr marL="228600" indent="-228600" eaLnBrk="1" hangingPunct="1">
              <a:buFontTx/>
              <a:buAutoNum type="arabicParenR"/>
              <a:defRPr/>
            </a:pPr>
            <a:r>
              <a:rPr lang="en-US" dirty="0" smtClean="0">
                <a:latin typeface="+mn-lt"/>
              </a:rPr>
              <a:t>METHOD: takes one the two values GET/POST. Defines what kind of action is to be performed.</a:t>
            </a:r>
          </a:p>
          <a:p>
            <a:pPr marL="228600" indent="-228600" eaLnBrk="1" hangingPunct="1">
              <a:defRPr/>
            </a:pPr>
            <a:endParaRPr lang="en-GB" dirty="0" smtClean="0">
              <a:latin typeface="+mn-lt"/>
            </a:endParaRP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9A84580-761C-40FD-9D51-3605BCC660C0}" type="slidenum">
              <a:rPr lang="en-US" altLang="en-US"/>
              <a:pPr eaLnBrk="1" hangingPunct="1"/>
              <a:t>32</a:t>
            </a:fld>
            <a:endParaRPr lang="en-US" altLang="en-US"/>
          </a:p>
        </p:txBody>
      </p:sp>
    </p:spTree>
    <p:extLst>
      <p:ext uri="{BB962C8B-B14F-4D97-AF65-F5344CB8AC3E}">
        <p14:creationId xmlns:p14="http://schemas.microsoft.com/office/powerpoint/2010/main" val="3379873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smtClean="0">
                <a:latin typeface="Calibri" panose="020F0502020204030204" pitchFamily="34" charset="0"/>
              </a:rPr>
              <a:t>The most used form tag is the &lt;input&gt; tag. </a:t>
            </a:r>
          </a:p>
          <a:p>
            <a:pPr marL="228600" indent="-228600" eaLnBrk="1" hangingPunct="1"/>
            <a:r>
              <a:rPr lang="en-US" altLang="en-US" smtClean="0">
                <a:latin typeface="Calibri" panose="020F0502020204030204" pitchFamily="34" charset="0"/>
              </a:rPr>
              <a:t>The type of input is specified with the type attribute. </a:t>
            </a:r>
          </a:p>
          <a:p>
            <a:pPr marL="228600" indent="-228600" eaLnBrk="1" hangingPunct="1"/>
            <a:r>
              <a:rPr lang="en-US" altLang="en-US" smtClean="0">
                <a:latin typeface="Calibri" panose="020F0502020204030204" pitchFamily="34" charset="0"/>
              </a:rPr>
              <a:t>The most commonly used input types are explained below:</a:t>
            </a:r>
          </a:p>
          <a:p>
            <a:pPr marL="228600" indent="-228600" eaLnBrk="1" hangingPunct="1"/>
            <a:r>
              <a:rPr lang="en-US" altLang="en-US" b="1" smtClean="0">
                <a:latin typeface="Calibri" panose="020F0502020204030204" pitchFamily="34" charset="0"/>
              </a:rPr>
              <a:t>Text Fields</a:t>
            </a:r>
          </a:p>
          <a:p>
            <a:pPr marL="228600" indent="-228600" eaLnBrk="1" hangingPunct="1"/>
            <a:r>
              <a:rPr lang="en-US" altLang="en-US" smtClean="0">
                <a:latin typeface="Calibri" panose="020F0502020204030204" pitchFamily="34" charset="0"/>
              </a:rPr>
              <a:t>Text fields are used when you want the user to type letters, numbers, etc. in a</a:t>
            </a:r>
          </a:p>
          <a:p>
            <a:pPr marL="228600" indent="-228600" eaLnBrk="1" hangingPunct="1"/>
            <a:r>
              <a:rPr lang="en-US" altLang="en-US" smtClean="0">
                <a:latin typeface="Calibri" panose="020F0502020204030204" pitchFamily="34" charset="0"/>
              </a:rPr>
              <a:t>form</a:t>
            </a:r>
          </a:p>
          <a:p>
            <a:pPr marL="228600" indent="-228600" eaLnBrk="1" hangingPunct="1"/>
            <a:r>
              <a:rPr lang="en-US" altLang="en-US" b="1" smtClean="0">
                <a:latin typeface="Calibri" panose="020F0502020204030204" pitchFamily="34" charset="0"/>
              </a:rPr>
              <a:t>Radio Buttons</a:t>
            </a:r>
          </a:p>
          <a:p>
            <a:pPr marL="228600" indent="-228600" eaLnBrk="1" hangingPunct="1"/>
            <a:r>
              <a:rPr lang="en-US" altLang="en-US" smtClean="0">
                <a:latin typeface="Calibri" panose="020F0502020204030204" pitchFamily="34" charset="0"/>
              </a:rPr>
              <a:t>Radio Buttons are used when you want the user to select one of a limited</a:t>
            </a:r>
          </a:p>
          <a:p>
            <a:pPr marL="228600" indent="-228600" eaLnBrk="1" hangingPunct="1"/>
            <a:r>
              <a:rPr lang="en-US" altLang="en-US" smtClean="0">
                <a:latin typeface="Calibri" panose="020F0502020204030204" pitchFamily="34" charset="0"/>
              </a:rPr>
              <a:t>number of choices.</a:t>
            </a:r>
          </a:p>
          <a:p>
            <a:pPr marL="228600" indent="-228600" eaLnBrk="1" hangingPunct="1"/>
            <a:r>
              <a:rPr lang="en-US" altLang="en-US" b="1" smtClean="0">
                <a:latin typeface="Calibri" panose="020F0502020204030204" pitchFamily="34" charset="0"/>
              </a:rPr>
              <a:t>Checkboxes </a:t>
            </a:r>
          </a:p>
          <a:p>
            <a:pPr marL="228600" indent="-228600" eaLnBrk="1" hangingPunct="1"/>
            <a:r>
              <a:rPr lang="en-US" altLang="en-US" smtClean="0">
                <a:latin typeface="Calibri" panose="020F0502020204030204" pitchFamily="34" charset="0"/>
              </a:rPr>
              <a:t>Checkboxes are used when you want the user to select one or more options of a</a:t>
            </a:r>
          </a:p>
          <a:p>
            <a:pPr marL="228600" indent="-228600" eaLnBrk="1" hangingPunct="1"/>
            <a:r>
              <a:rPr lang="en-US" altLang="en-US" smtClean="0">
                <a:latin typeface="Calibri" panose="020F0502020204030204" pitchFamily="34" charset="0"/>
              </a:rPr>
              <a:t>limited number of choices.</a:t>
            </a:r>
          </a:p>
          <a:p>
            <a:pPr marL="228600" indent="-228600" eaLnBrk="1" hangingPunct="1"/>
            <a:endParaRPr lang="en-GB" altLang="en-US" smtClean="0">
              <a:latin typeface="Calibri" panose="020F0502020204030204" pitchFamily="34" charset="0"/>
            </a:endParaRP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5E16A3A-67E7-4C78-B7BE-62B2D6A8670A}" type="slidenum">
              <a:rPr lang="en-US" altLang="en-US"/>
              <a:pPr eaLnBrk="1" hangingPunct="1"/>
              <a:t>33</a:t>
            </a:fld>
            <a:endParaRPr lang="en-US" altLang="en-US"/>
          </a:p>
        </p:txBody>
      </p:sp>
    </p:spTree>
    <p:extLst>
      <p:ext uri="{BB962C8B-B14F-4D97-AF65-F5344CB8AC3E}">
        <p14:creationId xmlns:p14="http://schemas.microsoft.com/office/powerpoint/2010/main" val="19548416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extLst/>
        </p:spPr>
        <p:txBody>
          <a:bodyPr/>
          <a:lstStyle/>
          <a:p>
            <a:pPr marL="228600" indent="-228600" eaLnBrk="1" hangingPunct="1">
              <a:defRPr/>
            </a:pPr>
            <a:r>
              <a:rPr lang="en-US" b="1" dirty="0" smtClean="0">
                <a:latin typeface="+mn-lt"/>
              </a:rPr>
              <a:t>TEXTAREA:</a:t>
            </a:r>
          </a:p>
          <a:p>
            <a:pPr marL="228600" indent="-228600" eaLnBrk="1" hangingPunct="1">
              <a:defRPr/>
            </a:pPr>
            <a:r>
              <a:rPr lang="en-US" dirty="0" smtClean="0">
                <a:latin typeface="+mn-lt"/>
              </a:rPr>
              <a:t>This component allows to enter a multiline text. For example address.</a:t>
            </a:r>
          </a:p>
          <a:p>
            <a:pPr marL="228600" indent="-228600" eaLnBrk="1" hangingPunct="1">
              <a:defRPr/>
            </a:pPr>
            <a:endParaRPr lang="en-US" dirty="0" smtClean="0">
              <a:latin typeface="+mn-lt"/>
            </a:endParaRPr>
          </a:p>
          <a:p>
            <a:pPr marL="228600" indent="-228600" eaLnBrk="1" hangingPunct="1">
              <a:defRPr/>
            </a:pPr>
            <a:r>
              <a:rPr lang="en-US" dirty="0" smtClean="0">
                <a:latin typeface="+mn-lt"/>
              </a:rPr>
              <a:t>It has three attributes:</a:t>
            </a:r>
          </a:p>
          <a:p>
            <a:pPr marL="228600" indent="-228600" eaLnBrk="1" hangingPunct="1">
              <a:defRPr/>
            </a:pPr>
            <a:r>
              <a:rPr lang="en-US" dirty="0" smtClean="0">
                <a:latin typeface="+mn-lt"/>
              </a:rPr>
              <a:t>	NAME: name of the component</a:t>
            </a:r>
          </a:p>
          <a:p>
            <a:pPr marL="228600" indent="-228600" eaLnBrk="1" hangingPunct="1">
              <a:defRPr/>
            </a:pPr>
            <a:r>
              <a:rPr lang="en-US" dirty="0" smtClean="0">
                <a:latin typeface="+mn-lt"/>
              </a:rPr>
              <a:t>	ROWS: Number of rows</a:t>
            </a:r>
          </a:p>
          <a:p>
            <a:pPr marL="228600" indent="-228600" eaLnBrk="1" hangingPunct="1">
              <a:defRPr/>
            </a:pPr>
            <a:r>
              <a:rPr lang="en-US" dirty="0" smtClean="0">
                <a:latin typeface="+mn-lt"/>
              </a:rPr>
              <a:t>	COLS: Number of columns</a:t>
            </a:r>
          </a:p>
          <a:p>
            <a:pPr marL="228600" indent="-228600" eaLnBrk="1" hangingPunct="1">
              <a:defRPr/>
            </a:pPr>
            <a:endParaRPr lang="en-US" dirty="0" smtClean="0">
              <a:latin typeface="+mn-lt"/>
            </a:endParaRP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CCCA33E-6434-463F-99D4-C2608AA37F55}" type="slidenum">
              <a:rPr lang="en-US" altLang="en-US"/>
              <a:pPr eaLnBrk="1" hangingPunct="1"/>
              <a:t>34</a:t>
            </a:fld>
            <a:endParaRPr lang="en-US" altLang="en-US"/>
          </a:p>
        </p:txBody>
      </p:sp>
    </p:spTree>
    <p:extLst>
      <p:ext uri="{BB962C8B-B14F-4D97-AF65-F5344CB8AC3E}">
        <p14:creationId xmlns:p14="http://schemas.microsoft.com/office/powerpoint/2010/main" val="3689956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xfrm>
            <a:off x="838200" y="4343400"/>
            <a:ext cx="5486400" cy="4114800"/>
          </a:xfrm>
          <a:extLst/>
        </p:spPr>
        <p:txBody>
          <a:bodyPr/>
          <a:lstStyle/>
          <a:p>
            <a:pPr marL="228600" indent="-228600" eaLnBrk="1" hangingPunct="1">
              <a:defRPr/>
            </a:pPr>
            <a:r>
              <a:rPr lang="en-US" dirty="0" smtClean="0">
                <a:latin typeface="+mn-lt"/>
              </a:rPr>
              <a:t>Select option is used to display multiple options to the user in a restricted </a:t>
            </a:r>
          </a:p>
          <a:p>
            <a:pPr marL="228600" indent="-228600" eaLnBrk="1" hangingPunct="1">
              <a:defRPr/>
            </a:pPr>
            <a:r>
              <a:rPr lang="en-US" dirty="0" smtClean="0">
                <a:latin typeface="+mn-lt"/>
              </a:rPr>
              <a:t>amount of space. </a:t>
            </a:r>
          </a:p>
          <a:p>
            <a:pPr marL="228600" indent="-228600" eaLnBrk="1" hangingPunct="1">
              <a:defRPr/>
            </a:pPr>
            <a:r>
              <a:rPr lang="en-US" dirty="0" smtClean="0">
                <a:latin typeface="+mn-lt"/>
              </a:rPr>
              <a:t>It is also enforced to restrict the user in selecting a minimum/maximum</a:t>
            </a:r>
          </a:p>
          <a:p>
            <a:pPr marL="228600" indent="-228600" eaLnBrk="1" hangingPunct="1">
              <a:defRPr/>
            </a:pPr>
            <a:r>
              <a:rPr lang="en-US" dirty="0" smtClean="0">
                <a:latin typeface="+mn-lt"/>
              </a:rPr>
              <a:t>number of options from the available list. </a:t>
            </a:r>
          </a:p>
          <a:p>
            <a:pPr marL="228600" indent="-228600" eaLnBrk="1" hangingPunct="1">
              <a:defRPr/>
            </a:pPr>
            <a:endParaRPr lang="en-US" dirty="0" smtClean="0">
              <a:latin typeface="+mn-lt"/>
            </a:endParaRPr>
          </a:p>
          <a:p>
            <a:pPr marL="228600" indent="-228600" eaLnBrk="1" hangingPunct="1">
              <a:defRPr/>
            </a:pPr>
            <a:r>
              <a:rPr lang="en-US" b="1" dirty="0" smtClean="0">
                <a:latin typeface="+mn-lt"/>
              </a:rPr>
              <a:t>SELECT:</a:t>
            </a:r>
          </a:p>
          <a:p>
            <a:pPr marL="228600" indent="-228600" eaLnBrk="1" hangingPunct="1">
              <a:buFontTx/>
              <a:buChar char="•"/>
              <a:defRPr/>
            </a:pPr>
            <a:r>
              <a:rPr lang="en-US" dirty="0" smtClean="0">
                <a:latin typeface="+mn-lt"/>
              </a:rPr>
              <a:t>&lt;SELECT&gt; is used to define the List. </a:t>
            </a:r>
          </a:p>
          <a:p>
            <a:pPr marL="228600" indent="-228600" eaLnBrk="1" hangingPunct="1">
              <a:buFontTx/>
              <a:buChar char="•"/>
              <a:defRPr/>
            </a:pPr>
            <a:r>
              <a:rPr lang="en-US" dirty="0" smtClean="0">
                <a:latin typeface="+mn-lt"/>
              </a:rPr>
              <a:t>It has a NAME attribute which is used to name the component.</a:t>
            </a:r>
          </a:p>
          <a:p>
            <a:pPr marL="228600" indent="-228600" eaLnBrk="1" hangingPunct="1">
              <a:defRPr/>
            </a:pPr>
            <a:endParaRPr lang="en-US" dirty="0" smtClean="0">
              <a:latin typeface="+mn-lt"/>
            </a:endParaRPr>
          </a:p>
          <a:p>
            <a:pPr marL="228600" indent="-228600" eaLnBrk="1" hangingPunct="1">
              <a:defRPr/>
            </a:pPr>
            <a:r>
              <a:rPr lang="en-US" b="1" dirty="0" smtClean="0">
                <a:latin typeface="+mn-lt"/>
              </a:rPr>
              <a:t>OPTION:</a:t>
            </a:r>
          </a:p>
          <a:p>
            <a:pPr marL="228600" indent="-228600" eaLnBrk="1" hangingPunct="1">
              <a:buFontTx/>
              <a:buChar char="•"/>
              <a:defRPr/>
            </a:pPr>
            <a:r>
              <a:rPr lang="en-US" dirty="0" smtClean="0">
                <a:latin typeface="+mn-lt"/>
              </a:rPr>
              <a:t>&lt;OPTION&gt; tag is used to add items to the list.</a:t>
            </a:r>
          </a:p>
          <a:p>
            <a:pPr marL="228600" indent="-228600" eaLnBrk="1" hangingPunct="1">
              <a:buFontTx/>
              <a:buChar char="•"/>
              <a:defRPr/>
            </a:pPr>
            <a:r>
              <a:rPr lang="en-US" dirty="0" smtClean="0">
                <a:latin typeface="+mn-lt"/>
              </a:rPr>
              <a:t>The VALUE attribute is used to assign the value to the component.</a:t>
            </a:r>
          </a:p>
          <a:p>
            <a:pPr marL="228600" indent="-228600" eaLnBrk="1" hangingPunct="1">
              <a:buFontTx/>
              <a:buChar char="•"/>
              <a:defRPr/>
            </a:pPr>
            <a:r>
              <a:rPr lang="en-US" dirty="0" smtClean="0">
                <a:latin typeface="+mn-lt"/>
              </a:rPr>
              <a:t>The text in-between the &lt;OPTION&gt;&lt;/OPTION&gt; tag is only to display but actually the value attribute is responsible for assigning the value to the component.</a:t>
            </a: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9D10A14-98D7-4B06-9A37-4AC1E59A9169}" type="slidenum">
              <a:rPr lang="en-US" altLang="en-US"/>
              <a:pPr eaLnBrk="1" hangingPunct="1"/>
              <a:t>35</a:t>
            </a:fld>
            <a:endParaRPr lang="en-US" altLang="en-US"/>
          </a:p>
        </p:txBody>
      </p:sp>
    </p:spTree>
    <p:extLst>
      <p:ext uri="{BB962C8B-B14F-4D97-AF65-F5344CB8AC3E}">
        <p14:creationId xmlns:p14="http://schemas.microsoft.com/office/powerpoint/2010/main" val="21779158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EC6549-93B1-495F-A418-2C23807F0DA5}" type="slidenum">
              <a:rPr lang="en-US" altLang="en-US"/>
              <a:pPr eaLnBrk="1" hangingPunct="1"/>
              <a:t>36</a:t>
            </a:fld>
            <a:endParaRPr lang="en-US" altLang="en-US"/>
          </a:p>
        </p:txBody>
      </p:sp>
    </p:spTree>
    <p:extLst>
      <p:ext uri="{BB962C8B-B14F-4D97-AF65-F5344CB8AC3E}">
        <p14:creationId xmlns:p14="http://schemas.microsoft.com/office/powerpoint/2010/main" val="33263685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5C1B43-C4BB-4D94-BD9D-EB4D73405E09}" type="slidenum">
              <a:rPr lang="en-US" altLang="en-US"/>
              <a:pPr eaLnBrk="1" hangingPunct="1"/>
              <a:t>37</a:t>
            </a:fld>
            <a:endParaRPr lang="en-US" altLang="en-US"/>
          </a:p>
        </p:txBody>
      </p:sp>
    </p:spTree>
    <p:extLst>
      <p:ext uri="{BB962C8B-B14F-4D97-AF65-F5344CB8AC3E}">
        <p14:creationId xmlns:p14="http://schemas.microsoft.com/office/powerpoint/2010/main" val="42618670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xfrm>
            <a:off x="1066800" y="4343400"/>
            <a:ext cx="5029200" cy="4114800"/>
          </a:xfrm>
        </p:spPr>
        <p:txBody>
          <a:bodyPr/>
          <a:lstStyle/>
          <a:p>
            <a:pPr marL="228600" indent="-228600">
              <a:defRPr/>
            </a:pPr>
            <a:r>
              <a:rPr lang="en-US" dirty="0" smtClean="0">
                <a:latin typeface="+mn-lt"/>
              </a:rPr>
              <a:t>HTML frames allow developers to present documents in multiple views, which may be independent windows or </a:t>
            </a:r>
            <a:r>
              <a:rPr lang="en-US" dirty="0" err="1" smtClean="0">
                <a:latin typeface="+mn-lt"/>
              </a:rPr>
              <a:t>subwindows</a:t>
            </a:r>
            <a:r>
              <a:rPr lang="en-US" dirty="0" smtClean="0">
                <a:latin typeface="+mn-lt"/>
              </a:rPr>
              <a:t>. Multiple views offer designers a way to keep certain information visible, while other views are scrolled or replaced. For example, within the same window, one frame might display a static banner, a second a navigation menu, and a third the main document that can be scrolled through or replaced by navigating in the second frame.</a:t>
            </a:r>
          </a:p>
          <a:p>
            <a:pPr marL="228600" indent="-228600">
              <a:defRPr/>
            </a:pPr>
            <a:endParaRPr lang="en-US" dirty="0" smtClean="0">
              <a:latin typeface="+mn-lt"/>
            </a:endParaRPr>
          </a:p>
          <a:p>
            <a:pPr marL="228600" indent="-228600">
              <a:defRPr/>
            </a:pPr>
            <a:r>
              <a:rPr lang="en-US" dirty="0" smtClean="0">
                <a:latin typeface="+mn-lt"/>
              </a:rPr>
              <a:t>FRAMESET:</a:t>
            </a:r>
          </a:p>
          <a:p>
            <a:pPr marL="228600" indent="-228600">
              <a:defRPr/>
            </a:pPr>
            <a:r>
              <a:rPr lang="en-US" dirty="0" smtClean="0">
                <a:latin typeface="+mn-lt"/>
              </a:rPr>
              <a:t>HTML Defines a </a:t>
            </a:r>
            <a:r>
              <a:rPr lang="en-US" dirty="0" err="1" smtClean="0">
                <a:latin typeface="+mn-lt"/>
              </a:rPr>
              <a:t>Framepage</a:t>
            </a:r>
            <a:r>
              <a:rPr lang="en-US" dirty="0" smtClean="0">
                <a:latin typeface="+mn-lt"/>
              </a:rPr>
              <a:t> layout called as FRAMESET which defines how many Frames are present in the page and how they are aligned. The </a:t>
            </a:r>
            <a:r>
              <a:rPr lang="en-US" dirty="0" err="1" smtClean="0">
                <a:latin typeface="+mn-lt"/>
              </a:rPr>
              <a:t>FrameSet</a:t>
            </a:r>
            <a:r>
              <a:rPr lang="en-US" dirty="0" smtClean="0">
                <a:latin typeface="+mn-lt"/>
              </a:rPr>
              <a:t> is defined with the &lt;FRAMESET&gt;&lt;/FRAMESET&gt; tags. It has two attributes “ROWS” and “COLS” which defined whether the frame is divided into rows or cols.</a:t>
            </a:r>
          </a:p>
          <a:p>
            <a:pPr marL="228600" indent="-228600">
              <a:defRPr/>
            </a:pPr>
            <a:endParaRPr lang="en-US" dirty="0" smtClean="0">
              <a:latin typeface="+mn-lt"/>
            </a:endParaRPr>
          </a:p>
          <a:p>
            <a:pPr marL="228600" indent="-228600">
              <a:defRPr/>
            </a:pPr>
            <a:r>
              <a:rPr lang="en-US" dirty="0" smtClean="0">
                <a:latin typeface="+mn-lt"/>
              </a:rPr>
              <a:t>Frame:</a:t>
            </a:r>
          </a:p>
          <a:p>
            <a:pPr marL="228600" indent="-228600">
              <a:defRPr/>
            </a:pPr>
            <a:r>
              <a:rPr lang="en-US" dirty="0" smtClean="0">
                <a:latin typeface="+mn-lt"/>
              </a:rPr>
              <a:t>Once the layout is defined it’s the frames. Frames are the webpage that will be loaded in the different segments created by the </a:t>
            </a:r>
            <a:r>
              <a:rPr lang="en-US" dirty="0" err="1" smtClean="0">
                <a:latin typeface="+mn-lt"/>
              </a:rPr>
              <a:t>FrameSet</a:t>
            </a:r>
            <a:r>
              <a:rPr lang="en-US" dirty="0" smtClean="0">
                <a:latin typeface="+mn-lt"/>
              </a:rPr>
              <a:t>. Each frame should be given a name which will be used by the Hyper link as target values.</a:t>
            </a:r>
          </a:p>
          <a:p>
            <a:pPr marL="228600" indent="-228600">
              <a:defRPr/>
            </a:pPr>
            <a:endParaRPr lang="en-US" dirty="0" smtClean="0">
              <a:latin typeface="+mn-lt"/>
            </a:endParaRPr>
          </a:p>
          <a:p>
            <a:pPr marL="228600" indent="-228600" algn="l" eaLnBrk="1" hangingPunct="1">
              <a:spcBef>
                <a:spcPct val="0"/>
              </a:spcBef>
              <a:defRPr/>
            </a:pPr>
            <a:endParaRPr lang="en-US" dirty="0" smtClean="0">
              <a:latin typeface="+mn-lt"/>
            </a:endParaRP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71AA386-1909-4F7F-A891-E01122441E16}" type="slidenum">
              <a:rPr lang="en-US" altLang="en-US"/>
              <a:pPr eaLnBrk="1" hangingPunct="1"/>
              <a:t>38</a:t>
            </a:fld>
            <a:endParaRPr lang="en-US" altLang="en-US"/>
          </a:p>
        </p:txBody>
      </p:sp>
    </p:spTree>
    <p:extLst>
      <p:ext uri="{BB962C8B-B14F-4D97-AF65-F5344CB8AC3E}">
        <p14:creationId xmlns:p14="http://schemas.microsoft.com/office/powerpoint/2010/main" val="38640929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a:ln/>
        </p:spPr>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88D1B4-577C-4678-808A-0C9975F94C57}" type="slidenum">
              <a:rPr lang="en-US" altLang="en-US"/>
              <a:pPr eaLnBrk="1" hangingPunct="1"/>
              <a:t>39</a:t>
            </a:fld>
            <a:endParaRPr lang="en-US" altLang="en-US"/>
          </a:p>
        </p:txBody>
      </p:sp>
    </p:spTree>
    <p:extLst>
      <p:ext uri="{BB962C8B-B14F-4D97-AF65-F5344CB8AC3E}">
        <p14:creationId xmlns:p14="http://schemas.microsoft.com/office/powerpoint/2010/main" val="1297342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BEBD7A-63E7-4190-95D6-23BFDC5CA5A9}" type="slidenum">
              <a:rPr lang="en-US" altLang="en-US"/>
              <a:pPr eaLnBrk="1" hangingPunct="1"/>
              <a:t>4</a:t>
            </a:fld>
            <a:endParaRPr lang="en-US" altLang="en-US"/>
          </a:p>
        </p:txBody>
      </p:sp>
    </p:spTree>
    <p:extLst>
      <p:ext uri="{BB962C8B-B14F-4D97-AF65-F5344CB8AC3E}">
        <p14:creationId xmlns:p14="http://schemas.microsoft.com/office/powerpoint/2010/main" val="2401188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ln/>
        </p:spPr>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C049664-8FE2-402E-8E81-AF490498FD26}" type="slidenum">
              <a:rPr lang="en-US" altLang="en-US"/>
              <a:pPr eaLnBrk="1" hangingPunct="1"/>
              <a:t>40</a:t>
            </a:fld>
            <a:endParaRPr lang="en-US" altLang="en-US"/>
          </a:p>
        </p:txBody>
      </p:sp>
    </p:spTree>
    <p:extLst>
      <p:ext uri="{BB962C8B-B14F-4D97-AF65-F5344CB8AC3E}">
        <p14:creationId xmlns:p14="http://schemas.microsoft.com/office/powerpoint/2010/main" val="30106558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ChangeArrowheads="1" noTextEdit="1"/>
          </p:cNvSpPr>
          <p:nvPr>
            <p:ph type="sldImg"/>
          </p:nvPr>
        </p:nvSpPr>
        <p:spPr>
          <a:ln/>
        </p:spPr>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C96531E-1BD5-4F89-82F0-63223C4F1C6B}" type="slidenum">
              <a:rPr lang="en-US" altLang="en-US"/>
              <a:pPr eaLnBrk="1" hangingPunct="1"/>
              <a:t>41</a:t>
            </a:fld>
            <a:endParaRPr lang="en-US" altLang="en-US"/>
          </a:p>
        </p:txBody>
      </p:sp>
    </p:spTree>
    <p:extLst>
      <p:ext uri="{BB962C8B-B14F-4D97-AF65-F5344CB8AC3E}">
        <p14:creationId xmlns:p14="http://schemas.microsoft.com/office/powerpoint/2010/main" val="14657350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8" name="Slide Number Placeholder 7"/>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2E36073-6E81-402C-914F-3D0C748C8332}" type="slidenum">
              <a:rPr lang="en-US" altLang="en-US"/>
              <a:pPr eaLnBrk="1" hangingPunct="1"/>
              <a:t>42</a:t>
            </a:fld>
            <a:endParaRPr lang="en-US" altLang="en-US"/>
          </a:p>
        </p:txBody>
      </p:sp>
    </p:spTree>
    <p:extLst>
      <p:ext uri="{BB962C8B-B14F-4D97-AF65-F5344CB8AC3E}">
        <p14:creationId xmlns:p14="http://schemas.microsoft.com/office/powerpoint/2010/main" val="32248505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ChangeArrowheads="1" noTextEdit="1"/>
          </p:cNvSpPr>
          <p:nvPr>
            <p:ph type="sldImg"/>
          </p:nvPr>
        </p:nvSpPr>
        <p:spPr>
          <a:ln/>
        </p:spPr>
      </p:sp>
      <p:sp>
        <p:nvSpPr>
          <p:cNvPr id="8" name="Slide Number Placeholder 7"/>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A3B5ED-0BEE-4EA1-9D31-49EE4038758F}" type="slidenum">
              <a:rPr lang="en-US" altLang="en-US"/>
              <a:pPr eaLnBrk="1" hangingPunct="1"/>
              <a:t>43</a:t>
            </a:fld>
            <a:endParaRPr lang="en-US" altLang="en-US"/>
          </a:p>
        </p:txBody>
      </p:sp>
    </p:spTree>
    <p:extLst>
      <p:ext uri="{BB962C8B-B14F-4D97-AF65-F5344CB8AC3E}">
        <p14:creationId xmlns:p14="http://schemas.microsoft.com/office/powerpoint/2010/main" val="221595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ln/>
        </p:spPr>
      </p:sp>
      <p:sp>
        <p:nvSpPr>
          <p:cNvPr id="8" name="Slide Number Placeholder 7"/>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E104CE-6C20-47B5-AAC1-E65DF6102FD4}" type="slidenum">
              <a:rPr lang="en-US" altLang="en-US"/>
              <a:pPr eaLnBrk="1" hangingPunct="1"/>
              <a:t>44</a:t>
            </a:fld>
            <a:endParaRPr lang="en-US" altLang="en-US"/>
          </a:p>
        </p:txBody>
      </p:sp>
    </p:spTree>
    <p:extLst>
      <p:ext uri="{BB962C8B-B14F-4D97-AF65-F5344CB8AC3E}">
        <p14:creationId xmlns:p14="http://schemas.microsoft.com/office/powerpoint/2010/main" val="2681269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ln/>
        </p:spPr>
      </p:sp>
      <p:sp>
        <p:nvSpPr>
          <p:cNvPr id="8" name="Slide Number Placeholder 7"/>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ACB4778-5897-4CB6-B8BC-6A596450E7FB}" type="slidenum">
              <a:rPr lang="en-US" altLang="en-US"/>
              <a:pPr eaLnBrk="1" hangingPunct="1"/>
              <a:t>45</a:t>
            </a:fld>
            <a:endParaRPr lang="en-US" altLang="en-US"/>
          </a:p>
        </p:txBody>
      </p:sp>
    </p:spTree>
    <p:extLst>
      <p:ext uri="{BB962C8B-B14F-4D97-AF65-F5344CB8AC3E}">
        <p14:creationId xmlns:p14="http://schemas.microsoft.com/office/powerpoint/2010/main" val="31821679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ln/>
        </p:spPr>
      </p:sp>
      <p:sp>
        <p:nvSpPr>
          <p:cNvPr id="8" name="Slide Number Placeholder 7"/>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56CCE1-18EC-45FD-9903-4B5189C931E5}" type="slidenum">
              <a:rPr lang="en-US" altLang="en-US"/>
              <a:pPr eaLnBrk="1" hangingPunct="1"/>
              <a:t>46</a:t>
            </a:fld>
            <a:endParaRPr lang="en-US" altLang="en-US"/>
          </a:p>
        </p:txBody>
      </p:sp>
    </p:spTree>
    <p:extLst>
      <p:ext uri="{BB962C8B-B14F-4D97-AF65-F5344CB8AC3E}">
        <p14:creationId xmlns:p14="http://schemas.microsoft.com/office/powerpoint/2010/main" val="33766409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ln/>
        </p:spPr>
      </p:sp>
      <p:sp>
        <p:nvSpPr>
          <p:cNvPr id="8" name="Slide Number Placeholder 7"/>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6E4D7F7-9844-4CA5-81A3-8F65A7B6540D}" type="slidenum">
              <a:rPr lang="en-US" altLang="en-US"/>
              <a:pPr eaLnBrk="1" hangingPunct="1"/>
              <a:t>47</a:t>
            </a:fld>
            <a:endParaRPr lang="en-US" altLang="en-US"/>
          </a:p>
        </p:txBody>
      </p:sp>
    </p:spTree>
    <p:extLst>
      <p:ext uri="{BB962C8B-B14F-4D97-AF65-F5344CB8AC3E}">
        <p14:creationId xmlns:p14="http://schemas.microsoft.com/office/powerpoint/2010/main" val="29472864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ln/>
        </p:spPr>
      </p:sp>
      <p:sp>
        <p:nvSpPr>
          <p:cNvPr id="8" name="Slide Number Placeholder 7"/>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8607625-59DB-4AA1-A530-86007B31AA78}" type="slidenum">
              <a:rPr lang="en-US" altLang="en-US"/>
              <a:pPr eaLnBrk="1" hangingPunct="1"/>
              <a:t>48</a:t>
            </a:fld>
            <a:endParaRPr lang="en-US" altLang="en-US"/>
          </a:p>
        </p:txBody>
      </p:sp>
    </p:spTree>
    <p:extLst>
      <p:ext uri="{BB962C8B-B14F-4D97-AF65-F5344CB8AC3E}">
        <p14:creationId xmlns:p14="http://schemas.microsoft.com/office/powerpoint/2010/main" val="27642839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a:ln/>
        </p:spPr>
      </p:sp>
      <p:sp>
        <p:nvSpPr>
          <p:cNvPr id="8" name="Slide Number Placeholder 7"/>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7DC0DB-83DB-484A-8F19-C602F87F0F7E}" type="slidenum">
              <a:rPr lang="en-US" altLang="en-US"/>
              <a:pPr eaLnBrk="1" hangingPunct="1"/>
              <a:t>49</a:t>
            </a:fld>
            <a:endParaRPr lang="en-US" altLang="en-US"/>
          </a:p>
        </p:txBody>
      </p:sp>
    </p:spTree>
    <p:extLst>
      <p:ext uri="{BB962C8B-B14F-4D97-AF65-F5344CB8AC3E}">
        <p14:creationId xmlns:p14="http://schemas.microsoft.com/office/powerpoint/2010/main" val="2125526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ln/>
          <a:extLst/>
        </p:spPr>
        <p:txBody>
          <a:bodyPr/>
          <a:lstStyle/>
          <a:p>
            <a:pPr eaLnBrk="1" hangingPunct="1">
              <a:defRPr/>
            </a:pPr>
            <a:r>
              <a:rPr lang="en-US" dirty="0" smtClean="0">
                <a:latin typeface="+mn-lt"/>
              </a:rPr>
              <a:t>WEB SERVER: A computer, including software package, that provides a specific kind of service to client software running on other computers. A system which accepts web page requests from the client machines and redirect the request to the machine which holds the relevant website containing the webpage.</a:t>
            </a:r>
          </a:p>
          <a:p>
            <a:pPr eaLnBrk="1" hangingPunct="1">
              <a:defRPr/>
            </a:pPr>
            <a:endParaRPr lang="en-US" dirty="0" smtClean="0">
              <a:latin typeface="+mn-lt"/>
            </a:endParaRPr>
          </a:p>
          <a:p>
            <a:pPr eaLnBrk="1" hangingPunct="1">
              <a:defRPr/>
            </a:pPr>
            <a:r>
              <a:rPr lang="en-US" dirty="0" smtClean="0">
                <a:latin typeface="+mn-lt"/>
              </a:rPr>
              <a:t>WEBSITE: A homogenous collection of Web Pages.</a:t>
            </a:r>
          </a:p>
          <a:p>
            <a:pPr eaLnBrk="1" hangingPunct="1">
              <a:defRPr/>
            </a:pPr>
            <a:endParaRPr lang="en-US" dirty="0" smtClean="0">
              <a:latin typeface="+mn-lt"/>
            </a:endParaRPr>
          </a:p>
          <a:p>
            <a:pPr eaLnBrk="1" hangingPunct="1">
              <a:defRPr/>
            </a:pPr>
            <a:r>
              <a:rPr lang="en-US" dirty="0" smtClean="0">
                <a:latin typeface="+mn-lt"/>
              </a:rPr>
              <a:t>WEB PAGE:A consolidated page designed and developed with an intention of displaying information.</a:t>
            </a: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1D03F6-3911-44D9-AA96-F67183B8EBA1}" type="slidenum">
              <a:rPr lang="en-US" altLang="en-US"/>
              <a:pPr eaLnBrk="1" hangingPunct="1"/>
              <a:t>5</a:t>
            </a:fld>
            <a:endParaRPr lang="en-US" altLang="en-US"/>
          </a:p>
        </p:txBody>
      </p:sp>
    </p:spTree>
    <p:extLst>
      <p:ext uri="{BB962C8B-B14F-4D97-AF65-F5344CB8AC3E}">
        <p14:creationId xmlns:p14="http://schemas.microsoft.com/office/powerpoint/2010/main" val="39849174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Slide Image Placeholder 1"/>
          <p:cNvSpPr>
            <a:spLocks noGrp="1" noRot="1" noChangeAspect="1" noTextEdit="1"/>
          </p:cNvSpPr>
          <p:nvPr>
            <p:ph type="sldImg"/>
          </p:nvPr>
        </p:nvSpPr>
        <p:spPr>
          <a:ln/>
        </p:spPr>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CE6B385-2197-4A11-8161-049B0E5EBA42}" type="slidenum">
              <a:rPr lang="en-US" altLang="en-US"/>
              <a:pPr eaLnBrk="1" hangingPunct="1"/>
              <a:t>50</a:t>
            </a:fld>
            <a:endParaRPr lang="en-US" altLang="en-US"/>
          </a:p>
        </p:txBody>
      </p:sp>
    </p:spTree>
    <p:extLst>
      <p:ext uri="{BB962C8B-B14F-4D97-AF65-F5344CB8AC3E}">
        <p14:creationId xmlns:p14="http://schemas.microsoft.com/office/powerpoint/2010/main" val="22896988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ln/>
        </p:spPr>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21D7118-3B07-4BB3-85BB-9CB27422A487}" type="slidenum">
              <a:rPr lang="en-US" altLang="en-US"/>
              <a:pPr eaLnBrk="1" hangingPunct="1"/>
              <a:t>51</a:t>
            </a:fld>
            <a:endParaRPr lang="en-US" altLang="en-US"/>
          </a:p>
        </p:txBody>
      </p:sp>
    </p:spTree>
    <p:extLst>
      <p:ext uri="{BB962C8B-B14F-4D97-AF65-F5344CB8AC3E}">
        <p14:creationId xmlns:p14="http://schemas.microsoft.com/office/powerpoint/2010/main" val="16555767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23DACD0-4C56-4127-B917-64C1D9424082}" type="slidenum">
              <a:rPr lang="en-US" altLang="en-US"/>
              <a:pPr eaLnBrk="1" hangingPunct="1"/>
              <a:t>52</a:t>
            </a:fld>
            <a:endParaRPr lang="en-US" altLang="en-US"/>
          </a:p>
        </p:txBody>
      </p:sp>
    </p:spTree>
    <p:extLst>
      <p:ext uri="{BB962C8B-B14F-4D97-AF65-F5344CB8AC3E}">
        <p14:creationId xmlns:p14="http://schemas.microsoft.com/office/powerpoint/2010/main" val="10363832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a:ln/>
        </p:spPr>
      </p:sp>
      <p:sp>
        <p:nvSpPr>
          <p:cNvPr id="6" name="Slide Number Placeholder 5"/>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E9B5A7-7B8C-4F57-8B7D-37E4815DB505}" type="slidenum">
              <a:rPr lang="en-US" altLang="en-US"/>
              <a:pPr eaLnBrk="1" hangingPunct="1"/>
              <a:t>53</a:t>
            </a:fld>
            <a:endParaRPr lang="en-US" altLang="en-US"/>
          </a:p>
        </p:txBody>
      </p:sp>
    </p:spTree>
    <p:extLst>
      <p:ext uri="{BB962C8B-B14F-4D97-AF65-F5344CB8AC3E}">
        <p14:creationId xmlns:p14="http://schemas.microsoft.com/office/powerpoint/2010/main" val="1502255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a:xfrm>
            <a:off x="1066800" y="4343400"/>
            <a:ext cx="53340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Calibri" panose="020F0502020204030204" pitchFamily="34" charset="0"/>
              </a:rPr>
              <a:t>What is HTML?</a:t>
            </a:r>
          </a:p>
          <a:p>
            <a:pPr eaLnBrk="1" hangingPunct="1"/>
            <a:endParaRPr lang="en-US" altLang="en-US" b="1" smtClean="0">
              <a:latin typeface="Calibri" panose="020F0502020204030204" pitchFamily="34" charset="0"/>
            </a:endParaRPr>
          </a:p>
          <a:p>
            <a:pPr eaLnBrk="1" hangingPunct="1"/>
            <a:r>
              <a:rPr lang="en-US" altLang="en-US" smtClean="0">
                <a:latin typeface="Calibri" panose="020F0502020204030204" pitchFamily="34" charset="0"/>
              </a:rPr>
              <a:t>To publish information for global distribution, one needs a universally understood language, a kind of publishing mother tongue that all computers may potentially understand. The publishing language used by the World Wide Web is HTML (from HyperText Markup Language). It is a special kind of text document that is used by Web browsers to present text and graphics. HTML documents are often referred to as "Web pages". The browser retrieves Web pages from Web servers </a:t>
            </a:r>
          </a:p>
          <a:p>
            <a:pPr eaLnBrk="1" hangingPunct="1"/>
            <a:endParaRPr lang="en-US" altLang="en-US" smtClean="0">
              <a:latin typeface="Calibri" panose="020F0502020204030204" pitchFamily="34" charset="0"/>
            </a:endParaRPr>
          </a:p>
          <a:p>
            <a:pPr eaLnBrk="1" hangingPunct="1"/>
            <a:r>
              <a:rPr lang="en-US" altLang="en-US" smtClean="0">
                <a:latin typeface="Calibri" panose="020F0502020204030204" pitchFamily="34" charset="0"/>
              </a:rPr>
              <a:t>HTML was originally developed by Tim Berners-Lee while at CERN, and popularized by the Mosaic browser developed at NCSA. During the course of the 1990s it has blossomed with the explosive growth of the Web. During this time, HTML has been extended in a number of ways. The Web depends on Web page authors and vendors sharing the same conventions for HTML. </a:t>
            </a:r>
          </a:p>
          <a:p>
            <a:pPr eaLnBrk="1" hangingPunct="1"/>
            <a:endParaRPr lang="en-GB" altLang="en-US" smtClean="0">
              <a:latin typeface="Calibri" panose="020F0502020204030204" pitchFamily="34" charset="0"/>
            </a:endParaRP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B73176B-554F-4E9E-8F66-FB13EF0F96C0}" type="slidenum">
              <a:rPr lang="en-US" altLang="en-US"/>
              <a:pPr eaLnBrk="1" hangingPunct="1"/>
              <a:t>6</a:t>
            </a:fld>
            <a:endParaRPr lang="en-US" altLang="en-US"/>
          </a:p>
        </p:txBody>
      </p:sp>
    </p:spTree>
    <p:extLst>
      <p:ext uri="{BB962C8B-B14F-4D97-AF65-F5344CB8AC3E}">
        <p14:creationId xmlns:p14="http://schemas.microsoft.com/office/powerpoint/2010/main" val="1699239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xfrm>
            <a:off x="762000" y="4419600"/>
            <a:ext cx="5486400" cy="4114800"/>
          </a:xfrm>
          <a:extLst/>
        </p:spPr>
        <p:txBody>
          <a:bodyPr/>
          <a:lstStyle/>
          <a:p>
            <a:pPr eaLnBrk="1" hangingPunct="1">
              <a:defRPr/>
            </a:pPr>
            <a:r>
              <a:rPr lang="en-US" dirty="0" smtClean="0">
                <a:latin typeface="+mn-lt"/>
              </a:rPr>
              <a:t>HTML is case insensitive i.e. the case used to open and close the tag is not strictly monitored.</a:t>
            </a:r>
          </a:p>
          <a:p>
            <a:pPr eaLnBrk="1" hangingPunct="1">
              <a:defRPr/>
            </a:pPr>
            <a:r>
              <a:rPr lang="en-US" dirty="0" smtClean="0">
                <a:latin typeface="+mn-lt"/>
              </a:rPr>
              <a:t>&lt;HTML&gt;&lt;/html&gt; will have the same effect.</a:t>
            </a:r>
          </a:p>
          <a:p>
            <a:pPr eaLnBrk="1" hangingPunct="1">
              <a:defRPr/>
            </a:pPr>
            <a:endParaRPr lang="en-US" dirty="0" smtClean="0">
              <a:latin typeface="+mn-lt"/>
            </a:endParaRPr>
          </a:p>
          <a:p>
            <a:pPr eaLnBrk="1" hangingPunct="1">
              <a:defRPr/>
            </a:pPr>
            <a:r>
              <a:rPr lang="en-US" dirty="0" smtClean="0">
                <a:latin typeface="+mn-lt"/>
              </a:rPr>
              <a:t>HTML Provides a pre-defined set of tags that can be used to present any kind of data and information.</a:t>
            </a:r>
          </a:p>
          <a:p>
            <a:pPr eaLnBrk="1" hangingPunct="1">
              <a:defRPr/>
            </a:pPr>
            <a:r>
              <a:rPr lang="en-US" dirty="0" smtClean="0">
                <a:latin typeface="+mn-lt"/>
              </a:rPr>
              <a:t>	</a:t>
            </a:r>
          </a:p>
          <a:p>
            <a:pPr eaLnBrk="1" hangingPunct="1">
              <a:defRPr/>
            </a:pPr>
            <a:r>
              <a:rPr lang="en-US" dirty="0" smtClean="0">
                <a:latin typeface="+mn-lt"/>
              </a:rPr>
              <a:t>Most of the tags that are used in coding the HTML document are easily parsed by any kind of browsers (There are certain exceptions such as Column, Blink tag does not show any effect in the MSIE)</a:t>
            </a:r>
          </a:p>
          <a:p>
            <a:pPr eaLnBrk="1" hangingPunct="1">
              <a:defRPr/>
            </a:pPr>
            <a:endParaRPr lang="en-US" dirty="0" smtClean="0">
              <a:latin typeface="+mn-lt"/>
            </a:endParaRP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E26DFB-6D88-4697-9B58-CE44BDF72E3C}" type="slidenum">
              <a:rPr lang="en-US" altLang="en-US"/>
              <a:pPr eaLnBrk="1" hangingPunct="1"/>
              <a:t>7</a:t>
            </a:fld>
            <a:endParaRPr lang="en-US" altLang="en-US"/>
          </a:p>
        </p:txBody>
      </p:sp>
    </p:spTree>
    <p:extLst>
      <p:ext uri="{BB962C8B-B14F-4D97-AF65-F5344CB8AC3E}">
        <p14:creationId xmlns:p14="http://schemas.microsoft.com/office/powerpoint/2010/main" val="1160057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xfrm>
            <a:off x="762000" y="44196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Calibri" panose="020F0502020204030204" pitchFamily="34" charset="0"/>
              </a:rPr>
              <a:t>1) A markup inserted into an HTML document to provide information about a unit of content. </a:t>
            </a:r>
          </a:p>
          <a:p>
            <a:pPr eaLnBrk="1" hangingPunct="1"/>
            <a:r>
              <a:rPr lang="en-US" altLang="en-US" smtClean="0">
                <a:latin typeface="Calibri" panose="020F0502020204030204" pitchFamily="34" charset="0"/>
              </a:rPr>
              <a:t>2) A text string used in HTML to identify a page element's type, format, and appearance.</a:t>
            </a:r>
          </a:p>
          <a:p>
            <a:pPr eaLnBrk="1" hangingPunct="1"/>
            <a:r>
              <a:rPr lang="en-US" altLang="en-US" smtClean="0">
                <a:latin typeface="Calibri" panose="020F0502020204030204" pitchFamily="34" charset="0"/>
              </a:rPr>
              <a:t>3) The Text string or the Tag is enclosed within lesser-than (&lt;) and greater-than (&gt;) symbol.</a:t>
            </a:r>
          </a:p>
          <a:p>
            <a:pPr eaLnBrk="1" hangingPunct="1"/>
            <a:r>
              <a:rPr lang="en-US" altLang="en-US" smtClean="0">
                <a:latin typeface="Calibri" panose="020F0502020204030204" pitchFamily="34" charset="0"/>
              </a:rPr>
              <a:t>4) Though all tags must have a closing it is not strictly checked in normal web page. But for some tags (Like Textarea) the Closing tags are mandatory.</a:t>
            </a:r>
          </a:p>
          <a:p>
            <a:pPr eaLnBrk="1" hangingPunct="1"/>
            <a:endParaRPr lang="en-US" altLang="en-US" smtClean="0">
              <a:latin typeface="Calibri" panose="020F0502020204030204" pitchFamily="34" charset="0"/>
            </a:endParaRP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39A483-878D-49C7-82BD-929CA22ED7C2}" type="slidenum">
              <a:rPr lang="en-US" altLang="en-US"/>
              <a:pPr eaLnBrk="1" hangingPunct="1"/>
              <a:t>8</a:t>
            </a:fld>
            <a:endParaRPr lang="en-US" altLang="en-US"/>
          </a:p>
        </p:txBody>
      </p:sp>
    </p:spTree>
    <p:extLst>
      <p:ext uri="{BB962C8B-B14F-4D97-AF65-F5344CB8AC3E}">
        <p14:creationId xmlns:p14="http://schemas.microsoft.com/office/powerpoint/2010/main" val="2251757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a:xfrm>
            <a:off x="1066800" y="4343400"/>
            <a:ext cx="49530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Calibri" panose="020F0502020204030204" pitchFamily="34" charset="0"/>
              </a:rPr>
              <a:t>This segregation is not a hard and fast or concrete division; it is only made to make the understanding process easier.</a:t>
            </a:r>
          </a:p>
          <a:p>
            <a:pPr eaLnBrk="1" hangingPunct="1"/>
            <a:endParaRPr lang="en-US" altLang="en-US" sz="600" smtClean="0">
              <a:latin typeface="Calibri" panose="020F0502020204030204" pitchFamily="34" charset="0"/>
            </a:endParaRPr>
          </a:p>
          <a:p>
            <a:pPr eaLnBrk="1" hangingPunct="1"/>
            <a:r>
              <a:rPr lang="en-US" altLang="en-US" smtClean="0">
                <a:latin typeface="Calibri" panose="020F0502020204030204" pitchFamily="34" charset="0"/>
              </a:rPr>
              <a:t>LAYOUT TAGS:</a:t>
            </a:r>
          </a:p>
          <a:p>
            <a:pPr eaLnBrk="1" hangingPunct="1"/>
            <a:r>
              <a:rPr lang="en-US" altLang="en-US" smtClean="0">
                <a:latin typeface="Calibri" panose="020F0502020204030204" pitchFamily="34" charset="0"/>
              </a:rPr>
              <a:t>Define the appearance of the webpage. It talks about the overall look of the webpage where which text should appear where and which image should appear where is decided.</a:t>
            </a:r>
          </a:p>
          <a:p>
            <a:pPr eaLnBrk="1" hangingPunct="1"/>
            <a:endParaRPr lang="en-US" altLang="en-US" sz="600" smtClean="0">
              <a:latin typeface="Calibri" panose="020F0502020204030204" pitchFamily="34" charset="0"/>
            </a:endParaRPr>
          </a:p>
          <a:p>
            <a:pPr eaLnBrk="1" hangingPunct="1"/>
            <a:r>
              <a:rPr lang="en-US" altLang="en-US" smtClean="0">
                <a:latin typeface="Calibri" panose="020F0502020204030204" pitchFamily="34" charset="0"/>
              </a:rPr>
              <a:t>SEMANTIC TAGS:</a:t>
            </a:r>
          </a:p>
          <a:p>
            <a:pPr eaLnBrk="1" hangingPunct="1"/>
            <a:r>
              <a:rPr lang="en-US" altLang="en-US" smtClean="0">
                <a:latin typeface="Calibri" panose="020F0502020204030204" pitchFamily="34" charset="0"/>
              </a:rPr>
              <a:t>On contrary to Layout Tags which define where the text/image is to be displayed the semantic tags define how they should be displayed. They define the format in which the text/image should be displayed.</a:t>
            </a:r>
          </a:p>
          <a:p>
            <a:pPr eaLnBrk="1" hangingPunct="1"/>
            <a:endParaRPr lang="en-US" altLang="en-US" sz="500" smtClean="0">
              <a:latin typeface="Calibri" panose="020F0502020204030204" pitchFamily="34" charset="0"/>
            </a:endParaRPr>
          </a:p>
          <a:p>
            <a:pPr eaLnBrk="1" hangingPunct="1"/>
            <a:r>
              <a:rPr lang="en-US" altLang="en-US" smtClean="0">
                <a:latin typeface="Calibri" panose="020F0502020204030204" pitchFamily="34" charset="0"/>
              </a:rPr>
              <a:t>APPLICATION TAGS:</a:t>
            </a:r>
          </a:p>
          <a:p>
            <a:pPr eaLnBrk="1" hangingPunct="1"/>
            <a:r>
              <a:rPr lang="en-US" altLang="en-US" smtClean="0">
                <a:latin typeface="Calibri" panose="020F0502020204030204" pitchFamily="34" charset="0"/>
              </a:rPr>
              <a:t>These tags are used for creating advanced and complex arrangements of webpage's (Ex. Frames) and also to provide a base for user interaction.</a:t>
            </a:r>
          </a:p>
        </p:txBody>
      </p:sp>
      <p:sp>
        <p:nvSpPr>
          <p:cNvPr id="5" name="Slide Number Placeholder 4"/>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AEFC34-03E0-4E42-937C-6C8BF3E6F3C2}" type="slidenum">
              <a:rPr lang="en-US" altLang="en-US"/>
              <a:pPr eaLnBrk="1" hangingPunct="1"/>
              <a:t>9</a:t>
            </a:fld>
            <a:endParaRPr lang="en-US" altLang="en-US"/>
          </a:p>
        </p:txBody>
      </p:sp>
    </p:spTree>
    <p:extLst>
      <p:ext uri="{BB962C8B-B14F-4D97-AF65-F5344CB8AC3E}">
        <p14:creationId xmlns:p14="http://schemas.microsoft.com/office/powerpoint/2010/main" val="1558115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283179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71600"/>
            <a:ext cx="8229600" cy="49530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7677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5439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prstGeom prst="rect">
            <a:avLst/>
          </a:prstGeo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a:prstGeom prst="rect">
            <a:avLst/>
          </a:prstGeo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1987427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a:prstGeom prst="rect">
            <a:avLst/>
          </a:prstGeo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a:prstGeom prst="rect">
            <a:avLst/>
          </a:prstGeo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a:prstGeom prst="rect">
            <a:avLst/>
          </a:prstGeo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a:prstGeom prst="rect">
            <a:avLst/>
          </a:prstGeo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a:prstGeom prst="rect">
            <a:avLst/>
          </a:prstGeo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16721565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Section breaker slide">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469901" y="2612799"/>
            <a:ext cx="8220074" cy="623887"/>
          </a:xfrm>
          <a:prstGeom prst="rect">
            <a:avLst/>
          </a:prstGeo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a:prstGeom prst="rect">
            <a:avLst/>
          </a:prstGeo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11014085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159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71600"/>
            <a:ext cx="4038600" cy="4953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8843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2159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229600" cy="4953000"/>
          </a:xfrm>
          <a:prstGeom prst="rect">
            <a:avLst/>
          </a:prstGeom>
        </p:spPr>
        <p:txBody>
          <a:bodyPr>
            <a:normAutofit/>
          </a:bodyPr>
          <a:lstStyle/>
          <a:p>
            <a:pPr lvl="0"/>
            <a:endParaRPr lang="en-US" noProof="0" smtClean="0"/>
          </a:p>
        </p:txBody>
      </p:sp>
    </p:spTree>
    <p:extLst>
      <p:ext uri="{BB962C8B-B14F-4D97-AF65-F5344CB8AC3E}">
        <p14:creationId xmlns:p14="http://schemas.microsoft.com/office/powerpoint/2010/main" val="1665089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ext Layout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9647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Thank you">
    <p:spTree>
      <p:nvGrpSpPr>
        <p:cNvPr id="1" name=""/>
        <p:cNvGrpSpPr/>
        <p:nvPr/>
      </p:nvGrpSpPr>
      <p:grpSpPr>
        <a:xfrm>
          <a:off x="0" y="0"/>
          <a:ext cx="0" cy="0"/>
          <a:chOff x="0" y="0"/>
          <a:chExt cx="0" cy="0"/>
        </a:xfrm>
      </p:grpSpPr>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89326"/>
            <a:ext cx="4158442" cy="707231"/>
          </a:xfrm>
          <a:prstGeom prst="rect">
            <a:avLst/>
          </a:prstGeo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446236"/>
            <a:ext cx="4158442" cy="314777"/>
          </a:xfrm>
          <a:prstGeom prst="rect">
            <a:avLst/>
          </a:prstGeo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16939798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A5C9B4-A038-4B2E-94DC-7A7BADA465C9}"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575B3C-947E-4D98-A6D0-09413CB6F77D}" type="slidenum">
              <a:rPr lang="en-US" smtClean="0"/>
              <a:t>‹#›</a:t>
            </a:fld>
            <a:endParaRPr lang="en-US"/>
          </a:p>
        </p:txBody>
      </p:sp>
    </p:spTree>
    <p:extLst>
      <p:ext uri="{BB962C8B-B14F-4D97-AF65-F5344CB8AC3E}">
        <p14:creationId xmlns:p14="http://schemas.microsoft.com/office/powerpoint/2010/main" val="263811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371600"/>
            <a:ext cx="8229600" cy="4953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14008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A5C9B4-A038-4B2E-94DC-7A7BADA465C9}"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575B3C-947E-4D98-A6D0-09413CB6F77D}" type="slidenum">
              <a:rPr lang="en-US" smtClean="0"/>
              <a:t>‹#›</a:t>
            </a:fld>
            <a:endParaRPr lang="en-US"/>
          </a:p>
        </p:txBody>
      </p:sp>
    </p:spTree>
    <p:extLst>
      <p:ext uri="{BB962C8B-B14F-4D97-AF65-F5344CB8AC3E}">
        <p14:creationId xmlns:p14="http://schemas.microsoft.com/office/powerpoint/2010/main" val="1080461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A5C9B4-A038-4B2E-94DC-7A7BADA465C9}"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575B3C-947E-4D98-A6D0-09413CB6F77D}" type="slidenum">
              <a:rPr lang="en-US" smtClean="0"/>
              <a:t>‹#›</a:t>
            </a:fld>
            <a:endParaRPr lang="en-US"/>
          </a:p>
        </p:txBody>
      </p:sp>
    </p:spTree>
    <p:extLst>
      <p:ext uri="{BB962C8B-B14F-4D97-AF65-F5344CB8AC3E}">
        <p14:creationId xmlns:p14="http://schemas.microsoft.com/office/powerpoint/2010/main" val="20911170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A5C9B4-A038-4B2E-94DC-7A7BADA465C9}" type="datetimeFigureOut">
              <a:rPr lang="en-US" smtClean="0"/>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575B3C-947E-4D98-A6D0-09413CB6F77D}" type="slidenum">
              <a:rPr lang="en-US" smtClean="0"/>
              <a:t>‹#›</a:t>
            </a:fld>
            <a:endParaRPr lang="en-US"/>
          </a:p>
        </p:txBody>
      </p:sp>
    </p:spTree>
    <p:extLst>
      <p:ext uri="{BB962C8B-B14F-4D97-AF65-F5344CB8AC3E}">
        <p14:creationId xmlns:p14="http://schemas.microsoft.com/office/powerpoint/2010/main" val="42776283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A5C9B4-A038-4B2E-94DC-7A7BADA465C9}" type="datetimeFigureOut">
              <a:rPr lang="en-US" smtClean="0"/>
              <a:t>10/17/2018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575B3C-947E-4D98-A6D0-09413CB6F77D}" type="slidenum">
              <a:rPr lang="en-US" smtClean="0"/>
              <a:t>‹#›</a:t>
            </a:fld>
            <a:endParaRPr lang="en-US"/>
          </a:p>
        </p:txBody>
      </p:sp>
    </p:spTree>
    <p:extLst>
      <p:ext uri="{BB962C8B-B14F-4D97-AF65-F5344CB8AC3E}">
        <p14:creationId xmlns:p14="http://schemas.microsoft.com/office/powerpoint/2010/main" val="15277097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A5C9B4-A038-4B2E-94DC-7A7BADA465C9}" type="datetimeFigureOut">
              <a:rPr lang="en-US" smtClean="0"/>
              <a:t>10/17/2018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575B3C-947E-4D98-A6D0-09413CB6F77D}" type="slidenum">
              <a:rPr lang="en-US" smtClean="0"/>
              <a:t>‹#›</a:t>
            </a:fld>
            <a:endParaRPr lang="en-US"/>
          </a:p>
        </p:txBody>
      </p:sp>
    </p:spTree>
    <p:extLst>
      <p:ext uri="{BB962C8B-B14F-4D97-AF65-F5344CB8AC3E}">
        <p14:creationId xmlns:p14="http://schemas.microsoft.com/office/powerpoint/2010/main" val="32864436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A5C9B4-A038-4B2E-94DC-7A7BADA465C9}" type="datetimeFigureOut">
              <a:rPr lang="en-US" smtClean="0"/>
              <a:t>10/17/2018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575B3C-947E-4D98-A6D0-09413CB6F77D}" type="slidenum">
              <a:rPr lang="en-US" smtClean="0"/>
              <a:t>‹#›</a:t>
            </a:fld>
            <a:endParaRPr lang="en-US"/>
          </a:p>
        </p:txBody>
      </p:sp>
    </p:spTree>
    <p:extLst>
      <p:ext uri="{BB962C8B-B14F-4D97-AF65-F5344CB8AC3E}">
        <p14:creationId xmlns:p14="http://schemas.microsoft.com/office/powerpoint/2010/main" val="34049004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A5C9B4-A038-4B2E-94DC-7A7BADA465C9}" type="datetimeFigureOut">
              <a:rPr lang="en-US" smtClean="0"/>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575B3C-947E-4D98-A6D0-09413CB6F77D}" type="slidenum">
              <a:rPr lang="en-US" smtClean="0"/>
              <a:t>‹#›</a:t>
            </a:fld>
            <a:endParaRPr lang="en-US"/>
          </a:p>
        </p:txBody>
      </p:sp>
    </p:spTree>
    <p:extLst>
      <p:ext uri="{BB962C8B-B14F-4D97-AF65-F5344CB8AC3E}">
        <p14:creationId xmlns:p14="http://schemas.microsoft.com/office/powerpoint/2010/main" val="1905168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A5C9B4-A038-4B2E-94DC-7A7BADA465C9}" type="datetimeFigureOut">
              <a:rPr lang="en-US" smtClean="0"/>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575B3C-947E-4D98-A6D0-09413CB6F77D}" type="slidenum">
              <a:rPr lang="en-US" smtClean="0"/>
              <a:t>‹#›</a:t>
            </a:fld>
            <a:endParaRPr lang="en-US"/>
          </a:p>
        </p:txBody>
      </p:sp>
    </p:spTree>
    <p:extLst>
      <p:ext uri="{BB962C8B-B14F-4D97-AF65-F5344CB8AC3E}">
        <p14:creationId xmlns:p14="http://schemas.microsoft.com/office/powerpoint/2010/main" val="13792595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A5C9B4-A038-4B2E-94DC-7A7BADA465C9}"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575B3C-947E-4D98-A6D0-09413CB6F77D}" type="slidenum">
              <a:rPr lang="en-US" smtClean="0"/>
              <a:t>‹#›</a:t>
            </a:fld>
            <a:endParaRPr lang="en-US"/>
          </a:p>
        </p:txBody>
      </p:sp>
    </p:spTree>
    <p:extLst>
      <p:ext uri="{BB962C8B-B14F-4D97-AF65-F5344CB8AC3E}">
        <p14:creationId xmlns:p14="http://schemas.microsoft.com/office/powerpoint/2010/main" val="19967550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A5C9B4-A038-4B2E-94DC-7A7BADA465C9}"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575B3C-947E-4D98-A6D0-09413CB6F77D}" type="slidenum">
              <a:rPr lang="en-US" smtClean="0"/>
              <a:t>‹#›</a:t>
            </a:fld>
            <a:endParaRPr lang="en-US"/>
          </a:p>
        </p:txBody>
      </p:sp>
    </p:spTree>
    <p:extLst>
      <p:ext uri="{BB962C8B-B14F-4D97-AF65-F5344CB8AC3E}">
        <p14:creationId xmlns:p14="http://schemas.microsoft.com/office/powerpoint/2010/main" val="854768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316964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prstGeom prst="rect">
            <a:avLst/>
          </a:prstGeo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a:prstGeom prst="rect">
            <a:avLst/>
          </a:prstGeo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2193518343"/>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a:prstGeom prst="rect">
            <a:avLst/>
          </a:prstGeo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a:prstGeom prst="rect">
            <a:avLst/>
          </a:prstGeo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a:prstGeom prst="rect">
            <a:avLst/>
          </a:prstGeo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a:prstGeom prst="rect">
            <a:avLst/>
          </a:prstGeo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a:prstGeom prst="rect">
            <a:avLst/>
          </a:prstGeo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3386348965"/>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Section breaker slide">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469901" y="2612799"/>
            <a:ext cx="8220074" cy="623887"/>
          </a:xfrm>
          <a:prstGeom prst="rect">
            <a:avLst/>
          </a:prstGeo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a:prstGeom prst="rect">
            <a:avLst/>
          </a:prstGeo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2023632044"/>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159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71600"/>
            <a:ext cx="4038600" cy="4953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45177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2159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229600" cy="4953000"/>
          </a:xfrm>
          <a:prstGeom prst="rect">
            <a:avLst/>
          </a:prstGeom>
        </p:spPr>
        <p:txBody>
          <a:bodyPr>
            <a:normAutofit/>
          </a:bodyPr>
          <a:lstStyle/>
          <a:p>
            <a:pPr lvl="0"/>
            <a:endParaRPr lang="en-US" noProof="0" smtClean="0"/>
          </a:p>
        </p:txBody>
      </p:sp>
    </p:spTree>
    <p:extLst>
      <p:ext uri="{BB962C8B-B14F-4D97-AF65-F5344CB8AC3E}">
        <p14:creationId xmlns:p14="http://schemas.microsoft.com/office/powerpoint/2010/main" val="34159097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ext Layout 1">
    <p:spTree>
      <p:nvGrpSpPr>
        <p:cNvPr id="1" name=""/>
        <p:cNvGrpSpPr/>
        <p:nvPr/>
      </p:nvGrpSpPr>
      <p:grpSpPr>
        <a:xfrm>
          <a:off x="0" y="0"/>
          <a:ext cx="0" cy="0"/>
          <a:chOff x="0" y="0"/>
          <a:chExt cx="0" cy="0"/>
        </a:xfrm>
      </p:grpSpPr>
    </p:spTree>
    <p:extLst>
      <p:ext uri="{BB962C8B-B14F-4D97-AF65-F5344CB8AC3E}">
        <p14:creationId xmlns:p14="http://schemas.microsoft.com/office/powerpoint/2010/main" val="8032753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cSld name="Thank you">
    <p:spTree>
      <p:nvGrpSpPr>
        <p:cNvPr id="1" name=""/>
        <p:cNvGrpSpPr/>
        <p:nvPr/>
      </p:nvGrpSpPr>
      <p:grpSpPr>
        <a:xfrm>
          <a:off x="0" y="0"/>
          <a:ext cx="0" cy="0"/>
          <a:chOff x="0" y="0"/>
          <a:chExt cx="0" cy="0"/>
        </a:xfrm>
      </p:grpSpPr>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89326"/>
            <a:ext cx="4158442" cy="707231"/>
          </a:xfrm>
          <a:prstGeom prst="rect">
            <a:avLst/>
          </a:prstGeo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446236"/>
            <a:ext cx="4158442" cy="314777"/>
          </a:xfrm>
          <a:prstGeom prst="rect">
            <a:avLst/>
          </a:prstGeo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2024626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5899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3397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5426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0530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3846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80509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 descr="e:\My Documents\1 Temple\1 Wipro\1 On-going Jobs\Corporate ppt\Abstract\corp ppt_Intro.jp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4267200"/>
            <a:ext cx="9144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sp>
        <p:nvSpPr>
          <p:cNvPr id="1030" name="Title Placeholder 1"/>
          <p:cNvSpPr>
            <a:spLocks noGrp="1"/>
          </p:cNvSpPr>
          <p:nvPr>
            <p:ph type="title"/>
          </p:nvPr>
        </p:nvSpPr>
        <p:spPr bwMode="auto">
          <a:xfrm>
            <a:off x="0" y="21590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96694" r:id="rId1"/>
    <p:sldLayoutId id="2147496695" r:id="rId2"/>
    <p:sldLayoutId id="2147496696" r:id="rId3"/>
    <p:sldLayoutId id="2147496697" r:id="rId4"/>
    <p:sldLayoutId id="2147496698" r:id="rId5"/>
    <p:sldLayoutId id="2147496699" r:id="rId6"/>
    <p:sldLayoutId id="2147496700" r:id="rId7"/>
    <p:sldLayoutId id="2147496701" r:id="rId8"/>
    <p:sldLayoutId id="2147496702" r:id="rId9"/>
    <p:sldLayoutId id="2147496703" r:id="rId10"/>
    <p:sldLayoutId id="2147496704" r:id="rId11"/>
    <p:sldLayoutId id="2147497523" r:id="rId12"/>
    <p:sldLayoutId id="2147497524" r:id="rId13"/>
    <p:sldLayoutId id="2147497525" r:id="rId14"/>
    <p:sldLayoutId id="2147497526" r:id="rId15"/>
    <p:sldLayoutId id="2147497527" r:id="rId16"/>
    <p:sldLayoutId id="2147497528" r:id="rId17"/>
    <p:sldLayoutId id="2147497529" r:id="rId18"/>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0A5C9B4-A038-4B2E-94DC-7A7BADA465C9}" type="datetimeFigureOut">
              <a:rPr lang="en-US" smtClean="0"/>
              <a:t>10/17/2018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575B3C-947E-4D98-A6D0-09413CB6F77D}" type="slidenum">
              <a:rPr lang="en-US" smtClean="0"/>
              <a:t>‹#›</a:t>
            </a:fld>
            <a:endParaRPr lang="en-US"/>
          </a:p>
        </p:txBody>
      </p:sp>
    </p:spTree>
    <p:extLst>
      <p:ext uri="{BB962C8B-B14F-4D97-AF65-F5344CB8AC3E}">
        <p14:creationId xmlns:p14="http://schemas.microsoft.com/office/powerpoint/2010/main" val="1440383006"/>
      </p:ext>
    </p:extLst>
  </p:cSld>
  <p:clrMap bg1="lt1" tx1="dk1" bg2="lt2" tx2="dk2" accent1="accent1" accent2="accent2" accent3="accent3" accent4="accent4" accent5="accent5" accent6="accent6" hlink="hlink" folHlink="folHlink"/>
  <p:sldLayoutIdLst>
    <p:sldLayoutId id="2147497531" r:id="rId1"/>
    <p:sldLayoutId id="2147497532" r:id="rId2"/>
    <p:sldLayoutId id="2147497533" r:id="rId3"/>
    <p:sldLayoutId id="2147497534" r:id="rId4"/>
    <p:sldLayoutId id="2147497535" r:id="rId5"/>
    <p:sldLayoutId id="2147497536" r:id="rId6"/>
    <p:sldLayoutId id="2147497537" r:id="rId7"/>
    <p:sldLayoutId id="2147497538" r:id="rId8"/>
    <p:sldLayoutId id="2147497539" r:id="rId9"/>
    <p:sldLayoutId id="2147497540" r:id="rId10"/>
    <p:sldLayoutId id="2147497541" r:id="rId11"/>
    <p:sldLayoutId id="2147497542" r:id="rId12"/>
    <p:sldLayoutId id="2147497543" r:id="rId13"/>
    <p:sldLayoutId id="2147497544" r:id="rId14"/>
    <p:sldLayoutId id="2147497545" r:id="rId15"/>
    <p:sldLayoutId id="2147497546" r:id="rId16"/>
    <p:sldLayoutId id="2147497547" r:id="rId17"/>
    <p:sldLayoutId id="2147497548" r:id="rId18"/>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3" Type="http://schemas.openxmlformats.org/officeDocument/2006/relationships/hyperlink" Target="http://www.w3schools.com/tags/tag_div.asp" TargetMode="External"/><Relationship Id="rId2" Type="http://schemas.openxmlformats.org/officeDocument/2006/relationships/notesSlide" Target="../notesSlides/notesSlide52.xml"/><Relationship Id="rId1" Type="http://schemas.openxmlformats.org/officeDocument/2006/relationships/slideLayout" Target="../slideLayouts/slideLayout35.xml"/><Relationship Id="rId4" Type="http://schemas.openxmlformats.org/officeDocument/2006/relationships/hyperlink" Target="http://www.w3schools.com/html/html_tables.asp"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80457"/>
            <a:ext cx="8004176" cy="1547161"/>
          </a:xfrm>
        </p:spPr>
        <p:txBody>
          <a:bodyPr/>
          <a:lstStyle/>
          <a:p>
            <a:r>
              <a:rPr lang="en-US" dirty="0" smtClean="0"/>
              <a:t>HTML</a:t>
            </a:r>
            <a:endParaRPr lang="en-US" dirty="0"/>
          </a:p>
        </p:txBody>
      </p:sp>
      <p:sp>
        <p:nvSpPr>
          <p:cNvPr id="4" name="Subtitle 3"/>
          <p:cNvSpPr>
            <a:spLocks noGrp="1"/>
          </p:cNvSpPr>
          <p:nvPr>
            <p:ph type="subTitle" idx="1"/>
          </p:nvPr>
        </p:nvSpPr>
        <p:spPr>
          <a:xfrm>
            <a:off x="838200" y="3318658"/>
            <a:ext cx="7851776" cy="643741"/>
          </a:xfrm>
        </p:spPr>
        <p:txBody>
          <a:bodyPr/>
          <a:lstStyle/>
          <a:p>
            <a:r>
              <a:rPr lang="en-US" dirty="0" err="1" smtClean="0"/>
              <a:t>Janani</a:t>
            </a:r>
            <a:r>
              <a:rPr lang="en-US" dirty="0" smtClean="0"/>
              <a:t> </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p:cNvSpPr>
          <p:nvPr>
            <p:ph type="title"/>
          </p:nvPr>
        </p:nvSpPr>
        <p:spPr>
          <a:xfrm>
            <a:off x="228600" y="228600"/>
            <a:ext cx="7696200" cy="549275"/>
          </a:xfrm>
        </p:spPr>
        <p:txBody>
          <a:bodyPr/>
          <a:lstStyle/>
          <a:p>
            <a:pPr eaLnBrk="1" hangingPunct="1"/>
            <a:r>
              <a:rPr altLang="en-US" smtClean="0">
                <a:cs typeface="Arial" panose="020B0604020202020204" pitchFamily="34" charset="0"/>
              </a:rPr>
              <a:t>Layout Tags</a:t>
            </a:r>
          </a:p>
        </p:txBody>
      </p:sp>
      <p:sp>
        <p:nvSpPr>
          <p:cNvPr id="148483" name="Rectangle 3"/>
          <p:cNvSpPr>
            <a:spLocks noGrp="1"/>
          </p:cNvSpPr>
          <p:nvPr>
            <p:ph idx="1"/>
          </p:nvPr>
        </p:nvSpPr>
        <p:spPr/>
        <p:txBody>
          <a:bodyPr>
            <a:normAutofit fontScale="92500" lnSpcReduction="10000"/>
          </a:bodyPr>
          <a:lstStyle/>
          <a:p>
            <a:pPr marL="381000" indent="-381000" eaLnBrk="1" hangingPunct="1"/>
            <a:r>
              <a:rPr altLang="en-US" smtClean="0">
                <a:cs typeface="Arial" panose="020B0604020202020204" pitchFamily="34" charset="0"/>
              </a:rPr>
              <a:t>Defines the layout of the WEB Page.</a:t>
            </a:r>
          </a:p>
          <a:p>
            <a:pPr marL="381000" indent="-381000" algn="just" eaLnBrk="1" hangingPunct="1"/>
            <a:r>
              <a:rPr altLang="en-US" smtClean="0">
                <a:cs typeface="Arial" panose="020B0604020202020204" pitchFamily="34" charset="0"/>
              </a:rPr>
              <a:t>Defines what text goes where and is displayed where.</a:t>
            </a:r>
          </a:p>
          <a:p>
            <a:pPr marL="381000" indent="-381000" eaLnBrk="1" hangingPunct="1">
              <a:buFont typeface="Arial" panose="020B0604020202020204" pitchFamily="34" charset="0"/>
              <a:buNone/>
            </a:pPr>
            <a:endParaRPr altLang="en-US" smtClean="0">
              <a:cs typeface="Arial" panose="020B0604020202020204" pitchFamily="34" charset="0"/>
            </a:endParaRPr>
          </a:p>
          <a:p>
            <a:pPr marL="381000" indent="-381000" eaLnBrk="1" hangingPunct="1">
              <a:buFont typeface="Arial" panose="020B0604020202020204" pitchFamily="34" charset="0"/>
              <a:buNone/>
            </a:pPr>
            <a:r>
              <a:rPr altLang="en-US" b="1" smtClean="0">
                <a:cs typeface="Arial" panose="020B0604020202020204" pitchFamily="34" charset="0"/>
              </a:rPr>
              <a:t>BASIC Tags:</a:t>
            </a:r>
          </a:p>
          <a:p>
            <a:pPr marL="381000" indent="-381000" eaLnBrk="1" hangingPunct="1">
              <a:buFont typeface="Arial" panose="020B0604020202020204" pitchFamily="34" charset="0"/>
              <a:buNone/>
            </a:pPr>
            <a:r>
              <a:rPr altLang="en-US" sz="1500" smtClean="0">
                <a:cs typeface="Arial" panose="020B0604020202020204" pitchFamily="34" charset="0"/>
              </a:rPr>
              <a:t>	</a:t>
            </a:r>
            <a:r>
              <a:rPr altLang="en-US" smtClean="0">
                <a:latin typeface="Courier New" panose="02070309020205020404" pitchFamily="49" charset="0"/>
                <a:cs typeface="Courier New" panose="02070309020205020404" pitchFamily="49" charset="0"/>
              </a:rPr>
              <a:t>&lt;HTML&gt;&lt;/HTML&gt; </a:t>
            </a:r>
            <a:r>
              <a:rPr altLang="en-US" smtClean="0">
                <a:cs typeface="Arial" panose="020B0604020202020204" pitchFamily="34" charset="0"/>
              </a:rPr>
              <a:t>Defines Start and end of Web page</a:t>
            </a:r>
          </a:p>
          <a:p>
            <a:pPr marL="381000" indent="-381000" eaLnBrk="1" hangingPunct="1">
              <a:buFont typeface="Arial" panose="020B0604020202020204" pitchFamily="34" charset="0"/>
              <a:buNone/>
            </a:pPr>
            <a:r>
              <a:rPr altLang="en-US" smtClean="0">
                <a:cs typeface="Arial" panose="020B0604020202020204" pitchFamily="34" charset="0"/>
              </a:rPr>
              <a:t>	</a:t>
            </a:r>
            <a:r>
              <a:rPr altLang="en-US" smtClean="0">
                <a:latin typeface="Courier New" panose="02070309020205020404" pitchFamily="49" charset="0"/>
                <a:cs typeface="Courier New" panose="02070309020205020404" pitchFamily="49" charset="0"/>
              </a:rPr>
              <a:t>&lt;HEAD&gt;&lt;/HEAD&gt; </a:t>
            </a:r>
            <a:r>
              <a:rPr altLang="en-US" smtClean="0">
                <a:cs typeface="Arial" panose="020B0604020202020204" pitchFamily="34" charset="0"/>
              </a:rPr>
              <a:t>Defines the Header section of the Web Page</a:t>
            </a:r>
          </a:p>
          <a:p>
            <a:pPr marL="381000" indent="-381000" eaLnBrk="1" hangingPunct="1">
              <a:buFont typeface="Arial" panose="020B0604020202020204" pitchFamily="34" charset="0"/>
              <a:buNone/>
            </a:pPr>
            <a:r>
              <a:rPr altLang="en-US" smtClean="0">
                <a:cs typeface="Arial" panose="020B0604020202020204" pitchFamily="34" charset="0"/>
              </a:rPr>
              <a:t>	</a:t>
            </a:r>
            <a:r>
              <a:rPr altLang="en-US" smtClean="0">
                <a:latin typeface="Courier New" panose="02070309020205020404" pitchFamily="49" charset="0"/>
                <a:cs typeface="Courier New" panose="02070309020205020404" pitchFamily="49" charset="0"/>
              </a:rPr>
              <a:t>&lt;TITLE&gt;&lt;/TITLE&gt; </a:t>
            </a:r>
            <a:r>
              <a:rPr altLang="en-US" smtClean="0">
                <a:cs typeface="Arial" panose="020B0604020202020204" pitchFamily="34" charset="0"/>
              </a:rPr>
              <a:t>Defines the Title of the web page displayed on 						  the title bar</a:t>
            </a:r>
          </a:p>
          <a:p>
            <a:pPr marL="381000" indent="-381000" eaLnBrk="1" hangingPunct="1">
              <a:buFont typeface="Arial" panose="020B0604020202020204" pitchFamily="34" charset="0"/>
              <a:buNone/>
            </a:pPr>
            <a:r>
              <a:rPr altLang="en-US" smtClean="0">
                <a:cs typeface="Arial" panose="020B0604020202020204" pitchFamily="34" charset="0"/>
              </a:rPr>
              <a:t>	</a:t>
            </a:r>
            <a:r>
              <a:rPr altLang="en-US" smtClean="0">
                <a:latin typeface="Courier New" panose="02070309020205020404" pitchFamily="49" charset="0"/>
                <a:cs typeface="Courier New" panose="02070309020205020404" pitchFamily="49" charset="0"/>
              </a:rPr>
              <a:t>&lt;BODY&gt;&lt;/BODY&gt; </a:t>
            </a:r>
            <a:r>
              <a:rPr altLang="en-US" smtClean="0">
                <a:cs typeface="Arial" panose="020B0604020202020204" pitchFamily="34" charset="0"/>
              </a:rPr>
              <a:t>Defines the body / content of the page.</a:t>
            </a:r>
          </a:p>
          <a:p>
            <a:pPr marL="381000" indent="-381000" eaLnBrk="1" hangingPunct="1">
              <a:buFont typeface="Arial" panose="020B0604020202020204" pitchFamily="34" charset="0"/>
              <a:buNone/>
            </a:pPr>
            <a:endParaRPr altLang="en-US" b="1" smtClean="0">
              <a:cs typeface="Arial" panose="020B0604020202020204" pitchFamily="34" charset="0"/>
            </a:endParaRPr>
          </a:p>
          <a:p>
            <a:pPr marL="381000" indent="-381000" eaLnBrk="1" hangingPunct="1">
              <a:buFont typeface="Arial" panose="020B0604020202020204" pitchFamily="34" charset="0"/>
              <a:buNone/>
            </a:pPr>
            <a:r>
              <a:rPr altLang="en-US" b="1" smtClean="0">
                <a:cs typeface="Arial" panose="020B0604020202020204" pitchFamily="34" charset="0"/>
              </a:rPr>
              <a:t>STRUCTURAL Tags:</a:t>
            </a:r>
          </a:p>
          <a:p>
            <a:pPr marL="381000" indent="-381000" eaLnBrk="1" hangingPunct="1">
              <a:buFont typeface="Arial" panose="020B0604020202020204" pitchFamily="34" charset="0"/>
              <a:buNone/>
            </a:pPr>
            <a:r>
              <a:rPr altLang="en-US" sz="1500" smtClean="0">
                <a:cs typeface="Arial" panose="020B0604020202020204" pitchFamily="34" charset="0"/>
              </a:rPr>
              <a:t>	</a:t>
            </a:r>
            <a:r>
              <a:rPr altLang="en-US" smtClean="0">
                <a:latin typeface="Courier New" panose="02070309020205020404" pitchFamily="49" charset="0"/>
                <a:cs typeface="Courier New" panose="02070309020205020404" pitchFamily="49" charset="0"/>
              </a:rPr>
              <a:t>&lt;H?&gt;&lt;/H?&gt;</a:t>
            </a:r>
            <a:r>
              <a:rPr altLang="en-US" smtClean="0">
                <a:cs typeface="Arial" panose="020B0604020202020204" pitchFamily="34" charset="0"/>
              </a:rPr>
              <a:t> Heading tags. ‘?’ Ranges from 1 to 6, defines heading</a:t>
            </a:r>
          </a:p>
          <a:p>
            <a:pPr marL="381000" indent="-381000" eaLnBrk="1" hangingPunct="1">
              <a:buFont typeface="Arial" panose="020B0604020202020204" pitchFamily="34" charset="0"/>
              <a:buNone/>
            </a:pPr>
            <a:r>
              <a:rPr altLang="en-US" smtClean="0">
                <a:cs typeface="Arial" panose="020B0604020202020204" pitchFamily="34" charset="0"/>
              </a:rPr>
              <a:t>	</a:t>
            </a:r>
            <a:r>
              <a:rPr altLang="en-US" smtClean="0">
                <a:latin typeface="Courier New" panose="02070309020205020404" pitchFamily="49" charset="0"/>
                <a:cs typeface="Courier New" panose="02070309020205020404" pitchFamily="49" charset="0"/>
              </a:rPr>
              <a:t>&lt;PRE&gt;&lt;/PRE&gt;</a:t>
            </a:r>
            <a:r>
              <a:rPr altLang="en-US" smtClean="0">
                <a:cs typeface="Arial" panose="020B0604020202020204" pitchFamily="34" charset="0"/>
              </a:rPr>
              <a:t>Preformatted Text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p:cNvSpPr>
          <p:nvPr>
            <p:ph type="title"/>
          </p:nvPr>
        </p:nvSpPr>
        <p:spPr>
          <a:xfrm>
            <a:off x="304800" y="215900"/>
            <a:ext cx="7391400" cy="549275"/>
          </a:xfrm>
        </p:spPr>
        <p:txBody>
          <a:bodyPr/>
          <a:lstStyle/>
          <a:p>
            <a:pPr eaLnBrk="1" hangingPunct="1"/>
            <a:r>
              <a:rPr altLang="en-US" smtClean="0">
                <a:cs typeface="Arial" panose="020B0604020202020204" pitchFamily="34" charset="0"/>
              </a:rPr>
              <a:t>Semantic Tags</a:t>
            </a:r>
          </a:p>
        </p:txBody>
      </p:sp>
      <p:sp>
        <p:nvSpPr>
          <p:cNvPr id="149507" name="Rectangle 3"/>
          <p:cNvSpPr>
            <a:spLocks noGrp="1"/>
          </p:cNvSpPr>
          <p:nvPr>
            <p:ph idx="1"/>
          </p:nvPr>
        </p:nvSpPr>
        <p:spPr/>
        <p:txBody>
          <a:bodyPr/>
          <a:lstStyle/>
          <a:p>
            <a:pPr marL="381000" indent="-381000" eaLnBrk="1" hangingPunct="1">
              <a:buFont typeface="Wingdings" panose="05000000000000000000" pitchFamily="2" charset="2"/>
              <a:buAutoNum type="arabicPeriod"/>
            </a:pPr>
            <a:r>
              <a:rPr altLang="en-US" sz="2400" smtClean="0">
                <a:cs typeface="Arial" panose="020B0604020202020204" pitchFamily="34" charset="0"/>
              </a:rPr>
              <a:t>Presentation Tags</a:t>
            </a:r>
          </a:p>
          <a:p>
            <a:pPr marL="381000" indent="-381000" eaLnBrk="1" hangingPunct="1">
              <a:buFont typeface="Wingdings" panose="05000000000000000000" pitchFamily="2" charset="2"/>
              <a:buAutoNum type="arabicPeriod"/>
            </a:pPr>
            <a:r>
              <a:rPr altLang="en-US" sz="2400" smtClean="0">
                <a:cs typeface="Arial" panose="020B0604020202020204" pitchFamily="34" charset="0"/>
              </a:rPr>
              <a:t>Links &amp; Graphics</a:t>
            </a:r>
          </a:p>
          <a:p>
            <a:pPr marL="381000" indent="-381000" eaLnBrk="1" hangingPunct="1">
              <a:buFont typeface="Wingdings" panose="05000000000000000000" pitchFamily="2" charset="2"/>
              <a:buAutoNum type="arabicPeriod"/>
            </a:pPr>
            <a:r>
              <a:rPr altLang="en-US" sz="2400" smtClean="0">
                <a:cs typeface="Arial" panose="020B0604020202020204" pitchFamily="34" charset="0"/>
              </a:rPr>
              <a:t>Lists</a:t>
            </a:r>
          </a:p>
          <a:p>
            <a:pPr marL="381000" indent="-381000" eaLnBrk="1" hangingPunct="1">
              <a:buFont typeface="Wingdings" panose="05000000000000000000" pitchFamily="2" charset="2"/>
              <a:buAutoNum type="arabicPeriod"/>
            </a:pPr>
            <a:r>
              <a:rPr altLang="en-US" sz="2400" smtClean="0">
                <a:cs typeface="Arial" panose="020B0604020202020204" pitchFamily="34" charset="0"/>
              </a:rPr>
              <a:t>Dividers</a:t>
            </a:r>
          </a:p>
          <a:p>
            <a:pPr marL="381000" indent="-381000" eaLnBrk="1" hangingPunct="1">
              <a:buFont typeface="Wingdings" panose="05000000000000000000" pitchFamily="2" charset="2"/>
              <a:buAutoNum type="arabicPeriod"/>
            </a:pPr>
            <a:r>
              <a:rPr altLang="en-US" sz="2400" smtClean="0">
                <a:cs typeface="Arial" panose="020B0604020202020204" pitchFamily="34" charset="0"/>
              </a:rPr>
              <a:t>Backgrounds and Colors</a:t>
            </a:r>
          </a:p>
          <a:p>
            <a:pPr marL="381000" indent="-381000" eaLnBrk="1" hangingPunct="1">
              <a:buFont typeface="Wingdings" panose="05000000000000000000" pitchFamily="2" charset="2"/>
              <a:buAutoNum type="arabicPeriod"/>
            </a:pPr>
            <a:r>
              <a:rPr altLang="en-US" sz="2400" smtClean="0">
                <a:cs typeface="Arial" panose="020B0604020202020204" pitchFamily="34" charset="0"/>
              </a:rPr>
              <a:t>Special Characters</a:t>
            </a:r>
          </a:p>
          <a:p>
            <a:pPr marL="381000" indent="-381000" eaLnBrk="1" hangingPunct="1">
              <a:buFont typeface="Arial" panose="020B0604020202020204" pitchFamily="34" charset="0"/>
              <a:buNone/>
            </a:pPr>
            <a:endParaRPr altLang="en-US" sz="2400"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p:cNvSpPr>
          <p:nvPr>
            <p:ph type="title"/>
          </p:nvPr>
        </p:nvSpPr>
        <p:spPr>
          <a:xfrm>
            <a:off x="152400" y="215900"/>
            <a:ext cx="7543800" cy="549275"/>
          </a:xfrm>
        </p:spPr>
        <p:txBody>
          <a:bodyPr/>
          <a:lstStyle/>
          <a:p>
            <a:pPr eaLnBrk="1" hangingPunct="1"/>
            <a:r>
              <a:rPr altLang="en-US" smtClean="0">
                <a:cs typeface="Arial" panose="020B0604020202020204" pitchFamily="34" charset="0"/>
              </a:rPr>
              <a:t>Semantic Tags: Presentation Tags</a:t>
            </a:r>
          </a:p>
        </p:txBody>
      </p:sp>
      <p:sp>
        <p:nvSpPr>
          <p:cNvPr id="150531" name="Rectangle 3"/>
          <p:cNvSpPr>
            <a:spLocks noGrp="1"/>
          </p:cNvSpPr>
          <p:nvPr>
            <p:ph type="body" sz="half" idx="1"/>
          </p:nvPr>
        </p:nvSpPr>
        <p:spPr>
          <a:xfrm>
            <a:off x="914400" y="4184650"/>
            <a:ext cx="7316788" cy="2139950"/>
          </a:xfrm>
        </p:spPr>
        <p:txBody>
          <a:bodyPr>
            <a:normAutofit lnSpcReduction="10000"/>
          </a:bodyPr>
          <a:lstStyle/>
          <a:p>
            <a:pPr marL="0" indent="0" defTabSz="914400" eaLnBrk="1" hangingPunct="1">
              <a:lnSpc>
                <a:spcPct val="90000"/>
              </a:lnSpc>
              <a:buFont typeface="Arial" panose="020B0604020202020204" pitchFamily="34" charset="0"/>
              <a:buNone/>
            </a:pPr>
            <a:r>
              <a:rPr altLang="en-US" sz="1300" smtClean="0">
                <a:cs typeface="Arial" panose="020B0604020202020204" pitchFamily="34" charset="0"/>
              </a:rPr>
              <a:t>	</a:t>
            </a:r>
            <a:r>
              <a:rPr altLang="en-US" smtClean="0">
                <a:latin typeface="Courier New" panose="02070309020205020404" pitchFamily="49" charset="0"/>
                <a:cs typeface="Courier New" panose="02070309020205020404" pitchFamily="49" charset="0"/>
              </a:rPr>
              <a:t>FONT SETTINGS:</a:t>
            </a:r>
          </a:p>
          <a:p>
            <a:pPr marL="0" indent="0" defTabSz="914400" eaLnBrk="1" hangingPunct="1">
              <a:lnSpc>
                <a:spcPct val="90000"/>
              </a:lnSpc>
              <a:buFont typeface="Arial" panose="020B0604020202020204" pitchFamily="34" charset="0"/>
              <a:buNone/>
            </a:pPr>
            <a:r>
              <a:rPr altLang="en-US" smtClean="0">
                <a:latin typeface="Courier New" panose="02070309020205020404" pitchFamily="49" charset="0"/>
                <a:cs typeface="Courier New" panose="02070309020205020404" pitchFamily="49" charset="0"/>
              </a:rPr>
              <a:t>        &lt;FONT </a:t>
            </a:r>
          </a:p>
          <a:p>
            <a:pPr marL="0" indent="0" defTabSz="914400" eaLnBrk="1" hangingPunct="1">
              <a:lnSpc>
                <a:spcPct val="90000"/>
              </a:lnSpc>
              <a:buFont typeface="Arial" panose="020B0604020202020204" pitchFamily="34" charset="0"/>
              <a:buNone/>
            </a:pPr>
            <a:r>
              <a:rPr altLang="en-US" smtClean="0">
                <a:latin typeface="Courier New" panose="02070309020205020404" pitchFamily="49" charset="0"/>
                <a:cs typeface="Courier New" panose="02070309020205020404" pitchFamily="49" charset="0"/>
              </a:rPr>
              <a:t>			SIZE=“12” </a:t>
            </a:r>
          </a:p>
          <a:p>
            <a:pPr marL="0" indent="0" defTabSz="914400" eaLnBrk="1" hangingPunct="1">
              <a:lnSpc>
                <a:spcPct val="90000"/>
              </a:lnSpc>
              <a:buFont typeface="Arial" panose="020B0604020202020204" pitchFamily="34" charset="0"/>
              <a:buNone/>
            </a:pPr>
            <a:r>
              <a:rPr altLang="en-US" smtClean="0">
                <a:latin typeface="Courier New" panose="02070309020205020404" pitchFamily="49" charset="0"/>
                <a:cs typeface="Courier New" panose="02070309020205020404" pitchFamily="49" charset="0"/>
              </a:rPr>
              <a:t>			COLOR=“#FFOO00” </a:t>
            </a:r>
          </a:p>
          <a:p>
            <a:pPr marL="0" indent="0" defTabSz="914400" eaLnBrk="1" hangingPunct="1">
              <a:lnSpc>
                <a:spcPct val="90000"/>
              </a:lnSpc>
              <a:buFont typeface="Arial" panose="020B0604020202020204" pitchFamily="34" charset="0"/>
              <a:buNone/>
            </a:pPr>
            <a:r>
              <a:rPr altLang="en-US" smtClean="0">
                <a:latin typeface="Courier New" panose="02070309020205020404" pitchFamily="49" charset="0"/>
                <a:cs typeface="Courier New" panose="02070309020205020404" pitchFamily="49" charset="0"/>
              </a:rPr>
              <a:t>			FACE=“Times” &gt;</a:t>
            </a:r>
          </a:p>
          <a:p>
            <a:pPr marL="0" indent="0" defTabSz="914400" eaLnBrk="1" hangingPunct="1">
              <a:lnSpc>
                <a:spcPct val="90000"/>
              </a:lnSpc>
              <a:buFont typeface="Arial" panose="020B0604020202020204" pitchFamily="34" charset="0"/>
              <a:buNone/>
            </a:pPr>
            <a:r>
              <a:rPr altLang="en-US" smtClean="0">
                <a:latin typeface="Courier New" panose="02070309020205020404" pitchFamily="49" charset="0"/>
                <a:cs typeface="Courier New" panose="02070309020205020404" pitchFamily="49" charset="0"/>
              </a:rPr>
              <a:t>	  &lt;/FONT&gt;</a:t>
            </a:r>
          </a:p>
        </p:txBody>
      </p:sp>
      <p:graphicFrame>
        <p:nvGraphicFramePr>
          <p:cNvPr id="64579" name="Group 67"/>
          <p:cNvGraphicFramePr>
            <a:graphicFrameLocks noGrp="1"/>
          </p:cNvGraphicFramePr>
          <p:nvPr>
            <p:ph sz="half" idx="2"/>
          </p:nvPr>
        </p:nvGraphicFramePr>
        <p:xfrm>
          <a:off x="838200" y="1973263"/>
          <a:ext cx="7329488" cy="1601788"/>
        </p:xfrm>
        <a:graphic>
          <a:graphicData uri="http://schemas.openxmlformats.org/drawingml/2006/table">
            <a:tbl>
              <a:tblPr/>
              <a:tblGrid>
                <a:gridCol w="1371600"/>
                <a:gridCol w="2133600"/>
                <a:gridCol w="1600200"/>
                <a:gridCol w="2224088"/>
              </a:tblGrid>
              <a:tr h="5334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tx1"/>
                          </a:solidFill>
                          <a:effectLst/>
                          <a:latin typeface="Arial" charset="0"/>
                          <a:cs typeface="Arial" charset="0"/>
                        </a:rPr>
                        <a:t>Bold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tx1"/>
                          </a:solidFill>
                          <a:effectLst/>
                          <a:latin typeface="Courier New" pitchFamily="49" charset="0"/>
                          <a:cs typeface="Courier New" pitchFamily="49" charset="0"/>
                        </a:rPr>
                        <a:t>&lt;B&gt;</a:t>
                      </a:r>
                      <a:r>
                        <a:rPr kumimoji="0" lang="en-US" sz="2000" b="0" i="0" u="none" strike="noStrike" cap="none" normalizeH="0" baseline="0" dirty="0" smtClean="0">
                          <a:ln>
                            <a:noFill/>
                          </a:ln>
                          <a:solidFill>
                            <a:schemeClr val="tx1"/>
                          </a:solidFill>
                          <a:effectLst/>
                          <a:latin typeface="Arial" charset="0"/>
                          <a:cs typeface="Arial" charset="0"/>
                        </a:rPr>
                        <a:t>Text</a:t>
                      </a:r>
                      <a:r>
                        <a:rPr kumimoji="0" lang="en-US" sz="2000" b="0" i="0" u="none" strike="noStrike" cap="none" normalizeH="0" baseline="0" dirty="0" smtClean="0">
                          <a:ln>
                            <a:noFill/>
                          </a:ln>
                          <a:solidFill>
                            <a:schemeClr val="tx1"/>
                          </a:solidFill>
                          <a:effectLst/>
                          <a:latin typeface="Courier New" pitchFamily="49" charset="0"/>
                          <a:cs typeface="Courier New" pitchFamily="49" charset="0"/>
                        </a:rPr>
                        <a:t>&lt;/B&gt;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charset="0"/>
                          <a:cs typeface="Arial" charset="0"/>
                        </a:rPr>
                        <a:t>Superscript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Courier New" pitchFamily="49" charset="0"/>
                          <a:cs typeface="Courier New" pitchFamily="49" charset="0"/>
                        </a:rPr>
                        <a:t>&lt;SUP&gt;&lt;/SUP&gt;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charset="0"/>
                          <a:cs typeface="Arial" charset="0"/>
                        </a:rPr>
                        <a:t>Italic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Courier New" pitchFamily="49" charset="0"/>
                          <a:cs typeface="Courier New" pitchFamily="49" charset="0"/>
                        </a:rPr>
                        <a:t>&lt;I&gt;</a:t>
                      </a:r>
                      <a:r>
                        <a:rPr kumimoji="0" lang="en-US" sz="2000" b="0" i="0" u="none" strike="noStrike" cap="none" normalizeH="0" baseline="0" smtClean="0">
                          <a:ln>
                            <a:noFill/>
                          </a:ln>
                          <a:solidFill>
                            <a:schemeClr val="tx1"/>
                          </a:solidFill>
                          <a:effectLst/>
                          <a:latin typeface="Arial" charset="0"/>
                          <a:cs typeface="Arial" charset="0"/>
                        </a:rPr>
                        <a:t>Text</a:t>
                      </a:r>
                      <a:r>
                        <a:rPr kumimoji="0" lang="en-US" sz="2000" b="0" i="0" u="none" strike="noStrike" cap="none" normalizeH="0" baseline="0" smtClean="0">
                          <a:ln>
                            <a:noFill/>
                          </a:ln>
                          <a:solidFill>
                            <a:schemeClr val="tx1"/>
                          </a:solidFill>
                          <a:effectLst/>
                          <a:latin typeface="Courier New" pitchFamily="49" charset="0"/>
                          <a:cs typeface="Courier New" pitchFamily="49" charset="0"/>
                        </a:rPr>
                        <a:t>&lt;/I&gt;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charset="0"/>
                          <a:cs typeface="Arial" charset="0"/>
                        </a:rPr>
                        <a:t>Subscript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Courier New" pitchFamily="49" charset="0"/>
                          <a:cs typeface="Courier New" pitchFamily="49" charset="0"/>
                        </a:rPr>
                        <a:t>&lt;SUB&gt;&lt;/SUB&gt;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charset="0"/>
                          <a:cs typeface="Arial" charset="0"/>
                        </a:rPr>
                        <a:t>Underline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Courier New" pitchFamily="49" charset="0"/>
                          <a:cs typeface="Courier New" pitchFamily="49" charset="0"/>
                        </a:rPr>
                        <a:t>&lt;U&gt;</a:t>
                      </a:r>
                      <a:r>
                        <a:rPr kumimoji="0" lang="en-US" sz="2000" b="0" i="0" u="none" strike="noStrike" cap="none" normalizeH="0" baseline="0" smtClean="0">
                          <a:ln>
                            <a:noFill/>
                          </a:ln>
                          <a:solidFill>
                            <a:schemeClr val="tx1"/>
                          </a:solidFill>
                          <a:effectLst/>
                          <a:latin typeface="Arial" charset="0"/>
                          <a:cs typeface="Arial" charset="0"/>
                        </a:rPr>
                        <a:t>Text</a:t>
                      </a:r>
                      <a:r>
                        <a:rPr kumimoji="0" lang="en-US" sz="2000" b="0" i="0" u="none" strike="noStrike" cap="none" normalizeH="0" baseline="0" smtClean="0">
                          <a:ln>
                            <a:noFill/>
                          </a:ln>
                          <a:solidFill>
                            <a:schemeClr val="tx1"/>
                          </a:solidFill>
                          <a:effectLst/>
                          <a:latin typeface="Courier New" pitchFamily="49" charset="0"/>
                          <a:cs typeface="Courier New" pitchFamily="49" charset="0"/>
                        </a:rPr>
                        <a:t>&lt;/U&gt;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2000" b="0" i="0" u="none" strike="noStrike" cap="none" normalizeH="0" baseline="0" smtClean="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0554" name="Text Box 4"/>
          <p:cNvSpPr txBox="1">
            <a:spLocks noChangeArrowheads="1"/>
          </p:cNvSpPr>
          <p:nvPr/>
        </p:nvSpPr>
        <p:spPr bwMode="auto">
          <a:xfrm>
            <a:off x="6400800" y="49530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a:latin typeface="Verdana" panose="020B0604030504040204" pitchFamily="34" charset="0"/>
              </a:rPr>
              <a:t>Attribute set</a:t>
            </a:r>
          </a:p>
        </p:txBody>
      </p:sp>
      <p:sp>
        <p:nvSpPr>
          <p:cNvPr id="150555" name="AutoShape 5"/>
          <p:cNvSpPr>
            <a:spLocks/>
          </p:cNvSpPr>
          <p:nvPr/>
        </p:nvSpPr>
        <p:spPr bwMode="auto">
          <a:xfrm>
            <a:off x="6172200" y="4648200"/>
            <a:ext cx="152400" cy="1066800"/>
          </a:xfrm>
          <a:prstGeom prst="righ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p:cNvSpPr>
          <p:nvPr>
            <p:ph type="title"/>
          </p:nvPr>
        </p:nvSpPr>
        <p:spPr>
          <a:xfrm>
            <a:off x="304800" y="215900"/>
            <a:ext cx="7391400" cy="549275"/>
          </a:xfrm>
        </p:spPr>
        <p:txBody>
          <a:bodyPr/>
          <a:lstStyle/>
          <a:p>
            <a:pPr eaLnBrk="1" hangingPunct="1"/>
            <a:r>
              <a:rPr altLang="en-US" smtClean="0">
                <a:cs typeface="Arial" panose="020B0604020202020204" pitchFamily="34" charset="0"/>
              </a:rPr>
              <a:t>Semantic Tags: Links &amp; Graphics</a:t>
            </a:r>
          </a:p>
        </p:txBody>
      </p:sp>
      <p:sp>
        <p:nvSpPr>
          <p:cNvPr id="151555" name="Rectangle 3"/>
          <p:cNvSpPr>
            <a:spLocks noGrp="1"/>
          </p:cNvSpPr>
          <p:nvPr>
            <p:ph idx="1"/>
          </p:nvPr>
        </p:nvSpPr>
        <p:spPr>
          <a:xfrm>
            <a:off x="457200" y="1143000"/>
            <a:ext cx="8229600" cy="4876800"/>
          </a:xfrm>
        </p:spPr>
        <p:txBody>
          <a:bodyPr/>
          <a:lstStyle/>
          <a:p>
            <a:pPr marL="381000" indent="-381000" eaLnBrk="1" hangingPunct="1">
              <a:buFont typeface="Arial" panose="020B0604020202020204" pitchFamily="34" charset="0"/>
              <a:buNone/>
            </a:pPr>
            <a:r>
              <a:rPr altLang="en-US" b="1" smtClean="0">
                <a:cs typeface="Arial" panose="020B0604020202020204" pitchFamily="34" charset="0"/>
              </a:rPr>
              <a:t>Anchor: </a:t>
            </a:r>
            <a:r>
              <a:rPr altLang="en-US" b="1" smtClean="0">
                <a:latin typeface="Verdana" panose="020B0604030504040204" pitchFamily="34" charset="0"/>
                <a:cs typeface="Arial" panose="020B0604020202020204" pitchFamily="34" charset="0"/>
              </a:rPr>
              <a:t>&lt;A&gt;</a:t>
            </a:r>
          </a:p>
          <a:p>
            <a:pPr marL="381000" indent="-381000" eaLnBrk="1" hangingPunct="1">
              <a:buFont typeface="Arial" panose="020B0604020202020204" pitchFamily="34" charset="0"/>
              <a:buNone/>
            </a:pPr>
            <a:r>
              <a:rPr altLang="en-US" sz="2100" smtClean="0">
                <a:cs typeface="Arial" panose="020B0604020202020204" pitchFamily="34" charset="0"/>
              </a:rPr>
              <a:t>	</a:t>
            </a:r>
            <a:r>
              <a:rPr altLang="en-US" smtClean="0">
                <a:cs typeface="Arial" panose="020B0604020202020204" pitchFamily="34" charset="0"/>
              </a:rPr>
              <a:t>An anchor can be used to create a link to another document (with the href attribute) or to create a bookmark inside a document (with the name attribute). </a:t>
            </a:r>
          </a:p>
          <a:p>
            <a:pPr marL="381000" indent="-381000" eaLnBrk="1" hangingPunct="1">
              <a:buFont typeface="Arial" panose="020B0604020202020204" pitchFamily="34" charset="0"/>
              <a:buNone/>
            </a:pPr>
            <a:r>
              <a:rPr altLang="en-US" b="1" smtClean="0">
                <a:cs typeface="Arial" panose="020B0604020202020204" pitchFamily="34" charset="0"/>
              </a:rPr>
              <a:t>Syntax:</a:t>
            </a:r>
          </a:p>
          <a:p>
            <a:pPr marL="381000" indent="-381000" eaLnBrk="1" hangingPunct="1">
              <a:buFont typeface="Arial" panose="020B0604020202020204" pitchFamily="34" charset="0"/>
              <a:buNone/>
            </a:pPr>
            <a:r>
              <a:rPr altLang="en-US" sz="2100" smtClean="0">
                <a:cs typeface="Arial" panose="020B0604020202020204" pitchFamily="34" charset="0"/>
              </a:rPr>
              <a:t>	</a:t>
            </a:r>
            <a:r>
              <a:rPr altLang="en-US" sz="2100" smtClean="0">
                <a:latin typeface="Courier New" panose="02070309020205020404" pitchFamily="49" charset="0"/>
                <a:cs typeface="Courier New" panose="02070309020205020404" pitchFamily="49" charset="0"/>
              </a:rPr>
              <a:t>	</a:t>
            </a:r>
            <a:r>
              <a:rPr altLang="en-US" smtClean="0">
                <a:latin typeface="Courier New" panose="02070309020205020404" pitchFamily="49" charset="0"/>
                <a:cs typeface="Courier New" panose="02070309020205020404" pitchFamily="49" charset="0"/>
              </a:rPr>
              <a:t>&lt;A HREF=“URL”&gt;Display Text&lt;/A&gt;</a:t>
            </a:r>
          </a:p>
          <a:p>
            <a:pPr marL="381000" indent="-381000" eaLnBrk="1" hangingPunct="1">
              <a:buFont typeface="Arial" panose="020B0604020202020204" pitchFamily="34" charset="0"/>
              <a:buNone/>
            </a:pPr>
            <a:endParaRPr altLang="en-US" sz="2100" smtClean="0">
              <a:cs typeface="Arial" panose="020B0604020202020204" pitchFamily="34" charset="0"/>
            </a:endParaRPr>
          </a:p>
          <a:p>
            <a:pPr marL="381000" indent="-381000" eaLnBrk="1" hangingPunct="1">
              <a:buFont typeface="Arial" panose="020B0604020202020204" pitchFamily="34" charset="0"/>
              <a:buNone/>
            </a:pPr>
            <a:r>
              <a:rPr altLang="en-US" b="1" smtClean="0">
                <a:cs typeface="Arial" panose="020B0604020202020204" pitchFamily="34" charset="0"/>
              </a:rPr>
              <a:t>Types of Links:</a:t>
            </a:r>
          </a:p>
          <a:p>
            <a:pPr marL="381000" indent="-381000" eaLnBrk="1" hangingPunct="1">
              <a:buFont typeface="Wingdings" panose="05000000000000000000" pitchFamily="2" charset="2"/>
              <a:buAutoNum type="arabicPeriod"/>
            </a:pPr>
            <a:r>
              <a:rPr altLang="en-US" smtClean="0">
                <a:cs typeface="Arial" panose="020B0604020202020204" pitchFamily="34" charset="0"/>
              </a:rPr>
              <a:t>Internal Links</a:t>
            </a:r>
          </a:p>
          <a:p>
            <a:pPr marL="381000" indent="-381000" eaLnBrk="1" hangingPunct="1">
              <a:buFont typeface="Wingdings" panose="05000000000000000000" pitchFamily="2" charset="2"/>
              <a:buAutoNum type="arabicPeriod"/>
            </a:pPr>
            <a:r>
              <a:rPr altLang="en-US" smtClean="0">
                <a:cs typeface="Arial" panose="020B0604020202020204" pitchFamily="34" charset="0"/>
              </a:rPr>
              <a:t>External Links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p:cNvSpPr>
          <p:nvPr>
            <p:ph type="title"/>
          </p:nvPr>
        </p:nvSpPr>
        <p:spPr>
          <a:xfrm>
            <a:off x="228600" y="215900"/>
            <a:ext cx="7467600" cy="549275"/>
          </a:xfrm>
        </p:spPr>
        <p:txBody>
          <a:bodyPr/>
          <a:lstStyle/>
          <a:p>
            <a:pPr eaLnBrk="1" hangingPunct="1"/>
            <a:r>
              <a:rPr altLang="en-US" smtClean="0">
                <a:cs typeface="Arial" panose="020B0604020202020204" pitchFamily="34" charset="0"/>
              </a:rPr>
              <a:t>Links &amp; Graphics (Contd.).</a:t>
            </a:r>
          </a:p>
        </p:txBody>
      </p:sp>
      <p:sp>
        <p:nvSpPr>
          <p:cNvPr id="152579" name="Rectangle 3"/>
          <p:cNvSpPr>
            <a:spLocks noGrp="1"/>
          </p:cNvSpPr>
          <p:nvPr>
            <p:ph idx="1"/>
          </p:nvPr>
        </p:nvSpPr>
        <p:spPr/>
        <p:txBody>
          <a:bodyPr>
            <a:normAutofit fontScale="92500"/>
          </a:bodyPr>
          <a:lstStyle/>
          <a:p>
            <a:pPr marL="381000" indent="-381000" eaLnBrk="1" hangingPunct="1">
              <a:buFont typeface="Arial" panose="020B0604020202020204" pitchFamily="34" charset="0"/>
              <a:buNone/>
            </a:pPr>
            <a:r>
              <a:rPr altLang="en-US" b="1" dirty="0" smtClean="0">
                <a:cs typeface="Arial" panose="020B0604020202020204" pitchFamily="34" charset="0"/>
              </a:rPr>
              <a:t>External Links:</a:t>
            </a:r>
          </a:p>
          <a:p>
            <a:pPr marL="381000" indent="-381000" eaLnBrk="1" hangingPunct="1">
              <a:buFont typeface="Arial" panose="020B0604020202020204" pitchFamily="34" charset="0"/>
              <a:buNone/>
            </a:pPr>
            <a:r>
              <a:rPr altLang="en-US" dirty="0" smtClean="0">
                <a:latin typeface="Courier New" panose="02070309020205020404" pitchFamily="49" charset="0"/>
                <a:cs typeface="Courier New" panose="02070309020205020404" pitchFamily="49" charset="0"/>
              </a:rPr>
              <a:t>&lt;A HREF=“https://</a:t>
            </a:r>
            <a:r>
              <a:rPr altLang="en-US" dirty="0" smtClean="0">
                <a:latin typeface="Courier New" panose="02070309020205020404" pitchFamily="49" charset="0"/>
                <a:cs typeface="Courier New" panose="02070309020205020404" pitchFamily="49" charset="0"/>
              </a:rPr>
              <a:t>webmail.</a:t>
            </a:r>
            <a:r>
              <a:rPr lang="en-US" altLang="en-US" dirty="0" smtClean="0">
                <a:latin typeface="Courier New" panose="02070309020205020404" pitchFamily="49" charset="0"/>
                <a:cs typeface="Courier New" panose="02070309020205020404" pitchFamily="49" charset="0"/>
              </a:rPr>
              <a:t>revature</a:t>
            </a:r>
            <a:r>
              <a:rPr altLang="en-US" dirty="0" smtClean="0">
                <a:latin typeface="Courier New" panose="02070309020205020404" pitchFamily="49" charset="0"/>
                <a:cs typeface="Courier New" panose="02070309020205020404" pitchFamily="49" charset="0"/>
              </a:rPr>
              <a:t>.com</a:t>
            </a:r>
            <a:r>
              <a:rPr altLang="en-US" dirty="0" smtClean="0">
                <a:latin typeface="Courier New" panose="02070309020205020404" pitchFamily="49" charset="0"/>
                <a:cs typeface="Courier New" panose="02070309020205020404" pitchFamily="49" charset="0"/>
              </a:rPr>
              <a:t>”&gt;Webmail&lt;/A&gt;</a:t>
            </a:r>
          </a:p>
          <a:p>
            <a:pPr marL="381000" indent="-381000" eaLnBrk="1" hangingPunct="1">
              <a:buFont typeface="Arial" panose="020B0604020202020204" pitchFamily="34" charset="0"/>
              <a:buNone/>
            </a:pPr>
            <a:endParaRPr altLang="en-US" dirty="0" smtClean="0">
              <a:latin typeface="Verdana" panose="020B0604030504040204" pitchFamily="34" charset="0"/>
              <a:cs typeface="Arial" panose="020B0604020202020204" pitchFamily="34" charset="0"/>
            </a:endParaRPr>
          </a:p>
          <a:p>
            <a:pPr marL="381000" indent="-381000" eaLnBrk="1" hangingPunct="1">
              <a:buFont typeface="Arial" panose="020B0604020202020204" pitchFamily="34" charset="0"/>
              <a:buNone/>
            </a:pPr>
            <a:r>
              <a:rPr altLang="en-US" b="1" dirty="0" smtClean="0">
                <a:cs typeface="Arial" panose="020B0604020202020204" pitchFamily="34" charset="0"/>
              </a:rPr>
              <a:t>Internal Links:</a:t>
            </a:r>
          </a:p>
          <a:p>
            <a:pPr marL="381000" indent="-381000" eaLnBrk="1" hangingPunct="1">
              <a:buFont typeface="Arial" panose="020B0604020202020204" pitchFamily="34" charset="0"/>
              <a:buNone/>
            </a:pPr>
            <a:r>
              <a:rPr altLang="en-US" sz="2100" dirty="0" smtClean="0">
                <a:cs typeface="Arial" panose="020B0604020202020204" pitchFamily="34" charset="0"/>
              </a:rPr>
              <a:t>	</a:t>
            </a:r>
            <a:r>
              <a:rPr altLang="en-US" dirty="0" smtClean="0">
                <a:latin typeface="Courier New" panose="02070309020205020404" pitchFamily="49" charset="0"/>
                <a:cs typeface="Courier New" panose="02070309020205020404" pitchFamily="49" charset="0"/>
              </a:rPr>
              <a:t>&lt;A HREF=“\JSP\</a:t>
            </a:r>
            <a:r>
              <a:rPr altLang="en-US" dirty="0" err="1" smtClean="0">
                <a:latin typeface="Courier New" panose="02070309020205020404" pitchFamily="49" charset="0"/>
                <a:cs typeface="Courier New" panose="02070309020205020404" pitchFamily="49" charset="0"/>
              </a:rPr>
              <a:t>Register.jsp</a:t>
            </a:r>
            <a:r>
              <a:rPr altLang="en-US" dirty="0" smtClean="0">
                <a:latin typeface="Courier New" panose="02070309020205020404" pitchFamily="49" charset="0"/>
                <a:cs typeface="Courier New" panose="02070309020205020404" pitchFamily="49" charset="0"/>
              </a:rPr>
              <a:t>”&gt;Register&lt;/A&gt;</a:t>
            </a:r>
          </a:p>
          <a:p>
            <a:pPr marL="381000" indent="-381000" eaLnBrk="1" hangingPunct="1">
              <a:buFont typeface="Arial" panose="020B0604020202020204" pitchFamily="34" charset="0"/>
              <a:buNone/>
            </a:pPr>
            <a:endParaRPr altLang="en-US" b="1" dirty="0" smtClean="0">
              <a:latin typeface="Verdana" panose="020B0604030504040204" pitchFamily="34" charset="0"/>
              <a:cs typeface="Arial" panose="020B0604020202020204" pitchFamily="34" charset="0"/>
            </a:endParaRPr>
          </a:p>
          <a:p>
            <a:pPr marL="381000" indent="-381000" eaLnBrk="1" hangingPunct="1">
              <a:buFont typeface="Arial" panose="020B0604020202020204" pitchFamily="34" charset="0"/>
              <a:buNone/>
            </a:pPr>
            <a:r>
              <a:rPr altLang="en-US" b="1" dirty="0" err="1" smtClean="0">
                <a:cs typeface="Arial" panose="020B0604020202020204" pitchFamily="34" charset="0"/>
              </a:rPr>
              <a:t>BookMark</a:t>
            </a:r>
            <a:r>
              <a:rPr altLang="en-US" b="1" dirty="0" smtClean="0">
                <a:cs typeface="Arial" panose="020B0604020202020204" pitchFamily="34" charset="0"/>
              </a:rPr>
              <a:t>:</a:t>
            </a:r>
          </a:p>
          <a:p>
            <a:pPr marL="381000" indent="-381000" eaLnBrk="1" hangingPunct="1">
              <a:buFont typeface="Arial" panose="020B0604020202020204" pitchFamily="34" charset="0"/>
              <a:buNone/>
            </a:pPr>
            <a:r>
              <a:rPr altLang="en-US" sz="2100" b="1" dirty="0" smtClean="0">
                <a:cs typeface="Arial" panose="020B0604020202020204" pitchFamily="34" charset="0"/>
              </a:rPr>
              <a:t>	</a:t>
            </a:r>
            <a:r>
              <a:rPr altLang="en-US" b="1" dirty="0" smtClean="0">
                <a:cs typeface="Arial" panose="020B0604020202020204" pitchFamily="34" charset="0"/>
              </a:rPr>
              <a:t>Create bookmark</a:t>
            </a:r>
          </a:p>
          <a:p>
            <a:pPr marL="381000" indent="-381000" eaLnBrk="1" hangingPunct="1">
              <a:buFont typeface="Arial" panose="020B0604020202020204" pitchFamily="34" charset="0"/>
              <a:buNone/>
            </a:pPr>
            <a:r>
              <a:rPr altLang="en-US" sz="2100" dirty="0" smtClean="0">
                <a:cs typeface="Arial" panose="020B0604020202020204" pitchFamily="34" charset="0"/>
              </a:rPr>
              <a:t>		</a:t>
            </a:r>
            <a:r>
              <a:rPr altLang="en-US" dirty="0" smtClean="0">
                <a:latin typeface="Courier New" panose="02070309020205020404" pitchFamily="49" charset="0"/>
                <a:cs typeface="Courier New" panose="02070309020205020404" pitchFamily="49" charset="0"/>
              </a:rPr>
              <a:t>&lt;A NAME=“Book”&gt;</a:t>
            </a:r>
            <a:r>
              <a:rPr altLang="en-US" dirty="0" smtClean="0">
                <a:cs typeface="Arial" panose="020B0604020202020204" pitchFamily="34" charset="0"/>
              </a:rPr>
              <a:t>Bookmark</a:t>
            </a:r>
            <a:r>
              <a:rPr altLang="en-US" dirty="0" smtClean="0">
                <a:latin typeface="Courier New" panose="02070309020205020404" pitchFamily="49" charset="0"/>
                <a:cs typeface="Courier New" panose="02070309020205020404" pitchFamily="49" charset="0"/>
              </a:rPr>
              <a:t>&lt;/A&gt;</a:t>
            </a:r>
          </a:p>
          <a:p>
            <a:pPr marL="381000" indent="-381000" eaLnBrk="1" hangingPunct="1">
              <a:buFont typeface="Arial" panose="020B0604020202020204" pitchFamily="34" charset="0"/>
              <a:buNone/>
            </a:pPr>
            <a:r>
              <a:rPr altLang="en-US" sz="2100" b="1" dirty="0" smtClean="0">
                <a:cs typeface="Arial" panose="020B0604020202020204" pitchFamily="34" charset="0"/>
              </a:rPr>
              <a:t>	</a:t>
            </a:r>
            <a:r>
              <a:rPr altLang="en-US" b="1" dirty="0" smtClean="0">
                <a:cs typeface="Arial" panose="020B0604020202020204" pitchFamily="34" charset="0"/>
              </a:rPr>
              <a:t>Create a link to bookmark</a:t>
            </a:r>
          </a:p>
          <a:p>
            <a:pPr marL="381000" indent="-381000" eaLnBrk="1" hangingPunct="1">
              <a:buFont typeface="Arial" panose="020B0604020202020204" pitchFamily="34" charset="0"/>
              <a:buNone/>
            </a:pPr>
            <a:r>
              <a:rPr altLang="en-US" sz="2100" dirty="0" smtClean="0">
                <a:cs typeface="Arial" panose="020B0604020202020204" pitchFamily="34" charset="0"/>
              </a:rPr>
              <a:t>	</a:t>
            </a:r>
            <a:r>
              <a:rPr altLang="en-US" dirty="0" smtClean="0">
                <a:latin typeface="Courier New" panose="02070309020205020404" pitchFamily="49" charset="0"/>
                <a:cs typeface="Courier New" panose="02070309020205020404" pitchFamily="49" charset="0"/>
              </a:rPr>
              <a:t>	&lt;A HREF=“#Book”&gt;Go to Bookmark&lt;/A&gt;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p:cNvSpPr>
          <p:nvPr>
            <p:ph type="title"/>
          </p:nvPr>
        </p:nvSpPr>
        <p:spPr>
          <a:xfrm>
            <a:off x="228600" y="215900"/>
            <a:ext cx="7467600" cy="549275"/>
          </a:xfrm>
        </p:spPr>
        <p:txBody>
          <a:bodyPr/>
          <a:lstStyle/>
          <a:p>
            <a:pPr eaLnBrk="1" hangingPunct="1"/>
            <a:r>
              <a:rPr altLang="en-US" smtClean="0">
                <a:cs typeface="Arial" panose="020B0604020202020204" pitchFamily="34" charset="0"/>
              </a:rPr>
              <a:t>Links &amp; Graphics (Contd.).</a:t>
            </a:r>
          </a:p>
        </p:txBody>
      </p:sp>
      <p:sp>
        <p:nvSpPr>
          <p:cNvPr id="153603" name="Rectangle 3"/>
          <p:cNvSpPr>
            <a:spLocks noGrp="1"/>
          </p:cNvSpPr>
          <p:nvPr>
            <p:ph idx="1"/>
          </p:nvPr>
        </p:nvSpPr>
        <p:spPr/>
        <p:txBody>
          <a:bodyPr>
            <a:normAutofit lnSpcReduction="10000"/>
          </a:bodyPr>
          <a:lstStyle/>
          <a:p>
            <a:pPr marL="381000" indent="-381000" eaLnBrk="1" hangingPunct="1">
              <a:buFont typeface="Arial" panose="020B0604020202020204" pitchFamily="34" charset="0"/>
              <a:buNone/>
            </a:pPr>
            <a:r>
              <a:rPr altLang="en-US" b="1" dirty="0" smtClean="0">
                <a:cs typeface="Arial" panose="020B0604020202020204" pitchFamily="34" charset="0"/>
              </a:rPr>
              <a:t>Image:</a:t>
            </a:r>
          </a:p>
          <a:p>
            <a:pPr marL="381000" indent="-381000" eaLnBrk="1" hangingPunct="1">
              <a:buFont typeface="Arial" panose="020B0604020202020204" pitchFamily="34" charset="0"/>
              <a:buNone/>
            </a:pPr>
            <a:r>
              <a:rPr altLang="en-US" dirty="0" smtClean="0">
                <a:latin typeface="Verdana" panose="020B0604030504040204" pitchFamily="34" charset="0"/>
                <a:cs typeface="Arial" panose="020B0604020202020204" pitchFamily="34" charset="0"/>
              </a:rPr>
              <a:t>	</a:t>
            </a:r>
            <a:r>
              <a:rPr altLang="en-US" dirty="0" smtClean="0">
                <a:latin typeface="Courier New" panose="02070309020205020404" pitchFamily="49" charset="0"/>
                <a:cs typeface="Courier New" panose="02070309020205020404" pitchFamily="49" charset="0"/>
              </a:rPr>
              <a:t>&lt;IMG SRC=“URL” ALT=“Alternate Text”&gt;</a:t>
            </a:r>
          </a:p>
          <a:p>
            <a:pPr marL="381000" indent="-381000" eaLnBrk="1" hangingPunct="1">
              <a:buFont typeface="Arial" panose="020B0604020202020204" pitchFamily="34" charset="0"/>
              <a:buNone/>
            </a:pPr>
            <a:endParaRPr altLang="en-US" dirty="0" smtClean="0">
              <a:latin typeface="Verdana" panose="020B0604030504040204" pitchFamily="34" charset="0"/>
              <a:cs typeface="Arial" panose="020B0604020202020204" pitchFamily="34" charset="0"/>
            </a:endParaRPr>
          </a:p>
          <a:p>
            <a:pPr marL="381000" indent="-381000" eaLnBrk="1" hangingPunct="1">
              <a:buFont typeface="Arial" panose="020B0604020202020204" pitchFamily="34" charset="0"/>
              <a:buNone/>
            </a:pPr>
            <a:endParaRPr altLang="en-US" sz="2100" dirty="0" smtClean="0">
              <a:cs typeface="Arial" panose="020B0604020202020204" pitchFamily="34" charset="0"/>
            </a:endParaRPr>
          </a:p>
          <a:p>
            <a:pPr marL="381000" indent="-381000" eaLnBrk="1" hangingPunct="1">
              <a:buFont typeface="Arial" panose="020B0604020202020204" pitchFamily="34" charset="0"/>
              <a:buNone/>
            </a:pPr>
            <a:r>
              <a:rPr altLang="en-US" b="1" dirty="0" smtClean="0">
                <a:cs typeface="Arial" panose="020B0604020202020204" pitchFamily="34" charset="0"/>
              </a:rPr>
              <a:t>Example:</a:t>
            </a:r>
          </a:p>
          <a:p>
            <a:pPr marL="381000" indent="-381000" eaLnBrk="1" hangingPunct="1">
              <a:buFont typeface="Arial" panose="020B0604020202020204" pitchFamily="34" charset="0"/>
              <a:buNone/>
            </a:pPr>
            <a:r>
              <a:rPr altLang="en-US" sz="2100" dirty="0" smtClean="0">
                <a:cs typeface="Arial" panose="020B0604020202020204" pitchFamily="34" charset="0"/>
              </a:rPr>
              <a:t>	</a:t>
            </a:r>
            <a:r>
              <a:rPr altLang="en-US" dirty="0" smtClean="0">
                <a:latin typeface="Courier New" panose="02070309020205020404" pitchFamily="49" charset="0"/>
                <a:cs typeface="Courier New" panose="02070309020205020404" pitchFamily="49" charset="0"/>
              </a:rPr>
              <a:t>&lt;IMG SRC=“\</a:t>
            </a:r>
            <a:r>
              <a:rPr altLang="en-US" dirty="0" smtClean="0">
                <a:latin typeface="Courier New" panose="02070309020205020404" pitchFamily="49" charset="0"/>
                <a:cs typeface="Courier New" panose="02070309020205020404" pitchFamily="49" charset="0"/>
              </a:rPr>
              <a:t>images\</a:t>
            </a:r>
            <a:r>
              <a:rPr lang="en-US" altLang="en-US" dirty="0" smtClean="0">
                <a:latin typeface="Courier New" panose="02070309020205020404" pitchFamily="49" charset="0"/>
                <a:cs typeface="Courier New" panose="02070309020205020404" pitchFamily="49" charset="0"/>
              </a:rPr>
              <a:t>revature</a:t>
            </a:r>
            <a:r>
              <a:rPr altLang="en-US" dirty="0" smtClean="0">
                <a:latin typeface="Courier New" panose="02070309020205020404" pitchFamily="49" charset="0"/>
                <a:cs typeface="Courier New" panose="02070309020205020404" pitchFamily="49" charset="0"/>
              </a:rPr>
              <a:t>.jpg</a:t>
            </a:r>
            <a:r>
              <a:rPr altLang="en-US" dirty="0" smtClean="0">
                <a:latin typeface="Courier New" panose="02070309020205020404" pitchFamily="49" charset="0"/>
                <a:cs typeface="Courier New" panose="02070309020205020404" pitchFamily="49" charset="0"/>
              </a:rPr>
              <a:t>” ALT=“Alternate Text”&gt;</a:t>
            </a:r>
          </a:p>
          <a:p>
            <a:pPr marL="381000" indent="-381000" eaLnBrk="1" hangingPunct="1">
              <a:buFont typeface="Arial" panose="020B0604020202020204" pitchFamily="34" charset="0"/>
              <a:buNone/>
            </a:pPr>
            <a:endParaRPr altLang="en-US" dirty="0" smtClean="0">
              <a:latin typeface="Verdana" panose="020B0604030504040204" pitchFamily="34" charset="0"/>
              <a:cs typeface="Arial" panose="020B0604020202020204" pitchFamily="34" charset="0"/>
            </a:endParaRPr>
          </a:p>
          <a:p>
            <a:pPr marL="381000" indent="-381000" algn="just" eaLnBrk="1" hangingPunct="1"/>
            <a:r>
              <a:rPr altLang="en-US" dirty="0" smtClean="0">
                <a:cs typeface="Arial" panose="020B0604020202020204" pitchFamily="34" charset="0"/>
              </a:rPr>
              <a:t>“SRC” Attribute: used to mention the path where the image file is stored and the image file name.</a:t>
            </a:r>
          </a:p>
          <a:p>
            <a:pPr marL="381000" indent="-381000" algn="just" eaLnBrk="1" hangingPunct="1"/>
            <a:r>
              <a:rPr altLang="en-US" dirty="0" smtClean="0">
                <a:cs typeface="Arial" panose="020B0604020202020204" pitchFamily="34" charset="0"/>
              </a:rPr>
              <a:t>“ALT” Attribute: used to display an alternate text in case the image file could not be loaded.</a:t>
            </a:r>
          </a:p>
          <a:p>
            <a:pPr marL="381000" indent="-381000" eaLnBrk="1" hangingPunct="1">
              <a:buFont typeface="Arial" panose="020B0604020202020204" pitchFamily="34" charset="0"/>
              <a:buNone/>
            </a:pPr>
            <a:endParaRPr altLang="en-US" dirty="0" smtClean="0">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p:cNvSpPr>
          <p:nvPr>
            <p:ph type="title"/>
          </p:nvPr>
        </p:nvSpPr>
        <p:spPr>
          <a:xfrm>
            <a:off x="0" y="215900"/>
            <a:ext cx="7696200" cy="549275"/>
          </a:xfrm>
        </p:spPr>
        <p:txBody>
          <a:bodyPr/>
          <a:lstStyle/>
          <a:p>
            <a:pPr eaLnBrk="1" hangingPunct="1"/>
            <a:r>
              <a:rPr altLang="en-US" smtClean="0">
                <a:cs typeface="Arial" panose="020B0604020202020204" pitchFamily="34" charset="0"/>
              </a:rPr>
              <a:t>Semantic Tags: List</a:t>
            </a:r>
          </a:p>
        </p:txBody>
      </p:sp>
      <p:sp>
        <p:nvSpPr>
          <p:cNvPr id="154627" name="Rectangle 4"/>
          <p:cNvSpPr>
            <a:spLocks noGrp="1"/>
          </p:cNvSpPr>
          <p:nvPr>
            <p:ph idx="1"/>
          </p:nvPr>
        </p:nvSpPr>
        <p:spPr/>
        <p:txBody>
          <a:bodyPr/>
          <a:lstStyle/>
          <a:p>
            <a:pPr marL="508000" indent="-508000" eaLnBrk="1" hangingPunct="1">
              <a:buFont typeface="Wingdings" panose="05000000000000000000" pitchFamily="2" charset="2"/>
              <a:buAutoNum type="arabicPeriod"/>
            </a:pPr>
            <a:r>
              <a:rPr altLang="en-US" smtClean="0">
                <a:cs typeface="Arial" panose="020B0604020202020204" pitchFamily="34" charset="0"/>
              </a:rPr>
              <a:t>Provides the Author with feature of displaying text in </a:t>
            </a:r>
            <a:r>
              <a:rPr altLang="en-US" b="1" smtClean="0">
                <a:cs typeface="Arial" panose="020B0604020202020204" pitchFamily="34" charset="0"/>
              </a:rPr>
              <a:t>hierarchical or tree structure format.</a:t>
            </a:r>
          </a:p>
          <a:p>
            <a:pPr marL="508000" indent="-508000" eaLnBrk="1" hangingPunct="1">
              <a:buFont typeface="Wingdings" panose="05000000000000000000" pitchFamily="2" charset="2"/>
              <a:buAutoNum type="arabicPeriod"/>
            </a:pPr>
            <a:endParaRPr altLang="en-US" b="1" smtClean="0">
              <a:cs typeface="Arial" panose="020B0604020202020204" pitchFamily="34" charset="0"/>
            </a:endParaRPr>
          </a:p>
          <a:p>
            <a:pPr marL="508000" indent="-508000" eaLnBrk="1" hangingPunct="1">
              <a:buFont typeface="Wingdings" panose="05000000000000000000" pitchFamily="2" charset="2"/>
              <a:buAutoNum type="arabicPeriod"/>
            </a:pPr>
            <a:r>
              <a:rPr altLang="en-US" smtClean="0">
                <a:cs typeface="Arial" panose="020B0604020202020204" pitchFamily="34" charset="0"/>
              </a:rPr>
              <a:t>Three types of List</a:t>
            </a:r>
          </a:p>
          <a:p>
            <a:pPr marL="914400" lvl="1" indent="-457200" eaLnBrk="1" hangingPunct="1">
              <a:buFont typeface="Arial" panose="020B0604020202020204" pitchFamily="34" charset="0"/>
              <a:buAutoNum type="romanUcPeriod"/>
            </a:pPr>
            <a:r>
              <a:rPr altLang="en-US" sz="2000" smtClean="0"/>
              <a:t>Glossary List</a:t>
            </a:r>
          </a:p>
          <a:p>
            <a:pPr marL="914400" lvl="1" indent="-457200" eaLnBrk="1" hangingPunct="1">
              <a:buFont typeface="Arial" panose="020B0604020202020204" pitchFamily="34" charset="0"/>
              <a:buAutoNum type="romanUcPeriod"/>
            </a:pPr>
            <a:r>
              <a:rPr altLang="en-US" sz="2000" smtClean="0"/>
              <a:t>Unordered List</a:t>
            </a:r>
          </a:p>
          <a:p>
            <a:pPr marL="914400" lvl="1" indent="-457200" eaLnBrk="1" hangingPunct="1">
              <a:buFont typeface="Arial" panose="020B0604020202020204" pitchFamily="34" charset="0"/>
              <a:buAutoNum type="romanUcPeriod"/>
            </a:pPr>
            <a:r>
              <a:rPr altLang="en-US" sz="2000" smtClean="0"/>
              <a:t>Ordered List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p:cNvSpPr>
          <p:nvPr>
            <p:ph type="title"/>
          </p:nvPr>
        </p:nvSpPr>
        <p:spPr>
          <a:xfrm>
            <a:off x="152400" y="215900"/>
            <a:ext cx="7543800" cy="549275"/>
          </a:xfrm>
        </p:spPr>
        <p:txBody>
          <a:bodyPr/>
          <a:lstStyle/>
          <a:p>
            <a:pPr eaLnBrk="1" hangingPunct="1"/>
            <a:r>
              <a:rPr altLang="en-US" smtClean="0">
                <a:cs typeface="Arial" panose="020B0604020202020204" pitchFamily="34" charset="0"/>
              </a:rPr>
              <a:t>List: Glossary List</a:t>
            </a:r>
          </a:p>
        </p:txBody>
      </p:sp>
      <p:sp>
        <p:nvSpPr>
          <p:cNvPr id="155651" name="Rectangle 3"/>
          <p:cNvSpPr>
            <a:spLocks noGrp="1"/>
          </p:cNvSpPr>
          <p:nvPr>
            <p:ph idx="1"/>
          </p:nvPr>
        </p:nvSpPr>
        <p:spPr/>
        <p:txBody>
          <a:bodyPr/>
          <a:lstStyle/>
          <a:p>
            <a:pPr marL="508000" indent="-508000" eaLnBrk="1" hangingPunct="1">
              <a:buFont typeface="Arial" panose="020B0604020202020204" pitchFamily="34" charset="0"/>
              <a:buNone/>
            </a:pPr>
            <a:r>
              <a:rPr altLang="en-US" smtClean="0">
                <a:cs typeface="Arial" panose="020B0604020202020204" pitchFamily="34" charset="0"/>
              </a:rPr>
              <a:t>Used to display a list of alternating term with definition paragraphs.</a:t>
            </a:r>
          </a:p>
          <a:p>
            <a:pPr marL="508000" indent="-508000" eaLnBrk="1" hangingPunct="1">
              <a:buFont typeface="Arial" panose="020B0604020202020204" pitchFamily="34" charset="0"/>
              <a:buNone/>
            </a:pPr>
            <a:r>
              <a:rPr altLang="en-US" smtClean="0">
                <a:latin typeface="Verdana" panose="020B0604030504040204" pitchFamily="34" charset="0"/>
                <a:cs typeface="Arial" panose="020B0604020202020204" pitchFamily="34" charset="0"/>
              </a:rPr>
              <a:t>DL </a:t>
            </a:r>
            <a:r>
              <a:rPr altLang="en-US" smtClean="0">
                <a:latin typeface="Verdana" panose="020B0604030504040204" pitchFamily="34" charset="0"/>
                <a:cs typeface="Arial" panose="020B0604020202020204" pitchFamily="34" charset="0"/>
                <a:sym typeface="Wingdings" panose="05000000000000000000" pitchFamily="2" charset="2"/>
              </a:rPr>
              <a:t> Definition List, DT  Term, </a:t>
            </a:r>
            <a:r>
              <a:rPr altLang="en-US" smtClean="0">
                <a:latin typeface="Verdana" panose="020B0604030504040204" pitchFamily="34" charset="0"/>
                <a:cs typeface="Arial" panose="020B0604020202020204" pitchFamily="34" charset="0"/>
              </a:rPr>
              <a:t>DD </a:t>
            </a:r>
            <a:r>
              <a:rPr altLang="en-US" smtClean="0">
                <a:latin typeface="Verdana" panose="020B0604030504040204" pitchFamily="34" charset="0"/>
                <a:cs typeface="Arial" panose="020B0604020202020204" pitchFamily="34" charset="0"/>
                <a:sym typeface="Wingdings" panose="05000000000000000000" pitchFamily="2" charset="2"/>
              </a:rPr>
              <a:t> Data</a:t>
            </a:r>
            <a:endParaRPr altLang="en-US" smtClean="0">
              <a:latin typeface="Verdana" panose="020B0604030504040204" pitchFamily="34" charset="0"/>
              <a:cs typeface="Arial" panose="020B0604020202020204" pitchFamily="34" charset="0"/>
            </a:endParaRPr>
          </a:p>
          <a:p>
            <a:pPr marL="508000" indent="-508000" eaLnBrk="1" hangingPunct="1">
              <a:buFont typeface="Arial" panose="020B0604020202020204" pitchFamily="34" charset="0"/>
              <a:buNone/>
            </a:pPr>
            <a:r>
              <a:rPr altLang="en-US" b="1" smtClean="0">
                <a:cs typeface="Arial" panose="020B0604020202020204" pitchFamily="34" charset="0"/>
              </a:rPr>
              <a:t>Example:</a:t>
            </a:r>
          </a:p>
          <a:p>
            <a:pPr marL="914400" lvl="1" indent="-4572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&lt;DL&gt;</a:t>
            </a:r>
          </a:p>
          <a:p>
            <a:pPr marL="914400" lvl="1" indent="-4572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&lt;DT&gt;Coffee&lt;/DT&gt;</a:t>
            </a:r>
          </a:p>
          <a:p>
            <a:pPr marL="914400" lvl="1" indent="-4572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&lt;DD&gt;Black hot drink&lt;/DD&gt;</a:t>
            </a:r>
          </a:p>
          <a:p>
            <a:pPr marL="914400" lvl="1" indent="-4572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&lt;/DL&gt;</a:t>
            </a:r>
          </a:p>
          <a:p>
            <a:pPr marL="508000" indent="-508000" eaLnBrk="1" hangingPunct="1">
              <a:buFont typeface="Arial" panose="020B0604020202020204" pitchFamily="34" charset="0"/>
              <a:buNone/>
            </a:pPr>
            <a:r>
              <a:rPr altLang="en-US" b="1" smtClean="0">
                <a:cs typeface="Arial" panose="020B0604020202020204" pitchFamily="34" charset="0"/>
              </a:rPr>
              <a:t>Output:</a:t>
            </a:r>
          </a:p>
          <a:p>
            <a:pPr marL="914400" lvl="1" indent="-457200" eaLnBrk="1" hangingPunct="1">
              <a:buFont typeface="Arial" panose="020B0604020202020204" pitchFamily="34" charset="0"/>
              <a:buNone/>
            </a:pPr>
            <a:r>
              <a:rPr altLang="en-US" sz="2000" smtClean="0"/>
              <a:t>Coffee </a:t>
            </a:r>
          </a:p>
          <a:p>
            <a:pPr marL="1320800" lvl="2" indent="-406400" eaLnBrk="1" hangingPunct="1">
              <a:buFont typeface="Arial" panose="020B0604020202020204" pitchFamily="34" charset="0"/>
              <a:buNone/>
            </a:pPr>
            <a:r>
              <a:rPr altLang="en-US" sz="2000" smtClean="0"/>
              <a:t>Black hot drink</a:t>
            </a:r>
          </a:p>
          <a:p>
            <a:pPr marL="914400" lvl="1" indent="-457200" eaLnBrk="1" hangingPunct="1"/>
            <a:endParaRPr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p:cNvSpPr>
          <p:nvPr>
            <p:ph type="title"/>
          </p:nvPr>
        </p:nvSpPr>
        <p:spPr>
          <a:xfrm>
            <a:off x="228600" y="215900"/>
            <a:ext cx="7467600" cy="549275"/>
          </a:xfrm>
        </p:spPr>
        <p:txBody>
          <a:bodyPr/>
          <a:lstStyle/>
          <a:p>
            <a:pPr eaLnBrk="1" hangingPunct="1"/>
            <a:r>
              <a:rPr altLang="en-US" smtClean="0">
                <a:cs typeface="Arial" panose="020B0604020202020204" pitchFamily="34" charset="0"/>
              </a:rPr>
              <a:t>List: Ordered List	</a:t>
            </a:r>
          </a:p>
        </p:txBody>
      </p:sp>
      <p:sp>
        <p:nvSpPr>
          <p:cNvPr id="156675" name="Rectangle 3"/>
          <p:cNvSpPr>
            <a:spLocks noGrp="1"/>
          </p:cNvSpPr>
          <p:nvPr>
            <p:ph idx="1"/>
          </p:nvPr>
        </p:nvSpPr>
        <p:spPr>
          <a:xfrm>
            <a:off x="457200" y="1144588"/>
            <a:ext cx="8458200" cy="5148262"/>
          </a:xfrm>
        </p:spPr>
        <p:txBody>
          <a:bodyPr/>
          <a:lstStyle/>
          <a:p>
            <a:pPr marL="508000" indent="-508000" eaLnBrk="1" hangingPunct="1">
              <a:buFont typeface="Arial" panose="020B0604020202020204" pitchFamily="34" charset="0"/>
              <a:buNone/>
            </a:pPr>
            <a:r>
              <a:rPr altLang="en-US" smtClean="0">
                <a:cs typeface="Arial" panose="020B0604020202020204" pitchFamily="34" charset="0"/>
              </a:rPr>
              <a:t>An ordered list is a list of items. The list items are marked with numbers.</a:t>
            </a:r>
          </a:p>
          <a:p>
            <a:pPr marL="508000" indent="-508000" eaLnBrk="1" hangingPunct="1">
              <a:buFont typeface="Arial" panose="020B0604020202020204" pitchFamily="34" charset="0"/>
              <a:buNone/>
            </a:pPr>
            <a:r>
              <a:rPr altLang="en-US" b="1" smtClean="0">
                <a:cs typeface="Arial" panose="020B0604020202020204" pitchFamily="34" charset="0"/>
              </a:rPr>
              <a:t>Example:</a:t>
            </a:r>
          </a:p>
          <a:p>
            <a:pPr marL="508000" indent="-508000" eaLnBrk="1" hangingPunct="1">
              <a:buFont typeface="Arial" panose="020B0604020202020204" pitchFamily="34" charset="0"/>
              <a:buNone/>
            </a:pPr>
            <a:r>
              <a:rPr altLang="en-US" smtClean="0">
                <a:cs typeface="Arial" panose="020B0604020202020204" pitchFamily="34" charset="0"/>
              </a:rPr>
              <a:t>	</a:t>
            </a:r>
            <a:r>
              <a:rPr altLang="en-US" smtClean="0">
                <a:latin typeface="Courier New" panose="02070309020205020404" pitchFamily="49" charset="0"/>
                <a:cs typeface="Courier New" panose="02070309020205020404" pitchFamily="49" charset="0"/>
              </a:rPr>
              <a:t>&lt;OL TYPE=“A”&gt;</a:t>
            </a:r>
          </a:p>
          <a:p>
            <a:pPr marL="508000" indent="-508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			&lt;LI&gt;Country&lt;/LI&gt;</a:t>
            </a:r>
          </a:p>
          <a:p>
            <a:pPr marL="508000" indent="-508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			&lt;OL TYPE=“1”&gt;</a:t>
            </a:r>
          </a:p>
          <a:p>
            <a:pPr marL="508000" indent="-508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				&lt;LI&gt;India&lt;/LI&gt;</a:t>
            </a:r>
          </a:p>
          <a:p>
            <a:pPr marL="508000" indent="-508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			&lt;/OL&gt;</a:t>
            </a:r>
          </a:p>
          <a:p>
            <a:pPr marL="508000" indent="-508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	&lt;/OL&gt;</a:t>
            </a:r>
          </a:p>
          <a:p>
            <a:pPr marL="508000" indent="-508000" eaLnBrk="1" hangingPunct="1">
              <a:buFont typeface="Arial" panose="020B0604020202020204" pitchFamily="34" charset="0"/>
              <a:buNone/>
            </a:pPr>
            <a:r>
              <a:rPr altLang="en-US" b="1" smtClean="0">
                <a:cs typeface="Arial" panose="020B0604020202020204" pitchFamily="34" charset="0"/>
              </a:rPr>
              <a:t>Output:</a:t>
            </a:r>
          </a:p>
          <a:p>
            <a:pPr marL="508000" indent="-508000" eaLnBrk="1" hangingPunct="1">
              <a:buFont typeface="Arial" panose="020B0604020202020204" pitchFamily="34" charset="0"/>
              <a:buNone/>
            </a:pPr>
            <a:r>
              <a:rPr altLang="en-US" smtClean="0">
                <a:cs typeface="Arial" panose="020B0604020202020204" pitchFamily="34" charset="0"/>
              </a:rPr>
              <a:t>	A. Country</a:t>
            </a:r>
          </a:p>
          <a:p>
            <a:pPr marL="508000" indent="-508000" eaLnBrk="1" hangingPunct="1">
              <a:buFont typeface="Arial" panose="020B0604020202020204" pitchFamily="34" charset="0"/>
              <a:buNone/>
            </a:pPr>
            <a:r>
              <a:rPr altLang="en-US" smtClean="0">
                <a:cs typeface="Arial" panose="020B0604020202020204" pitchFamily="34" charset="0"/>
              </a:rPr>
              <a:t>		1. India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p:cNvSpPr>
          <p:nvPr>
            <p:ph type="title"/>
          </p:nvPr>
        </p:nvSpPr>
        <p:spPr>
          <a:xfrm>
            <a:off x="228600" y="215900"/>
            <a:ext cx="7467600" cy="549275"/>
          </a:xfrm>
        </p:spPr>
        <p:txBody>
          <a:bodyPr/>
          <a:lstStyle/>
          <a:p>
            <a:pPr eaLnBrk="1" hangingPunct="1"/>
            <a:r>
              <a:rPr altLang="en-US" smtClean="0">
                <a:cs typeface="Arial" panose="020B0604020202020204" pitchFamily="34" charset="0"/>
              </a:rPr>
              <a:t>List: Un-Ordered List	</a:t>
            </a:r>
          </a:p>
        </p:txBody>
      </p:sp>
      <p:sp>
        <p:nvSpPr>
          <p:cNvPr id="157699" name="Rectangle 3"/>
          <p:cNvSpPr>
            <a:spLocks noGrp="1"/>
          </p:cNvSpPr>
          <p:nvPr>
            <p:ph idx="1"/>
          </p:nvPr>
        </p:nvSpPr>
        <p:spPr>
          <a:xfrm>
            <a:off x="304800" y="1066800"/>
            <a:ext cx="8534400" cy="5148263"/>
          </a:xfrm>
        </p:spPr>
        <p:txBody>
          <a:bodyPr/>
          <a:lstStyle/>
          <a:p>
            <a:pPr marL="508000" indent="-508000" eaLnBrk="1" hangingPunct="1">
              <a:buFont typeface="Arial" panose="020B0604020202020204" pitchFamily="34" charset="0"/>
              <a:buNone/>
            </a:pPr>
            <a:r>
              <a:rPr altLang="en-US" smtClean="0">
                <a:cs typeface="Arial" panose="020B0604020202020204" pitchFamily="34" charset="0"/>
              </a:rPr>
              <a:t>An unordered list is a list of items. The list items are marked with bullets.</a:t>
            </a:r>
          </a:p>
          <a:p>
            <a:pPr marL="508000" indent="-508000" eaLnBrk="1" hangingPunct="1">
              <a:buFont typeface="Arial" panose="020B0604020202020204" pitchFamily="34" charset="0"/>
              <a:buNone/>
            </a:pPr>
            <a:endParaRPr altLang="en-US" smtClean="0">
              <a:cs typeface="Arial" panose="020B0604020202020204" pitchFamily="34" charset="0"/>
            </a:endParaRPr>
          </a:p>
          <a:p>
            <a:pPr marL="508000" indent="-508000" eaLnBrk="1" hangingPunct="1">
              <a:buFont typeface="Arial" panose="020B0604020202020204" pitchFamily="34" charset="0"/>
              <a:buNone/>
            </a:pPr>
            <a:r>
              <a:rPr altLang="en-US" b="1" smtClean="0">
                <a:cs typeface="Arial" panose="020B0604020202020204" pitchFamily="34" charset="0"/>
              </a:rPr>
              <a:t>Example:</a:t>
            </a:r>
          </a:p>
          <a:p>
            <a:pPr marL="508000" indent="-508000" eaLnBrk="1" hangingPunct="1">
              <a:buFont typeface="Arial" panose="020B0604020202020204" pitchFamily="34" charset="0"/>
              <a:buNone/>
            </a:pPr>
            <a:r>
              <a:rPr altLang="en-US" sz="1800" smtClean="0">
                <a:cs typeface="Arial" panose="020B0604020202020204" pitchFamily="34" charset="0"/>
              </a:rPr>
              <a:t>	</a:t>
            </a:r>
            <a:r>
              <a:rPr altLang="en-US" smtClean="0">
                <a:latin typeface="Courier New" panose="02070309020205020404" pitchFamily="49" charset="0"/>
                <a:cs typeface="Courier New" panose="02070309020205020404" pitchFamily="49" charset="0"/>
              </a:rPr>
              <a:t>&lt;UL TYPE=“Square / Circle / Disc”&gt;</a:t>
            </a:r>
          </a:p>
          <a:p>
            <a:pPr marL="508000" indent="-508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			&lt;LI&gt;Country&lt;/LI&gt;</a:t>
            </a:r>
          </a:p>
          <a:p>
            <a:pPr marL="508000" indent="-508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			&lt;UL TYPE=“”&gt;</a:t>
            </a:r>
          </a:p>
          <a:p>
            <a:pPr marL="508000" indent="-508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				&lt;LI&gt;India&lt;/LI&gt;</a:t>
            </a:r>
          </a:p>
          <a:p>
            <a:pPr marL="508000" indent="-508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			&lt;/UL&gt;</a:t>
            </a:r>
          </a:p>
          <a:p>
            <a:pPr marL="508000" indent="-508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	&lt;/UL&gt;</a:t>
            </a:r>
          </a:p>
          <a:p>
            <a:pPr marL="508000" indent="-508000" eaLnBrk="1" hangingPunct="1">
              <a:buFont typeface="Arial" panose="020B0604020202020204" pitchFamily="34" charset="0"/>
              <a:buNone/>
            </a:pPr>
            <a:endParaRPr altLang="en-US" sz="1800" smtClean="0">
              <a:latin typeface="Verdana" panose="020B0604030504040204" pitchFamily="34" charset="0"/>
              <a:cs typeface="Arial" panose="020B0604020202020204" pitchFamily="34" charset="0"/>
            </a:endParaRPr>
          </a:p>
          <a:p>
            <a:pPr marL="508000" indent="-508000" eaLnBrk="1" hangingPunct="1">
              <a:buFont typeface="Arial" panose="020B0604020202020204" pitchFamily="34" charset="0"/>
              <a:buNone/>
            </a:pPr>
            <a:endParaRPr altLang="en-US" sz="1800" smtClean="0">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6"/>
          <p:cNvSpPr>
            <a:spLocks noGrp="1"/>
          </p:cNvSpPr>
          <p:nvPr>
            <p:ph type="ctrTitle"/>
          </p:nvPr>
        </p:nvSpPr>
        <p:spPr>
          <a:xfrm>
            <a:off x="460375" y="146050"/>
            <a:ext cx="8189913" cy="549275"/>
          </a:xfrm>
        </p:spPr>
        <p:txBody>
          <a:bodyPr/>
          <a:lstStyle/>
          <a:p>
            <a:pPr eaLnBrk="1" hangingPunct="1"/>
            <a:r>
              <a:rPr altLang="en-US" smtClean="0">
                <a:cs typeface="Arial" panose="020B0604020202020204" pitchFamily="34" charset="0"/>
              </a:rPr>
              <a:t>Agenda</a:t>
            </a:r>
          </a:p>
        </p:txBody>
      </p:sp>
      <p:sp>
        <p:nvSpPr>
          <p:cNvPr id="140291" name="Text Placeholder 11"/>
          <p:cNvSpPr>
            <a:spLocks noGrp="1"/>
          </p:cNvSpPr>
          <p:nvPr>
            <p:ph type="body" sz="quarter" idx="10"/>
          </p:nvPr>
        </p:nvSpPr>
        <p:spPr/>
        <p:txBody>
          <a:bodyPr/>
          <a:lstStyle/>
          <a:p>
            <a:pPr eaLnBrk="1" hangingPunct="1"/>
            <a:r>
              <a:rPr altLang="en-US" smtClean="0">
                <a:solidFill>
                  <a:schemeClr val="tx1"/>
                </a:solidFill>
                <a:cs typeface="Arial" panose="020B0604020202020204" pitchFamily="34" charset="0"/>
              </a:rPr>
              <a:t>Introduction to HTML</a:t>
            </a:r>
          </a:p>
        </p:txBody>
      </p:sp>
      <p:sp>
        <p:nvSpPr>
          <p:cNvPr id="140292" name="Text Placeholder 12"/>
          <p:cNvSpPr>
            <a:spLocks noGrp="1"/>
          </p:cNvSpPr>
          <p:nvPr>
            <p:ph type="body" sz="quarter" idx="11"/>
          </p:nvPr>
        </p:nvSpPr>
        <p:spPr/>
        <p:txBody>
          <a:bodyPr/>
          <a:lstStyle/>
          <a:p>
            <a:pPr eaLnBrk="1" hangingPunct="1"/>
            <a:r>
              <a:rPr altLang="en-US" smtClean="0">
                <a:solidFill>
                  <a:schemeClr val="tx1"/>
                </a:solidFill>
                <a:cs typeface="Arial" panose="020B0604020202020204" pitchFamily="34" charset="0"/>
              </a:rPr>
              <a:t>Tables</a:t>
            </a:r>
          </a:p>
        </p:txBody>
      </p:sp>
      <p:sp>
        <p:nvSpPr>
          <p:cNvPr id="140293" name="Text Placeholder 13"/>
          <p:cNvSpPr>
            <a:spLocks noGrp="1"/>
          </p:cNvSpPr>
          <p:nvPr>
            <p:ph type="body" sz="quarter" idx="12"/>
          </p:nvPr>
        </p:nvSpPr>
        <p:spPr/>
        <p:txBody>
          <a:bodyPr/>
          <a:lstStyle/>
          <a:p>
            <a:pPr eaLnBrk="1" hangingPunct="1"/>
            <a:r>
              <a:rPr altLang="en-US" smtClean="0">
                <a:solidFill>
                  <a:schemeClr val="tx1"/>
                </a:solidFill>
                <a:cs typeface="Arial" panose="020B0604020202020204" pitchFamily="34" charset="0"/>
              </a:rPr>
              <a:t>Forms</a:t>
            </a:r>
          </a:p>
        </p:txBody>
      </p:sp>
      <p:sp>
        <p:nvSpPr>
          <p:cNvPr id="140294" name="Text Placeholder 14"/>
          <p:cNvSpPr>
            <a:spLocks noGrp="1"/>
          </p:cNvSpPr>
          <p:nvPr>
            <p:ph type="body" sz="quarter" idx="13"/>
          </p:nvPr>
        </p:nvSpPr>
        <p:spPr/>
        <p:txBody>
          <a:bodyPr/>
          <a:lstStyle/>
          <a:p>
            <a:pPr eaLnBrk="1" hangingPunct="1"/>
            <a:r>
              <a:rPr altLang="en-US" smtClean="0">
                <a:solidFill>
                  <a:schemeClr val="tx1"/>
                </a:solidFill>
                <a:cs typeface="Arial" panose="020B0604020202020204" pitchFamily="34" charset="0"/>
              </a:rPr>
              <a:t>Frames </a:t>
            </a:r>
          </a:p>
        </p:txBody>
      </p:sp>
      <p:sp>
        <p:nvSpPr>
          <p:cNvPr id="140295" name="Text Placeholder 15"/>
          <p:cNvSpPr>
            <a:spLocks noGrp="1"/>
          </p:cNvSpPr>
          <p:nvPr>
            <p:ph type="body" sz="quarter" idx="14"/>
          </p:nvPr>
        </p:nvSpPr>
        <p:spPr/>
        <p:txBody>
          <a:bodyPr/>
          <a:lstStyle/>
          <a:p>
            <a:pPr eaLnBrk="1" hangingPunct="1"/>
            <a:r>
              <a:rPr altLang="en-US" smtClean="0">
                <a:solidFill>
                  <a:schemeClr val="tx1"/>
                </a:solidFill>
                <a:cs typeface="Arial" panose="020B0604020202020204" pitchFamily="34" charset="0"/>
              </a:rPr>
              <a:t>Style and Div</a:t>
            </a:r>
          </a:p>
        </p:txBody>
      </p:sp>
      <p:sp>
        <p:nvSpPr>
          <p:cNvPr id="17" name="Text Placeholder 16"/>
          <p:cNvSpPr>
            <a:spLocks noGrp="1"/>
          </p:cNvSpPr>
          <p:nvPr>
            <p:ph type="body" sz="quarter" idx="15"/>
          </p:nvPr>
        </p:nvSpPr>
        <p:spPr/>
        <p:txBody>
          <a:bodyPr/>
          <a:lstStyle/>
          <a:p>
            <a:pPr eaLnBrk="1" hangingPunct="1">
              <a:buFont typeface="Arial" charset="0"/>
              <a:buNone/>
              <a:defRPr/>
            </a:pPr>
            <a:r>
              <a:rPr smtClean="0">
                <a:solidFill>
                  <a:schemeClr val="tx1"/>
                </a:solidFill>
                <a:cs typeface="Arial" charset="0"/>
              </a:rPr>
              <a:t>1</a:t>
            </a:r>
          </a:p>
        </p:txBody>
      </p:sp>
      <p:sp>
        <p:nvSpPr>
          <p:cNvPr id="18" name="Text Placeholder 17"/>
          <p:cNvSpPr>
            <a:spLocks noGrp="1"/>
          </p:cNvSpPr>
          <p:nvPr>
            <p:ph type="body" sz="quarter" idx="16"/>
          </p:nvPr>
        </p:nvSpPr>
        <p:spPr/>
        <p:txBody>
          <a:bodyPr/>
          <a:lstStyle/>
          <a:p>
            <a:pPr eaLnBrk="1" hangingPunct="1">
              <a:buFont typeface="Arial" charset="0"/>
              <a:buNone/>
              <a:defRPr/>
            </a:pPr>
            <a:r>
              <a:rPr smtClean="0">
                <a:solidFill>
                  <a:schemeClr val="tx1"/>
                </a:solidFill>
                <a:cs typeface="Arial" charset="0"/>
              </a:rPr>
              <a:t>2</a:t>
            </a:r>
          </a:p>
        </p:txBody>
      </p:sp>
      <p:sp>
        <p:nvSpPr>
          <p:cNvPr id="19" name="Text Placeholder 18"/>
          <p:cNvSpPr>
            <a:spLocks noGrp="1"/>
          </p:cNvSpPr>
          <p:nvPr>
            <p:ph type="body" sz="quarter" idx="17"/>
          </p:nvPr>
        </p:nvSpPr>
        <p:spPr/>
        <p:txBody>
          <a:bodyPr/>
          <a:lstStyle/>
          <a:p>
            <a:pPr eaLnBrk="1" hangingPunct="1">
              <a:buFont typeface="Arial" charset="0"/>
              <a:buNone/>
              <a:defRPr/>
            </a:pPr>
            <a:r>
              <a:rPr smtClean="0">
                <a:solidFill>
                  <a:schemeClr val="tx1"/>
                </a:solidFill>
                <a:cs typeface="Arial" charset="0"/>
              </a:rPr>
              <a:t>3</a:t>
            </a:r>
          </a:p>
        </p:txBody>
      </p:sp>
      <p:sp>
        <p:nvSpPr>
          <p:cNvPr id="20" name="Text Placeholder 19"/>
          <p:cNvSpPr>
            <a:spLocks noGrp="1"/>
          </p:cNvSpPr>
          <p:nvPr>
            <p:ph type="body" sz="quarter" idx="18"/>
          </p:nvPr>
        </p:nvSpPr>
        <p:spPr/>
        <p:txBody>
          <a:bodyPr/>
          <a:lstStyle/>
          <a:p>
            <a:pPr eaLnBrk="1" hangingPunct="1">
              <a:buFont typeface="Arial" charset="0"/>
              <a:buNone/>
              <a:defRPr/>
            </a:pPr>
            <a:r>
              <a:rPr smtClean="0">
                <a:solidFill>
                  <a:schemeClr val="tx1"/>
                </a:solidFill>
                <a:cs typeface="Arial" charset="0"/>
              </a:rPr>
              <a:t>4</a:t>
            </a:r>
          </a:p>
        </p:txBody>
      </p:sp>
      <p:sp>
        <p:nvSpPr>
          <p:cNvPr id="21" name="Text Placeholder 20"/>
          <p:cNvSpPr>
            <a:spLocks noGrp="1"/>
          </p:cNvSpPr>
          <p:nvPr>
            <p:ph type="body" sz="quarter" idx="19"/>
          </p:nvPr>
        </p:nvSpPr>
        <p:spPr/>
        <p:txBody>
          <a:bodyPr/>
          <a:lstStyle/>
          <a:p>
            <a:pPr eaLnBrk="1" hangingPunct="1">
              <a:buFont typeface="Arial" charset="0"/>
              <a:buNone/>
              <a:defRPr/>
            </a:pPr>
            <a:r>
              <a:rPr smtClean="0">
                <a:solidFill>
                  <a:schemeClr val="tx1"/>
                </a:solidFill>
                <a:cs typeface="Arial" charset="0"/>
              </a:rPr>
              <a:t>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p:cNvSpPr>
          <p:nvPr>
            <p:ph type="title"/>
          </p:nvPr>
        </p:nvSpPr>
        <p:spPr>
          <a:xfrm>
            <a:off x="152400" y="215900"/>
            <a:ext cx="7543800" cy="549275"/>
          </a:xfrm>
        </p:spPr>
        <p:txBody>
          <a:bodyPr/>
          <a:lstStyle/>
          <a:p>
            <a:pPr eaLnBrk="1" hangingPunct="1"/>
            <a:r>
              <a:rPr altLang="en-US" smtClean="0">
                <a:cs typeface="Arial" panose="020B0604020202020204" pitchFamily="34" charset="0"/>
              </a:rPr>
              <a:t>Semantic Tags: Dividers</a:t>
            </a:r>
          </a:p>
        </p:txBody>
      </p:sp>
      <p:sp>
        <p:nvSpPr>
          <p:cNvPr id="158723" name="Rectangle 3"/>
          <p:cNvSpPr>
            <a:spLocks noGrp="1"/>
          </p:cNvSpPr>
          <p:nvPr>
            <p:ph idx="1"/>
          </p:nvPr>
        </p:nvSpPr>
        <p:spPr/>
        <p:txBody>
          <a:bodyPr/>
          <a:lstStyle/>
          <a:p>
            <a:pPr marL="381000" indent="-381000" eaLnBrk="1" hangingPunct="1">
              <a:buFont typeface="Arial" panose="020B0604020202020204" pitchFamily="34" charset="0"/>
              <a:buNone/>
            </a:pPr>
            <a:r>
              <a:rPr altLang="en-US" b="1" smtClean="0">
                <a:cs typeface="Arial" panose="020B0604020202020204" pitchFamily="34" charset="0"/>
              </a:rPr>
              <a:t>Paragraph:</a:t>
            </a:r>
          </a:p>
          <a:p>
            <a:pPr marL="381000" indent="-381000" eaLnBrk="1" hangingPunct="1">
              <a:buFont typeface="Arial" panose="020B0604020202020204" pitchFamily="34" charset="0"/>
              <a:buNone/>
            </a:pPr>
            <a:r>
              <a:rPr altLang="en-US" sz="1700" smtClean="0">
                <a:cs typeface="Arial" panose="020B0604020202020204" pitchFamily="34" charset="0"/>
              </a:rPr>
              <a:t>	</a:t>
            </a:r>
            <a:r>
              <a:rPr altLang="en-US" smtClean="0">
                <a:latin typeface="Courier New" panose="02070309020205020404" pitchFamily="49" charset="0"/>
                <a:cs typeface="Courier New" panose="02070309020205020404" pitchFamily="49" charset="0"/>
              </a:rPr>
              <a:t>&lt;p align=“Left/center/right/justify”&gt;Text&lt;/p&gt;</a:t>
            </a:r>
          </a:p>
          <a:p>
            <a:pPr marL="381000" indent="-381000" eaLnBrk="1" hangingPunct="1">
              <a:buFont typeface="Arial" panose="020B0604020202020204" pitchFamily="34" charset="0"/>
              <a:buNone/>
            </a:pPr>
            <a:endParaRPr altLang="en-US" smtClean="0">
              <a:latin typeface="Verdana" panose="020B0604030504040204" pitchFamily="34" charset="0"/>
              <a:cs typeface="Arial" panose="020B0604020202020204" pitchFamily="34" charset="0"/>
            </a:endParaRPr>
          </a:p>
          <a:p>
            <a:pPr marL="381000" indent="-381000" eaLnBrk="1" hangingPunct="1">
              <a:buFont typeface="Arial" panose="020B0604020202020204" pitchFamily="34" charset="0"/>
              <a:buNone/>
            </a:pPr>
            <a:r>
              <a:rPr altLang="en-US" b="1" smtClean="0">
                <a:cs typeface="Arial" panose="020B0604020202020204" pitchFamily="34" charset="0"/>
              </a:rPr>
              <a:t>LineBreak:</a:t>
            </a:r>
          </a:p>
          <a:p>
            <a:pPr marL="381000" indent="-381000" eaLnBrk="1" hangingPunct="1">
              <a:buFont typeface="Arial" panose="020B0604020202020204" pitchFamily="34" charset="0"/>
              <a:buNone/>
            </a:pPr>
            <a:endParaRPr altLang="en-US" b="1" smtClean="0">
              <a:cs typeface="Arial" panose="020B0604020202020204" pitchFamily="34" charset="0"/>
            </a:endParaRPr>
          </a:p>
          <a:p>
            <a:pPr marL="381000" indent="-381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&lt;BR/&gt;       </a:t>
            </a:r>
            <a:r>
              <a:rPr altLang="en-US" smtClean="0">
                <a:cs typeface="Arial" panose="020B0604020202020204" pitchFamily="34" charset="0"/>
              </a:rPr>
              <a:t>gives a single carriage return.</a:t>
            </a:r>
          </a:p>
          <a:p>
            <a:pPr marL="381000" indent="-381000" eaLnBrk="1" hangingPunct="1">
              <a:buFont typeface="Arial" panose="020B0604020202020204" pitchFamily="34" charset="0"/>
              <a:buNone/>
            </a:pPr>
            <a:endParaRPr altLang="en-US" smtClean="0">
              <a:cs typeface="Arial" panose="020B0604020202020204" pitchFamily="34" charset="0"/>
            </a:endParaRPr>
          </a:p>
          <a:p>
            <a:pPr marL="381000" indent="-381000" eaLnBrk="1" hangingPunct="1">
              <a:buFont typeface="Arial" panose="020B0604020202020204" pitchFamily="34" charset="0"/>
              <a:buNone/>
            </a:pPr>
            <a:r>
              <a:rPr altLang="en-US" b="1" smtClean="0">
                <a:cs typeface="Arial" panose="020B0604020202020204" pitchFamily="34" charset="0"/>
              </a:rPr>
              <a:t>Horizontal Rule:</a:t>
            </a:r>
          </a:p>
          <a:p>
            <a:pPr marL="381000" indent="-381000" eaLnBrk="1" hangingPunct="1">
              <a:buFont typeface="Arial" panose="020B0604020202020204" pitchFamily="34" charset="0"/>
              <a:buNone/>
            </a:pPr>
            <a:endParaRPr altLang="en-US" b="1" smtClean="0">
              <a:cs typeface="Arial" panose="020B0604020202020204" pitchFamily="34" charset="0"/>
            </a:endParaRPr>
          </a:p>
          <a:p>
            <a:pPr marL="381000" indent="-381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&lt;HR ALIGN=“left/center/right” SIZE=“” WIDTH=“” color=“”/&gt;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p:cNvSpPr>
          <p:nvPr>
            <p:ph type="title"/>
          </p:nvPr>
        </p:nvSpPr>
        <p:spPr>
          <a:xfrm>
            <a:off x="109538" y="152400"/>
            <a:ext cx="8153400" cy="549275"/>
          </a:xfrm>
        </p:spPr>
        <p:txBody>
          <a:bodyPr/>
          <a:lstStyle/>
          <a:p>
            <a:pPr eaLnBrk="1" hangingPunct="1"/>
            <a:r>
              <a:rPr altLang="en-US" smtClean="0">
                <a:cs typeface="Arial" panose="020B0604020202020204" pitchFamily="34" charset="0"/>
              </a:rPr>
              <a:t>Semantic Tags: Background and Colors</a:t>
            </a:r>
          </a:p>
        </p:txBody>
      </p:sp>
      <p:sp>
        <p:nvSpPr>
          <p:cNvPr id="159747" name="Rectangle 3"/>
          <p:cNvSpPr>
            <a:spLocks noGrp="1"/>
          </p:cNvSpPr>
          <p:nvPr>
            <p:ph idx="1"/>
          </p:nvPr>
        </p:nvSpPr>
        <p:spPr/>
        <p:txBody>
          <a:bodyPr/>
          <a:lstStyle/>
          <a:p>
            <a:pPr marL="381000" indent="-381000" eaLnBrk="1" hangingPunct="1">
              <a:buFont typeface="Arial" panose="020B0604020202020204" pitchFamily="34" charset="0"/>
              <a:buNone/>
            </a:pPr>
            <a:r>
              <a:rPr altLang="en-US" b="1" smtClean="0">
                <a:cs typeface="Arial" panose="020B0604020202020204" pitchFamily="34" charset="0"/>
              </a:rPr>
              <a:t>To change background </a:t>
            </a:r>
            <a:r>
              <a:rPr altLang="en-US" sz="2400" b="1" i="1" smtClean="0">
                <a:cs typeface="Arial" panose="020B0604020202020204" pitchFamily="34" charset="0"/>
              </a:rPr>
              <a:t>Image</a:t>
            </a:r>
            <a:endParaRPr altLang="en-US" b="1" i="1" smtClean="0">
              <a:cs typeface="Arial" panose="020B0604020202020204" pitchFamily="34" charset="0"/>
            </a:endParaRPr>
          </a:p>
          <a:p>
            <a:pPr marL="381000" indent="-381000" eaLnBrk="1" hangingPunct="1">
              <a:buFont typeface="Arial" panose="020B0604020202020204" pitchFamily="34" charset="0"/>
              <a:buNone/>
            </a:pPr>
            <a:r>
              <a:rPr altLang="en-US" sz="1700" smtClean="0">
                <a:cs typeface="Arial" panose="020B0604020202020204" pitchFamily="34" charset="0"/>
              </a:rPr>
              <a:t>	</a:t>
            </a:r>
            <a:r>
              <a:rPr altLang="en-US" smtClean="0">
                <a:latin typeface="Courier New" panose="02070309020205020404" pitchFamily="49" charset="0"/>
                <a:cs typeface="Courier New" panose="02070309020205020404" pitchFamily="49" charset="0"/>
              </a:rPr>
              <a:t>	&lt;BODY BACKGROUND=“URL”&gt;</a:t>
            </a:r>
          </a:p>
          <a:p>
            <a:pPr marL="381000" indent="-381000" eaLnBrk="1" hangingPunct="1">
              <a:buFont typeface="Arial" panose="020B0604020202020204" pitchFamily="34" charset="0"/>
              <a:buNone/>
            </a:pPr>
            <a:endParaRPr altLang="en-US" smtClean="0">
              <a:cs typeface="Arial" panose="020B0604020202020204" pitchFamily="34" charset="0"/>
            </a:endParaRPr>
          </a:p>
          <a:p>
            <a:pPr marL="381000" indent="-381000" eaLnBrk="1" hangingPunct="1">
              <a:buFont typeface="Arial" panose="020B0604020202020204" pitchFamily="34" charset="0"/>
              <a:buNone/>
            </a:pPr>
            <a:r>
              <a:rPr altLang="en-US" b="1" smtClean="0">
                <a:cs typeface="Arial" panose="020B0604020202020204" pitchFamily="34" charset="0"/>
              </a:rPr>
              <a:t>To change background </a:t>
            </a:r>
            <a:r>
              <a:rPr altLang="en-US" sz="2400" b="1" i="1" smtClean="0">
                <a:cs typeface="Arial" panose="020B0604020202020204" pitchFamily="34" charset="0"/>
              </a:rPr>
              <a:t>color</a:t>
            </a:r>
            <a:endParaRPr altLang="en-US" b="1" i="1" smtClean="0">
              <a:cs typeface="Arial" panose="020B0604020202020204" pitchFamily="34" charset="0"/>
            </a:endParaRPr>
          </a:p>
          <a:p>
            <a:pPr marL="381000" indent="-381000" eaLnBrk="1" hangingPunct="1">
              <a:buFont typeface="Arial" panose="020B0604020202020204" pitchFamily="34" charset="0"/>
              <a:buNone/>
            </a:pPr>
            <a:r>
              <a:rPr altLang="en-US" sz="1700" smtClean="0">
                <a:cs typeface="Arial" panose="020B0604020202020204" pitchFamily="34" charset="0"/>
              </a:rPr>
              <a:t>		</a:t>
            </a:r>
            <a:r>
              <a:rPr altLang="en-US" smtClean="0">
                <a:latin typeface="Courier New" panose="02070309020205020404" pitchFamily="49" charset="0"/>
                <a:cs typeface="Courier New" panose="02070309020205020404" pitchFamily="49" charset="0"/>
              </a:rPr>
              <a:t>&lt;BODY BGCOLOR= “COLOR” &gt;</a:t>
            </a:r>
          </a:p>
          <a:p>
            <a:pPr marL="381000" indent="-381000" eaLnBrk="1" hangingPunct="1">
              <a:buFont typeface="Arial" panose="020B0604020202020204" pitchFamily="34" charset="0"/>
              <a:buNone/>
            </a:pPr>
            <a:endParaRPr altLang="en-US" smtClean="0">
              <a:latin typeface="Verdana" panose="020B0604030504040204" pitchFamily="34" charset="0"/>
              <a:cs typeface="Arial" panose="020B0604020202020204" pitchFamily="34" charset="0"/>
            </a:endParaRPr>
          </a:p>
          <a:p>
            <a:pPr marL="381000" indent="-381000" eaLnBrk="1" hangingPunct="1">
              <a:buFont typeface="Arial" panose="020B0604020202020204" pitchFamily="34" charset="0"/>
              <a:buNone/>
            </a:pPr>
            <a:endParaRPr altLang="en-US" smtClean="0">
              <a:latin typeface="Verdana" panose="020B0604030504040204" pitchFamily="34" charset="0"/>
              <a:cs typeface="Arial" panose="020B0604020202020204" pitchFamily="34" charset="0"/>
            </a:endParaRPr>
          </a:p>
          <a:p>
            <a:pPr marL="381000" indent="-381000" eaLnBrk="1" hangingPunct="1">
              <a:buFont typeface="Arial" panose="020B0604020202020204" pitchFamily="34" charset="0"/>
              <a:buNone/>
            </a:pPr>
            <a:endParaRPr altLang="en-US" smtClean="0">
              <a:latin typeface="Verdana" panose="020B0604030504040204" pitchFamily="34" charset="0"/>
              <a:cs typeface="Arial" panose="020B0604020202020204" pitchFamily="34" charset="0"/>
            </a:endParaRPr>
          </a:p>
          <a:p>
            <a:pPr marL="381000" indent="-381000" eaLnBrk="1" hangingPunct="1">
              <a:buFont typeface="Arial" panose="020B0604020202020204" pitchFamily="34" charset="0"/>
              <a:buNone/>
            </a:pPr>
            <a:endParaRPr altLang="en-US" smtClean="0">
              <a:latin typeface="Verdana" panose="020B0604030504040204" pitchFamily="34" charset="0"/>
              <a:cs typeface="Arial" panose="020B0604020202020204" pitchFamily="34" charset="0"/>
            </a:endParaRPr>
          </a:p>
          <a:p>
            <a:pPr marL="381000" indent="-381000" eaLnBrk="1" hangingPunct="1">
              <a:buFont typeface="Arial" panose="020B0604020202020204" pitchFamily="34" charset="0"/>
              <a:buNone/>
            </a:pPr>
            <a:endParaRPr altLang="en-US" smtClean="0">
              <a:latin typeface="Verdana" panose="020B0604030504040204" pitchFamily="34" charset="0"/>
              <a:cs typeface="Arial" panose="020B0604020202020204" pitchFamily="34" charset="0"/>
            </a:endParaRPr>
          </a:p>
          <a:p>
            <a:pPr marL="381000" indent="-381000" eaLnBrk="1" hangingPunct="1">
              <a:buFont typeface="Arial" panose="020B0604020202020204" pitchFamily="34" charset="0"/>
              <a:buNone/>
            </a:pPr>
            <a:endParaRPr altLang="en-US" smtClean="0">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p:cNvSpPr>
          <p:nvPr>
            <p:ph type="title"/>
          </p:nvPr>
        </p:nvSpPr>
        <p:spPr>
          <a:xfrm>
            <a:off x="228600" y="215900"/>
            <a:ext cx="7467600" cy="549275"/>
          </a:xfrm>
        </p:spPr>
        <p:txBody>
          <a:bodyPr/>
          <a:lstStyle/>
          <a:p>
            <a:pPr eaLnBrk="1" hangingPunct="1"/>
            <a:r>
              <a:rPr altLang="en-US" smtClean="0">
                <a:cs typeface="Arial" panose="020B0604020202020204" pitchFamily="34" charset="0"/>
              </a:rPr>
              <a:t>Semantic Tags: Special Characters</a:t>
            </a:r>
          </a:p>
        </p:txBody>
      </p:sp>
      <p:sp>
        <p:nvSpPr>
          <p:cNvPr id="160771" name="Rectangle 3"/>
          <p:cNvSpPr>
            <a:spLocks noGrp="1"/>
          </p:cNvSpPr>
          <p:nvPr>
            <p:ph idx="1"/>
          </p:nvPr>
        </p:nvSpPr>
        <p:spPr/>
        <p:txBody>
          <a:bodyPr/>
          <a:lstStyle/>
          <a:p>
            <a:pPr marL="381000" indent="-381000" eaLnBrk="1" hangingPunct="1">
              <a:buFont typeface="Arial" panose="020B0604020202020204" pitchFamily="34" charset="0"/>
              <a:buNone/>
            </a:pPr>
            <a:r>
              <a:rPr altLang="en-US" b="1" smtClean="0">
                <a:cs typeface="Arial" panose="020B0604020202020204" pitchFamily="34" charset="0"/>
              </a:rPr>
              <a:t>Syntax:</a:t>
            </a:r>
          </a:p>
          <a:p>
            <a:pPr marL="381000" indent="-381000" eaLnBrk="1" hangingPunct="1">
              <a:buFont typeface="Arial" panose="020B0604020202020204" pitchFamily="34" charset="0"/>
              <a:buNone/>
            </a:pPr>
            <a:r>
              <a:rPr altLang="en-US" sz="2400" smtClean="0">
                <a:cs typeface="Arial" panose="020B0604020202020204" pitchFamily="34" charset="0"/>
              </a:rPr>
              <a:t>	</a:t>
            </a:r>
            <a:r>
              <a:rPr altLang="en-US" smtClean="0">
                <a:latin typeface="Verdana" panose="020B0604030504040204" pitchFamily="34" charset="0"/>
                <a:cs typeface="Arial" panose="020B0604020202020204" pitchFamily="34" charset="0"/>
              </a:rPr>
              <a:t>&amp;#char code; or &amp;code;</a:t>
            </a:r>
          </a:p>
          <a:p>
            <a:pPr marL="381000" indent="-381000" eaLnBrk="1" hangingPunct="1">
              <a:buFont typeface="Arial" panose="020B0604020202020204" pitchFamily="34" charset="0"/>
              <a:buNone/>
            </a:pPr>
            <a:endParaRPr altLang="en-US" smtClean="0">
              <a:latin typeface="Verdana" panose="020B0604030504040204" pitchFamily="34" charset="0"/>
              <a:cs typeface="Arial" panose="020B0604020202020204" pitchFamily="34" charset="0"/>
            </a:endParaRPr>
          </a:p>
          <a:p>
            <a:pPr marL="381000" indent="-381000" eaLnBrk="1" hangingPunct="1">
              <a:buFont typeface="Arial" panose="020B0604020202020204" pitchFamily="34" charset="0"/>
              <a:buNone/>
            </a:pPr>
            <a:r>
              <a:rPr altLang="en-US" b="1" smtClean="0">
                <a:cs typeface="Arial" panose="020B0604020202020204" pitchFamily="34" charset="0"/>
              </a:rPr>
              <a:t>Example:</a:t>
            </a:r>
          </a:p>
        </p:txBody>
      </p:sp>
      <p:graphicFrame>
        <p:nvGraphicFramePr>
          <p:cNvPr id="160799" name="Group 31"/>
          <p:cNvGraphicFramePr>
            <a:graphicFrameLocks noGrp="1"/>
          </p:cNvGraphicFramePr>
          <p:nvPr/>
        </p:nvGraphicFramePr>
        <p:xfrm>
          <a:off x="1524000" y="3048000"/>
          <a:ext cx="6019800" cy="2663831"/>
        </p:xfrm>
        <a:graphic>
          <a:graphicData uri="http://schemas.openxmlformats.org/drawingml/2006/table">
            <a:tbl>
              <a:tblPr/>
              <a:tblGrid>
                <a:gridCol w="2514600"/>
                <a:gridCol w="3505200"/>
              </a:tblGrid>
              <a:tr h="38090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&lt;</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&amp;th;</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0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&gt;</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&amp;gt;</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317">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&amp;</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&amp;amp;</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0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&amp;quot;</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7">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Registered Trade mark</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&amp;#174; or &amp;reg;</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188">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Copyright</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&amp;#169; or &amp;copy;</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0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Non-Breaking space</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&amp;nbsp;</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p:cNvSpPr>
          <p:nvPr>
            <p:ph type="title"/>
          </p:nvPr>
        </p:nvSpPr>
        <p:spPr>
          <a:xfrm>
            <a:off x="228600" y="109538"/>
            <a:ext cx="8458200" cy="549275"/>
          </a:xfrm>
        </p:spPr>
        <p:txBody>
          <a:bodyPr/>
          <a:lstStyle/>
          <a:p>
            <a:r>
              <a:rPr altLang="en-US" smtClean="0">
                <a:cs typeface="Arial" panose="020B0604020202020204" pitchFamily="34" charset="0"/>
              </a:rPr>
              <a:t>Quiz</a:t>
            </a:r>
          </a:p>
        </p:txBody>
      </p:sp>
      <p:sp>
        <p:nvSpPr>
          <p:cNvPr id="1099779" name="Rectangle 3"/>
          <p:cNvSpPr>
            <a:spLocks noGrp="1"/>
          </p:cNvSpPr>
          <p:nvPr>
            <p:ph idx="1"/>
          </p:nvPr>
        </p:nvSpPr>
        <p:spPr/>
        <p:txBody>
          <a:bodyPr/>
          <a:lstStyle/>
          <a:p>
            <a:pPr>
              <a:buFont typeface="Arial" panose="020B0604020202020204" pitchFamily="34" charset="0"/>
              <a:buNone/>
            </a:pPr>
            <a:r>
              <a:rPr altLang="en-US" smtClean="0">
                <a:cs typeface="Arial" panose="020B0604020202020204" pitchFamily="34" charset="0"/>
              </a:rPr>
              <a:t>1.Which of the following is correct? </a:t>
            </a:r>
          </a:p>
          <a:p>
            <a:pPr>
              <a:buFont typeface="Arial" panose="020B0604020202020204" pitchFamily="34" charset="0"/>
              <a:buNone/>
            </a:pPr>
            <a:endParaRPr altLang="en-US" smtClean="0">
              <a:cs typeface="Arial" panose="020B0604020202020204" pitchFamily="34" charset="0"/>
            </a:endParaRPr>
          </a:p>
          <a:p>
            <a:pPr>
              <a:buFont typeface="Arial" panose="020B0604020202020204" pitchFamily="34" charset="0"/>
              <a:buNone/>
            </a:pPr>
            <a:r>
              <a:rPr altLang="en-US" smtClean="0">
                <a:cs typeface="Arial" panose="020B0604020202020204" pitchFamily="34" charset="0"/>
              </a:rPr>
              <a:t>a. &lt;b&gt;Click Here&lt;b&gt;  </a:t>
            </a:r>
          </a:p>
          <a:p>
            <a:pPr>
              <a:buFont typeface="Arial" panose="020B0604020202020204" pitchFamily="34" charset="0"/>
              <a:buNone/>
            </a:pPr>
            <a:r>
              <a:rPr altLang="en-US" smtClean="0">
                <a:cs typeface="Arial" panose="020B0604020202020204" pitchFamily="34" charset="0"/>
              </a:rPr>
              <a:t>b. &lt;strong&gt;Click Here&lt;strong&gt;  </a:t>
            </a:r>
          </a:p>
          <a:p>
            <a:pPr>
              <a:buFont typeface="Arial" panose="020B0604020202020204" pitchFamily="34" charset="0"/>
              <a:buNone/>
            </a:pPr>
            <a:r>
              <a:rPr altLang="en-US" smtClean="0">
                <a:cs typeface="Arial" panose="020B0604020202020204" pitchFamily="34" charset="0"/>
              </a:rPr>
              <a:t>c. &lt;b&gt;Click Here&lt;/b&gt;  </a:t>
            </a:r>
          </a:p>
          <a:p>
            <a:pPr>
              <a:buFont typeface="Arial" panose="020B0604020202020204" pitchFamily="34" charset="0"/>
              <a:buNone/>
            </a:pPr>
            <a:r>
              <a:rPr altLang="en-US" smtClean="0">
                <a:cs typeface="Arial" panose="020B0604020202020204" pitchFamily="34" charset="0"/>
              </a:rPr>
              <a:t>d. &lt;/strong&gt;Click Here&lt;/strong&gt;  </a:t>
            </a:r>
          </a:p>
          <a:p>
            <a:pPr>
              <a:buFont typeface="Arial" panose="020B0604020202020204" pitchFamily="34" charset="0"/>
              <a:buNone/>
            </a:pPr>
            <a:endParaRPr altLang="en-US" smtClean="0">
              <a:cs typeface="Arial" panose="020B0604020202020204" pitchFamily="34" charset="0"/>
            </a:endParaRPr>
          </a:p>
          <a:p>
            <a:pPr>
              <a:buFont typeface="Arial" panose="020B0604020202020204" pitchFamily="34" charset="0"/>
              <a:buNone/>
            </a:pPr>
            <a:r>
              <a:rPr altLang="en-US" smtClean="0">
                <a:cs typeface="Arial" panose="020B0604020202020204" pitchFamily="34" charset="0"/>
              </a:rPr>
              <a:t>2. H1 is the smallest header tag. </a:t>
            </a:r>
          </a:p>
          <a:p>
            <a:pPr>
              <a:buFont typeface="Arial" panose="020B0604020202020204" pitchFamily="34" charset="0"/>
              <a:buNone/>
            </a:pPr>
            <a:r>
              <a:rPr altLang="en-US" smtClean="0">
                <a:cs typeface="Arial" panose="020B0604020202020204" pitchFamily="34" charset="0"/>
              </a:rPr>
              <a:t>a. True  </a:t>
            </a:r>
          </a:p>
          <a:p>
            <a:pPr>
              <a:buFont typeface="Arial" panose="020B0604020202020204" pitchFamily="34" charset="0"/>
              <a:buNone/>
            </a:pPr>
            <a:r>
              <a:rPr altLang="en-US" smtClean="0">
                <a:cs typeface="Arial" panose="020B0604020202020204" pitchFamily="34" charset="0"/>
              </a:rPr>
              <a:t>b. False </a:t>
            </a:r>
          </a:p>
        </p:txBody>
      </p:sp>
      <p:sp>
        <p:nvSpPr>
          <p:cNvPr id="1099780" name="Text Box 4"/>
          <p:cNvSpPr txBox="1">
            <a:spLocks noChangeArrowheads="1"/>
          </p:cNvSpPr>
          <p:nvPr/>
        </p:nvSpPr>
        <p:spPr bwMode="auto">
          <a:xfrm>
            <a:off x="4632325" y="3008313"/>
            <a:ext cx="2149475" cy="366712"/>
          </a:xfrm>
          <a:prstGeom prst="rect">
            <a:avLst/>
          </a:prstGeom>
          <a:solidFill>
            <a:srgbClr val="FF99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&lt;b&gt;Click Here&lt;/b&gt;</a:t>
            </a:r>
          </a:p>
        </p:txBody>
      </p:sp>
      <p:sp>
        <p:nvSpPr>
          <p:cNvPr id="1099781" name="Text Box 5"/>
          <p:cNvSpPr txBox="1">
            <a:spLocks noChangeArrowheads="1"/>
          </p:cNvSpPr>
          <p:nvPr/>
        </p:nvSpPr>
        <p:spPr bwMode="auto">
          <a:xfrm>
            <a:off x="4648200" y="4495800"/>
            <a:ext cx="2149475" cy="366713"/>
          </a:xfrm>
          <a:prstGeom prst="rect">
            <a:avLst/>
          </a:prstGeom>
          <a:solidFill>
            <a:srgbClr val="FF99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False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99779">
                                            <p:txEl>
                                              <p:pRg st="0" end="0"/>
                                            </p:txEl>
                                          </p:spTgt>
                                        </p:tgtEl>
                                        <p:attrNameLst>
                                          <p:attrName>style.visibility</p:attrName>
                                        </p:attrNameLst>
                                      </p:cBhvr>
                                      <p:to>
                                        <p:strVal val="visible"/>
                                      </p:to>
                                    </p:set>
                                    <p:anim calcmode="lin" valueType="num">
                                      <p:cBhvr additive="base">
                                        <p:cTn id="7" dur="500" fill="hold"/>
                                        <p:tgtEl>
                                          <p:spTgt spid="10997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977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99779">
                                            <p:txEl>
                                              <p:pRg st="2" end="2"/>
                                            </p:txEl>
                                          </p:spTgt>
                                        </p:tgtEl>
                                        <p:attrNameLst>
                                          <p:attrName>style.visibility</p:attrName>
                                        </p:attrNameLst>
                                      </p:cBhvr>
                                      <p:to>
                                        <p:strVal val="visible"/>
                                      </p:to>
                                    </p:set>
                                    <p:anim calcmode="lin" valueType="num">
                                      <p:cBhvr additive="base">
                                        <p:cTn id="11" dur="500" fill="hold"/>
                                        <p:tgtEl>
                                          <p:spTgt spid="109977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9977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99779">
                                            <p:txEl>
                                              <p:pRg st="3" end="3"/>
                                            </p:txEl>
                                          </p:spTgt>
                                        </p:tgtEl>
                                        <p:attrNameLst>
                                          <p:attrName>style.visibility</p:attrName>
                                        </p:attrNameLst>
                                      </p:cBhvr>
                                      <p:to>
                                        <p:strVal val="visible"/>
                                      </p:to>
                                    </p:set>
                                    <p:anim calcmode="lin" valueType="num">
                                      <p:cBhvr additive="base">
                                        <p:cTn id="15" dur="500" fill="hold"/>
                                        <p:tgtEl>
                                          <p:spTgt spid="109977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99779">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99779">
                                            <p:txEl>
                                              <p:pRg st="4" end="4"/>
                                            </p:txEl>
                                          </p:spTgt>
                                        </p:tgtEl>
                                        <p:attrNameLst>
                                          <p:attrName>style.visibility</p:attrName>
                                        </p:attrNameLst>
                                      </p:cBhvr>
                                      <p:to>
                                        <p:strVal val="visible"/>
                                      </p:to>
                                    </p:set>
                                    <p:anim calcmode="lin" valueType="num">
                                      <p:cBhvr additive="base">
                                        <p:cTn id="19" dur="500" fill="hold"/>
                                        <p:tgtEl>
                                          <p:spTgt spid="109977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9779">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99779">
                                            <p:txEl>
                                              <p:pRg st="5" end="5"/>
                                            </p:txEl>
                                          </p:spTgt>
                                        </p:tgtEl>
                                        <p:attrNameLst>
                                          <p:attrName>style.visibility</p:attrName>
                                        </p:attrNameLst>
                                      </p:cBhvr>
                                      <p:to>
                                        <p:strVal val="visible"/>
                                      </p:to>
                                    </p:set>
                                    <p:anim calcmode="lin" valueType="num">
                                      <p:cBhvr additive="base">
                                        <p:cTn id="23" dur="500" fill="hold"/>
                                        <p:tgtEl>
                                          <p:spTgt spid="109977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997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99780"/>
                                        </p:tgtEl>
                                        <p:attrNameLst>
                                          <p:attrName>style.visibility</p:attrName>
                                        </p:attrNameLst>
                                      </p:cBhvr>
                                      <p:to>
                                        <p:strVal val="visible"/>
                                      </p:to>
                                    </p:set>
                                    <p:anim calcmode="lin" valueType="num">
                                      <p:cBhvr additive="base">
                                        <p:cTn id="29" dur="500" fill="hold"/>
                                        <p:tgtEl>
                                          <p:spTgt spid="1099780"/>
                                        </p:tgtEl>
                                        <p:attrNameLst>
                                          <p:attrName>ppt_x</p:attrName>
                                        </p:attrNameLst>
                                      </p:cBhvr>
                                      <p:tavLst>
                                        <p:tav tm="0">
                                          <p:val>
                                            <p:strVal val="#ppt_x"/>
                                          </p:val>
                                        </p:tav>
                                        <p:tav tm="100000">
                                          <p:val>
                                            <p:strVal val="#ppt_x"/>
                                          </p:val>
                                        </p:tav>
                                      </p:tavLst>
                                    </p:anim>
                                    <p:anim calcmode="lin" valueType="num">
                                      <p:cBhvr additive="base">
                                        <p:cTn id="30" dur="500" fill="hold"/>
                                        <p:tgtEl>
                                          <p:spTgt spid="1099780"/>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099779">
                                            <p:txEl>
                                              <p:pRg st="7" end="7"/>
                                            </p:txEl>
                                          </p:spTgt>
                                        </p:tgtEl>
                                        <p:attrNameLst>
                                          <p:attrName>style.visibility</p:attrName>
                                        </p:attrNameLst>
                                      </p:cBhvr>
                                      <p:to>
                                        <p:strVal val="visible"/>
                                      </p:to>
                                    </p:set>
                                    <p:anim calcmode="lin" valueType="num">
                                      <p:cBhvr additive="base">
                                        <p:cTn id="35" dur="500" fill="hold"/>
                                        <p:tgtEl>
                                          <p:spTgt spid="109977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99779">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99779">
                                            <p:txEl>
                                              <p:pRg st="8" end="8"/>
                                            </p:txEl>
                                          </p:spTgt>
                                        </p:tgtEl>
                                        <p:attrNameLst>
                                          <p:attrName>style.visibility</p:attrName>
                                        </p:attrNameLst>
                                      </p:cBhvr>
                                      <p:to>
                                        <p:strVal val="visible"/>
                                      </p:to>
                                    </p:set>
                                    <p:anim calcmode="lin" valueType="num">
                                      <p:cBhvr additive="base">
                                        <p:cTn id="39" dur="500" fill="hold"/>
                                        <p:tgtEl>
                                          <p:spTgt spid="1099779">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99779">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99779">
                                            <p:txEl>
                                              <p:pRg st="9" end="9"/>
                                            </p:txEl>
                                          </p:spTgt>
                                        </p:tgtEl>
                                        <p:attrNameLst>
                                          <p:attrName>style.visibility</p:attrName>
                                        </p:attrNameLst>
                                      </p:cBhvr>
                                      <p:to>
                                        <p:strVal val="visible"/>
                                      </p:to>
                                    </p:set>
                                    <p:anim calcmode="lin" valueType="num">
                                      <p:cBhvr additive="base">
                                        <p:cTn id="43" dur="500" fill="hold"/>
                                        <p:tgtEl>
                                          <p:spTgt spid="1099779">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9977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99781"/>
                                        </p:tgtEl>
                                        <p:attrNameLst>
                                          <p:attrName>style.visibility</p:attrName>
                                        </p:attrNameLst>
                                      </p:cBhvr>
                                      <p:to>
                                        <p:strVal val="visible"/>
                                      </p:to>
                                    </p:set>
                                    <p:anim calcmode="lin" valueType="num">
                                      <p:cBhvr additive="base">
                                        <p:cTn id="49" dur="500" fill="hold"/>
                                        <p:tgtEl>
                                          <p:spTgt spid="1099781"/>
                                        </p:tgtEl>
                                        <p:attrNameLst>
                                          <p:attrName>ppt_x</p:attrName>
                                        </p:attrNameLst>
                                      </p:cBhvr>
                                      <p:tavLst>
                                        <p:tav tm="0">
                                          <p:val>
                                            <p:strVal val="#ppt_x"/>
                                          </p:val>
                                        </p:tav>
                                        <p:tav tm="100000">
                                          <p:val>
                                            <p:strVal val="#ppt_x"/>
                                          </p:val>
                                        </p:tav>
                                      </p:tavLst>
                                    </p:anim>
                                    <p:anim calcmode="lin" valueType="num">
                                      <p:cBhvr additive="base">
                                        <p:cTn id="50" dur="500" fill="hold"/>
                                        <p:tgtEl>
                                          <p:spTgt spid="10997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9780" grpId="0" animBg="1"/>
      <p:bldP spid="109978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Placeholder 2"/>
          <p:cNvSpPr>
            <a:spLocks noGrp="1"/>
          </p:cNvSpPr>
          <p:nvPr>
            <p:ph type="body" sz="quarter" idx="11"/>
          </p:nvPr>
        </p:nvSpPr>
        <p:spPr/>
        <p:txBody>
          <a:bodyPr/>
          <a:lstStyle/>
          <a:p>
            <a:pPr eaLnBrk="1" hangingPunct="1"/>
            <a:r>
              <a:rPr lang="en-GB" altLang="en-US">
                <a:solidFill>
                  <a:schemeClr val="tx1"/>
                </a:solidFill>
                <a:cs typeface="Arial" panose="020B0604020202020204" pitchFamily="34" charset="0"/>
              </a:rPr>
              <a:t>Tables</a:t>
            </a:r>
            <a:endParaRPr altLang="en-US">
              <a:solidFill>
                <a:schemeClr val="tx1"/>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p:cNvSpPr>
          <p:nvPr>
            <p:ph type="title"/>
          </p:nvPr>
        </p:nvSpPr>
        <p:spPr>
          <a:xfrm>
            <a:off x="0" y="215900"/>
            <a:ext cx="7696200" cy="549275"/>
          </a:xfrm>
        </p:spPr>
        <p:txBody>
          <a:bodyPr/>
          <a:lstStyle/>
          <a:p>
            <a:pPr eaLnBrk="1" hangingPunct="1"/>
            <a:r>
              <a:rPr altLang="en-US" smtClean="0">
                <a:cs typeface="Arial" panose="020B0604020202020204" pitchFamily="34" charset="0"/>
              </a:rPr>
              <a:t>Application Tags</a:t>
            </a:r>
          </a:p>
        </p:txBody>
      </p:sp>
      <p:sp>
        <p:nvSpPr>
          <p:cNvPr id="163843" name="Rectangle 3"/>
          <p:cNvSpPr>
            <a:spLocks noGrp="1"/>
          </p:cNvSpPr>
          <p:nvPr>
            <p:ph idx="1"/>
          </p:nvPr>
        </p:nvSpPr>
        <p:spPr/>
        <p:txBody>
          <a:bodyPr/>
          <a:lstStyle/>
          <a:p>
            <a:pPr marL="381000" indent="-381000" eaLnBrk="1" hangingPunct="1">
              <a:buFont typeface="Wingdings" panose="05000000000000000000" pitchFamily="2" charset="2"/>
              <a:buAutoNum type="arabicPeriod"/>
            </a:pPr>
            <a:r>
              <a:rPr altLang="en-US" sz="2200" smtClean="0">
                <a:cs typeface="Arial" panose="020B0604020202020204" pitchFamily="34" charset="0"/>
              </a:rPr>
              <a:t>Table</a:t>
            </a:r>
          </a:p>
          <a:p>
            <a:pPr marL="381000" indent="-381000" eaLnBrk="1" hangingPunct="1">
              <a:buFont typeface="Wingdings" panose="05000000000000000000" pitchFamily="2" charset="2"/>
              <a:buAutoNum type="arabicPeriod"/>
            </a:pPr>
            <a:r>
              <a:rPr altLang="en-US" sz="2200" smtClean="0">
                <a:cs typeface="Arial" panose="020B0604020202020204" pitchFamily="34" charset="0"/>
              </a:rPr>
              <a:t>Form</a:t>
            </a:r>
          </a:p>
          <a:p>
            <a:pPr marL="381000" indent="-381000" eaLnBrk="1" hangingPunct="1">
              <a:buFont typeface="Wingdings" panose="05000000000000000000" pitchFamily="2" charset="2"/>
              <a:buAutoNum type="arabicPeriod"/>
            </a:pPr>
            <a:r>
              <a:rPr altLang="en-US" sz="2200" smtClean="0">
                <a:cs typeface="Arial" panose="020B0604020202020204" pitchFamily="34" charset="0"/>
              </a:rPr>
              <a:t>Frames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6"/>
          <p:cNvSpPr>
            <a:spLocks noGrp="1" noChangeArrowheads="1"/>
          </p:cNvSpPr>
          <p:nvPr>
            <p:ph type="title"/>
          </p:nvPr>
        </p:nvSpPr>
        <p:spPr>
          <a:xfrm>
            <a:off x="228600" y="215900"/>
            <a:ext cx="7467600" cy="549275"/>
          </a:xfrm>
          <a:noFill/>
        </p:spPr>
        <p:txBody>
          <a:bodyPr/>
          <a:lstStyle/>
          <a:p>
            <a:pPr eaLnBrk="1" hangingPunct="1"/>
            <a:r>
              <a:rPr altLang="en-US" smtClean="0">
                <a:cs typeface="Arial" panose="020B0604020202020204" pitchFamily="34" charset="0"/>
              </a:rPr>
              <a:t>Application Tags: Tables</a:t>
            </a:r>
          </a:p>
        </p:txBody>
      </p:sp>
      <p:graphicFrame>
        <p:nvGraphicFramePr>
          <p:cNvPr id="73777" name="Group 49"/>
          <p:cNvGraphicFramePr>
            <a:graphicFrameLocks noGrp="1"/>
          </p:cNvGraphicFramePr>
          <p:nvPr/>
        </p:nvGraphicFramePr>
        <p:xfrm>
          <a:off x="1905000" y="1752600"/>
          <a:ext cx="5029200" cy="2500313"/>
        </p:xfrm>
        <a:graphic>
          <a:graphicData uri="http://schemas.openxmlformats.org/drawingml/2006/table">
            <a:tbl>
              <a:tblPr/>
              <a:tblGrid>
                <a:gridCol w="1752600"/>
                <a:gridCol w="3276600"/>
              </a:tblGrid>
              <a:tr h="5334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noProof="1" smtClean="0">
                          <a:ln>
                            <a:noFill/>
                          </a:ln>
                          <a:solidFill>
                            <a:schemeClr val="tx1"/>
                          </a:solidFill>
                          <a:effectLst/>
                          <a:latin typeface="Arial" charset="0"/>
                          <a:cs typeface="Arial" charset="0"/>
                        </a:rPr>
                        <a:t>Tags	</a:t>
                      </a:r>
                      <a:endParaRPr kumimoji="0" lang="en-US" sz="2000" b="1"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noProof="1" smtClean="0">
                          <a:ln>
                            <a:noFill/>
                          </a:ln>
                          <a:solidFill>
                            <a:schemeClr val="tx1"/>
                          </a:solidFill>
                          <a:effectLst/>
                          <a:latin typeface="Arial" charset="0"/>
                          <a:cs typeface="Arial" charset="0"/>
                        </a:rPr>
                        <a:t>Purpose	</a:t>
                      </a:r>
                      <a:endParaRPr kumimoji="0" lang="en-US" sz="20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noProof="1" smtClean="0">
                          <a:ln>
                            <a:noFill/>
                          </a:ln>
                          <a:solidFill>
                            <a:schemeClr val="tx1"/>
                          </a:solidFill>
                          <a:effectLst/>
                          <a:latin typeface="Arial" charset="0"/>
                          <a:cs typeface="Arial" charset="0"/>
                        </a:rPr>
                        <a:t>&lt;TABLE&gt;</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noProof="1" smtClean="0">
                          <a:ln>
                            <a:noFill/>
                          </a:ln>
                          <a:solidFill>
                            <a:schemeClr val="tx1"/>
                          </a:solidFill>
                          <a:effectLst/>
                          <a:latin typeface="Arial" charset="0"/>
                          <a:cs typeface="Arial" charset="0"/>
                        </a:rPr>
                        <a:t>Begins the table definition</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noProof="1" smtClean="0">
                          <a:ln>
                            <a:noFill/>
                          </a:ln>
                          <a:solidFill>
                            <a:schemeClr val="tx1"/>
                          </a:solidFill>
                          <a:effectLst/>
                          <a:latin typeface="Arial" charset="0"/>
                          <a:cs typeface="Arial" charset="0"/>
                        </a:rPr>
                        <a:t>&lt;TR&gt;</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noProof="1" smtClean="0">
                          <a:ln>
                            <a:noFill/>
                          </a:ln>
                          <a:solidFill>
                            <a:schemeClr val="tx1"/>
                          </a:solidFill>
                          <a:effectLst/>
                          <a:latin typeface="Arial" charset="0"/>
                          <a:cs typeface="Arial" charset="0"/>
                        </a:rPr>
                        <a:t>Defines a new row</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noProof="1" smtClean="0">
                          <a:ln>
                            <a:noFill/>
                          </a:ln>
                          <a:solidFill>
                            <a:schemeClr val="tx1"/>
                          </a:solidFill>
                          <a:effectLst/>
                          <a:latin typeface="Arial" charset="0"/>
                          <a:cs typeface="Arial" charset="0"/>
                        </a:rPr>
                        <a:t>&lt;TD&gt;</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noProof="1" smtClean="0">
                          <a:ln>
                            <a:noFill/>
                          </a:ln>
                          <a:solidFill>
                            <a:schemeClr val="tx1"/>
                          </a:solidFill>
                          <a:effectLst/>
                          <a:latin typeface="Arial" charset="0"/>
                          <a:cs typeface="Arial" charset="0"/>
                        </a:rPr>
                        <a:t>Defines a single cell</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noProof="1" smtClean="0">
                          <a:ln>
                            <a:noFill/>
                          </a:ln>
                          <a:solidFill>
                            <a:schemeClr val="tx1"/>
                          </a:solidFill>
                          <a:effectLst/>
                          <a:latin typeface="Arial" charset="0"/>
                          <a:cs typeface="Arial" charset="0"/>
                        </a:rPr>
                        <a:t>&lt;TH&gt;</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noProof="1" smtClean="0">
                          <a:ln>
                            <a:noFill/>
                          </a:ln>
                          <a:solidFill>
                            <a:schemeClr val="tx1"/>
                          </a:solidFill>
                          <a:effectLst/>
                          <a:latin typeface="Arial" charset="0"/>
                          <a:cs typeface="Arial" charset="0"/>
                        </a:rPr>
                        <a:t>Defines header </a:t>
                      </a:r>
                      <a:r>
                        <a:rPr kumimoji="0" lang="en-US" sz="2000" b="0" i="0" u="none" strike="noStrike" cap="none" normalizeH="0" baseline="0" dirty="0" smtClean="0">
                          <a:ln>
                            <a:noFill/>
                          </a:ln>
                          <a:solidFill>
                            <a:schemeClr val="tx1"/>
                          </a:solidFill>
                          <a:effectLst/>
                          <a:latin typeface="Arial" charset="0"/>
                          <a:cs typeface="Arial" charset="0"/>
                        </a:rPr>
                        <a:t>c</a:t>
                      </a:r>
                      <a:r>
                        <a:rPr kumimoji="0" lang="en-US" sz="2000" b="0" i="0" u="none" strike="noStrike" cap="none" normalizeH="0" baseline="0" noProof="1" smtClean="0">
                          <a:ln>
                            <a:noFill/>
                          </a:ln>
                          <a:solidFill>
                            <a:schemeClr val="tx1"/>
                          </a:solidFill>
                          <a:effectLst/>
                          <a:latin typeface="Arial" charset="0"/>
                          <a:cs typeface="Arial" charset="0"/>
                        </a:rPr>
                        <a:t>ell	</a:t>
                      </a: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p:cNvSpPr>
          <p:nvPr>
            <p:ph type="title"/>
          </p:nvPr>
        </p:nvSpPr>
        <p:spPr>
          <a:xfrm>
            <a:off x="152400" y="215900"/>
            <a:ext cx="7543800" cy="549275"/>
          </a:xfrm>
        </p:spPr>
        <p:txBody>
          <a:bodyPr/>
          <a:lstStyle/>
          <a:p>
            <a:pPr eaLnBrk="1" hangingPunct="1"/>
            <a:r>
              <a:rPr altLang="en-US" smtClean="0">
                <a:cs typeface="Arial" panose="020B0604020202020204" pitchFamily="34" charset="0"/>
              </a:rPr>
              <a:t>Tables: Table Attributes</a:t>
            </a:r>
          </a:p>
        </p:txBody>
      </p:sp>
      <p:graphicFrame>
        <p:nvGraphicFramePr>
          <p:cNvPr id="74783" name="Group 31"/>
          <p:cNvGraphicFramePr>
            <a:graphicFrameLocks noGrp="1"/>
          </p:cNvGraphicFramePr>
          <p:nvPr/>
        </p:nvGraphicFramePr>
        <p:xfrm>
          <a:off x="1201738" y="1295400"/>
          <a:ext cx="6781800" cy="3551239"/>
        </p:xfrm>
        <a:graphic>
          <a:graphicData uri="http://schemas.openxmlformats.org/drawingml/2006/table">
            <a:tbl>
              <a:tblPr/>
              <a:tblGrid>
                <a:gridCol w="2286000"/>
                <a:gridCol w="4495800"/>
              </a:tblGrid>
              <a:tr h="676275">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ALIGNMENT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Left / center / right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945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BORDER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Defines the border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688">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Defines the width of the table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CELLSPACING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Space between the cells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2963">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CELLPADDING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chemeClr val="tx1"/>
                          </a:solidFill>
                          <a:effectLst/>
                          <a:latin typeface="Arial" charset="0"/>
                          <a:cs typeface="Arial" charset="0"/>
                        </a:rPr>
                        <a:t>Space between the text and cell border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5911" name="Text Box 32"/>
          <p:cNvSpPr txBox="1">
            <a:spLocks noChangeArrowheads="1"/>
          </p:cNvSpPr>
          <p:nvPr/>
        </p:nvSpPr>
        <p:spPr bwMode="auto">
          <a:xfrm>
            <a:off x="439738" y="5089525"/>
            <a:ext cx="83058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a:t>EXAMPLE: </a:t>
            </a:r>
          </a:p>
          <a:p>
            <a:pPr>
              <a:spcBef>
                <a:spcPct val="50000"/>
              </a:spcBef>
            </a:pPr>
            <a:r>
              <a:rPr lang="en-US" altLang="en-US" sz="2000">
                <a:latin typeface="Courier New" panose="02070309020205020404" pitchFamily="49" charset="0"/>
                <a:cs typeface="Courier New" panose="02070309020205020404" pitchFamily="49" charset="0"/>
              </a:rPr>
              <a:t>&lt;TABLE ALIGNMENT=“center” BORDER=“0” WIDTH=“100%” CELLSPACING=“2” CELLPADDING=“4”&gt;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p:cNvSpPr>
          <p:nvPr>
            <p:ph type="title"/>
          </p:nvPr>
        </p:nvSpPr>
        <p:spPr>
          <a:xfrm>
            <a:off x="304800" y="215900"/>
            <a:ext cx="7391400" cy="549275"/>
          </a:xfrm>
        </p:spPr>
        <p:txBody>
          <a:bodyPr/>
          <a:lstStyle/>
          <a:p>
            <a:pPr eaLnBrk="1" hangingPunct="1"/>
            <a:r>
              <a:rPr altLang="en-US" smtClean="0">
                <a:cs typeface="Arial" panose="020B0604020202020204" pitchFamily="34" charset="0"/>
              </a:rPr>
              <a:t>Tables: Merging Cells</a:t>
            </a:r>
          </a:p>
        </p:txBody>
      </p:sp>
      <p:sp>
        <p:nvSpPr>
          <p:cNvPr id="166915" name="Rectangle 3"/>
          <p:cNvSpPr>
            <a:spLocks noGrp="1"/>
          </p:cNvSpPr>
          <p:nvPr>
            <p:ph idx="1"/>
          </p:nvPr>
        </p:nvSpPr>
        <p:spPr/>
        <p:txBody>
          <a:bodyPr/>
          <a:lstStyle/>
          <a:p>
            <a:pPr marL="381000" indent="-381000" eaLnBrk="1" hangingPunct="1">
              <a:buFont typeface="Wingdings" panose="05000000000000000000" pitchFamily="2" charset="2"/>
              <a:buAutoNum type="arabicPeriod"/>
            </a:pPr>
            <a:r>
              <a:rPr altLang="en-US" smtClean="0">
                <a:cs typeface="Arial" panose="020B0604020202020204" pitchFamily="34" charset="0"/>
              </a:rPr>
              <a:t>ROWSPAN</a:t>
            </a:r>
          </a:p>
          <a:p>
            <a:pPr marL="381000" indent="-381000" eaLnBrk="1" hangingPunct="1">
              <a:buFont typeface="Arial" panose="020B0604020202020204" pitchFamily="34" charset="0"/>
              <a:buNone/>
            </a:pPr>
            <a:r>
              <a:rPr altLang="en-US" smtClean="0">
                <a:cs typeface="Arial" panose="020B0604020202020204" pitchFamily="34" charset="0"/>
              </a:rPr>
              <a:t>	Used to merge cells in rows</a:t>
            </a:r>
          </a:p>
          <a:p>
            <a:pPr marL="381000" indent="-381000" eaLnBrk="1" hangingPunct="1">
              <a:buFont typeface="Arial" panose="020B0604020202020204" pitchFamily="34" charset="0"/>
              <a:buNone/>
            </a:pPr>
            <a:r>
              <a:rPr altLang="en-US" smtClean="0">
                <a:cs typeface="Arial" panose="020B0604020202020204" pitchFamily="34" charset="0"/>
              </a:rPr>
              <a:t>	</a:t>
            </a:r>
            <a:r>
              <a:rPr altLang="en-US" smtClean="0">
                <a:latin typeface="Courier New" panose="02070309020205020404" pitchFamily="49" charset="0"/>
                <a:cs typeface="Courier New" panose="02070309020205020404" pitchFamily="49" charset="0"/>
              </a:rPr>
              <a:t>&lt;TD ROWSPAN=“2”&gt; </a:t>
            </a:r>
            <a:r>
              <a:rPr altLang="en-US" smtClean="0">
                <a:cs typeface="Arial" panose="020B0604020202020204" pitchFamily="34" charset="0"/>
              </a:rPr>
              <a:t>two cells in consecutive columns are merged</a:t>
            </a:r>
          </a:p>
          <a:p>
            <a:pPr marL="381000" indent="-381000" eaLnBrk="1" hangingPunct="1">
              <a:buFont typeface="Arial" panose="020B0604020202020204" pitchFamily="34" charset="0"/>
              <a:buNone/>
            </a:pPr>
            <a:endParaRPr altLang="en-US" smtClean="0">
              <a:cs typeface="Arial" panose="020B0604020202020204" pitchFamily="34" charset="0"/>
            </a:endParaRPr>
          </a:p>
          <a:p>
            <a:pPr marL="381000" indent="-381000" eaLnBrk="1" hangingPunct="1">
              <a:buFont typeface="Arial" panose="020B0604020202020204" pitchFamily="34" charset="0"/>
              <a:buNone/>
            </a:pPr>
            <a:r>
              <a:rPr altLang="en-US" smtClean="0">
                <a:cs typeface="Arial" panose="020B0604020202020204" pitchFamily="34" charset="0"/>
              </a:rPr>
              <a:t>2.	COLSPAN</a:t>
            </a:r>
          </a:p>
          <a:p>
            <a:pPr marL="381000" indent="-381000" eaLnBrk="1" hangingPunct="1">
              <a:buFont typeface="Arial" panose="020B0604020202020204" pitchFamily="34" charset="0"/>
              <a:buNone/>
            </a:pPr>
            <a:r>
              <a:rPr altLang="en-US" smtClean="0">
                <a:cs typeface="Arial" panose="020B0604020202020204" pitchFamily="34" charset="0"/>
              </a:rPr>
              <a:t>	Used to merge cells in Columns</a:t>
            </a:r>
          </a:p>
          <a:p>
            <a:pPr marL="381000" indent="-381000" eaLnBrk="1" hangingPunct="1">
              <a:buFont typeface="Arial" panose="020B0604020202020204" pitchFamily="34" charset="0"/>
              <a:buNone/>
            </a:pPr>
            <a:r>
              <a:rPr altLang="en-US" smtClean="0">
                <a:cs typeface="Arial" panose="020B0604020202020204" pitchFamily="34" charset="0"/>
              </a:rPr>
              <a:t>	</a:t>
            </a:r>
            <a:r>
              <a:rPr altLang="en-US" smtClean="0">
                <a:latin typeface="Courier New" panose="02070309020205020404" pitchFamily="49" charset="0"/>
                <a:cs typeface="Courier New" panose="02070309020205020404" pitchFamily="49" charset="0"/>
              </a:rPr>
              <a:t>&lt;TD COLSPAN=“2”&gt; </a:t>
            </a:r>
            <a:r>
              <a:rPr altLang="en-US" smtClean="0">
                <a:cs typeface="Arial" panose="020B0604020202020204" pitchFamily="34" charset="0"/>
              </a:rPr>
              <a:t>two cells in consecutive rows are merged</a:t>
            </a:r>
          </a:p>
          <a:p>
            <a:pPr marL="381000" indent="-381000" eaLnBrk="1" hangingPunct="1">
              <a:buFont typeface="Arial" panose="020B0604020202020204" pitchFamily="34" charset="0"/>
              <a:buNone/>
            </a:pPr>
            <a:endParaRPr altLang="en-US" smtClean="0">
              <a:cs typeface="Arial" panose="020B0604020202020204" pitchFamily="34" charset="0"/>
            </a:endParaRPr>
          </a:p>
          <a:p>
            <a:pPr marL="381000" indent="-381000" eaLnBrk="1" hangingPunct="1">
              <a:buFont typeface="Arial" panose="020B0604020202020204" pitchFamily="34" charset="0"/>
              <a:buNone/>
            </a:pPr>
            <a:endParaRPr altLang="en-US" sz="2800"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p:cNvSpPr>
          <p:nvPr>
            <p:ph type="title"/>
          </p:nvPr>
        </p:nvSpPr>
        <p:spPr>
          <a:xfrm>
            <a:off x="228600" y="109538"/>
            <a:ext cx="8458200" cy="549275"/>
          </a:xfrm>
        </p:spPr>
        <p:txBody>
          <a:bodyPr/>
          <a:lstStyle/>
          <a:p>
            <a:pPr eaLnBrk="1" hangingPunct="1"/>
            <a:r>
              <a:rPr altLang="en-US" smtClean="0">
                <a:cs typeface="Arial" panose="020B0604020202020204" pitchFamily="34" charset="0"/>
              </a:rPr>
              <a:t>Demonstration</a:t>
            </a:r>
          </a:p>
        </p:txBody>
      </p:sp>
      <p:sp>
        <p:nvSpPr>
          <p:cNvPr id="167939" name="Rectangle 3"/>
          <p:cNvSpPr>
            <a:spLocks noGrp="1"/>
          </p:cNvSpPr>
          <p:nvPr>
            <p:ph idx="1"/>
          </p:nvPr>
        </p:nvSpPr>
        <p:spPr/>
        <p:txBody>
          <a:bodyPr/>
          <a:lstStyle/>
          <a:p>
            <a:pPr algn="just" eaLnBrk="1" hangingPunct="1"/>
            <a:r>
              <a:rPr altLang="en-US" smtClean="0">
                <a:cs typeface="Arial" panose="020B0604020202020204" pitchFamily="34" charset="0"/>
              </a:rPr>
              <a:t>Demonstration of creating different tables that use the following attributes :</a:t>
            </a:r>
          </a:p>
          <a:p>
            <a:pPr eaLnBrk="1" hangingPunct="1"/>
            <a:endParaRPr altLang="en-US" smtClean="0">
              <a:cs typeface="Arial" panose="020B0604020202020204" pitchFamily="34" charset="0"/>
            </a:endParaRPr>
          </a:p>
          <a:p>
            <a:pPr eaLnBrk="1" hangingPunct="1"/>
            <a:r>
              <a:rPr altLang="en-US" smtClean="0">
                <a:cs typeface="Arial" panose="020B0604020202020204" pitchFamily="34" charset="0"/>
              </a:rPr>
              <a:t>cellspacing</a:t>
            </a:r>
          </a:p>
          <a:p>
            <a:pPr eaLnBrk="1" hangingPunct="1"/>
            <a:r>
              <a:rPr altLang="en-US" smtClean="0">
                <a:cs typeface="Arial" panose="020B0604020202020204" pitchFamily="34" charset="0"/>
              </a:rPr>
              <a:t>cellpadding</a:t>
            </a:r>
          </a:p>
          <a:p>
            <a:pPr eaLnBrk="1" hangingPunct="1"/>
            <a:r>
              <a:rPr altLang="en-US" smtClean="0">
                <a:cs typeface="Arial" panose="020B0604020202020204" pitchFamily="34" charset="0"/>
              </a:rPr>
              <a:t>rowspan</a:t>
            </a:r>
          </a:p>
          <a:p>
            <a:pPr eaLnBrk="1" hangingPunct="1"/>
            <a:r>
              <a:rPr altLang="en-US" smtClean="0">
                <a:cs typeface="Arial" panose="020B0604020202020204" pitchFamily="34" charset="0"/>
              </a:rPr>
              <a:t>colspan</a:t>
            </a:r>
          </a:p>
          <a:p>
            <a:pPr eaLnBrk="1" hangingPunct="1"/>
            <a:r>
              <a:rPr altLang="en-US" smtClean="0">
                <a:cs typeface="Arial" panose="020B0604020202020204" pitchFamily="34" charset="0"/>
              </a:rPr>
              <a:t>table border</a:t>
            </a:r>
          </a:p>
          <a:p>
            <a:pPr eaLnBrk="1" hangingPunct="1"/>
            <a:endParaRPr altLang="en-US" smtClean="0">
              <a:cs typeface="Arial" panose="020B0604020202020204" pitchFamily="34" charset="0"/>
            </a:endParaRPr>
          </a:p>
          <a:p>
            <a:pPr eaLnBrk="1" hangingPunct="1">
              <a:buFont typeface="Arial" panose="020B0604020202020204" pitchFamily="34" charset="0"/>
              <a:buNone/>
            </a:pPr>
            <a:endParaRPr altLang="en-US"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p:cNvSpPr>
          <p:nvPr>
            <p:ph type="title"/>
          </p:nvPr>
        </p:nvSpPr>
        <p:spPr/>
        <p:txBody>
          <a:bodyPr/>
          <a:lstStyle/>
          <a:p>
            <a:r>
              <a:rPr altLang="en-US" smtClean="0">
                <a:cs typeface="Arial" panose="020B0604020202020204" pitchFamily="34" charset="0"/>
              </a:rPr>
              <a:t>Objectives</a:t>
            </a:r>
          </a:p>
        </p:txBody>
      </p:sp>
      <p:sp>
        <p:nvSpPr>
          <p:cNvPr id="141315" name="Rectangle 3"/>
          <p:cNvSpPr>
            <a:spLocks noGrp="1"/>
          </p:cNvSpPr>
          <p:nvPr>
            <p:ph idx="1"/>
          </p:nvPr>
        </p:nvSpPr>
        <p:spPr/>
        <p:txBody>
          <a:bodyPr/>
          <a:lstStyle/>
          <a:p>
            <a:pPr algn="just" eaLnBrk="1" hangingPunct="1">
              <a:buFont typeface="Arial" panose="020B0604020202020204" pitchFamily="34" charset="0"/>
              <a:buNone/>
            </a:pPr>
            <a:r>
              <a:rPr lang="en-GB" altLang="en-US" sz="2400" smtClean="0">
                <a:cs typeface="Arial" panose="020B0604020202020204" pitchFamily="34" charset="0"/>
              </a:rPr>
              <a:t>At  the end of this module, you will be able to:</a:t>
            </a:r>
          </a:p>
          <a:p>
            <a:pPr lvl="1" eaLnBrk="1" hangingPunct="1"/>
            <a:r>
              <a:rPr altLang="en-US" sz="2400" smtClean="0"/>
              <a:t>Describe the various HTML tags and their usage</a:t>
            </a:r>
          </a:p>
          <a:p>
            <a:pPr lvl="1" eaLnBrk="1" hangingPunct="1"/>
            <a:r>
              <a:rPr altLang="en-US" sz="2400" smtClean="0"/>
              <a:t>Describe the various hyperlink and image tags</a:t>
            </a:r>
          </a:p>
          <a:p>
            <a:pPr lvl="1" eaLnBrk="1" hangingPunct="1"/>
            <a:r>
              <a:rPr altLang="en-US" sz="2400" smtClean="0"/>
              <a:t>Describe the various Table tags and their usage</a:t>
            </a:r>
          </a:p>
          <a:p>
            <a:pPr lvl="1" eaLnBrk="1" hangingPunct="1"/>
            <a:r>
              <a:rPr altLang="en-US" sz="2400" smtClean="0"/>
              <a:t>Describe the various Form elements and their usage</a:t>
            </a:r>
          </a:p>
          <a:p>
            <a:pPr lvl="1" eaLnBrk="1" hangingPunct="1"/>
            <a:r>
              <a:rPr altLang="en-US" sz="2400" smtClean="0"/>
              <a:t>Create web pages using frames</a:t>
            </a:r>
          </a:p>
          <a:p>
            <a:pPr lvl="1" eaLnBrk="1" hangingPunct="1"/>
            <a:r>
              <a:rPr altLang="en-US" sz="2400" smtClean="0"/>
              <a:t>Create web pages using Style and Div elements </a:t>
            </a:r>
          </a:p>
          <a:p>
            <a:endParaRPr altLang="en-US" sz="2400" smtClean="0">
              <a:cs typeface="Arial" panose="020B0604020202020204" pitchFamily="34" charset="0"/>
            </a:endParaRPr>
          </a:p>
          <a:p>
            <a:pPr algn="just" eaLnBrk="1" hangingPunct="1">
              <a:buFont typeface="Arial" panose="020B0604020202020204" pitchFamily="34" charset="0"/>
              <a:buNone/>
            </a:pPr>
            <a:endParaRPr lang="en-GB" altLang="en-US" sz="2400" smtClean="0">
              <a:cs typeface="Arial" panose="020B0604020202020204" pitchFamily="34" charset="0"/>
            </a:endParaRPr>
          </a:p>
          <a:p>
            <a:pPr algn="just" eaLnBrk="1" hangingPunct="1">
              <a:buFont typeface="Arial" panose="020B0604020202020204" pitchFamily="34" charset="0"/>
              <a:buNone/>
            </a:pPr>
            <a:endParaRPr lang="en-GB" altLang="en-US" sz="2400" smtClean="0">
              <a:cs typeface="Arial" panose="020B0604020202020204" pitchFamily="34" charset="0"/>
            </a:endParaRPr>
          </a:p>
          <a:p>
            <a:endParaRPr altLang="en-US" sz="2400"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p:cNvSpPr>
          <p:nvPr>
            <p:ph type="title"/>
          </p:nvPr>
        </p:nvSpPr>
        <p:spPr>
          <a:xfrm>
            <a:off x="152400" y="109538"/>
            <a:ext cx="8534400" cy="549275"/>
          </a:xfrm>
        </p:spPr>
        <p:txBody>
          <a:bodyPr/>
          <a:lstStyle/>
          <a:p>
            <a:r>
              <a:rPr altLang="en-US" smtClean="0">
                <a:cs typeface="Arial" panose="020B0604020202020204" pitchFamily="34" charset="0"/>
              </a:rPr>
              <a:t>Quiz</a:t>
            </a:r>
          </a:p>
        </p:txBody>
      </p:sp>
      <p:sp>
        <p:nvSpPr>
          <p:cNvPr id="1098755" name="Rectangle 3"/>
          <p:cNvSpPr>
            <a:spLocks noGrp="1"/>
          </p:cNvSpPr>
          <p:nvPr>
            <p:ph idx="1"/>
          </p:nvPr>
        </p:nvSpPr>
        <p:spPr/>
        <p:txBody>
          <a:bodyPr>
            <a:normAutofit lnSpcReduction="10000"/>
          </a:bodyPr>
          <a:lstStyle/>
          <a:p>
            <a:pPr marL="381000" indent="-381000">
              <a:buFont typeface="Arial" panose="020B0604020202020204" pitchFamily="34" charset="0"/>
              <a:buAutoNum type="arabicPeriod"/>
            </a:pPr>
            <a:r>
              <a:rPr altLang="en-US" smtClean="0">
                <a:cs typeface="Arial" panose="020B0604020202020204" pitchFamily="34" charset="0"/>
              </a:rPr>
              <a:t>What are the two table dimension tags? </a:t>
            </a:r>
          </a:p>
          <a:p>
            <a:pPr marL="381000" indent="-381000">
              <a:buFont typeface="Arial" panose="020B0604020202020204" pitchFamily="34" charset="0"/>
              <a:buNone/>
            </a:pPr>
            <a:endParaRPr altLang="en-US" smtClean="0">
              <a:cs typeface="Arial" panose="020B0604020202020204" pitchFamily="34" charset="0"/>
            </a:endParaRPr>
          </a:p>
          <a:p>
            <a:pPr marL="381000" indent="-381000">
              <a:buFont typeface="Arial" panose="020B0604020202020204" pitchFamily="34" charset="0"/>
              <a:buNone/>
            </a:pPr>
            <a:r>
              <a:rPr altLang="en-US" smtClean="0">
                <a:cs typeface="Arial" panose="020B0604020202020204" pitchFamily="34" charset="0"/>
              </a:rPr>
              <a:t>a. &lt;TL&gt; and TW&gt;</a:t>
            </a:r>
          </a:p>
          <a:p>
            <a:pPr marL="381000" indent="-381000">
              <a:buFont typeface="Arial" panose="020B0604020202020204" pitchFamily="34" charset="0"/>
              <a:buNone/>
            </a:pPr>
            <a:r>
              <a:rPr altLang="en-US" smtClean="0">
                <a:cs typeface="Arial" panose="020B0604020202020204" pitchFamily="34" charset="0"/>
              </a:rPr>
              <a:t>b. &lt;TR&gt; and &lt;TD&gt;</a:t>
            </a:r>
          </a:p>
          <a:p>
            <a:pPr marL="381000" indent="-381000">
              <a:buFont typeface="Arial" panose="020B0604020202020204" pitchFamily="34" charset="0"/>
              <a:buNone/>
            </a:pPr>
            <a:r>
              <a:rPr altLang="en-US" smtClean="0">
                <a:cs typeface="Arial" panose="020B0604020202020204" pitchFamily="34" charset="0"/>
              </a:rPr>
              <a:t>c. &lt;TD&gt; and &lt;RD&gt;</a:t>
            </a:r>
          </a:p>
          <a:p>
            <a:pPr marL="381000" indent="-381000">
              <a:buFont typeface="Arial" panose="020B0604020202020204" pitchFamily="34" charset="0"/>
              <a:buNone/>
            </a:pPr>
            <a:endParaRPr altLang="en-US" smtClean="0">
              <a:cs typeface="Arial" panose="020B0604020202020204" pitchFamily="34" charset="0"/>
            </a:endParaRPr>
          </a:p>
          <a:p>
            <a:pPr marL="381000" indent="-381000">
              <a:buFont typeface="Arial" panose="020B0604020202020204" pitchFamily="34" charset="0"/>
              <a:buNone/>
            </a:pPr>
            <a:endParaRPr altLang="en-US" smtClean="0">
              <a:cs typeface="Arial" panose="020B0604020202020204" pitchFamily="34" charset="0"/>
            </a:endParaRPr>
          </a:p>
          <a:p>
            <a:pPr marL="381000" indent="-381000">
              <a:buFont typeface="Arial" panose="020B0604020202020204" pitchFamily="34" charset="0"/>
              <a:buNone/>
            </a:pPr>
            <a:r>
              <a:rPr altLang="en-US" smtClean="0">
                <a:cs typeface="Arial" panose="020B0604020202020204" pitchFamily="34" charset="0"/>
              </a:rPr>
              <a:t>2. What does this line of HTML &lt;td height="38"&gt;&lt;/td&gt; do? </a:t>
            </a:r>
          </a:p>
          <a:p>
            <a:pPr marL="381000" indent="-381000">
              <a:buFont typeface="Arial" panose="020B0604020202020204" pitchFamily="34" charset="0"/>
              <a:buNone/>
            </a:pPr>
            <a:endParaRPr altLang="en-US" smtClean="0">
              <a:cs typeface="Arial" panose="020B0604020202020204" pitchFamily="34" charset="0"/>
            </a:endParaRPr>
          </a:p>
          <a:p>
            <a:pPr marL="381000" indent="-381000">
              <a:buFont typeface="Arial" panose="020B0604020202020204" pitchFamily="34" charset="0"/>
              <a:buNone/>
            </a:pPr>
            <a:r>
              <a:rPr altLang="en-US" smtClean="0">
                <a:cs typeface="Arial" panose="020B0604020202020204" pitchFamily="34" charset="0"/>
              </a:rPr>
              <a:t>a. Sets the height of the table to 38 pixels</a:t>
            </a:r>
          </a:p>
          <a:p>
            <a:pPr marL="381000" indent="-381000">
              <a:buFont typeface="Arial" panose="020B0604020202020204" pitchFamily="34" charset="0"/>
              <a:buNone/>
            </a:pPr>
            <a:r>
              <a:rPr altLang="en-US" smtClean="0">
                <a:cs typeface="Arial" panose="020B0604020202020204" pitchFamily="34" charset="0"/>
              </a:rPr>
              <a:t>b. Sets the height of the cell to 38 pixels</a:t>
            </a:r>
          </a:p>
          <a:p>
            <a:pPr marL="381000" indent="-381000">
              <a:buFont typeface="Arial" panose="020B0604020202020204" pitchFamily="34" charset="0"/>
              <a:buNone/>
            </a:pPr>
            <a:r>
              <a:rPr altLang="en-US" smtClean="0">
                <a:cs typeface="Arial" panose="020B0604020202020204" pitchFamily="34" charset="0"/>
              </a:rPr>
              <a:t>c. It's not valid</a:t>
            </a:r>
          </a:p>
        </p:txBody>
      </p:sp>
      <p:sp>
        <p:nvSpPr>
          <p:cNvPr id="1098756" name="Text Box 4"/>
          <p:cNvSpPr txBox="1">
            <a:spLocks noChangeArrowheads="1"/>
          </p:cNvSpPr>
          <p:nvPr/>
        </p:nvSpPr>
        <p:spPr bwMode="auto">
          <a:xfrm>
            <a:off x="3886200" y="2438400"/>
            <a:ext cx="1981200" cy="366713"/>
          </a:xfrm>
          <a:prstGeom prst="rect">
            <a:avLst/>
          </a:prstGeom>
          <a:solidFill>
            <a:srgbClr val="FF99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&lt;TR&gt; and &lt;TD&gt;</a:t>
            </a:r>
          </a:p>
        </p:txBody>
      </p:sp>
      <p:sp>
        <p:nvSpPr>
          <p:cNvPr id="1098757" name="Text Box 5"/>
          <p:cNvSpPr txBox="1">
            <a:spLocks noChangeArrowheads="1"/>
          </p:cNvSpPr>
          <p:nvPr/>
        </p:nvSpPr>
        <p:spPr bwMode="auto">
          <a:xfrm>
            <a:off x="4114800" y="5486400"/>
            <a:ext cx="4191000" cy="366713"/>
          </a:xfrm>
          <a:prstGeom prst="rect">
            <a:avLst/>
          </a:prstGeom>
          <a:solidFill>
            <a:srgbClr val="FF99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Sets the height of the cell to 38 pixels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98755">
                                            <p:txEl>
                                              <p:pRg st="0" end="0"/>
                                            </p:txEl>
                                          </p:spTgt>
                                        </p:tgtEl>
                                        <p:attrNameLst>
                                          <p:attrName>style.visibility</p:attrName>
                                        </p:attrNameLst>
                                      </p:cBhvr>
                                      <p:to>
                                        <p:strVal val="visible"/>
                                      </p:to>
                                    </p:set>
                                    <p:anim calcmode="lin" valueType="num">
                                      <p:cBhvr additive="base">
                                        <p:cTn id="7" dur="500" fill="hold"/>
                                        <p:tgtEl>
                                          <p:spTgt spid="1098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87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98755">
                                            <p:txEl>
                                              <p:pRg st="2" end="2"/>
                                            </p:txEl>
                                          </p:spTgt>
                                        </p:tgtEl>
                                        <p:attrNameLst>
                                          <p:attrName>style.visibility</p:attrName>
                                        </p:attrNameLst>
                                      </p:cBhvr>
                                      <p:to>
                                        <p:strVal val="visible"/>
                                      </p:to>
                                    </p:set>
                                    <p:anim calcmode="lin" valueType="num">
                                      <p:cBhvr additive="base">
                                        <p:cTn id="11" dur="500" fill="hold"/>
                                        <p:tgtEl>
                                          <p:spTgt spid="109875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9875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98755">
                                            <p:txEl>
                                              <p:pRg st="3" end="3"/>
                                            </p:txEl>
                                          </p:spTgt>
                                        </p:tgtEl>
                                        <p:attrNameLst>
                                          <p:attrName>style.visibility</p:attrName>
                                        </p:attrNameLst>
                                      </p:cBhvr>
                                      <p:to>
                                        <p:strVal val="visible"/>
                                      </p:to>
                                    </p:set>
                                    <p:anim calcmode="lin" valueType="num">
                                      <p:cBhvr additive="base">
                                        <p:cTn id="15" dur="500" fill="hold"/>
                                        <p:tgtEl>
                                          <p:spTgt spid="109875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9875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98755">
                                            <p:txEl>
                                              <p:pRg st="4" end="4"/>
                                            </p:txEl>
                                          </p:spTgt>
                                        </p:tgtEl>
                                        <p:attrNameLst>
                                          <p:attrName>style.visibility</p:attrName>
                                        </p:attrNameLst>
                                      </p:cBhvr>
                                      <p:to>
                                        <p:strVal val="visible"/>
                                      </p:to>
                                    </p:set>
                                    <p:anim calcmode="lin" valueType="num">
                                      <p:cBhvr additive="base">
                                        <p:cTn id="19" dur="500" fill="hold"/>
                                        <p:tgtEl>
                                          <p:spTgt spid="109875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87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98756"/>
                                        </p:tgtEl>
                                        <p:attrNameLst>
                                          <p:attrName>style.visibility</p:attrName>
                                        </p:attrNameLst>
                                      </p:cBhvr>
                                      <p:to>
                                        <p:strVal val="visible"/>
                                      </p:to>
                                    </p:set>
                                    <p:anim calcmode="lin" valueType="num">
                                      <p:cBhvr additive="base">
                                        <p:cTn id="25" dur="500" fill="hold"/>
                                        <p:tgtEl>
                                          <p:spTgt spid="1098756"/>
                                        </p:tgtEl>
                                        <p:attrNameLst>
                                          <p:attrName>ppt_x</p:attrName>
                                        </p:attrNameLst>
                                      </p:cBhvr>
                                      <p:tavLst>
                                        <p:tav tm="0">
                                          <p:val>
                                            <p:strVal val="#ppt_x"/>
                                          </p:val>
                                        </p:tav>
                                        <p:tav tm="100000">
                                          <p:val>
                                            <p:strVal val="#ppt_x"/>
                                          </p:val>
                                        </p:tav>
                                      </p:tavLst>
                                    </p:anim>
                                    <p:anim calcmode="lin" valueType="num">
                                      <p:cBhvr additive="base">
                                        <p:cTn id="26" dur="500" fill="hold"/>
                                        <p:tgtEl>
                                          <p:spTgt spid="109875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98755">
                                            <p:txEl>
                                              <p:pRg st="7" end="7"/>
                                            </p:txEl>
                                          </p:spTgt>
                                        </p:tgtEl>
                                        <p:attrNameLst>
                                          <p:attrName>style.visibility</p:attrName>
                                        </p:attrNameLst>
                                      </p:cBhvr>
                                      <p:to>
                                        <p:strVal val="visible"/>
                                      </p:to>
                                    </p:set>
                                    <p:anim calcmode="lin" valueType="num">
                                      <p:cBhvr additive="base">
                                        <p:cTn id="31" dur="500" fill="hold"/>
                                        <p:tgtEl>
                                          <p:spTgt spid="109875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98755">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98755">
                                            <p:txEl>
                                              <p:pRg st="9" end="9"/>
                                            </p:txEl>
                                          </p:spTgt>
                                        </p:tgtEl>
                                        <p:attrNameLst>
                                          <p:attrName>style.visibility</p:attrName>
                                        </p:attrNameLst>
                                      </p:cBhvr>
                                      <p:to>
                                        <p:strVal val="visible"/>
                                      </p:to>
                                    </p:set>
                                    <p:anim calcmode="lin" valueType="num">
                                      <p:cBhvr additive="base">
                                        <p:cTn id="35" dur="500" fill="hold"/>
                                        <p:tgtEl>
                                          <p:spTgt spid="1098755">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98755">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98755">
                                            <p:txEl>
                                              <p:pRg st="10" end="10"/>
                                            </p:txEl>
                                          </p:spTgt>
                                        </p:tgtEl>
                                        <p:attrNameLst>
                                          <p:attrName>style.visibility</p:attrName>
                                        </p:attrNameLst>
                                      </p:cBhvr>
                                      <p:to>
                                        <p:strVal val="visible"/>
                                      </p:to>
                                    </p:set>
                                    <p:anim calcmode="lin" valueType="num">
                                      <p:cBhvr additive="base">
                                        <p:cTn id="39" dur="500" fill="hold"/>
                                        <p:tgtEl>
                                          <p:spTgt spid="1098755">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98755">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98755">
                                            <p:txEl>
                                              <p:pRg st="11" end="11"/>
                                            </p:txEl>
                                          </p:spTgt>
                                        </p:tgtEl>
                                        <p:attrNameLst>
                                          <p:attrName>style.visibility</p:attrName>
                                        </p:attrNameLst>
                                      </p:cBhvr>
                                      <p:to>
                                        <p:strVal val="visible"/>
                                      </p:to>
                                    </p:set>
                                    <p:anim calcmode="lin" valueType="num">
                                      <p:cBhvr additive="base">
                                        <p:cTn id="43" dur="500" fill="hold"/>
                                        <p:tgtEl>
                                          <p:spTgt spid="1098755">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9875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98757"/>
                                        </p:tgtEl>
                                        <p:attrNameLst>
                                          <p:attrName>style.visibility</p:attrName>
                                        </p:attrNameLst>
                                      </p:cBhvr>
                                      <p:to>
                                        <p:strVal val="visible"/>
                                      </p:to>
                                    </p:set>
                                    <p:anim calcmode="lin" valueType="num">
                                      <p:cBhvr additive="base">
                                        <p:cTn id="49" dur="500" fill="hold"/>
                                        <p:tgtEl>
                                          <p:spTgt spid="1098757"/>
                                        </p:tgtEl>
                                        <p:attrNameLst>
                                          <p:attrName>ppt_x</p:attrName>
                                        </p:attrNameLst>
                                      </p:cBhvr>
                                      <p:tavLst>
                                        <p:tav tm="0">
                                          <p:val>
                                            <p:strVal val="#ppt_x"/>
                                          </p:val>
                                        </p:tav>
                                        <p:tav tm="100000">
                                          <p:val>
                                            <p:strVal val="#ppt_x"/>
                                          </p:val>
                                        </p:tav>
                                      </p:tavLst>
                                    </p:anim>
                                    <p:anim calcmode="lin" valueType="num">
                                      <p:cBhvr additive="base">
                                        <p:cTn id="50" dur="500" fill="hold"/>
                                        <p:tgtEl>
                                          <p:spTgt spid="10987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8756" grpId="0" animBg="1"/>
      <p:bldP spid="109875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itle 9"/>
          <p:cNvSpPr>
            <a:spLocks noGrp="1"/>
          </p:cNvSpPr>
          <p:nvPr>
            <p:ph type="title" idx="4294967295"/>
          </p:nvPr>
        </p:nvSpPr>
        <p:spPr>
          <a:xfrm>
            <a:off x="0" y="2819400"/>
            <a:ext cx="7772400" cy="609600"/>
          </a:xfrm>
        </p:spPr>
        <p:txBody>
          <a:bodyPr/>
          <a:lstStyle/>
          <a:p>
            <a:pPr algn="ctr" eaLnBrk="1" hangingPunct="1"/>
            <a:r>
              <a:rPr lang="en-GB" altLang="en-US" sz="3400" smtClean="0">
                <a:cs typeface="Arial" panose="020B0604020202020204" pitchFamily="34" charset="0"/>
              </a:rPr>
              <a:t>Forms </a:t>
            </a:r>
            <a:endParaRPr altLang="en-US" sz="3400"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p:cNvSpPr>
          <p:nvPr>
            <p:ph type="title"/>
          </p:nvPr>
        </p:nvSpPr>
        <p:spPr>
          <a:xfrm>
            <a:off x="228600" y="215900"/>
            <a:ext cx="7467600" cy="549275"/>
          </a:xfrm>
        </p:spPr>
        <p:txBody>
          <a:bodyPr/>
          <a:lstStyle/>
          <a:p>
            <a:pPr eaLnBrk="1" hangingPunct="1"/>
            <a:r>
              <a:rPr altLang="en-US" smtClean="0">
                <a:cs typeface="Arial" panose="020B0604020202020204" pitchFamily="34" charset="0"/>
              </a:rPr>
              <a:t>Application Tags: Forms</a:t>
            </a:r>
          </a:p>
        </p:txBody>
      </p:sp>
      <p:sp>
        <p:nvSpPr>
          <p:cNvPr id="171011" name="Rectangle 3"/>
          <p:cNvSpPr>
            <a:spLocks noGrp="1"/>
          </p:cNvSpPr>
          <p:nvPr>
            <p:ph idx="1"/>
          </p:nvPr>
        </p:nvSpPr>
        <p:spPr>
          <a:xfrm>
            <a:off x="457200" y="990600"/>
            <a:ext cx="8229600" cy="5148263"/>
          </a:xfrm>
        </p:spPr>
        <p:txBody>
          <a:bodyPr/>
          <a:lstStyle/>
          <a:p>
            <a:pPr marL="381000" indent="-381000" eaLnBrk="1" hangingPunct="1">
              <a:lnSpc>
                <a:spcPct val="90000"/>
              </a:lnSpc>
              <a:buFont typeface="Arial" panose="020B0604020202020204" pitchFamily="34" charset="0"/>
              <a:buNone/>
            </a:pPr>
            <a:r>
              <a:rPr altLang="en-US" smtClean="0">
                <a:cs typeface="Arial" panose="020B0604020202020204" pitchFamily="34" charset="0"/>
              </a:rPr>
              <a:t>Mode of accepting input from user</a:t>
            </a:r>
          </a:p>
          <a:p>
            <a:pPr marL="381000" indent="-381000" eaLnBrk="1" hangingPunct="1">
              <a:lnSpc>
                <a:spcPct val="90000"/>
              </a:lnSpc>
              <a:buFont typeface="Arial" panose="020B0604020202020204" pitchFamily="34" charset="0"/>
              <a:buNone/>
            </a:pPr>
            <a:endParaRPr altLang="en-US" smtClean="0">
              <a:cs typeface="Arial" panose="020B0604020202020204" pitchFamily="34" charset="0"/>
            </a:endParaRPr>
          </a:p>
          <a:p>
            <a:pPr marL="381000" indent="-381000" eaLnBrk="1" hangingPunct="1">
              <a:lnSpc>
                <a:spcPct val="90000"/>
              </a:lnSpc>
              <a:buFont typeface="Arial" panose="020B0604020202020204" pitchFamily="34" charset="0"/>
              <a:buNone/>
            </a:pPr>
            <a:r>
              <a:rPr altLang="en-US" b="1" smtClean="0">
                <a:cs typeface="Arial" panose="020B0604020202020204" pitchFamily="34" charset="0"/>
              </a:rPr>
              <a:t>Container: Form</a:t>
            </a:r>
          </a:p>
          <a:p>
            <a:pPr marL="381000" indent="-381000" eaLnBrk="1" hangingPunct="1">
              <a:lnSpc>
                <a:spcPct val="90000"/>
              </a:lnSpc>
              <a:buFont typeface="Arial" panose="020B0604020202020204" pitchFamily="34" charset="0"/>
              <a:buNone/>
            </a:pPr>
            <a:r>
              <a:rPr altLang="en-US" sz="2100" smtClean="0">
                <a:cs typeface="Arial" panose="020B0604020202020204" pitchFamily="34" charset="0"/>
              </a:rPr>
              <a:t>	</a:t>
            </a:r>
            <a:r>
              <a:rPr altLang="en-US" smtClean="0">
                <a:latin typeface="Courier New" panose="02070309020205020404" pitchFamily="49" charset="0"/>
                <a:cs typeface="Courier New" panose="02070309020205020404" pitchFamily="49" charset="0"/>
              </a:rPr>
              <a:t>&lt;FORM NAME=“” ACTION=“” METHOD=“”&gt;&lt;/FORM&gt;</a:t>
            </a:r>
          </a:p>
          <a:p>
            <a:pPr marL="381000" indent="-381000" eaLnBrk="1" hangingPunct="1">
              <a:lnSpc>
                <a:spcPct val="90000"/>
              </a:lnSpc>
              <a:buFont typeface="Arial" panose="020B0604020202020204" pitchFamily="34" charset="0"/>
              <a:buNone/>
            </a:pPr>
            <a:endParaRPr altLang="en-US" sz="2100" smtClean="0">
              <a:cs typeface="Arial" panose="020B0604020202020204" pitchFamily="34" charset="0"/>
            </a:endParaRPr>
          </a:p>
          <a:p>
            <a:pPr marL="381000" indent="-381000" eaLnBrk="1" hangingPunct="1">
              <a:lnSpc>
                <a:spcPct val="90000"/>
              </a:lnSpc>
              <a:buFont typeface="Arial" panose="020B0604020202020204" pitchFamily="34" charset="0"/>
              <a:buNone/>
            </a:pPr>
            <a:r>
              <a:rPr altLang="en-US" b="1" smtClean="0">
                <a:cs typeface="Arial" panose="020B0604020202020204" pitchFamily="34" charset="0"/>
              </a:rPr>
              <a:t>Components: Form Elements</a:t>
            </a:r>
          </a:p>
          <a:p>
            <a:pPr marL="381000" indent="-381000" eaLnBrk="1" hangingPunct="1">
              <a:lnSpc>
                <a:spcPct val="90000"/>
              </a:lnSpc>
            </a:pPr>
            <a:r>
              <a:rPr altLang="en-US" noProof="1" smtClean="0">
                <a:cs typeface="Arial" panose="020B0604020202020204" pitchFamily="34" charset="0"/>
              </a:rPr>
              <a:t>These are the data fields in the form, such as text fields and checkboxes</a:t>
            </a:r>
            <a:endParaRPr altLang="en-US" smtClean="0">
              <a:cs typeface="Arial" panose="020B0604020202020204" pitchFamily="34" charset="0"/>
            </a:endParaRPr>
          </a:p>
          <a:p>
            <a:pPr marL="381000" indent="-381000" eaLnBrk="1" hangingPunct="1">
              <a:lnSpc>
                <a:spcPct val="90000"/>
              </a:lnSpc>
            </a:pPr>
            <a:r>
              <a:rPr altLang="en-US" smtClean="0">
                <a:cs typeface="Arial" panose="020B0604020202020204" pitchFamily="34" charset="0"/>
              </a:rPr>
              <a:t> The &lt;INPUT&gt; tag can be used to create:</a:t>
            </a:r>
          </a:p>
          <a:p>
            <a:pPr marL="800100" lvl="1" indent="-342900" eaLnBrk="1" hangingPunct="1">
              <a:lnSpc>
                <a:spcPct val="90000"/>
              </a:lnSpc>
            </a:pPr>
            <a:r>
              <a:rPr altLang="en-US" smtClean="0"/>
              <a:t>Text boxes		- Radio buttons</a:t>
            </a:r>
          </a:p>
          <a:p>
            <a:pPr marL="800100" lvl="1" indent="-342900" eaLnBrk="1" hangingPunct="1">
              <a:lnSpc>
                <a:spcPct val="90000"/>
              </a:lnSpc>
            </a:pPr>
            <a:r>
              <a:rPr altLang="en-US" smtClean="0"/>
              <a:t>Check boxes		- Submit buttons</a:t>
            </a:r>
          </a:p>
          <a:p>
            <a:pPr marL="800100" lvl="1" indent="-342900" eaLnBrk="1" hangingPunct="1">
              <a:lnSpc>
                <a:spcPct val="90000"/>
              </a:lnSpc>
            </a:pPr>
            <a:r>
              <a:rPr altLang="en-US" smtClean="0"/>
              <a:t>Reset buttons		- Password </a:t>
            </a:r>
          </a:p>
          <a:p>
            <a:pPr marL="800100" lvl="1" indent="-342900" eaLnBrk="1" hangingPunct="1">
              <a:lnSpc>
                <a:spcPct val="90000"/>
              </a:lnSpc>
            </a:pPr>
            <a:r>
              <a:rPr altLang="en-US" smtClean="0"/>
              <a:t>Generic buttons</a:t>
            </a:r>
          </a:p>
          <a:p>
            <a:pPr marL="381000" indent="-381000" eaLnBrk="1" hangingPunct="1">
              <a:lnSpc>
                <a:spcPct val="90000"/>
              </a:lnSpc>
            </a:pPr>
            <a:r>
              <a:rPr altLang="en-US" smtClean="0">
                <a:cs typeface="Arial" panose="020B0604020202020204" pitchFamily="34" charset="0"/>
              </a:rPr>
              <a:t>There are other tags like TEXTAREA and SELECT for other purposes.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p:cNvSpPr>
          <p:nvPr>
            <p:ph type="title"/>
          </p:nvPr>
        </p:nvSpPr>
        <p:spPr>
          <a:xfrm>
            <a:off x="228600" y="215900"/>
            <a:ext cx="7467600" cy="549275"/>
          </a:xfrm>
        </p:spPr>
        <p:txBody>
          <a:bodyPr/>
          <a:lstStyle/>
          <a:p>
            <a:pPr eaLnBrk="1" hangingPunct="1"/>
            <a:r>
              <a:rPr altLang="en-US" smtClean="0">
                <a:cs typeface="Arial" panose="020B0604020202020204" pitchFamily="34" charset="0"/>
              </a:rPr>
              <a:t>Forms: Input Tag</a:t>
            </a:r>
          </a:p>
        </p:txBody>
      </p:sp>
      <p:sp>
        <p:nvSpPr>
          <p:cNvPr id="172035" name="Rectangle 3"/>
          <p:cNvSpPr>
            <a:spLocks noGrp="1"/>
          </p:cNvSpPr>
          <p:nvPr>
            <p:ph idx="1"/>
          </p:nvPr>
        </p:nvSpPr>
        <p:spPr/>
        <p:txBody>
          <a:bodyPr/>
          <a:lstStyle/>
          <a:p>
            <a:pPr marL="381000" indent="-381000" eaLnBrk="1" hangingPunct="1">
              <a:spcBef>
                <a:spcPct val="30000"/>
              </a:spcBef>
              <a:buClr>
                <a:srgbClr val="993300"/>
              </a:buClr>
              <a:buFont typeface="Wingdings" panose="05000000000000000000" pitchFamily="2" charset="2"/>
              <a:buAutoNum type="arabicPeriod"/>
            </a:pPr>
            <a:r>
              <a:rPr altLang="en-US" noProof="1" smtClean="0">
                <a:cs typeface="Arial" panose="020B0604020202020204" pitchFamily="34" charset="0"/>
              </a:rPr>
              <a:t>Is a single tag option for gathering information</a:t>
            </a:r>
          </a:p>
          <a:p>
            <a:pPr marL="381000" indent="-381000" algn="just" eaLnBrk="1" hangingPunct="1">
              <a:spcBef>
                <a:spcPct val="30000"/>
              </a:spcBef>
              <a:buClr>
                <a:srgbClr val="993300"/>
              </a:buClr>
              <a:buFont typeface="Wingdings" panose="05000000000000000000" pitchFamily="2" charset="2"/>
              <a:buAutoNum type="arabicPeriod"/>
            </a:pPr>
            <a:r>
              <a:rPr altLang="en-US" noProof="1" smtClean="0">
                <a:cs typeface="Arial" panose="020B0604020202020204" pitchFamily="34" charset="0"/>
              </a:rPr>
              <a:t>Contains all of the other options for acquiring information, including simple text fields, password fields, radio buttons, check boxes, and the buttons to submit and reset the form</a:t>
            </a:r>
            <a:endParaRPr altLang="en-US" smtClean="0">
              <a:cs typeface="Arial" panose="020B0604020202020204" pitchFamily="34" charset="0"/>
            </a:endParaRPr>
          </a:p>
          <a:p>
            <a:pPr marL="381000" indent="-381000" eaLnBrk="1" hangingPunct="1">
              <a:spcBef>
                <a:spcPct val="30000"/>
              </a:spcBef>
              <a:buClr>
                <a:srgbClr val="993300"/>
              </a:buClr>
              <a:buFont typeface="Wingdings" panose="05000000000000000000" pitchFamily="2" charset="2"/>
              <a:buAutoNum type="arabicPeriod"/>
            </a:pPr>
            <a:r>
              <a:rPr altLang="en-US" smtClean="0">
                <a:latin typeface="Courier New" panose="02070309020205020404" pitchFamily="49" charset="0"/>
                <a:cs typeface="Courier New" panose="02070309020205020404" pitchFamily="49" charset="0"/>
              </a:rPr>
              <a:t>&lt;INPUT TYPE = “ * ” &gt; </a:t>
            </a:r>
            <a:r>
              <a:rPr altLang="en-US" smtClean="0">
                <a:latin typeface="Verdana" panose="020B0604030504040204" pitchFamily="34" charset="0"/>
                <a:cs typeface="Arial" panose="020B0604020202020204" pitchFamily="34" charset="0"/>
              </a:rPr>
              <a:t>*</a:t>
            </a:r>
            <a:r>
              <a:rPr altLang="en-US" smtClean="0">
                <a:cs typeface="Arial" panose="020B0604020202020204" pitchFamily="34" charset="0"/>
              </a:rPr>
              <a:t> can take the following values</a:t>
            </a:r>
            <a:endParaRPr altLang="en-US" noProof="1" smtClean="0">
              <a:cs typeface="Arial" panose="020B0604020202020204" pitchFamily="34" charset="0"/>
            </a:endParaRPr>
          </a:p>
        </p:txBody>
      </p:sp>
      <p:graphicFrame>
        <p:nvGraphicFramePr>
          <p:cNvPr id="710700" name="Group 44"/>
          <p:cNvGraphicFramePr>
            <a:graphicFrameLocks noGrp="1"/>
          </p:cNvGraphicFramePr>
          <p:nvPr/>
        </p:nvGraphicFramePr>
        <p:xfrm>
          <a:off x="1600200" y="3810000"/>
          <a:ext cx="4533900" cy="2057401"/>
        </p:xfrm>
        <a:graphic>
          <a:graphicData uri="http://schemas.openxmlformats.org/drawingml/2006/table">
            <a:tbl>
              <a:tblPr/>
              <a:tblGrid>
                <a:gridCol w="1600200"/>
                <a:gridCol w="2933700"/>
              </a:tblGrid>
              <a:tr h="51435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Text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TextField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Radio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Radio Button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2763">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Checkbox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Checkbox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Password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Arial" charset="0"/>
                          <a:cs typeface="Arial" charset="0"/>
                        </a:rPr>
                        <a:t>Password TextField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p:cNvSpPr>
          <p:nvPr>
            <p:ph type="title"/>
          </p:nvPr>
        </p:nvSpPr>
        <p:spPr>
          <a:xfrm>
            <a:off x="152400" y="215900"/>
            <a:ext cx="7543800" cy="549275"/>
          </a:xfrm>
        </p:spPr>
        <p:txBody>
          <a:bodyPr/>
          <a:lstStyle/>
          <a:p>
            <a:pPr eaLnBrk="1" hangingPunct="1"/>
            <a:r>
              <a:rPr altLang="en-US" smtClean="0">
                <a:cs typeface="Arial" panose="020B0604020202020204" pitchFamily="34" charset="0"/>
              </a:rPr>
              <a:t>Input Tag: Text Area</a:t>
            </a:r>
          </a:p>
        </p:txBody>
      </p:sp>
      <p:sp>
        <p:nvSpPr>
          <p:cNvPr id="173059" name="Rectangle 3"/>
          <p:cNvSpPr>
            <a:spLocks noGrp="1"/>
          </p:cNvSpPr>
          <p:nvPr>
            <p:ph idx="1"/>
          </p:nvPr>
        </p:nvSpPr>
        <p:spPr/>
        <p:txBody>
          <a:bodyPr>
            <a:normAutofit lnSpcReduction="10000"/>
          </a:bodyPr>
          <a:lstStyle/>
          <a:p>
            <a:pPr marL="381000" indent="-381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&lt;TEXTAREA NAME=“” ROWS=“” COLS=“”&gt;</a:t>
            </a:r>
          </a:p>
          <a:p>
            <a:pPr marL="381000" indent="-381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Text to be displayed in the Text Area</a:t>
            </a:r>
          </a:p>
          <a:p>
            <a:pPr marL="381000" indent="-381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&lt;/TEXTAREA&gt;</a:t>
            </a:r>
          </a:p>
          <a:p>
            <a:pPr marL="381000" indent="-381000" eaLnBrk="1" hangingPunct="1">
              <a:buFont typeface="Arial" panose="020B0604020202020204" pitchFamily="34" charset="0"/>
              <a:buNone/>
            </a:pPr>
            <a:endParaRPr altLang="en-US" b="1" smtClean="0">
              <a:latin typeface="Verdana" panose="020B0604030504040204" pitchFamily="34" charset="0"/>
              <a:cs typeface="Arial" panose="020B0604020202020204" pitchFamily="34" charset="0"/>
            </a:endParaRPr>
          </a:p>
          <a:p>
            <a:pPr marL="381000" indent="-381000" eaLnBrk="1" hangingPunct="1">
              <a:buFont typeface="Arial" panose="020B0604020202020204" pitchFamily="34" charset="0"/>
              <a:buNone/>
            </a:pPr>
            <a:r>
              <a:rPr altLang="en-US" b="1" smtClean="0">
                <a:cs typeface="Arial" panose="020B0604020202020204" pitchFamily="34" charset="0"/>
              </a:rPr>
              <a:t>EXAMPLE: </a:t>
            </a:r>
          </a:p>
          <a:p>
            <a:pPr marL="381000" indent="-381000" eaLnBrk="1" hangingPunct="1">
              <a:buFont typeface="Arial" panose="020B0604020202020204" pitchFamily="34" charset="0"/>
              <a:buNone/>
            </a:pPr>
            <a:endParaRPr altLang="en-US" b="1" smtClean="0">
              <a:cs typeface="Arial" panose="020B0604020202020204" pitchFamily="34" charset="0"/>
            </a:endParaRPr>
          </a:p>
          <a:p>
            <a:pPr marL="381000" indent="-381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&lt;TEXTAREA NAME="addressbox" ROWS="5" COLS="20 “align="center"&gt;</a:t>
            </a:r>
          </a:p>
          <a:p>
            <a:pPr marL="381000" indent="-381000" eaLnBrk="1" hangingPunct="1">
              <a:buFont typeface="Arial" panose="020B0604020202020204" pitchFamily="34" charset="0"/>
              <a:buNone/>
            </a:pPr>
            <a:endParaRPr altLang="en-US" smtClean="0">
              <a:latin typeface="Courier New" panose="02070309020205020404" pitchFamily="49" charset="0"/>
              <a:cs typeface="Courier New" panose="02070309020205020404" pitchFamily="49" charset="0"/>
            </a:endParaRPr>
          </a:p>
          <a:p>
            <a:pPr marL="381000" indent="-381000" eaLnBrk="1" hangingPunct="1">
              <a:buFont typeface="Arial" panose="020B0604020202020204" pitchFamily="34" charset="0"/>
              <a:buNone/>
            </a:pPr>
            <a:r>
              <a:rPr altLang="en-US" smtClean="0">
                <a:cs typeface="Arial" panose="020B0604020202020204" pitchFamily="34" charset="0"/>
              </a:rPr>
              <a:t>This is an example for multilined text box (TEXTAREA)</a:t>
            </a:r>
          </a:p>
          <a:p>
            <a:pPr marL="381000" indent="-381000" eaLnBrk="1" hangingPunct="1">
              <a:buFont typeface="Arial" panose="020B0604020202020204" pitchFamily="34" charset="0"/>
              <a:buNone/>
            </a:pPr>
            <a:endParaRPr altLang="en-US" smtClean="0">
              <a:latin typeface="Courier New" panose="02070309020205020404" pitchFamily="49" charset="0"/>
              <a:cs typeface="Courier New" panose="02070309020205020404" pitchFamily="49" charset="0"/>
            </a:endParaRPr>
          </a:p>
          <a:p>
            <a:pPr marL="381000" indent="-381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&lt;/TEXTAREA&gt;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p:cNvSpPr>
          <p:nvPr>
            <p:ph type="title"/>
          </p:nvPr>
        </p:nvSpPr>
        <p:spPr>
          <a:xfrm>
            <a:off x="304800" y="215900"/>
            <a:ext cx="7391400" cy="549275"/>
          </a:xfrm>
        </p:spPr>
        <p:txBody>
          <a:bodyPr/>
          <a:lstStyle/>
          <a:p>
            <a:pPr eaLnBrk="1" hangingPunct="1"/>
            <a:r>
              <a:rPr altLang="en-US" smtClean="0">
                <a:cs typeface="Arial" panose="020B0604020202020204" pitchFamily="34" charset="0"/>
              </a:rPr>
              <a:t>Select</a:t>
            </a:r>
          </a:p>
        </p:txBody>
      </p:sp>
      <p:sp>
        <p:nvSpPr>
          <p:cNvPr id="174083" name="Rectangle 3"/>
          <p:cNvSpPr>
            <a:spLocks noGrp="1"/>
          </p:cNvSpPr>
          <p:nvPr>
            <p:ph idx="1"/>
          </p:nvPr>
        </p:nvSpPr>
        <p:spPr/>
        <p:txBody>
          <a:bodyPr>
            <a:normAutofit fontScale="92500"/>
          </a:bodyPr>
          <a:lstStyle/>
          <a:p>
            <a:pPr marL="381000" indent="-381000" eaLnBrk="1" hangingPunct="1">
              <a:buFont typeface="Arial" panose="020B0604020202020204" pitchFamily="34" charset="0"/>
              <a:buNone/>
            </a:pPr>
            <a:r>
              <a:rPr altLang="en-US" smtClean="0">
                <a:cs typeface="Arial" panose="020B0604020202020204" pitchFamily="34" charset="0"/>
              </a:rPr>
              <a:t>Used to display list box</a:t>
            </a:r>
          </a:p>
          <a:p>
            <a:pPr marL="381000" indent="-381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&lt;SELECT NAME=“” MULTIPLE&gt;</a:t>
            </a:r>
          </a:p>
          <a:p>
            <a:pPr marL="381000" indent="-381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	&lt;OPTION VALUE=“taken value”&gt;Display text&lt;/OPTION&gt;</a:t>
            </a:r>
          </a:p>
          <a:p>
            <a:pPr marL="381000" indent="-381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&lt;/SELECT&gt;</a:t>
            </a:r>
          </a:p>
          <a:p>
            <a:pPr marL="381000" indent="-381000" eaLnBrk="1" hangingPunct="1">
              <a:buFont typeface="Arial" panose="020B0604020202020204" pitchFamily="34" charset="0"/>
              <a:buNone/>
            </a:pPr>
            <a:endParaRPr altLang="en-US" smtClean="0">
              <a:cs typeface="Arial" panose="020B0604020202020204" pitchFamily="34" charset="0"/>
            </a:endParaRPr>
          </a:p>
          <a:p>
            <a:pPr marL="381000" indent="-381000" eaLnBrk="1" hangingPunct="1">
              <a:buFont typeface="Arial" panose="020B0604020202020204" pitchFamily="34" charset="0"/>
              <a:buNone/>
            </a:pPr>
            <a:r>
              <a:rPr altLang="en-US" b="1" smtClean="0">
                <a:cs typeface="Arial" panose="020B0604020202020204" pitchFamily="34" charset="0"/>
              </a:rPr>
              <a:t>EXAMPLE:</a:t>
            </a:r>
          </a:p>
          <a:p>
            <a:pPr marL="381000" indent="-381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&lt;select name="locations" align="center"&gt;</a:t>
            </a:r>
          </a:p>
          <a:p>
            <a:pPr marL="381000" indent="-381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	&lt;option value="EC1"&gt;EC1&lt;/option&gt;</a:t>
            </a:r>
          </a:p>
          <a:p>
            <a:pPr marL="381000" indent="-381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	&lt;option value="EC2"&gt;EC2&lt;/option&gt;</a:t>
            </a:r>
          </a:p>
          <a:p>
            <a:pPr marL="381000" indent="-381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	&lt;option value="EC3"&gt;EC3&lt;/option&gt;</a:t>
            </a:r>
          </a:p>
          <a:p>
            <a:pPr marL="381000" indent="-381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	&lt;option value="EC4"&gt;EC4&lt;/option&gt;</a:t>
            </a:r>
          </a:p>
          <a:p>
            <a:pPr marL="381000" indent="-381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&lt;/select&gt;</a:t>
            </a:r>
            <a:endParaRPr altLang="en-US" smtClean="0">
              <a:cs typeface="Arial" panose="020B0604020202020204" pitchFamily="34" charset="0"/>
            </a:endParaRPr>
          </a:p>
          <a:p>
            <a:pPr marL="381000" indent="-381000" eaLnBrk="1" hangingPunct="1">
              <a:buFont typeface="Arial" panose="020B0604020202020204" pitchFamily="34" charset="0"/>
              <a:buNone/>
            </a:pPr>
            <a:endParaRPr altLang="en-US" b="1"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p:cNvSpPr>
          <p:nvPr>
            <p:ph type="title"/>
          </p:nvPr>
        </p:nvSpPr>
        <p:spPr>
          <a:xfrm>
            <a:off x="628650" y="365127"/>
            <a:ext cx="7886700" cy="701674"/>
          </a:xfrm>
        </p:spPr>
        <p:txBody>
          <a:bodyPr/>
          <a:lstStyle/>
          <a:p>
            <a:r>
              <a:rPr altLang="en-US" dirty="0" smtClean="0">
                <a:cs typeface="Arial" panose="020B0604020202020204" pitchFamily="34" charset="0"/>
              </a:rPr>
              <a:t>Quiz</a:t>
            </a:r>
          </a:p>
        </p:txBody>
      </p:sp>
      <p:sp>
        <p:nvSpPr>
          <p:cNvPr id="1101827" name="Rectangle 3"/>
          <p:cNvSpPr>
            <a:spLocks noGrp="1"/>
          </p:cNvSpPr>
          <p:nvPr>
            <p:ph idx="1"/>
          </p:nvPr>
        </p:nvSpPr>
        <p:spPr>
          <a:xfrm>
            <a:off x="533400" y="1066800"/>
            <a:ext cx="8229600" cy="5148263"/>
          </a:xfrm>
        </p:spPr>
        <p:txBody>
          <a:bodyPr>
            <a:normAutofit lnSpcReduction="10000"/>
          </a:bodyPr>
          <a:lstStyle/>
          <a:p>
            <a:pPr>
              <a:lnSpc>
                <a:spcPct val="90000"/>
              </a:lnSpc>
              <a:buFont typeface="Arial" panose="020B0604020202020204" pitchFamily="34" charset="0"/>
              <a:buNone/>
            </a:pPr>
            <a:r>
              <a:rPr altLang="en-US" dirty="0" smtClean="0">
                <a:cs typeface="Arial" panose="020B0604020202020204" pitchFamily="34" charset="0"/>
              </a:rPr>
              <a:t>1. Which of the following is a valid value for the form's action attribute?</a:t>
            </a:r>
          </a:p>
          <a:p>
            <a:pPr>
              <a:lnSpc>
                <a:spcPct val="90000"/>
              </a:lnSpc>
              <a:buFont typeface="Arial" panose="020B0604020202020204" pitchFamily="34" charset="0"/>
              <a:buNone/>
            </a:pPr>
            <a:endParaRPr altLang="en-US" dirty="0" smtClean="0">
              <a:cs typeface="Arial" panose="020B0604020202020204" pitchFamily="34" charset="0"/>
            </a:endParaRPr>
          </a:p>
          <a:p>
            <a:pPr>
              <a:lnSpc>
                <a:spcPct val="90000"/>
              </a:lnSpc>
              <a:buFont typeface="Arial" panose="020B0604020202020204" pitchFamily="34" charset="0"/>
              <a:buNone/>
            </a:pPr>
            <a:r>
              <a:rPr altLang="en-US" dirty="0" smtClean="0">
                <a:cs typeface="Arial" panose="020B0604020202020204" pitchFamily="34" charset="0"/>
              </a:rPr>
              <a:t>a. GET</a:t>
            </a:r>
          </a:p>
          <a:p>
            <a:pPr>
              <a:lnSpc>
                <a:spcPct val="90000"/>
              </a:lnSpc>
              <a:buFont typeface="Arial" panose="020B0604020202020204" pitchFamily="34" charset="0"/>
              <a:buNone/>
            </a:pPr>
            <a:r>
              <a:rPr altLang="en-US" dirty="0" smtClean="0">
                <a:cs typeface="Arial" panose="020B0604020202020204" pitchFamily="34" charset="0"/>
              </a:rPr>
              <a:t>b. POST</a:t>
            </a:r>
          </a:p>
          <a:p>
            <a:pPr>
              <a:lnSpc>
                <a:spcPct val="90000"/>
              </a:lnSpc>
              <a:buFont typeface="Arial" panose="020B0604020202020204" pitchFamily="34" charset="0"/>
              <a:buNone/>
            </a:pPr>
            <a:r>
              <a:rPr altLang="en-US" dirty="0" smtClean="0">
                <a:cs typeface="Arial" panose="020B0604020202020204" pitchFamily="34" charset="0"/>
              </a:rPr>
              <a:t>c. Both a and b are valid</a:t>
            </a:r>
          </a:p>
          <a:p>
            <a:pPr>
              <a:lnSpc>
                <a:spcPct val="90000"/>
              </a:lnSpc>
              <a:buFont typeface="Arial" panose="020B0604020202020204" pitchFamily="34" charset="0"/>
              <a:buNone/>
            </a:pPr>
            <a:r>
              <a:rPr altLang="en-US" dirty="0" smtClean="0">
                <a:cs typeface="Arial" panose="020B0604020202020204" pitchFamily="34" charset="0"/>
              </a:rPr>
              <a:t>d. None of the above			</a:t>
            </a:r>
          </a:p>
          <a:p>
            <a:pPr>
              <a:lnSpc>
                <a:spcPct val="90000"/>
              </a:lnSpc>
              <a:buFont typeface="Arial" panose="020B0604020202020204" pitchFamily="34" charset="0"/>
              <a:buNone/>
            </a:pPr>
            <a:endParaRPr altLang="en-US" dirty="0" smtClean="0">
              <a:cs typeface="Arial" panose="020B0604020202020204" pitchFamily="34" charset="0"/>
            </a:endParaRPr>
          </a:p>
          <a:p>
            <a:pPr>
              <a:lnSpc>
                <a:spcPct val="90000"/>
              </a:lnSpc>
              <a:buFont typeface="Arial" panose="020B0604020202020204" pitchFamily="34" charset="0"/>
              <a:buNone/>
            </a:pPr>
            <a:r>
              <a:rPr altLang="en-US" dirty="0" smtClean="0">
                <a:cs typeface="Arial" panose="020B0604020202020204" pitchFamily="34" charset="0"/>
              </a:rPr>
              <a:t>2. Which of the following is most appropriate to accept password value from the user?</a:t>
            </a:r>
          </a:p>
          <a:p>
            <a:pPr>
              <a:lnSpc>
                <a:spcPct val="90000"/>
              </a:lnSpc>
              <a:buFont typeface="Arial" panose="020B0604020202020204" pitchFamily="34" charset="0"/>
              <a:buNone/>
            </a:pPr>
            <a:r>
              <a:rPr altLang="en-US" dirty="0" smtClean="0">
                <a:cs typeface="Arial" panose="020B0604020202020204" pitchFamily="34" charset="0"/>
              </a:rPr>
              <a:t>a. &lt;input  type="text" name="</a:t>
            </a:r>
            <a:r>
              <a:rPr altLang="en-US" dirty="0" err="1" smtClean="0">
                <a:cs typeface="Arial" panose="020B0604020202020204" pitchFamily="34" charset="0"/>
              </a:rPr>
              <a:t>pwd</a:t>
            </a:r>
            <a:r>
              <a:rPr altLang="en-US" dirty="0" smtClean="0">
                <a:cs typeface="Arial" panose="020B0604020202020204" pitchFamily="34" charset="0"/>
              </a:rPr>
              <a:t>" value=""&gt;</a:t>
            </a:r>
          </a:p>
          <a:p>
            <a:pPr>
              <a:lnSpc>
                <a:spcPct val="90000"/>
              </a:lnSpc>
              <a:buFont typeface="Arial" panose="020B0604020202020204" pitchFamily="34" charset="0"/>
              <a:buNone/>
            </a:pPr>
            <a:r>
              <a:rPr altLang="en-US" dirty="0" smtClean="0">
                <a:cs typeface="Arial" panose="020B0604020202020204" pitchFamily="34" charset="0"/>
              </a:rPr>
              <a:t>b. &lt;input type="password" name="</a:t>
            </a:r>
            <a:r>
              <a:rPr altLang="en-US" dirty="0" err="1" smtClean="0">
                <a:cs typeface="Arial" panose="020B0604020202020204" pitchFamily="34" charset="0"/>
              </a:rPr>
              <a:t>pwd</a:t>
            </a:r>
            <a:r>
              <a:rPr altLang="en-US" dirty="0" smtClean="0">
                <a:cs typeface="Arial" panose="020B0604020202020204" pitchFamily="34" charset="0"/>
              </a:rPr>
              <a:t>" value=""&gt;</a:t>
            </a:r>
          </a:p>
          <a:p>
            <a:pPr>
              <a:lnSpc>
                <a:spcPct val="90000"/>
              </a:lnSpc>
              <a:buFont typeface="Arial" panose="020B0604020202020204" pitchFamily="34" charset="0"/>
              <a:buNone/>
            </a:pPr>
            <a:r>
              <a:rPr altLang="en-US" dirty="0" smtClean="0">
                <a:cs typeface="Arial" panose="020B0604020202020204" pitchFamily="34" charset="0"/>
              </a:rPr>
              <a:t>c. &lt;</a:t>
            </a:r>
            <a:r>
              <a:rPr altLang="en-US" dirty="0" err="1" smtClean="0">
                <a:cs typeface="Arial" panose="020B0604020202020204" pitchFamily="34" charset="0"/>
              </a:rPr>
              <a:t>textarea</a:t>
            </a:r>
            <a:r>
              <a:rPr altLang="en-US" dirty="0" smtClean="0">
                <a:cs typeface="Arial" panose="020B0604020202020204" pitchFamily="34" charset="0"/>
              </a:rPr>
              <a:t> cols="50" rows="6"&gt;</a:t>
            </a:r>
          </a:p>
          <a:p>
            <a:pPr>
              <a:lnSpc>
                <a:spcPct val="90000"/>
              </a:lnSpc>
              <a:buFont typeface="Arial" panose="020B0604020202020204" pitchFamily="34" charset="0"/>
              <a:buNone/>
            </a:pPr>
            <a:r>
              <a:rPr altLang="en-US" dirty="0" smtClean="0">
                <a:cs typeface="Arial" panose="020B0604020202020204" pitchFamily="34" charset="0"/>
              </a:rPr>
              <a:t>     &lt;/</a:t>
            </a:r>
            <a:r>
              <a:rPr altLang="en-US" dirty="0" err="1" smtClean="0">
                <a:cs typeface="Arial" panose="020B0604020202020204" pitchFamily="34" charset="0"/>
              </a:rPr>
              <a:t>textarea</a:t>
            </a:r>
            <a:r>
              <a:rPr altLang="en-US" dirty="0" smtClean="0">
                <a:cs typeface="Arial" panose="020B0604020202020204" pitchFamily="34" charset="0"/>
              </a:rPr>
              <a:t>&gt;</a:t>
            </a:r>
          </a:p>
          <a:p>
            <a:pPr>
              <a:lnSpc>
                <a:spcPct val="90000"/>
              </a:lnSpc>
              <a:buFont typeface="Arial" panose="020B0604020202020204" pitchFamily="34" charset="0"/>
              <a:buNone/>
            </a:pPr>
            <a:r>
              <a:rPr altLang="en-US" dirty="0" smtClean="0">
                <a:cs typeface="Arial" panose="020B0604020202020204" pitchFamily="34" charset="0"/>
              </a:rPr>
              <a:t>d. None of the above</a:t>
            </a:r>
          </a:p>
          <a:p>
            <a:pPr>
              <a:lnSpc>
                <a:spcPct val="90000"/>
              </a:lnSpc>
              <a:buFont typeface="Arial" panose="020B0604020202020204" pitchFamily="34" charset="0"/>
              <a:buNone/>
            </a:pPr>
            <a:endParaRPr altLang="en-US" dirty="0" smtClean="0">
              <a:cs typeface="Arial" panose="020B0604020202020204" pitchFamily="34" charset="0"/>
            </a:endParaRPr>
          </a:p>
          <a:p>
            <a:pPr>
              <a:lnSpc>
                <a:spcPct val="90000"/>
              </a:lnSpc>
            </a:pPr>
            <a:endParaRPr altLang="en-US" dirty="0" smtClean="0">
              <a:cs typeface="Arial" panose="020B0604020202020204" pitchFamily="34" charset="0"/>
            </a:endParaRPr>
          </a:p>
          <a:p>
            <a:pPr>
              <a:lnSpc>
                <a:spcPct val="90000"/>
              </a:lnSpc>
            </a:pPr>
            <a:endParaRPr altLang="en-US" dirty="0" smtClean="0">
              <a:cs typeface="Arial" panose="020B0604020202020204" pitchFamily="34" charset="0"/>
            </a:endParaRPr>
          </a:p>
        </p:txBody>
      </p:sp>
      <p:sp>
        <p:nvSpPr>
          <p:cNvPr id="1101828" name="Text Box 4"/>
          <p:cNvSpPr txBox="1">
            <a:spLocks noChangeArrowheads="1"/>
          </p:cNvSpPr>
          <p:nvPr/>
        </p:nvSpPr>
        <p:spPr bwMode="auto">
          <a:xfrm>
            <a:off x="4648200" y="2743200"/>
            <a:ext cx="3276600" cy="366713"/>
          </a:xfrm>
          <a:prstGeom prst="rect">
            <a:avLst/>
          </a:prstGeom>
          <a:solidFill>
            <a:srgbClr val="FF99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Both a and b are valid</a:t>
            </a:r>
          </a:p>
        </p:txBody>
      </p:sp>
      <p:sp>
        <p:nvSpPr>
          <p:cNvPr id="1101829" name="Text Box 5"/>
          <p:cNvSpPr txBox="1">
            <a:spLocks noChangeArrowheads="1"/>
          </p:cNvSpPr>
          <p:nvPr/>
        </p:nvSpPr>
        <p:spPr bwMode="auto">
          <a:xfrm>
            <a:off x="3581400" y="5334000"/>
            <a:ext cx="5029200" cy="366713"/>
          </a:xfrm>
          <a:prstGeom prst="rect">
            <a:avLst/>
          </a:prstGeom>
          <a:solidFill>
            <a:srgbClr val="FF99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&lt;input type="password" name="pwd" value=""&gt;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01827">
                                            <p:txEl>
                                              <p:pRg st="0" end="0"/>
                                            </p:txEl>
                                          </p:spTgt>
                                        </p:tgtEl>
                                        <p:attrNameLst>
                                          <p:attrName>style.visibility</p:attrName>
                                        </p:attrNameLst>
                                      </p:cBhvr>
                                      <p:to>
                                        <p:strVal val="visible"/>
                                      </p:to>
                                    </p:set>
                                    <p:anim calcmode="lin" valueType="num">
                                      <p:cBhvr additive="base">
                                        <p:cTn id="7" dur="500" fill="hold"/>
                                        <p:tgtEl>
                                          <p:spTgt spid="11018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18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01827">
                                            <p:txEl>
                                              <p:pRg st="2" end="2"/>
                                            </p:txEl>
                                          </p:spTgt>
                                        </p:tgtEl>
                                        <p:attrNameLst>
                                          <p:attrName>style.visibility</p:attrName>
                                        </p:attrNameLst>
                                      </p:cBhvr>
                                      <p:to>
                                        <p:strVal val="visible"/>
                                      </p:to>
                                    </p:set>
                                    <p:anim calcmode="lin" valueType="num">
                                      <p:cBhvr additive="base">
                                        <p:cTn id="11" dur="500" fill="hold"/>
                                        <p:tgtEl>
                                          <p:spTgt spid="110182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0182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01827">
                                            <p:txEl>
                                              <p:pRg st="3" end="3"/>
                                            </p:txEl>
                                          </p:spTgt>
                                        </p:tgtEl>
                                        <p:attrNameLst>
                                          <p:attrName>style.visibility</p:attrName>
                                        </p:attrNameLst>
                                      </p:cBhvr>
                                      <p:to>
                                        <p:strVal val="visible"/>
                                      </p:to>
                                    </p:set>
                                    <p:anim calcmode="lin" valueType="num">
                                      <p:cBhvr additive="base">
                                        <p:cTn id="15" dur="500" fill="hold"/>
                                        <p:tgtEl>
                                          <p:spTgt spid="110182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0182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01827">
                                            <p:txEl>
                                              <p:pRg st="4" end="4"/>
                                            </p:txEl>
                                          </p:spTgt>
                                        </p:tgtEl>
                                        <p:attrNameLst>
                                          <p:attrName>style.visibility</p:attrName>
                                        </p:attrNameLst>
                                      </p:cBhvr>
                                      <p:to>
                                        <p:strVal val="visible"/>
                                      </p:to>
                                    </p:set>
                                    <p:anim calcmode="lin" valueType="num">
                                      <p:cBhvr additive="base">
                                        <p:cTn id="19" dur="500" fill="hold"/>
                                        <p:tgtEl>
                                          <p:spTgt spid="110182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01827">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01827">
                                            <p:txEl>
                                              <p:pRg st="5" end="5"/>
                                            </p:txEl>
                                          </p:spTgt>
                                        </p:tgtEl>
                                        <p:attrNameLst>
                                          <p:attrName>style.visibility</p:attrName>
                                        </p:attrNameLst>
                                      </p:cBhvr>
                                      <p:to>
                                        <p:strVal val="visible"/>
                                      </p:to>
                                    </p:set>
                                    <p:anim calcmode="lin" valueType="num">
                                      <p:cBhvr additive="base">
                                        <p:cTn id="23" dur="500" fill="hold"/>
                                        <p:tgtEl>
                                          <p:spTgt spid="110182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018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01828"/>
                                        </p:tgtEl>
                                        <p:attrNameLst>
                                          <p:attrName>style.visibility</p:attrName>
                                        </p:attrNameLst>
                                      </p:cBhvr>
                                      <p:to>
                                        <p:strVal val="visible"/>
                                      </p:to>
                                    </p:set>
                                    <p:anim calcmode="lin" valueType="num">
                                      <p:cBhvr additive="base">
                                        <p:cTn id="29" dur="500" fill="hold"/>
                                        <p:tgtEl>
                                          <p:spTgt spid="1101828"/>
                                        </p:tgtEl>
                                        <p:attrNameLst>
                                          <p:attrName>ppt_x</p:attrName>
                                        </p:attrNameLst>
                                      </p:cBhvr>
                                      <p:tavLst>
                                        <p:tav tm="0">
                                          <p:val>
                                            <p:strVal val="#ppt_x"/>
                                          </p:val>
                                        </p:tav>
                                        <p:tav tm="100000">
                                          <p:val>
                                            <p:strVal val="#ppt_x"/>
                                          </p:val>
                                        </p:tav>
                                      </p:tavLst>
                                    </p:anim>
                                    <p:anim calcmode="lin" valueType="num">
                                      <p:cBhvr additive="base">
                                        <p:cTn id="30" dur="500" fill="hold"/>
                                        <p:tgtEl>
                                          <p:spTgt spid="1101828"/>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101827">
                                            <p:txEl>
                                              <p:pRg st="7" end="7"/>
                                            </p:txEl>
                                          </p:spTgt>
                                        </p:tgtEl>
                                        <p:attrNameLst>
                                          <p:attrName>style.visibility</p:attrName>
                                        </p:attrNameLst>
                                      </p:cBhvr>
                                      <p:to>
                                        <p:strVal val="visible"/>
                                      </p:to>
                                    </p:set>
                                    <p:anim calcmode="lin" valueType="num">
                                      <p:cBhvr additive="base">
                                        <p:cTn id="35" dur="500" fill="hold"/>
                                        <p:tgtEl>
                                          <p:spTgt spid="110182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01827">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01827">
                                            <p:txEl>
                                              <p:pRg st="8" end="8"/>
                                            </p:txEl>
                                          </p:spTgt>
                                        </p:tgtEl>
                                        <p:attrNameLst>
                                          <p:attrName>style.visibility</p:attrName>
                                        </p:attrNameLst>
                                      </p:cBhvr>
                                      <p:to>
                                        <p:strVal val="visible"/>
                                      </p:to>
                                    </p:set>
                                    <p:anim calcmode="lin" valueType="num">
                                      <p:cBhvr additive="base">
                                        <p:cTn id="39" dur="500" fill="hold"/>
                                        <p:tgtEl>
                                          <p:spTgt spid="1101827">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01827">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101827">
                                            <p:txEl>
                                              <p:pRg st="9" end="9"/>
                                            </p:txEl>
                                          </p:spTgt>
                                        </p:tgtEl>
                                        <p:attrNameLst>
                                          <p:attrName>style.visibility</p:attrName>
                                        </p:attrNameLst>
                                      </p:cBhvr>
                                      <p:to>
                                        <p:strVal val="visible"/>
                                      </p:to>
                                    </p:set>
                                    <p:anim calcmode="lin" valueType="num">
                                      <p:cBhvr additive="base">
                                        <p:cTn id="43" dur="500" fill="hold"/>
                                        <p:tgtEl>
                                          <p:spTgt spid="110182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01827">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101827">
                                            <p:txEl>
                                              <p:pRg st="10" end="10"/>
                                            </p:txEl>
                                          </p:spTgt>
                                        </p:tgtEl>
                                        <p:attrNameLst>
                                          <p:attrName>style.visibility</p:attrName>
                                        </p:attrNameLst>
                                      </p:cBhvr>
                                      <p:to>
                                        <p:strVal val="visible"/>
                                      </p:to>
                                    </p:set>
                                    <p:anim calcmode="lin" valueType="num">
                                      <p:cBhvr additive="base">
                                        <p:cTn id="47" dur="500" fill="hold"/>
                                        <p:tgtEl>
                                          <p:spTgt spid="1101827">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01827">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101827">
                                            <p:txEl>
                                              <p:pRg st="11" end="11"/>
                                            </p:txEl>
                                          </p:spTgt>
                                        </p:tgtEl>
                                        <p:attrNameLst>
                                          <p:attrName>style.visibility</p:attrName>
                                        </p:attrNameLst>
                                      </p:cBhvr>
                                      <p:to>
                                        <p:strVal val="visible"/>
                                      </p:to>
                                    </p:set>
                                    <p:anim calcmode="lin" valueType="num">
                                      <p:cBhvr additive="base">
                                        <p:cTn id="51" dur="500" fill="hold"/>
                                        <p:tgtEl>
                                          <p:spTgt spid="1101827">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101827">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101827">
                                            <p:txEl>
                                              <p:pRg st="12" end="12"/>
                                            </p:txEl>
                                          </p:spTgt>
                                        </p:tgtEl>
                                        <p:attrNameLst>
                                          <p:attrName>style.visibility</p:attrName>
                                        </p:attrNameLst>
                                      </p:cBhvr>
                                      <p:to>
                                        <p:strVal val="visible"/>
                                      </p:to>
                                    </p:set>
                                    <p:anim calcmode="lin" valueType="num">
                                      <p:cBhvr additive="base">
                                        <p:cTn id="55" dur="500" fill="hold"/>
                                        <p:tgtEl>
                                          <p:spTgt spid="1101827">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0182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01829"/>
                                        </p:tgtEl>
                                        <p:attrNameLst>
                                          <p:attrName>style.visibility</p:attrName>
                                        </p:attrNameLst>
                                      </p:cBhvr>
                                      <p:to>
                                        <p:strVal val="visible"/>
                                      </p:to>
                                    </p:set>
                                    <p:anim calcmode="lin" valueType="num">
                                      <p:cBhvr additive="base">
                                        <p:cTn id="61" dur="500" fill="hold"/>
                                        <p:tgtEl>
                                          <p:spTgt spid="1101829"/>
                                        </p:tgtEl>
                                        <p:attrNameLst>
                                          <p:attrName>ppt_x</p:attrName>
                                        </p:attrNameLst>
                                      </p:cBhvr>
                                      <p:tavLst>
                                        <p:tav tm="0">
                                          <p:val>
                                            <p:strVal val="#ppt_x"/>
                                          </p:val>
                                        </p:tav>
                                        <p:tav tm="100000">
                                          <p:val>
                                            <p:strVal val="#ppt_x"/>
                                          </p:val>
                                        </p:tav>
                                      </p:tavLst>
                                    </p:anim>
                                    <p:anim calcmode="lin" valueType="num">
                                      <p:cBhvr additive="base">
                                        <p:cTn id="62" dur="500" fill="hold"/>
                                        <p:tgtEl>
                                          <p:spTgt spid="11018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1828" grpId="0" animBg="1"/>
      <p:bldP spid="110182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9"/>
          <p:cNvSpPr>
            <a:spLocks noGrp="1"/>
          </p:cNvSpPr>
          <p:nvPr>
            <p:ph type="title" idx="4294967295"/>
          </p:nvPr>
        </p:nvSpPr>
        <p:spPr>
          <a:xfrm>
            <a:off x="0" y="2590800"/>
            <a:ext cx="7772400" cy="579438"/>
          </a:xfrm>
        </p:spPr>
        <p:txBody>
          <a:bodyPr/>
          <a:lstStyle/>
          <a:p>
            <a:pPr algn="ctr" eaLnBrk="1" hangingPunct="1"/>
            <a:r>
              <a:rPr lang="en-GB" altLang="en-US" sz="3200" smtClean="0">
                <a:cs typeface="Arial" panose="020B0604020202020204" pitchFamily="34" charset="0"/>
              </a:rPr>
              <a:t> Frames</a:t>
            </a:r>
            <a:endParaRPr altLang="en-US" sz="3200"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p:cNvSpPr>
          <p:nvPr>
            <p:ph type="title"/>
          </p:nvPr>
        </p:nvSpPr>
        <p:spPr>
          <a:xfrm>
            <a:off x="228600" y="215900"/>
            <a:ext cx="7467600" cy="549275"/>
          </a:xfrm>
        </p:spPr>
        <p:txBody>
          <a:bodyPr/>
          <a:lstStyle/>
          <a:p>
            <a:pPr eaLnBrk="1" hangingPunct="1"/>
            <a:r>
              <a:rPr altLang="en-US" smtClean="0">
                <a:cs typeface="Arial" panose="020B0604020202020204" pitchFamily="34" charset="0"/>
              </a:rPr>
              <a:t>Application Tags: Frames</a:t>
            </a:r>
          </a:p>
        </p:txBody>
      </p:sp>
      <p:sp>
        <p:nvSpPr>
          <p:cNvPr id="177155" name="Rectangle 3"/>
          <p:cNvSpPr>
            <a:spLocks noGrp="1"/>
          </p:cNvSpPr>
          <p:nvPr>
            <p:ph idx="1"/>
          </p:nvPr>
        </p:nvSpPr>
        <p:spPr/>
        <p:txBody>
          <a:bodyPr/>
          <a:lstStyle/>
          <a:p>
            <a:pPr marL="381000" indent="-381000" eaLnBrk="1" hangingPunct="1">
              <a:buFont typeface="Arial" panose="020B0604020202020204" pitchFamily="34" charset="0"/>
              <a:buNone/>
            </a:pPr>
            <a:r>
              <a:rPr altLang="en-US" noProof="1" smtClean="0">
                <a:latin typeface="Courier New" panose="02070309020205020404" pitchFamily="49" charset="0"/>
                <a:cs typeface="Courier New" panose="02070309020205020404" pitchFamily="49" charset="0"/>
              </a:rPr>
              <a:t>&lt;</a:t>
            </a:r>
            <a:r>
              <a:rPr altLang="en-US" b="1" noProof="1" smtClean="0">
                <a:latin typeface="Courier New" panose="02070309020205020404" pitchFamily="49" charset="0"/>
                <a:cs typeface="Courier New" panose="02070309020205020404" pitchFamily="49" charset="0"/>
              </a:rPr>
              <a:t>FRAMESET </a:t>
            </a:r>
            <a:r>
              <a:rPr altLang="en-US" b="1" smtClean="0">
                <a:latin typeface="Courier New" panose="02070309020205020404" pitchFamily="49" charset="0"/>
                <a:cs typeface="Courier New" panose="02070309020205020404" pitchFamily="49" charset="0"/>
              </a:rPr>
              <a:t>COLS</a:t>
            </a:r>
            <a:r>
              <a:rPr altLang="en-US" noProof="1" smtClean="0">
                <a:latin typeface="Courier New" panose="02070309020205020404" pitchFamily="49" charset="0"/>
                <a:cs typeface="Courier New" panose="02070309020205020404" pitchFamily="49" charset="0"/>
              </a:rPr>
              <a:t>="25%,</a:t>
            </a:r>
            <a:r>
              <a:rPr altLang="en-US" smtClean="0">
                <a:latin typeface="Courier New" panose="02070309020205020404" pitchFamily="49" charset="0"/>
                <a:cs typeface="Courier New" panose="02070309020205020404" pitchFamily="49" charset="0"/>
              </a:rPr>
              <a:t>*</a:t>
            </a:r>
            <a:r>
              <a:rPr altLang="en-US" noProof="1" smtClean="0">
                <a:latin typeface="Courier New" panose="02070309020205020404" pitchFamily="49" charset="0"/>
                <a:cs typeface="Courier New" panose="02070309020205020404" pitchFamily="49" charset="0"/>
              </a:rPr>
              <a:t>"&gt;</a:t>
            </a:r>
          </a:p>
          <a:p>
            <a:pPr marL="381000" indent="-381000" eaLnBrk="1" hangingPunct="1">
              <a:buFont typeface="Arial" panose="020B0604020202020204" pitchFamily="34" charset="0"/>
              <a:buNone/>
            </a:pPr>
            <a:r>
              <a:rPr altLang="en-US" noProof="1" smtClean="0">
                <a:latin typeface="Courier New" panose="02070309020205020404" pitchFamily="49" charset="0"/>
                <a:cs typeface="Courier New" panose="02070309020205020404" pitchFamily="49" charset="0"/>
              </a:rPr>
              <a:t>      &lt;</a:t>
            </a:r>
            <a:r>
              <a:rPr altLang="en-US" b="1" noProof="1" smtClean="0">
                <a:latin typeface="Courier New" panose="02070309020205020404" pitchFamily="49" charset="0"/>
                <a:cs typeface="Courier New" panose="02070309020205020404" pitchFamily="49" charset="0"/>
              </a:rPr>
              <a:t>FRAME SRC</a:t>
            </a:r>
            <a:r>
              <a:rPr altLang="en-US" noProof="1" smtClean="0">
                <a:latin typeface="Courier New" panose="02070309020205020404" pitchFamily="49" charset="0"/>
                <a:cs typeface="Courier New" panose="02070309020205020404" pitchFamily="49" charset="0"/>
              </a:rPr>
              <a:t>=“</a:t>
            </a:r>
            <a:r>
              <a:rPr altLang="en-US" smtClean="0">
                <a:latin typeface="Courier New" panose="02070309020205020404" pitchFamily="49" charset="0"/>
                <a:cs typeface="Courier New" panose="02070309020205020404" pitchFamily="49" charset="0"/>
              </a:rPr>
              <a:t>left</a:t>
            </a:r>
            <a:r>
              <a:rPr altLang="en-US" noProof="1" smtClean="0">
                <a:latin typeface="Courier New" panose="02070309020205020404" pitchFamily="49" charset="0"/>
                <a:cs typeface="Courier New" panose="02070309020205020404" pitchFamily="49" charset="0"/>
              </a:rPr>
              <a:t>.htm“</a:t>
            </a:r>
            <a:r>
              <a:rPr altLang="en-US" smtClean="0">
                <a:latin typeface="Courier New" panose="02070309020205020404" pitchFamily="49" charset="0"/>
                <a:cs typeface="Courier New" panose="02070309020205020404" pitchFamily="49" charset="0"/>
              </a:rPr>
              <a:t> NAME=“left”</a:t>
            </a:r>
            <a:r>
              <a:rPr altLang="en-US" noProof="1" smtClean="0">
                <a:latin typeface="Courier New" panose="02070309020205020404" pitchFamily="49" charset="0"/>
                <a:cs typeface="Courier New" panose="02070309020205020404" pitchFamily="49" charset="0"/>
              </a:rPr>
              <a:t>&gt;</a:t>
            </a:r>
            <a:endParaRPr altLang="en-US" smtClean="0">
              <a:latin typeface="Courier New" panose="02070309020205020404" pitchFamily="49" charset="0"/>
              <a:cs typeface="Courier New" panose="02070309020205020404" pitchFamily="49" charset="0"/>
            </a:endParaRPr>
          </a:p>
          <a:p>
            <a:pPr marL="381000" indent="-381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      </a:t>
            </a:r>
            <a:r>
              <a:rPr altLang="en-US" b="1" noProof="1" smtClean="0">
                <a:latin typeface="Courier New" panose="02070309020205020404" pitchFamily="49" charset="0"/>
                <a:cs typeface="Courier New" panose="02070309020205020404" pitchFamily="49" charset="0"/>
              </a:rPr>
              <a:t>&lt;FRAME SRC</a:t>
            </a:r>
            <a:r>
              <a:rPr altLang="en-US" noProof="1" smtClean="0">
                <a:latin typeface="Courier New" panose="02070309020205020404" pitchFamily="49" charset="0"/>
                <a:cs typeface="Courier New" panose="02070309020205020404" pitchFamily="49" charset="0"/>
              </a:rPr>
              <a:t>=“</a:t>
            </a:r>
            <a:r>
              <a:rPr altLang="en-US" smtClean="0">
                <a:latin typeface="Courier New" panose="02070309020205020404" pitchFamily="49" charset="0"/>
                <a:cs typeface="Courier New" panose="02070309020205020404" pitchFamily="49" charset="0"/>
              </a:rPr>
              <a:t>right</a:t>
            </a:r>
            <a:r>
              <a:rPr altLang="en-US" noProof="1" smtClean="0">
                <a:latin typeface="Courier New" panose="02070309020205020404" pitchFamily="49" charset="0"/>
                <a:cs typeface="Courier New" panose="02070309020205020404" pitchFamily="49" charset="0"/>
              </a:rPr>
              <a:t>.htm“</a:t>
            </a:r>
            <a:r>
              <a:rPr altLang="en-US" smtClean="0">
                <a:latin typeface="Courier New" panose="02070309020205020404" pitchFamily="49" charset="0"/>
                <a:cs typeface="Courier New" panose="02070309020205020404" pitchFamily="49" charset="0"/>
              </a:rPr>
              <a:t> NAME=“right”</a:t>
            </a:r>
            <a:r>
              <a:rPr altLang="en-US" noProof="1" smtClean="0">
                <a:latin typeface="Courier New" panose="02070309020205020404" pitchFamily="49" charset="0"/>
                <a:cs typeface="Courier New" panose="02070309020205020404" pitchFamily="49" charset="0"/>
              </a:rPr>
              <a:t>&gt;</a:t>
            </a:r>
          </a:p>
          <a:p>
            <a:pPr marL="381000" indent="-381000" eaLnBrk="1" hangingPunct="1">
              <a:buFont typeface="Arial" panose="020B0604020202020204" pitchFamily="34" charset="0"/>
              <a:buNone/>
            </a:pPr>
            <a:r>
              <a:rPr altLang="en-US" b="1" noProof="1" smtClean="0">
                <a:latin typeface="Courier New" panose="02070309020205020404" pitchFamily="49" charset="0"/>
                <a:cs typeface="Courier New" panose="02070309020205020404" pitchFamily="49" charset="0"/>
              </a:rPr>
              <a:t>&lt;/FRAMESET&gt;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p:cNvSpPr>
          <p:nvPr>
            <p:ph type="title"/>
          </p:nvPr>
        </p:nvSpPr>
        <p:spPr>
          <a:xfrm>
            <a:off x="228600" y="215900"/>
            <a:ext cx="7467600" cy="549275"/>
          </a:xfrm>
        </p:spPr>
        <p:txBody>
          <a:bodyPr/>
          <a:lstStyle/>
          <a:p>
            <a:pPr eaLnBrk="1" hangingPunct="1"/>
            <a:r>
              <a:rPr altLang="en-US" smtClean="0">
                <a:cs typeface="Arial" panose="020B0604020202020204" pitchFamily="34" charset="0"/>
              </a:rPr>
              <a:t>Application Tags: Frames (Contd.).</a:t>
            </a:r>
          </a:p>
        </p:txBody>
      </p:sp>
      <p:sp>
        <p:nvSpPr>
          <p:cNvPr id="178179" name="Rectangle 3"/>
          <p:cNvSpPr>
            <a:spLocks noGrp="1"/>
          </p:cNvSpPr>
          <p:nvPr>
            <p:ph idx="1"/>
          </p:nvPr>
        </p:nvSpPr>
        <p:spPr/>
        <p:txBody>
          <a:bodyPr/>
          <a:lstStyle/>
          <a:p>
            <a:pPr marL="381000" indent="-381000" eaLnBrk="1" hangingPunct="1">
              <a:buFont typeface="Arial" panose="020B0604020202020204" pitchFamily="34" charset="0"/>
              <a:buNone/>
            </a:pPr>
            <a:r>
              <a:rPr altLang="en-US" b="1" noProof="1" smtClean="0">
                <a:latin typeface="Courier New" panose="02070309020205020404" pitchFamily="49" charset="0"/>
                <a:cs typeface="Courier New" panose="02070309020205020404" pitchFamily="49" charset="0"/>
              </a:rPr>
              <a:t>&lt;FRAMESET </a:t>
            </a:r>
            <a:r>
              <a:rPr altLang="en-US" b="1" smtClean="0">
                <a:latin typeface="Courier New" panose="02070309020205020404" pitchFamily="49" charset="0"/>
                <a:cs typeface="Courier New" panose="02070309020205020404" pitchFamily="49" charset="0"/>
              </a:rPr>
              <a:t>COL</a:t>
            </a:r>
            <a:r>
              <a:rPr altLang="en-US" b="1" noProof="1" smtClean="0">
                <a:latin typeface="Courier New" panose="02070309020205020404" pitchFamily="49" charset="0"/>
                <a:cs typeface="Courier New" panose="02070309020205020404" pitchFamily="49" charset="0"/>
              </a:rPr>
              <a:t>S</a:t>
            </a:r>
            <a:r>
              <a:rPr altLang="en-US" noProof="1" smtClean="0">
                <a:latin typeface="Courier New" panose="02070309020205020404" pitchFamily="49" charset="0"/>
                <a:cs typeface="Courier New" panose="02070309020205020404" pitchFamily="49" charset="0"/>
              </a:rPr>
              <a:t>="25%,</a:t>
            </a:r>
            <a:r>
              <a:rPr altLang="en-US" smtClean="0">
                <a:latin typeface="Courier New" panose="02070309020205020404" pitchFamily="49" charset="0"/>
                <a:cs typeface="Courier New" panose="02070309020205020404" pitchFamily="49" charset="0"/>
              </a:rPr>
              <a:t>*</a:t>
            </a:r>
            <a:r>
              <a:rPr altLang="en-US" noProof="1" smtClean="0">
                <a:latin typeface="Courier New" panose="02070309020205020404" pitchFamily="49" charset="0"/>
                <a:cs typeface="Courier New" panose="02070309020205020404" pitchFamily="49" charset="0"/>
              </a:rPr>
              <a:t>"&gt;</a:t>
            </a:r>
          </a:p>
          <a:p>
            <a:pPr marL="381000" indent="-381000" eaLnBrk="1" hangingPunct="1">
              <a:buFont typeface="Arial" panose="020B0604020202020204" pitchFamily="34" charset="0"/>
              <a:buNone/>
            </a:pPr>
            <a:r>
              <a:rPr altLang="en-US" noProof="1" smtClean="0">
                <a:latin typeface="Courier New" panose="02070309020205020404" pitchFamily="49" charset="0"/>
                <a:cs typeface="Courier New" panose="02070309020205020404" pitchFamily="49" charset="0"/>
              </a:rPr>
              <a:t>      </a:t>
            </a:r>
            <a:r>
              <a:rPr altLang="en-US" b="1" noProof="1" smtClean="0">
                <a:latin typeface="Courier New" panose="02070309020205020404" pitchFamily="49" charset="0"/>
                <a:cs typeface="Courier New" panose="02070309020205020404" pitchFamily="49" charset="0"/>
              </a:rPr>
              <a:t>&lt;FRAME SRC</a:t>
            </a:r>
            <a:r>
              <a:rPr altLang="en-US" noProof="1" smtClean="0">
                <a:latin typeface="Courier New" panose="02070309020205020404" pitchFamily="49" charset="0"/>
                <a:cs typeface="Courier New" panose="02070309020205020404" pitchFamily="49" charset="0"/>
              </a:rPr>
              <a:t>=“</a:t>
            </a:r>
            <a:r>
              <a:rPr altLang="en-US" smtClean="0">
                <a:latin typeface="Courier New" panose="02070309020205020404" pitchFamily="49" charset="0"/>
                <a:cs typeface="Courier New" panose="02070309020205020404" pitchFamily="49" charset="0"/>
              </a:rPr>
              <a:t>top</a:t>
            </a:r>
            <a:r>
              <a:rPr altLang="en-US" noProof="1" smtClean="0">
                <a:latin typeface="Courier New" panose="02070309020205020404" pitchFamily="49" charset="0"/>
                <a:cs typeface="Courier New" panose="02070309020205020404" pitchFamily="49" charset="0"/>
              </a:rPr>
              <a:t>.htm“</a:t>
            </a:r>
            <a:r>
              <a:rPr altLang="en-US" smtClean="0">
                <a:latin typeface="Courier New" panose="02070309020205020404" pitchFamily="49" charset="0"/>
                <a:cs typeface="Courier New" panose="02070309020205020404" pitchFamily="49" charset="0"/>
              </a:rPr>
              <a:t> NAME=“header”</a:t>
            </a:r>
            <a:r>
              <a:rPr altLang="en-US" noProof="1" smtClean="0">
                <a:latin typeface="Courier New" panose="02070309020205020404" pitchFamily="49" charset="0"/>
                <a:cs typeface="Courier New" panose="02070309020205020404" pitchFamily="49" charset="0"/>
              </a:rPr>
              <a:t>&gt;</a:t>
            </a:r>
            <a:endParaRPr altLang="en-US" smtClean="0">
              <a:latin typeface="Courier New" panose="02070309020205020404" pitchFamily="49" charset="0"/>
              <a:cs typeface="Courier New" panose="02070309020205020404" pitchFamily="49" charset="0"/>
            </a:endParaRPr>
          </a:p>
          <a:p>
            <a:pPr marL="381000" indent="-381000" eaLnBrk="1" hangingPunct="1">
              <a:buFont typeface="Arial" panose="020B0604020202020204" pitchFamily="34" charset="0"/>
              <a:buNone/>
            </a:pPr>
            <a:r>
              <a:rPr altLang="en-US" smtClean="0">
                <a:latin typeface="Courier New" panose="02070309020205020404" pitchFamily="49" charset="0"/>
                <a:cs typeface="Courier New" panose="02070309020205020404" pitchFamily="49" charset="0"/>
              </a:rPr>
              <a:t>      </a:t>
            </a:r>
            <a:r>
              <a:rPr altLang="en-US" b="1" noProof="1" smtClean="0">
                <a:latin typeface="Courier New" panose="02070309020205020404" pitchFamily="49" charset="0"/>
                <a:cs typeface="Courier New" panose="02070309020205020404" pitchFamily="49" charset="0"/>
              </a:rPr>
              <a:t>&lt;FRAME SRC</a:t>
            </a:r>
            <a:r>
              <a:rPr altLang="en-US" noProof="1" smtClean="0">
                <a:latin typeface="Courier New" panose="02070309020205020404" pitchFamily="49" charset="0"/>
                <a:cs typeface="Courier New" panose="02070309020205020404" pitchFamily="49" charset="0"/>
              </a:rPr>
              <a:t>=“</a:t>
            </a:r>
            <a:r>
              <a:rPr altLang="en-US" smtClean="0">
                <a:latin typeface="Courier New" panose="02070309020205020404" pitchFamily="49" charset="0"/>
                <a:cs typeface="Courier New" panose="02070309020205020404" pitchFamily="49" charset="0"/>
              </a:rPr>
              <a:t>body</a:t>
            </a:r>
            <a:r>
              <a:rPr altLang="en-US" noProof="1" smtClean="0">
                <a:latin typeface="Courier New" panose="02070309020205020404" pitchFamily="49" charset="0"/>
                <a:cs typeface="Courier New" panose="02070309020205020404" pitchFamily="49" charset="0"/>
              </a:rPr>
              <a:t>.htm“</a:t>
            </a:r>
            <a:r>
              <a:rPr altLang="en-US" smtClean="0">
                <a:latin typeface="Courier New" panose="02070309020205020404" pitchFamily="49" charset="0"/>
                <a:cs typeface="Courier New" panose="02070309020205020404" pitchFamily="49" charset="0"/>
              </a:rPr>
              <a:t> NAME=“body”</a:t>
            </a:r>
            <a:r>
              <a:rPr altLang="en-US" noProof="1" smtClean="0">
                <a:latin typeface="Courier New" panose="02070309020205020404" pitchFamily="49" charset="0"/>
                <a:cs typeface="Courier New" panose="02070309020205020404" pitchFamily="49" charset="0"/>
              </a:rPr>
              <a:t>&gt;</a:t>
            </a:r>
          </a:p>
          <a:p>
            <a:pPr marL="381000" indent="-381000" eaLnBrk="1" hangingPunct="1">
              <a:buFont typeface="Arial" panose="020B0604020202020204" pitchFamily="34" charset="0"/>
              <a:buNone/>
            </a:pPr>
            <a:r>
              <a:rPr altLang="en-US" b="1" noProof="1" smtClean="0">
                <a:latin typeface="Courier New" panose="02070309020205020404" pitchFamily="49" charset="0"/>
                <a:cs typeface="Courier New" panose="02070309020205020404" pitchFamily="49" charset="0"/>
              </a:rPr>
              <a:t>&lt;/FRAMESET&gt;</a:t>
            </a:r>
          </a:p>
          <a:p>
            <a:pPr marL="381000" indent="-381000" eaLnBrk="1" hangingPunct="1">
              <a:buFont typeface="Arial" panose="020B0604020202020204" pitchFamily="34" charset="0"/>
              <a:buNone/>
            </a:pPr>
            <a:endParaRPr altLang="en-US" smtClean="0">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9"/>
          <p:cNvSpPr>
            <a:spLocks noGrp="1"/>
          </p:cNvSpPr>
          <p:nvPr>
            <p:ph type="title" idx="4294967295"/>
          </p:nvPr>
        </p:nvSpPr>
        <p:spPr>
          <a:xfrm>
            <a:off x="0" y="2819400"/>
            <a:ext cx="7772400" cy="609600"/>
          </a:xfrm>
        </p:spPr>
        <p:txBody>
          <a:bodyPr/>
          <a:lstStyle/>
          <a:p>
            <a:pPr algn="ctr" eaLnBrk="1" hangingPunct="1"/>
            <a:r>
              <a:rPr lang="en-GB" altLang="en-US" sz="3400" smtClean="0">
                <a:cs typeface="Arial" panose="020B0604020202020204" pitchFamily="34" charset="0"/>
              </a:rPr>
              <a:t>Introduction to HTML</a:t>
            </a:r>
            <a:endParaRPr altLang="en-US" sz="3400"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p:cNvSpPr>
          <p:nvPr>
            <p:ph type="title"/>
          </p:nvPr>
        </p:nvSpPr>
        <p:spPr>
          <a:xfrm>
            <a:off x="304800" y="215900"/>
            <a:ext cx="7391400" cy="549275"/>
          </a:xfrm>
        </p:spPr>
        <p:txBody>
          <a:bodyPr/>
          <a:lstStyle/>
          <a:p>
            <a:pPr eaLnBrk="1" hangingPunct="1"/>
            <a:r>
              <a:rPr altLang="en-US" smtClean="0">
                <a:cs typeface="Arial" panose="020B0604020202020204" pitchFamily="34" charset="0"/>
              </a:rPr>
              <a:t>Nested Frames</a:t>
            </a:r>
          </a:p>
        </p:txBody>
      </p:sp>
      <p:sp>
        <p:nvSpPr>
          <p:cNvPr id="179203" name="AutoShape 3"/>
          <p:cNvSpPr>
            <a:spLocks noGrp="1" noChangeAspect="1" noChangeArrowheads="1"/>
          </p:cNvSpPr>
          <p:nvPr>
            <p:ph idx="1"/>
          </p:nvPr>
        </p:nvSpPr>
        <p:spPr/>
        <p:txBody>
          <a:bodyPr/>
          <a:lstStyle/>
          <a:p>
            <a:pPr eaLnBrk="1" hangingPunct="1">
              <a:buFont typeface="Arial" panose="020B0604020202020204" pitchFamily="34" charset="0"/>
              <a:buNone/>
            </a:pPr>
            <a:r>
              <a:rPr altLang="en-US" noProof="1" smtClean="0">
                <a:latin typeface="Courier New" panose="02070309020205020404" pitchFamily="49" charset="0"/>
                <a:cs typeface="Courier New" panose="02070309020205020404" pitchFamily="49" charset="0"/>
              </a:rPr>
              <a:t>&lt;FRAMESET ROWS="25%,75%"&gt;</a:t>
            </a:r>
          </a:p>
          <a:p>
            <a:pPr eaLnBrk="1" hangingPunct="1">
              <a:buFont typeface="Arial" panose="020B0604020202020204" pitchFamily="34" charset="0"/>
              <a:buNone/>
            </a:pPr>
            <a:r>
              <a:rPr altLang="en-US" noProof="1" smtClean="0">
                <a:latin typeface="Courier New" panose="02070309020205020404" pitchFamily="49" charset="0"/>
                <a:cs typeface="Courier New" panose="02070309020205020404" pitchFamily="49" charset="0"/>
              </a:rPr>
              <a:t>      &lt;FRAME SRC="top.htm" NAME="left"/&gt;</a:t>
            </a:r>
          </a:p>
          <a:p>
            <a:pPr eaLnBrk="1" hangingPunct="1">
              <a:buFont typeface="Arial" panose="020B0604020202020204" pitchFamily="34" charset="0"/>
              <a:buNone/>
            </a:pPr>
            <a:r>
              <a:rPr altLang="en-US" noProof="1" smtClean="0">
                <a:latin typeface="Courier New" panose="02070309020205020404" pitchFamily="49" charset="0"/>
                <a:cs typeface="Courier New" panose="02070309020205020404" pitchFamily="49" charset="0"/>
              </a:rPr>
              <a:t>      &lt;FRAMESET COLS="25%,75%"&gt;</a:t>
            </a:r>
          </a:p>
          <a:p>
            <a:pPr eaLnBrk="1" hangingPunct="1">
              <a:buFont typeface="Arial" panose="020B0604020202020204" pitchFamily="34" charset="0"/>
              <a:buNone/>
            </a:pPr>
            <a:r>
              <a:rPr altLang="en-US" noProof="1" smtClean="0">
                <a:latin typeface="Courier New" panose="02070309020205020404" pitchFamily="49" charset="0"/>
                <a:cs typeface="Courier New" panose="02070309020205020404" pitchFamily="49" charset="0"/>
              </a:rPr>
              <a:t>               &lt;FRAME SRC="left.htm" NAME="left"/&gt;</a:t>
            </a:r>
          </a:p>
          <a:p>
            <a:pPr eaLnBrk="1" hangingPunct="1">
              <a:buFont typeface="Arial" panose="020B0604020202020204" pitchFamily="34" charset="0"/>
              <a:buNone/>
            </a:pPr>
            <a:r>
              <a:rPr altLang="en-US" noProof="1" smtClean="0">
                <a:latin typeface="Courier New" panose="02070309020205020404" pitchFamily="49" charset="0"/>
                <a:cs typeface="Courier New" panose="02070309020205020404" pitchFamily="49" charset="0"/>
              </a:rPr>
              <a:t>               &lt;FRAME SRC="right.htm" NAME="right"/&gt;</a:t>
            </a:r>
          </a:p>
          <a:p>
            <a:pPr eaLnBrk="1" hangingPunct="1">
              <a:buFont typeface="Arial" panose="020B0604020202020204" pitchFamily="34" charset="0"/>
              <a:buNone/>
            </a:pPr>
            <a:r>
              <a:rPr altLang="en-US" noProof="1" smtClean="0">
                <a:latin typeface="Courier New" panose="02070309020205020404" pitchFamily="49" charset="0"/>
                <a:cs typeface="Courier New" panose="02070309020205020404" pitchFamily="49" charset="0"/>
              </a:rPr>
              <a:t>      &lt;/FRAMESET&gt;</a:t>
            </a:r>
          </a:p>
          <a:p>
            <a:pPr eaLnBrk="1" hangingPunct="1">
              <a:buFont typeface="Arial" panose="020B0604020202020204" pitchFamily="34" charset="0"/>
              <a:buNone/>
            </a:pPr>
            <a:r>
              <a:rPr altLang="en-US" noProof="1" smtClean="0">
                <a:latin typeface="Courier New" panose="02070309020205020404" pitchFamily="49" charset="0"/>
                <a:cs typeface="Courier New" panose="02070309020205020404" pitchFamily="49" charset="0"/>
              </a:rPr>
              <a:t>&lt;/FRAMESET&gt;</a:t>
            </a:r>
          </a:p>
          <a:p>
            <a:pPr eaLnBrk="1" hangingPunct="1">
              <a:buFont typeface="Arial" panose="020B0604020202020204" pitchFamily="34" charset="0"/>
              <a:buNone/>
            </a:pPr>
            <a:endParaRPr altLang="en-US" smtClean="0">
              <a:latin typeface="Verdana" panose="020B0604030504040204" pitchFamily="34" charset="0"/>
              <a:cs typeface="Arial" panose="020B0604020202020204" pitchFamily="34" charset="0"/>
            </a:endParaRPr>
          </a:p>
          <a:p>
            <a:pPr eaLnBrk="1" hangingPunct="1">
              <a:buFont typeface="Arial" panose="020B0604020202020204" pitchFamily="34" charset="0"/>
              <a:buNone/>
            </a:pPr>
            <a:endParaRPr altLang="en-US" smtClean="0">
              <a:latin typeface="Verdana" panose="020B0604030504040204" pitchFamily="34" charset="0"/>
              <a:cs typeface="Arial" panose="020B0604020202020204" pitchFamily="34" charset="0"/>
            </a:endParaRPr>
          </a:p>
          <a:p>
            <a:pPr eaLnBrk="1" hangingPunct="1">
              <a:buFont typeface="Arial" panose="020B0604020202020204" pitchFamily="34" charset="0"/>
              <a:buNone/>
            </a:pPr>
            <a:endParaRPr altLang="en-US" smtClean="0">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itle 9"/>
          <p:cNvSpPr>
            <a:spLocks noGrp="1"/>
          </p:cNvSpPr>
          <p:nvPr>
            <p:ph type="title" idx="4294967295"/>
          </p:nvPr>
        </p:nvSpPr>
        <p:spPr>
          <a:xfrm>
            <a:off x="0" y="2667000"/>
            <a:ext cx="7772400" cy="609600"/>
          </a:xfrm>
        </p:spPr>
        <p:txBody>
          <a:bodyPr/>
          <a:lstStyle/>
          <a:p>
            <a:pPr algn="ctr" eaLnBrk="1" hangingPunct="1"/>
            <a:r>
              <a:rPr lang="en-GB" altLang="en-US" sz="3400" smtClean="0">
                <a:cs typeface="Arial" panose="020B0604020202020204" pitchFamily="34" charset="0"/>
              </a:rPr>
              <a:t>Style &amp; Div</a:t>
            </a:r>
            <a:endParaRPr altLang="en-US" sz="3400"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152400" y="109538"/>
            <a:ext cx="8534400" cy="549275"/>
          </a:xfrm>
        </p:spPr>
        <p:txBody>
          <a:bodyPr/>
          <a:lstStyle/>
          <a:p>
            <a:pPr eaLnBrk="1" hangingPunct="1"/>
            <a:r>
              <a:rPr altLang="en-US" smtClean="0">
                <a:cs typeface="Arial" panose="020B0604020202020204" pitchFamily="34" charset="0"/>
              </a:rPr>
              <a:t>HTML Style</a:t>
            </a:r>
          </a:p>
        </p:txBody>
      </p:sp>
      <p:sp>
        <p:nvSpPr>
          <p:cNvPr id="181251" name="Rectangle 3"/>
          <p:cNvSpPr>
            <a:spLocks noGrp="1" noChangeArrowheads="1"/>
          </p:cNvSpPr>
          <p:nvPr>
            <p:ph idx="1"/>
          </p:nvPr>
        </p:nvSpPr>
        <p:spPr>
          <a:xfrm>
            <a:off x="609600" y="1066800"/>
            <a:ext cx="8001000" cy="5148263"/>
          </a:xfrm>
        </p:spPr>
        <p:txBody>
          <a:bodyPr/>
          <a:lstStyle/>
          <a:p>
            <a:pPr algn="just"/>
            <a:r>
              <a:rPr altLang="en-US" sz="2400" smtClean="0">
                <a:cs typeface="Arial" panose="020B0604020202020204" pitchFamily="34" charset="0"/>
              </a:rPr>
              <a:t>Cascading Style Sheets(CSS) are used to style HTML documents</a:t>
            </a:r>
          </a:p>
          <a:p>
            <a:pPr algn="just" eaLnBrk="1" hangingPunct="1">
              <a:buFontTx/>
              <a:buNone/>
            </a:pPr>
            <a:endParaRPr altLang="en-US" sz="2200" b="1" smtClean="0">
              <a:cs typeface="Arial" panose="020B0604020202020204" pitchFamily="34" charset="0"/>
            </a:endParaRPr>
          </a:p>
          <a:p>
            <a:pPr lvl="1" algn="just" eaLnBrk="1" hangingPunct="1">
              <a:buFont typeface="Wingdings" panose="05000000000000000000" pitchFamily="2" charset="2"/>
              <a:buChar char="Ø"/>
            </a:pPr>
            <a:r>
              <a:rPr altLang="en-US" sz="2200" smtClean="0"/>
              <a:t>CSS, is a standard for formatting Web pages that goes well beyond the limitations of HTML</a:t>
            </a:r>
          </a:p>
          <a:p>
            <a:pPr lvl="1" algn="just" eaLnBrk="1" hangingPunct="1">
              <a:buFont typeface="Wingdings" panose="05000000000000000000" pitchFamily="2" charset="2"/>
              <a:buChar char="Ø"/>
            </a:pPr>
            <a:endParaRPr altLang="en-US" sz="2200" smtClean="0"/>
          </a:p>
          <a:p>
            <a:pPr lvl="1" algn="just" eaLnBrk="1" hangingPunct="1">
              <a:buFont typeface="Wingdings" panose="05000000000000000000" pitchFamily="2" charset="2"/>
              <a:buChar char="Ø"/>
            </a:pPr>
            <a:r>
              <a:rPr altLang="en-US" sz="2200" smtClean="0"/>
              <a:t>CSS extends HTML with more than 70 style properties that can be applied to HTML tags</a:t>
            </a:r>
            <a:endParaRPr alt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152400" y="109538"/>
            <a:ext cx="8534400" cy="549275"/>
          </a:xfrm>
        </p:spPr>
        <p:txBody>
          <a:bodyPr/>
          <a:lstStyle/>
          <a:p>
            <a:pPr eaLnBrk="1" hangingPunct="1"/>
            <a:r>
              <a:rPr altLang="en-US" smtClean="0">
                <a:cs typeface="Arial" panose="020B0604020202020204" pitchFamily="34" charset="0"/>
              </a:rPr>
              <a:t>Example on Style</a:t>
            </a:r>
          </a:p>
        </p:txBody>
      </p:sp>
      <p:sp>
        <p:nvSpPr>
          <p:cNvPr id="182275" name="Rectangle 3"/>
          <p:cNvSpPr>
            <a:spLocks noGrp="1" noChangeArrowheads="1"/>
          </p:cNvSpPr>
          <p:nvPr>
            <p:ph idx="1"/>
          </p:nvPr>
        </p:nvSpPr>
        <p:spPr>
          <a:xfrm>
            <a:off x="609600" y="1066800"/>
            <a:ext cx="8001000" cy="5148263"/>
          </a:xfrm>
        </p:spPr>
        <p:txBody>
          <a:bodyPr/>
          <a:lstStyle/>
          <a:p>
            <a:pPr algn="just">
              <a:buFont typeface="Arial" panose="020B0604020202020204" pitchFamily="34" charset="0"/>
              <a:buNone/>
            </a:pPr>
            <a:r>
              <a:rPr altLang="en-US" sz="2400" smtClean="0">
                <a:cs typeface="Arial" panose="020B0604020202020204" pitchFamily="34" charset="0"/>
              </a:rPr>
              <a:t>We can have style attribute with body to define the background color of the html document, while the background color of the paragraph is red.</a:t>
            </a:r>
          </a:p>
          <a:p>
            <a:pPr>
              <a:buFont typeface="Arial" panose="020B0604020202020204" pitchFamily="34" charset="0"/>
              <a:buNone/>
            </a:pPr>
            <a:endParaRPr altLang="en-US" sz="1000" smtClean="0">
              <a:cs typeface="Arial" panose="020B0604020202020204" pitchFamily="34" charset="0"/>
            </a:endParaRP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&lt;html&gt;</a:t>
            </a: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&lt;body style="background-color:yellow;"&gt;</a:t>
            </a: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&lt;h3&gt;</a:t>
            </a:r>
            <a:br>
              <a:rPr altLang="en-US" sz="2400" smtClean="0">
                <a:latin typeface="Courier New" panose="02070309020205020404" pitchFamily="49" charset="0"/>
                <a:cs typeface="Courier New" panose="02070309020205020404" pitchFamily="49" charset="0"/>
              </a:rPr>
            </a:br>
            <a:r>
              <a:rPr altLang="en-US" sz="2400" smtClean="0">
                <a:latin typeface="Courier New" panose="02070309020205020404" pitchFamily="49" charset="0"/>
                <a:cs typeface="Courier New" panose="02070309020205020404" pitchFamily="49" charset="0"/>
              </a:rPr>
              <a:t>&lt;p style="background-color:red;"&gt;We are learning how to apply style attribute in an HTML document&lt;/p&gt;</a:t>
            </a: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&lt;/h3&gt;</a:t>
            </a: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&lt;/body&gt;</a:t>
            </a: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&lt;/html&gt;</a:t>
            </a:r>
            <a:endParaRPr altLang="en-US" sz="2400"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152400" y="109538"/>
            <a:ext cx="8534400" cy="549275"/>
          </a:xfrm>
        </p:spPr>
        <p:txBody>
          <a:bodyPr/>
          <a:lstStyle/>
          <a:p>
            <a:pPr eaLnBrk="1" hangingPunct="1"/>
            <a:r>
              <a:rPr altLang="en-US" smtClean="0">
                <a:cs typeface="Arial" panose="020B0604020202020204" pitchFamily="34" charset="0"/>
              </a:rPr>
              <a:t>Font color and size using Style</a:t>
            </a:r>
          </a:p>
        </p:txBody>
      </p:sp>
      <p:sp>
        <p:nvSpPr>
          <p:cNvPr id="183299" name="Rectangle 3"/>
          <p:cNvSpPr>
            <a:spLocks noGrp="1" noChangeArrowheads="1"/>
          </p:cNvSpPr>
          <p:nvPr>
            <p:ph idx="1"/>
          </p:nvPr>
        </p:nvSpPr>
        <p:spPr>
          <a:xfrm>
            <a:off x="609600" y="1066800"/>
            <a:ext cx="8001000" cy="5148263"/>
          </a:xfrm>
        </p:spPr>
        <p:txBody>
          <a:bodyPr/>
          <a:lstStyle/>
          <a:p>
            <a:pPr>
              <a:buFont typeface="Arial" panose="020B0604020202020204" pitchFamily="34" charset="0"/>
              <a:buNone/>
            </a:pPr>
            <a:r>
              <a:rPr altLang="en-US" sz="2400" smtClean="0">
                <a:cs typeface="Arial" panose="020B0604020202020204" pitchFamily="34" charset="0"/>
              </a:rPr>
              <a:t>We can define the font color and size using Style</a:t>
            </a:r>
          </a:p>
          <a:p>
            <a:pPr>
              <a:buFont typeface="Arial" panose="020B0604020202020204" pitchFamily="34" charset="0"/>
              <a:buNone/>
            </a:pPr>
            <a:endParaRPr altLang="en-US" sz="1000" smtClean="0">
              <a:cs typeface="Arial" panose="020B0604020202020204" pitchFamily="34" charset="0"/>
            </a:endParaRP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&lt;html&gt;</a:t>
            </a: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&lt;body&gt;</a:t>
            </a: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	&lt;h1 style="font-family:Times New  Roman;"&gt;Demonstration&lt;/h1&gt;</a:t>
            </a:r>
            <a:br>
              <a:rPr altLang="en-US" sz="2400" smtClean="0">
                <a:latin typeface="Courier New" panose="02070309020205020404" pitchFamily="49" charset="0"/>
                <a:cs typeface="Courier New" panose="02070309020205020404" pitchFamily="49" charset="0"/>
              </a:rPr>
            </a:br>
            <a:r>
              <a:rPr altLang="en-US" sz="2400" smtClean="0">
                <a:latin typeface="Courier New" panose="02070309020205020404" pitchFamily="49" charset="0"/>
                <a:cs typeface="Courier New" panose="02070309020205020404" pitchFamily="49" charset="0"/>
              </a:rPr>
              <a:t>&lt;p style="font-family:arial;color:blue;font-size:30px;"&gt;Style is used here for specifying font color and size&lt;/p&gt;</a:t>
            </a: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&lt;/body&gt;</a:t>
            </a: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&lt;/html&gt;</a:t>
            </a:r>
          </a:p>
          <a:p>
            <a:pPr>
              <a:buFont typeface="Arial" panose="020B0604020202020204" pitchFamily="34" charset="0"/>
              <a:buNone/>
            </a:pPr>
            <a:endParaRPr altLang="en-US" sz="2400"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152400" y="109538"/>
            <a:ext cx="8534400" cy="549275"/>
          </a:xfrm>
        </p:spPr>
        <p:txBody>
          <a:bodyPr/>
          <a:lstStyle/>
          <a:p>
            <a:pPr eaLnBrk="1" hangingPunct="1"/>
            <a:r>
              <a:rPr altLang="en-US" smtClean="0">
                <a:cs typeface="Arial" panose="020B0604020202020204" pitchFamily="34" charset="0"/>
              </a:rPr>
              <a:t>Text alignments using Style</a:t>
            </a:r>
          </a:p>
        </p:txBody>
      </p:sp>
      <p:sp>
        <p:nvSpPr>
          <p:cNvPr id="184323" name="Rectangle 3"/>
          <p:cNvSpPr>
            <a:spLocks noGrp="1" noChangeArrowheads="1"/>
          </p:cNvSpPr>
          <p:nvPr>
            <p:ph idx="1"/>
          </p:nvPr>
        </p:nvSpPr>
        <p:spPr>
          <a:xfrm>
            <a:off x="609600" y="1066800"/>
            <a:ext cx="8001000" cy="5148263"/>
          </a:xfrm>
        </p:spPr>
        <p:txBody>
          <a:bodyPr/>
          <a:lstStyle/>
          <a:p>
            <a:pPr algn="just">
              <a:buFont typeface="Arial" panose="020B0604020202020204" pitchFamily="34" charset="0"/>
              <a:buNone/>
            </a:pPr>
            <a:r>
              <a:rPr altLang="en-US" sz="2400" dirty="0" smtClean="0">
                <a:cs typeface="Arial" panose="020B0604020202020204" pitchFamily="34" charset="0"/>
              </a:rPr>
              <a:t>The example below demonstrates how to apply text alignments using Style</a:t>
            </a:r>
          </a:p>
          <a:p>
            <a:pPr>
              <a:buFont typeface="Arial" panose="020B0604020202020204" pitchFamily="34" charset="0"/>
              <a:buNone/>
            </a:pPr>
            <a:endParaRPr altLang="en-US" sz="2400" dirty="0" smtClean="0">
              <a:cs typeface="Arial" panose="020B0604020202020204" pitchFamily="34" charset="0"/>
            </a:endParaRPr>
          </a:p>
          <a:p>
            <a:pPr>
              <a:buFont typeface="Arial" panose="020B0604020202020204" pitchFamily="34" charset="0"/>
              <a:buNone/>
            </a:pPr>
            <a:r>
              <a:rPr altLang="en-US" sz="2400" dirty="0" smtClean="0">
                <a:latin typeface="Courier New" panose="02070309020205020404" pitchFamily="49" charset="0"/>
                <a:cs typeface="Courier New" panose="02070309020205020404" pitchFamily="49" charset="0"/>
              </a:rPr>
              <a:t>&lt;html&gt;</a:t>
            </a:r>
          </a:p>
          <a:p>
            <a:pPr>
              <a:buFont typeface="Arial" panose="020B0604020202020204" pitchFamily="34" charset="0"/>
              <a:buNone/>
            </a:pPr>
            <a:r>
              <a:rPr altLang="en-US" sz="2400" dirty="0" smtClean="0">
                <a:latin typeface="Courier New" panose="02070309020205020404" pitchFamily="49" charset="0"/>
                <a:cs typeface="Courier New" panose="02070309020205020404" pitchFamily="49" charset="0"/>
              </a:rPr>
              <a:t> &lt;body&gt;</a:t>
            </a:r>
          </a:p>
          <a:p>
            <a:pPr>
              <a:buFont typeface="Arial" panose="020B0604020202020204" pitchFamily="34" charset="0"/>
              <a:buNone/>
            </a:pPr>
            <a:r>
              <a:rPr altLang="en-US" sz="2400" dirty="0" smtClean="0">
                <a:latin typeface="Courier New" panose="02070309020205020404" pitchFamily="49" charset="0"/>
                <a:cs typeface="Courier New" panose="02070309020205020404" pitchFamily="49" charset="0"/>
              </a:rPr>
              <a:t>&lt;h1 style="</a:t>
            </a:r>
            <a:r>
              <a:rPr altLang="en-US" sz="2400" dirty="0" err="1" smtClean="0">
                <a:latin typeface="Courier New" panose="02070309020205020404" pitchFamily="49" charset="0"/>
                <a:cs typeface="Courier New" panose="02070309020205020404" pitchFamily="49" charset="0"/>
              </a:rPr>
              <a:t>text-align:center</a:t>
            </a:r>
            <a:r>
              <a:rPr altLang="en-US" sz="2400" dirty="0" smtClean="0">
                <a:latin typeface="Courier New" panose="02070309020205020404" pitchFamily="49" charset="0"/>
                <a:cs typeface="Courier New" panose="02070309020205020404" pitchFamily="49" charset="0"/>
              </a:rPr>
              <a:t>;"&gt;</a:t>
            </a:r>
            <a:r>
              <a:rPr lang="en-US" altLang="en-US" sz="2400" dirty="0" err="1" smtClean="0">
                <a:latin typeface="Courier New" panose="02070309020205020404" pitchFamily="49" charset="0"/>
                <a:cs typeface="Courier New" panose="02070309020205020404" pitchFamily="49" charset="0"/>
              </a:rPr>
              <a:t>revature</a:t>
            </a:r>
            <a:r>
              <a:rPr altLang="en-US" sz="2400" dirty="0" smtClean="0">
                <a:latin typeface="Courier New" panose="02070309020205020404" pitchFamily="49" charset="0"/>
                <a:cs typeface="Courier New" panose="02070309020205020404" pitchFamily="49" charset="0"/>
              </a:rPr>
              <a:t> &lt;/</a:t>
            </a:r>
            <a:r>
              <a:rPr altLang="en-US" sz="2400" dirty="0" smtClean="0">
                <a:latin typeface="Courier New" panose="02070309020205020404" pitchFamily="49" charset="0"/>
                <a:cs typeface="Courier New" panose="02070309020205020404" pitchFamily="49" charset="0"/>
              </a:rPr>
              <a:t>h1&gt;</a:t>
            </a:r>
          </a:p>
          <a:p>
            <a:pPr>
              <a:buFont typeface="Arial" panose="020B0604020202020204" pitchFamily="34" charset="0"/>
              <a:buNone/>
            </a:pPr>
            <a:r>
              <a:rPr altLang="en-US" sz="2400" dirty="0" smtClean="0">
                <a:latin typeface="Courier New" panose="02070309020205020404" pitchFamily="49" charset="0"/>
                <a:cs typeface="Courier New" panose="02070309020205020404" pitchFamily="49" charset="0"/>
              </a:rPr>
              <a:t>&lt;p&gt;The campus is located at Electronics City, Bangalore&lt;/p&gt;</a:t>
            </a:r>
          </a:p>
          <a:p>
            <a:pPr>
              <a:buFont typeface="Arial" panose="020B0604020202020204" pitchFamily="34" charset="0"/>
              <a:buNone/>
            </a:pPr>
            <a:r>
              <a:rPr altLang="en-US" sz="2400" dirty="0" smtClean="0">
                <a:latin typeface="Courier New" panose="02070309020205020404" pitchFamily="49" charset="0"/>
                <a:cs typeface="Courier New" panose="02070309020205020404" pitchFamily="49" charset="0"/>
              </a:rPr>
              <a:t>&lt;/body&gt;</a:t>
            </a:r>
          </a:p>
          <a:p>
            <a:pPr>
              <a:buFont typeface="Arial" panose="020B0604020202020204" pitchFamily="34" charset="0"/>
              <a:buNone/>
            </a:pPr>
            <a:r>
              <a:rPr altLang="en-US" sz="2400" dirty="0" smtClean="0">
                <a:latin typeface="Courier New" panose="02070309020205020404" pitchFamily="49" charset="0"/>
                <a:cs typeface="Courier New" panose="02070309020205020404" pitchFamily="49" charset="0"/>
              </a:rPr>
              <a:t> &lt;/html&gt;</a:t>
            </a:r>
          </a:p>
          <a:p>
            <a:pPr>
              <a:buFont typeface="Arial" panose="020B0604020202020204" pitchFamily="34" charset="0"/>
              <a:buNone/>
            </a:pPr>
            <a:endParaRPr altLang="en-US" sz="2400" dirty="0" smtClean="0">
              <a:cs typeface="Arial" panose="020B0604020202020204" pitchFamily="34" charset="0"/>
            </a:endParaRPr>
          </a:p>
          <a:p>
            <a:pPr>
              <a:buFont typeface="Arial" panose="020B0604020202020204" pitchFamily="34" charset="0"/>
              <a:buNone/>
            </a:pPr>
            <a:endParaRPr altLang="en-US" sz="2400" dirty="0"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152400" y="109538"/>
            <a:ext cx="8534400" cy="549275"/>
          </a:xfrm>
        </p:spPr>
        <p:txBody>
          <a:bodyPr/>
          <a:lstStyle/>
          <a:p>
            <a:pPr eaLnBrk="1" hangingPunct="1"/>
            <a:r>
              <a:rPr altLang="en-US" smtClean="0">
                <a:cs typeface="Arial" panose="020B0604020202020204" pitchFamily="34" charset="0"/>
              </a:rPr>
              <a:t>Specifying Height and Width for a paragraph</a:t>
            </a:r>
          </a:p>
        </p:txBody>
      </p:sp>
      <p:sp>
        <p:nvSpPr>
          <p:cNvPr id="185347" name="Rectangle 3"/>
          <p:cNvSpPr>
            <a:spLocks noGrp="1" noChangeArrowheads="1"/>
          </p:cNvSpPr>
          <p:nvPr>
            <p:ph idx="1"/>
          </p:nvPr>
        </p:nvSpPr>
        <p:spPr>
          <a:xfrm>
            <a:off x="609600" y="990600"/>
            <a:ext cx="7696200" cy="5562600"/>
          </a:xfrm>
        </p:spPr>
        <p:txBody>
          <a:bodyPr/>
          <a:lstStyle/>
          <a:p>
            <a:pPr algn="just">
              <a:buFont typeface="Arial" panose="020B0604020202020204" pitchFamily="34" charset="0"/>
              <a:buNone/>
            </a:pPr>
            <a:r>
              <a:rPr altLang="en-US" sz="2400" smtClean="0">
                <a:cs typeface="Arial" panose="020B0604020202020204" pitchFamily="34" charset="0"/>
              </a:rPr>
              <a:t>We can specify height and width for a paragraph with style</a:t>
            </a:r>
          </a:p>
          <a:p>
            <a:pPr>
              <a:buFont typeface="Arial" panose="020B0604020202020204" pitchFamily="34" charset="0"/>
              <a:buNone/>
            </a:pPr>
            <a:endParaRPr altLang="en-US" sz="1000" smtClean="0">
              <a:cs typeface="Arial" panose="020B0604020202020204" pitchFamily="34" charset="0"/>
            </a:endParaRPr>
          </a:p>
          <a:p>
            <a:pPr>
              <a:buFont typeface="Arial" panose="020B0604020202020204" pitchFamily="34" charset="0"/>
              <a:buNone/>
            </a:pPr>
            <a:r>
              <a:rPr altLang="en-US" sz="2200" smtClean="0">
                <a:latin typeface="Courier New" panose="02070309020205020404" pitchFamily="49" charset="0"/>
                <a:cs typeface="Courier New" panose="02070309020205020404" pitchFamily="49" charset="0"/>
              </a:rPr>
              <a:t>&lt;html&gt;</a:t>
            </a:r>
          </a:p>
          <a:p>
            <a:pPr>
              <a:buFont typeface="Arial" panose="020B0604020202020204" pitchFamily="34" charset="0"/>
              <a:buNone/>
            </a:pPr>
            <a:r>
              <a:rPr altLang="en-US" sz="2200" smtClean="0">
                <a:latin typeface="Courier New" panose="02070309020205020404" pitchFamily="49" charset="0"/>
                <a:cs typeface="Courier New" panose="02070309020205020404" pitchFamily="49" charset="0"/>
              </a:rPr>
              <a:t>&lt;p style="background-color:cyan;text-align:left;width:500; height:200;font- family:arial;color:red;font-size:25px;"&gt;</a:t>
            </a:r>
          </a:p>
          <a:p>
            <a:pPr>
              <a:buFont typeface="Arial" panose="020B0604020202020204" pitchFamily="34" charset="0"/>
              <a:buNone/>
            </a:pPr>
            <a:r>
              <a:rPr altLang="en-US" sz="2200" smtClean="0">
                <a:latin typeface="Courier New" panose="02070309020205020404" pitchFamily="49" charset="0"/>
                <a:cs typeface="Courier New" panose="02070309020205020404" pitchFamily="49" charset="0"/>
              </a:rPr>
              <a:t>This is a demonstration of&lt;br&gt;</a:t>
            </a:r>
          </a:p>
          <a:p>
            <a:pPr>
              <a:buFont typeface="Arial" panose="020B0604020202020204" pitchFamily="34" charset="0"/>
              <a:buNone/>
            </a:pPr>
            <a:r>
              <a:rPr altLang="en-US" sz="2200" smtClean="0">
                <a:latin typeface="Courier New" panose="02070309020205020404" pitchFamily="49" charset="0"/>
                <a:cs typeface="Courier New" panose="02070309020205020404" pitchFamily="49" charset="0"/>
              </a:rPr>
              <a:t>style attribute applied with paragraph tag.&lt;br&gt;</a:t>
            </a:r>
          </a:p>
          <a:p>
            <a:pPr>
              <a:buFont typeface="Arial" panose="020B0604020202020204" pitchFamily="34" charset="0"/>
              <a:buNone/>
            </a:pPr>
            <a:r>
              <a:rPr altLang="en-US" sz="2200" smtClean="0">
                <a:latin typeface="Courier New" panose="02070309020205020404" pitchFamily="49" charset="0"/>
                <a:cs typeface="Courier New" panose="02070309020205020404" pitchFamily="49" charset="0"/>
              </a:rPr>
              <a:t>&lt;br&gt;</a:t>
            </a:r>
          </a:p>
          <a:p>
            <a:pPr>
              <a:buFont typeface="Arial" panose="020B0604020202020204" pitchFamily="34" charset="0"/>
              <a:buNone/>
            </a:pPr>
            <a:r>
              <a:rPr altLang="en-US" sz="2200" smtClean="0">
                <a:latin typeface="Courier New" panose="02070309020205020404" pitchFamily="49" charset="0"/>
                <a:cs typeface="Courier New" panose="02070309020205020404" pitchFamily="49" charset="0"/>
              </a:rPr>
              <a:t>We are learning how to make use of style attribute in an HTML document.&lt;br&gt;</a:t>
            </a:r>
          </a:p>
          <a:p>
            <a:pPr>
              <a:buFont typeface="Arial" panose="020B0604020202020204" pitchFamily="34" charset="0"/>
              <a:buNone/>
            </a:pPr>
            <a:r>
              <a:rPr altLang="en-US" sz="2200" smtClean="0">
                <a:latin typeface="Courier New" panose="02070309020205020404" pitchFamily="49" charset="0"/>
                <a:cs typeface="Courier New" panose="02070309020205020404" pitchFamily="49" charset="0"/>
              </a:rPr>
              <a:t>&lt;/p&gt;</a:t>
            </a:r>
          </a:p>
          <a:p>
            <a:pPr>
              <a:buFont typeface="Arial" panose="020B0604020202020204" pitchFamily="34" charset="0"/>
              <a:buNone/>
            </a:pPr>
            <a:r>
              <a:rPr altLang="en-US" sz="2200" smtClean="0">
                <a:latin typeface="Courier New" panose="02070309020205020404" pitchFamily="49" charset="0"/>
                <a:cs typeface="Courier New" panose="02070309020205020404" pitchFamily="49" charset="0"/>
              </a:rPr>
              <a:t>&lt;/html&gt;</a:t>
            </a:r>
          </a:p>
          <a:p>
            <a:pPr>
              <a:buFont typeface="Arial" panose="020B0604020202020204" pitchFamily="34" charset="0"/>
              <a:buNone/>
            </a:pPr>
            <a:endParaRPr altLang="en-US" sz="2400" smtClean="0">
              <a:cs typeface="Arial" panose="020B0604020202020204" pitchFamily="34" charset="0"/>
            </a:endParaRPr>
          </a:p>
          <a:p>
            <a:pPr>
              <a:buFont typeface="Arial" panose="020B0604020202020204" pitchFamily="34" charset="0"/>
              <a:buNone/>
            </a:pPr>
            <a:endParaRPr altLang="en-US" sz="2400"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152400" y="109538"/>
            <a:ext cx="8534400" cy="549275"/>
          </a:xfrm>
        </p:spPr>
        <p:txBody>
          <a:bodyPr/>
          <a:lstStyle/>
          <a:p>
            <a:pPr eaLnBrk="1" hangingPunct="1"/>
            <a:r>
              <a:rPr altLang="en-US" smtClean="0">
                <a:cs typeface="Arial" panose="020B0604020202020204" pitchFamily="34" charset="0"/>
              </a:rPr>
              <a:t>Div tag</a:t>
            </a:r>
          </a:p>
        </p:txBody>
      </p:sp>
      <p:sp>
        <p:nvSpPr>
          <p:cNvPr id="186371" name="Rectangle 3"/>
          <p:cNvSpPr>
            <a:spLocks noGrp="1" noChangeArrowheads="1"/>
          </p:cNvSpPr>
          <p:nvPr>
            <p:ph idx="1"/>
          </p:nvPr>
        </p:nvSpPr>
        <p:spPr>
          <a:xfrm>
            <a:off x="381000" y="1143000"/>
            <a:ext cx="8458200" cy="3733800"/>
          </a:xfrm>
        </p:spPr>
        <p:txBody>
          <a:bodyPr/>
          <a:lstStyle/>
          <a:p>
            <a:pPr algn="just"/>
            <a:r>
              <a:rPr altLang="en-US" sz="2400" smtClean="0">
                <a:cs typeface="Arial" panose="020B0604020202020204" pitchFamily="34" charset="0"/>
              </a:rPr>
              <a:t>The &lt;div&gt; tag can be considered as a container that holds other page elements and it is used to divide the HTML document into sections</a:t>
            </a:r>
          </a:p>
          <a:p>
            <a:pPr algn="just">
              <a:buFont typeface="Arial" panose="020B0604020202020204" pitchFamily="34" charset="0"/>
              <a:buNone/>
            </a:pPr>
            <a:endParaRPr altLang="en-US" sz="2400" smtClean="0">
              <a:cs typeface="Arial" panose="020B0604020202020204" pitchFamily="34" charset="0"/>
            </a:endParaRPr>
          </a:p>
          <a:p>
            <a:pPr algn="just"/>
            <a:r>
              <a:rPr altLang="en-US" sz="2400" smtClean="0">
                <a:cs typeface="Arial" panose="020B0604020202020204" pitchFamily="34" charset="0"/>
              </a:rPr>
              <a:t>We can use this element to group together HTML elements and apply CSS styles for these elements</a:t>
            </a:r>
          </a:p>
          <a:p>
            <a:pPr>
              <a:buFont typeface="Arial" panose="020B0604020202020204" pitchFamily="34" charset="0"/>
              <a:buNone/>
            </a:pPr>
            <a:endParaRPr altLang="en-US" sz="2400" smtClean="0">
              <a:cs typeface="Arial" panose="020B0604020202020204" pitchFamily="34" charset="0"/>
            </a:endParaRPr>
          </a:p>
          <a:p>
            <a:pPr>
              <a:buFont typeface="Arial" panose="020B0604020202020204" pitchFamily="34" charset="0"/>
              <a:buNone/>
            </a:pPr>
            <a:endParaRPr altLang="en-US" sz="2400"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52400" y="109538"/>
            <a:ext cx="8534400" cy="549275"/>
          </a:xfrm>
        </p:spPr>
        <p:txBody>
          <a:bodyPr/>
          <a:lstStyle/>
          <a:p>
            <a:pPr eaLnBrk="1" hangingPunct="1"/>
            <a:r>
              <a:rPr altLang="en-US" smtClean="0">
                <a:cs typeface="Arial" panose="020B0604020202020204" pitchFamily="34" charset="0"/>
              </a:rPr>
              <a:t>Example on div tag</a:t>
            </a:r>
          </a:p>
        </p:txBody>
      </p:sp>
      <p:sp>
        <p:nvSpPr>
          <p:cNvPr id="187395" name="Rectangle 3"/>
          <p:cNvSpPr>
            <a:spLocks noGrp="1" noChangeArrowheads="1"/>
          </p:cNvSpPr>
          <p:nvPr>
            <p:ph idx="1"/>
          </p:nvPr>
        </p:nvSpPr>
        <p:spPr>
          <a:xfrm>
            <a:off x="609600" y="914400"/>
            <a:ext cx="7696200" cy="5486400"/>
          </a:xfrm>
        </p:spPr>
        <p:txBody>
          <a:bodyPr/>
          <a:lstStyle/>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&lt;div style="color:#00FF00;background-color:blue; text-align:left;width:500;height:200"&gt;</a:t>
            </a: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&lt;h1&gt; Personal Information&lt;/h1&gt;</a:t>
            </a: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  &lt;form name=f1 &gt;</a:t>
            </a: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  &lt;table&gt;</a:t>
            </a: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  &lt;tr&gt;&lt;td&gt;Enter name : &lt;/td&gt;&lt;td&gt;&lt;input type=text /&gt;&lt;/td&gt;</a:t>
            </a: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  &lt;tr&gt;&lt;td&gt;Enter age : &lt;/td&gt;&lt;td&gt;&lt;input type=text /&gt;&lt;/td&gt;</a:t>
            </a: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  &lt;/table&gt;</a:t>
            </a: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&lt;/div&gt; </a:t>
            </a: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&lt;br&gt;&lt;br&gt;&lt;br&gt;</a:t>
            </a:r>
          </a:p>
          <a:p>
            <a:pPr algn="r">
              <a:buFont typeface="Arial" panose="020B0604020202020204" pitchFamily="34" charset="0"/>
              <a:buNone/>
            </a:pPr>
            <a:endParaRPr altLang="en-US" sz="2400" b="1" smtClean="0">
              <a:latin typeface="Courier New" panose="02070309020205020404" pitchFamily="49" charset="0"/>
              <a:cs typeface="Courier New" panose="02070309020205020404" pitchFamily="49" charset="0"/>
            </a:endParaRPr>
          </a:p>
          <a:p>
            <a:pPr>
              <a:buFont typeface="Arial" panose="020B0604020202020204" pitchFamily="34" charset="0"/>
              <a:buNone/>
            </a:pPr>
            <a:endParaRPr altLang="en-US" sz="2400"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152400" y="109538"/>
            <a:ext cx="8534400" cy="549275"/>
          </a:xfrm>
        </p:spPr>
        <p:txBody>
          <a:bodyPr/>
          <a:lstStyle/>
          <a:p>
            <a:pPr eaLnBrk="1" hangingPunct="1"/>
            <a:r>
              <a:rPr altLang="en-US" smtClean="0">
                <a:cs typeface="Arial" panose="020B0604020202020204" pitchFamily="34" charset="0"/>
              </a:rPr>
              <a:t>Example on div tag (Contd.).</a:t>
            </a:r>
          </a:p>
        </p:txBody>
      </p:sp>
      <p:sp>
        <p:nvSpPr>
          <p:cNvPr id="188419" name="Rectangle 3"/>
          <p:cNvSpPr>
            <a:spLocks noGrp="1" noChangeArrowheads="1"/>
          </p:cNvSpPr>
          <p:nvPr>
            <p:ph idx="1"/>
          </p:nvPr>
        </p:nvSpPr>
        <p:spPr>
          <a:xfrm>
            <a:off x="609600" y="914400"/>
            <a:ext cx="7696200" cy="5562600"/>
          </a:xfrm>
        </p:spPr>
        <p:txBody>
          <a:bodyPr/>
          <a:lstStyle/>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&lt;div style="color:red;background-color:cyan; text-align:left;width:500;height:200"&gt;</a:t>
            </a: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&lt;h1&gt; Family Background&lt;/h1&gt;</a:t>
            </a: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  &lt;form name=f2 &gt;</a:t>
            </a: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  &lt;table&gt;</a:t>
            </a: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  &lt;tr&gt;&lt;td&gt;Father’s Name: &lt;/td&gt;&lt;td&gt;&lt;input type=text /&gt;&lt;/td&gt;</a:t>
            </a: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  &lt;tr&gt;&lt;td&gt;Mother’s Name: &lt;/td&gt;&lt;td&gt;&lt;input type=text /&gt;&lt;/td&gt;</a:t>
            </a: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  &lt;/table&gt;</a:t>
            </a:r>
          </a:p>
          <a:p>
            <a:pPr>
              <a:buFont typeface="Arial" panose="020B0604020202020204" pitchFamily="34" charset="0"/>
              <a:buNone/>
            </a:pPr>
            <a:r>
              <a:rPr altLang="en-US" sz="2400" smtClean="0">
                <a:latin typeface="Courier New" panose="02070309020205020404" pitchFamily="49" charset="0"/>
                <a:cs typeface="Courier New" panose="02070309020205020404" pitchFamily="49" charset="0"/>
              </a:rPr>
              <a:t>&lt;/div&gt;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62" name="Picture 5" descr="j028575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1676400"/>
            <a:ext cx="18240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3" name="Rectangle 7"/>
          <p:cNvSpPr>
            <a:spLocks noChangeArrowheads="1"/>
          </p:cNvSpPr>
          <p:nvPr/>
        </p:nvSpPr>
        <p:spPr bwMode="auto">
          <a:xfrm>
            <a:off x="5867400" y="1981200"/>
            <a:ext cx="2667000" cy="609600"/>
          </a:xfrm>
          <a:prstGeom prst="rect">
            <a:avLst/>
          </a:prstGeom>
          <a:noFill/>
          <a:ln>
            <a:noFill/>
          </a:ln>
          <a:extLst/>
        </p:spPr>
        <p:txBody>
          <a:bodyPr wrap="none" anchor="ctr"/>
          <a:lstStyle/>
          <a:p>
            <a:pPr algn="ctr" eaLnBrk="0" hangingPunct="0">
              <a:defRPr/>
            </a:pPr>
            <a:r>
              <a:rPr lang="en-US" dirty="0">
                <a:latin typeface="+mn-lt"/>
                <a:cs typeface="Arial" charset="0"/>
              </a:rPr>
              <a:t>WEB SERVER</a:t>
            </a:r>
          </a:p>
        </p:txBody>
      </p:sp>
      <p:sp>
        <p:nvSpPr>
          <p:cNvPr id="87044" name="Rectangle 9"/>
          <p:cNvSpPr>
            <a:spLocks noChangeArrowheads="1"/>
          </p:cNvSpPr>
          <p:nvPr/>
        </p:nvSpPr>
        <p:spPr bwMode="auto">
          <a:xfrm>
            <a:off x="3352800" y="4724400"/>
            <a:ext cx="685800" cy="914400"/>
          </a:xfrm>
          <a:prstGeom prst="rect">
            <a:avLst/>
          </a:prstGeom>
          <a:noFill/>
          <a:ln w="9525">
            <a:solidFill>
              <a:schemeClr val="tx1"/>
            </a:solidFill>
            <a:miter lim="800000"/>
            <a:headEnd/>
            <a:tailEnd/>
          </a:ln>
          <a:extLst/>
        </p:spPr>
        <p:txBody>
          <a:bodyPr wrap="none" anchor="ctr"/>
          <a:lstStyle/>
          <a:p>
            <a:pPr>
              <a:defRPr/>
            </a:pPr>
            <a:endParaRPr lang="en-US">
              <a:latin typeface="+mn-lt"/>
              <a:cs typeface="Arial" charset="0"/>
            </a:endParaRPr>
          </a:p>
        </p:txBody>
      </p:sp>
      <p:sp>
        <p:nvSpPr>
          <p:cNvPr id="87045" name="Rectangle 10"/>
          <p:cNvSpPr>
            <a:spLocks noChangeArrowheads="1"/>
          </p:cNvSpPr>
          <p:nvPr/>
        </p:nvSpPr>
        <p:spPr bwMode="auto">
          <a:xfrm>
            <a:off x="4267200" y="4724400"/>
            <a:ext cx="685800" cy="914400"/>
          </a:xfrm>
          <a:prstGeom prst="rect">
            <a:avLst/>
          </a:prstGeom>
          <a:noFill/>
          <a:ln w="9525">
            <a:solidFill>
              <a:schemeClr val="tx1"/>
            </a:solidFill>
            <a:miter lim="800000"/>
            <a:headEnd/>
            <a:tailEnd/>
          </a:ln>
          <a:extLst/>
        </p:spPr>
        <p:txBody>
          <a:bodyPr wrap="none" anchor="ctr"/>
          <a:lstStyle/>
          <a:p>
            <a:pPr>
              <a:defRPr/>
            </a:pPr>
            <a:endParaRPr lang="en-US">
              <a:latin typeface="+mn-lt"/>
              <a:cs typeface="Arial" charset="0"/>
            </a:endParaRPr>
          </a:p>
        </p:txBody>
      </p:sp>
      <p:sp>
        <p:nvSpPr>
          <p:cNvPr id="87046" name="Rectangle 11"/>
          <p:cNvSpPr>
            <a:spLocks noChangeArrowheads="1"/>
          </p:cNvSpPr>
          <p:nvPr/>
        </p:nvSpPr>
        <p:spPr bwMode="auto">
          <a:xfrm>
            <a:off x="5181600" y="4724400"/>
            <a:ext cx="685800" cy="914400"/>
          </a:xfrm>
          <a:prstGeom prst="rect">
            <a:avLst/>
          </a:prstGeom>
          <a:noFill/>
          <a:ln w="9525">
            <a:solidFill>
              <a:schemeClr val="tx1"/>
            </a:solidFill>
            <a:miter lim="800000"/>
            <a:headEnd/>
            <a:tailEnd/>
          </a:ln>
          <a:extLst/>
        </p:spPr>
        <p:txBody>
          <a:bodyPr wrap="none" anchor="ctr"/>
          <a:lstStyle/>
          <a:p>
            <a:pPr>
              <a:defRPr/>
            </a:pPr>
            <a:endParaRPr lang="en-US">
              <a:latin typeface="+mn-lt"/>
              <a:cs typeface="Arial" charset="0"/>
            </a:endParaRPr>
          </a:p>
        </p:txBody>
      </p:sp>
      <p:sp>
        <p:nvSpPr>
          <p:cNvPr id="87047" name="Rectangle 13"/>
          <p:cNvSpPr>
            <a:spLocks noChangeArrowheads="1"/>
          </p:cNvSpPr>
          <p:nvPr/>
        </p:nvSpPr>
        <p:spPr bwMode="auto">
          <a:xfrm>
            <a:off x="4267200" y="3200400"/>
            <a:ext cx="685800" cy="914400"/>
          </a:xfrm>
          <a:prstGeom prst="rect">
            <a:avLst/>
          </a:prstGeom>
          <a:noFill/>
          <a:ln w="9525">
            <a:solidFill>
              <a:schemeClr val="tx1"/>
            </a:solidFill>
            <a:miter lim="800000"/>
            <a:headEnd/>
            <a:tailEnd/>
          </a:ln>
          <a:extLst/>
        </p:spPr>
        <p:txBody>
          <a:bodyPr wrap="none" anchor="ctr"/>
          <a:lstStyle/>
          <a:p>
            <a:pPr>
              <a:defRPr/>
            </a:pPr>
            <a:endParaRPr lang="en-US">
              <a:latin typeface="+mn-lt"/>
              <a:cs typeface="Arial" charset="0"/>
            </a:endParaRPr>
          </a:p>
        </p:txBody>
      </p:sp>
      <p:sp>
        <p:nvSpPr>
          <p:cNvPr id="87048" name="Line 14"/>
          <p:cNvSpPr>
            <a:spLocks noChangeShapeType="1"/>
          </p:cNvSpPr>
          <p:nvPr/>
        </p:nvSpPr>
        <p:spPr bwMode="auto">
          <a:xfrm>
            <a:off x="4648200" y="2743200"/>
            <a:ext cx="0" cy="457200"/>
          </a:xfrm>
          <a:prstGeom prst="line">
            <a:avLst/>
          </a:prstGeom>
          <a:noFill/>
          <a:ln w="9525">
            <a:solidFill>
              <a:schemeClr val="tx1"/>
            </a:solidFill>
            <a:round/>
            <a:headEnd/>
            <a:tailEnd type="triangle" w="med" len="med"/>
          </a:ln>
          <a:extLst/>
        </p:spPr>
        <p:txBody>
          <a:bodyPr/>
          <a:lstStyle/>
          <a:p>
            <a:pPr>
              <a:defRPr/>
            </a:pPr>
            <a:endParaRPr lang="en-US">
              <a:latin typeface="+mn-lt"/>
              <a:cs typeface="Arial" charset="0"/>
            </a:endParaRPr>
          </a:p>
        </p:txBody>
      </p:sp>
      <p:sp>
        <p:nvSpPr>
          <p:cNvPr id="87049" name="Line 15"/>
          <p:cNvSpPr>
            <a:spLocks noChangeShapeType="1"/>
          </p:cNvSpPr>
          <p:nvPr/>
        </p:nvSpPr>
        <p:spPr bwMode="auto">
          <a:xfrm>
            <a:off x="4572000" y="4114800"/>
            <a:ext cx="0" cy="609600"/>
          </a:xfrm>
          <a:prstGeom prst="line">
            <a:avLst/>
          </a:prstGeom>
          <a:noFill/>
          <a:ln w="9525">
            <a:solidFill>
              <a:schemeClr val="tx1"/>
            </a:solidFill>
            <a:round/>
            <a:headEnd/>
            <a:tailEnd type="triangle" w="med" len="med"/>
          </a:ln>
          <a:extLst/>
        </p:spPr>
        <p:txBody>
          <a:bodyPr/>
          <a:lstStyle/>
          <a:p>
            <a:pPr>
              <a:defRPr/>
            </a:pPr>
            <a:endParaRPr lang="en-US">
              <a:latin typeface="+mn-lt"/>
              <a:cs typeface="Arial" charset="0"/>
            </a:endParaRPr>
          </a:p>
        </p:txBody>
      </p:sp>
      <p:sp>
        <p:nvSpPr>
          <p:cNvPr id="87050" name="Line 16"/>
          <p:cNvSpPr>
            <a:spLocks noChangeShapeType="1"/>
          </p:cNvSpPr>
          <p:nvPr/>
        </p:nvSpPr>
        <p:spPr bwMode="auto">
          <a:xfrm>
            <a:off x="4572000" y="4114800"/>
            <a:ext cx="990600" cy="609600"/>
          </a:xfrm>
          <a:prstGeom prst="line">
            <a:avLst/>
          </a:prstGeom>
          <a:noFill/>
          <a:ln w="9525">
            <a:solidFill>
              <a:schemeClr val="tx1"/>
            </a:solidFill>
            <a:round/>
            <a:headEnd/>
            <a:tailEnd type="triangle" w="med" len="med"/>
          </a:ln>
          <a:extLst/>
        </p:spPr>
        <p:txBody>
          <a:bodyPr/>
          <a:lstStyle/>
          <a:p>
            <a:pPr>
              <a:defRPr/>
            </a:pPr>
            <a:endParaRPr lang="en-US">
              <a:latin typeface="+mn-lt"/>
              <a:cs typeface="Arial" charset="0"/>
            </a:endParaRPr>
          </a:p>
        </p:txBody>
      </p:sp>
      <p:sp>
        <p:nvSpPr>
          <p:cNvPr id="87051" name="Line 17"/>
          <p:cNvSpPr>
            <a:spLocks noChangeShapeType="1"/>
          </p:cNvSpPr>
          <p:nvPr/>
        </p:nvSpPr>
        <p:spPr bwMode="auto">
          <a:xfrm flipH="1">
            <a:off x="3657600" y="4114800"/>
            <a:ext cx="914400" cy="609600"/>
          </a:xfrm>
          <a:prstGeom prst="line">
            <a:avLst/>
          </a:prstGeom>
          <a:noFill/>
          <a:ln w="9525">
            <a:solidFill>
              <a:schemeClr val="tx1"/>
            </a:solidFill>
            <a:round/>
            <a:headEnd/>
            <a:tailEnd type="triangle" w="med" len="med"/>
          </a:ln>
          <a:extLst/>
        </p:spPr>
        <p:txBody>
          <a:bodyPr/>
          <a:lstStyle/>
          <a:p>
            <a:pPr>
              <a:defRPr/>
            </a:pPr>
            <a:endParaRPr lang="en-US">
              <a:latin typeface="+mn-lt"/>
              <a:cs typeface="Arial" charset="0"/>
            </a:endParaRPr>
          </a:p>
        </p:txBody>
      </p:sp>
      <p:sp>
        <p:nvSpPr>
          <p:cNvPr id="87052" name="Rectangle 18"/>
          <p:cNvSpPr>
            <a:spLocks noChangeArrowheads="1"/>
          </p:cNvSpPr>
          <p:nvPr/>
        </p:nvSpPr>
        <p:spPr bwMode="auto">
          <a:xfrm>
            <a:off x="4343400" y="3429000"/>
            <a:ext cx="533400" cy="457200"/>
          </a:xfrm>
          <a:prstGeom prst="rect">
            <a:avLst/>
          </a:prstGeom>
          <a:noFill/>
          <a:ln w="9525">
            <a:solidFill>
              <a:schemeClr val="tx1"/>
            </a:solidFill>
            <a:miter lim="800000"/>
            <a:headEnd/>
            <a:tailEnd/>
          </a:ln>
          <a:extLst/>
        </p:spPr>
        <p:txBody>
          <a:bodyPr wrap="none" anchor="ctr"/>
          <a:lstStyle/>
          <a:p>
            <a:pPr>
              <a:defRPr/>
            </a:pPr>
            <a:endParaRPr lang="en-US">
              <a:latin typeface="+mn-lt"/>
              <a:cs typeface="Arial" charset="0"/>
            </a:endParaRPr>
          </a:p>
        </p:txBody>
      </p:sp>
      <p:sp>
        <p:nvSpPr>
          <p:cNvPr id="87053" name="Rectangle 19"/>
          <p:cNvSpPr>
            <a:spLocks noChangeArrowheads="1"/>
          </p:cNvSpPr>
          <p:nvPr/>
        </p:nvSpPr>
        <p:spPr bwMode="auto">
          <a:xfrm>
            <a:off x="4419600" y="3505200"/>
            <a:ext cx="381000" cy="228600"/>
          </a:xfrm>
          <a:prstGeom prst="rect">
            <a:avLst/>
          </a:prstGeom>
          <a:noFill/>
          <a:ln w="9525">
            <a:solidFill>
              <a:schemeClr val="tx1"/>
            </a:solidFill>
            <a:miter lim="800000"/>
            <a:headEnd/>
            <a:tailEnd/>
          </a:ln>
          <a:extLst/>
        </p:spPr>
        <p:txBody>
          <a:bodyPr wrap="none" anchor="ctr"/>
          <a:lstStyle/>
          <a:p>
            <a:pPr>
              <a:defRPr/>
            </a:pPr>
            <a:endParaRPr lang="en-US">
              <a:latin typeface="+mn-lt"/>
              <a:cs typeface="Arial" charset="0"/>
            </a:endParaRPr>
          </a:p>
        </p:txBody>
      </p:sp>
      <p:sp>
        <p:nvSpPr>
          <p:cNvPr id="87054" name="Rectangle 20"/>
          <p:cNvSpPr>
            <a:spLocks noChangeArrowheads="1"/>
          </p:cNvSpPr>
          <p:nvPr/>
        </p:nvSpPr>
        <p:spPr bwMode="auto">
          <a:xfrm>
            <a:off x="1704975" y="3414713"/>
            <a:ext cx="1752600" cy="457200"/>
          </a:xfrm>
          <a:prstGeom prst="rect">
            <a:avLst/>
          </a:prstGeom>
          <a:noFill/>
          <a:ln>
            <a:noFill/>
          </a:ln>
          <a:extLst/>
        </p:spPr>
        <p:txBody>
          <a:bodyPr wrap="none" anchor="ctr"/>
          <a:lstStyle/>
          <a:p>
            <a:pPr algn="ctr" eaLnBrk="0" hangingPunct="0">
              <a:defRPr/>
            </a:pPr>
            <a:r>
              <a:rPr lang="en-US" dirty="0">
                <a:latin typeface="+mn-lt"/>
                <a:cs typeface="Arial" charset="0"/>
              </a:rPr>
              <a:t>WEB Page (Home)</a:t>
            </a:r>
          </a:p>
        </p:txBody>
      </p:sp>
      <p:sp>
        <p:nvSpPr>
          <p:cNvPr id="87055" name="AutoShape 21"/>
          <p:cNvSpPr>
            <a:spLocks/>
          </p:cNvSpPr>
          <p:nvPr/>
        </p:nvSpPr>
        <p:spPr bwMode="auto">
          <a:xfrm>
            <a:off x="5943600" y="3124200"/>
            <a:ext cx="381000" cy="2819400"/>
          </a:xfrm>
          <a:prstGeom prst="rightBrace">
            <a:avLst>
              <a:gd name="adj1" fmla="val 61667"/>
              <a:gd name="adj2" fmla="val 50000"/>
            </a:avLst>
          </a:prstGeom>
          <a:noFill/>
          <a:ln w="9525">
            <a:solidFill>
              <a:schemeClr val="tx1"/>
            </a:solidFill>
            <a:round/>
            <a:headEnd/>
            <a:tailEnd/>
          </a:ln>
          <a:extLst/>
        </p:spPr>
        <p:txBody>
          <a:bodyPr wrap="none" anchor="ctr"/>
          <a:lstStyle/>
          <a:p>
            <a:pPr>
              <a:defRPr/>
            </a:pPr>
            <a:endParaRPr lang="en-US">
              <a:latin typeface="+mn-lt"/>
              <a:cs typeface="Arial" charset="0"/>
            </a:endParaRPr>
          </a:p>
        </p:txBody>
      </p:sp>
      <p:sp>
        <p:nvSpPr>
          <p:cNvPr id="87056" name="Text Box 22"/>
          <p:cNvSpPr txBox="1">
            <a:spLocks noChangeArrowheads="1"/>
          </p:cNvSpPr>
          <p:nvPr/>
        </p:nvSpPr>
        <p:spPr bwMode="auto">
          <a:xfrm>
            <a:off x="6477000" y="4419600"/>
            <a:ext cx="2057400" cy="366713"/>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defRPr/>
            </a:pPr>
            <a:r>
              <a:rPr lang="en-US" dirty="0" smtClean="0">
                <a:latin typeface="+mn-lt"/>
              </a:rPr>
              <a:t>WEB SITE</a:t>
            </a:r>
          </a:p>
        </p:txBody>
      </p:sp>
      <p:sp>
        <p:nvSpPr>
          <p:cNvPr id="87057" name="Line 23"/>
          <p:cNvSpPr>
            <a:spLocks noChangeShapeType="1"/>
          </p:cNvSpPr>
          <p:nvPr/>
        </p:nvSpPr>
        <p:spPr bwMode="auto">
          <a:xfrm>
            <a:off x="3733800" y="3657600"/>
            <a:ext cx="533400" cy="0"/>
          </a:xfrm>
          <a:prstGeom prst="line">
            <a:avLst/>
          </a:prstGeom>
          <a:noFill/>
          <a:ln w="9525">
            <a:solidFill>
              <a:schemeClr val="tx1"/>
            </a:solidFill>
            <a:round/>
            <a:headEnd/>
            <a:tailEnd type="triangle" w="med" len="med"/>
          </a:ln>
          <a:extLst/>
        </p:spPr>
        <p:txBody>
          <a:bodyPr/>
          <a:lstStyle/>
          <a:p>
            <a:pPr>
              <a:defRPr/>
            </a:pPr>
            <a:endParaRPr lang="en-US">
              <a:latin typeface="+mn-lt"/>
              <a:cs typeface="Arial" charset="0"/>
            </a:endParaRPr>
          </a:p>
        </p:txBody>
      </p:sp>
      <p:sp>
        <p:nvSpPr>
          <p:cNvPr id="87058" name="Line 24"/>
          <p:cNvSpPr>
            <a:spLocks noChangeShapeType="1"/>
          </p:cNvSpPr>
          <p:nvPr/>
        </p:nvSpPr>
        <p:spPr bwMode="auto">
          <a:xfrm flipH="1">
            <a:off x="5562600" y="2286000"/>
            <a:ext cx="838200" cy="0"/>
          </a:xfrm>
          <a:prstGeom prst="line">
            <a:avLst/>
          </a:prstGeom>
          <a:noFill/>
          <a:ln w="9525">
            <a:solidFill>
              <a:schemeClr val="tx1"/>
            </a:solidFill>
            <a:round/>
            <a:headEnd/>
            <a:tailEnd type="triangle" w="med" len="med"/>
          </a:ln>
          <a:extLst/>
        </p:spPr>
        <p:txBody>
          <a:bodyPr/>
          <a:lstStyle/>
          <a:p>
            <a:pPr>
              <a:defRPr/>
            </a:pPr>
            <a:endParaRPr lang="en-US">
              <a:latin typeface="+mn-lt"/>
              <a:cs typeface="Arial" charset="0"/>
            </a:endParaRPr>
          </a:p>
        </p:txBody>
      </p:sp>
      <p:sp>
        <p:nvSpPr>
          <p:cNvPr id="143379" name="Rectangle 26"/>
          <p:cNvSpPr>
            <a:spLocks noChangeArrowheads="1"/>
          </p:cNvSpPr>
          <p:nvPr/>
        </p:nvSpPr>
        <p:spPr bwMode="auto">
          <a:xfrm>
            <a:off x="227013" y="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3000" b="1"/>
              <a:t>WEB Architecture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p:cNvSpPr>
          <p:nvPr>
            <p:ph type="title"/>
          </p:nvPr>
        </p:nvSpPr>
        <p:spPr>
          <a:xfrm>
            <a:off x="304800" y="109538"/>
            <a:ext cx="8382000" cy="549275"/>
          </a:xfrm>
        </p:spPr>
        <p:txBody>
          <a:bodyPr/>
          <a:lstStyle/>
          <a:p>
            <a:r>
              <a:rPr altLang="en-US" smtClean="0">
                <a:cs typeface="Arial" panose="020B0604020202020204" pitchFamily="34" charset="0"/>
              </a:rPr>
              <a:t>Quiz</a:t>
            </a:r>
          </a:p>
        </p:txBody>
      </p:sp>
      <p:sp>
        <p:nvSpPr>
          <p:cNvPr id="1102851" name="Rectangle 3"/>
          <p:cNvSpPr>
            <a:spLocks noGrp="1"/>
          </p:cNvSpPr>
          <p:nvPr>
            <p:ph idx="1"/>
          </p:nvPr>
        </p:nvSpPr>
        <p:spPr>
          <a:xfrm>
            <a:off x="390525" y="990600"/>
            <a:ext cx="8229600" cy="5148263"/>
          </a:xfrm>
        </p:spPr>
        <p:txBody>
          <a:bodyPr>
            <a:normAutofit lnSpcReduction="10000"/>
          </a:bodyPr>
          <a:lstStyle/>
          <a:p>
            <a:pPr algn="just">
              <a:lnSpc>
                <a:spcPct val="90000"/>
              </a:lnSpc>
              <a:buFont typeface="Arial" panose="020B0604020202020204" pitchFamily="34" charset="0"/>
              <a:buNone/>
            </a:pPr>
            <a:r>
              <a:rPr altLang="en-US" sz="1800" smtClean="0">
                <a:cs typeface="Arial" panose="020B0604020202020204" pitchFamily="34" charset="0"/>
              </a:rPr>
              <a:t>1. Which attribute do you use to specify the URL location of the frame in a &lt;FRAME&gt; tag? </a:t>
            </a:r>
          </a:p>
          <a:p>
            <a:pPr>
              <a:lnSpc>
                <a:spcPct val="90000"/>
              </a:lnSpc>
              <a:buFont typeface="Arial" panose="020B0604020202020204" pitchFamily="34" charset="0"/>
              <a:buNone/>
            </a:pPr>
            <a:r>
              <a:rPr altLang="en-US" sz="1800" smtClean="0">
                <a:cs typeface="Arial" panose="020B0604020202020204" pitchFamily="34" charset="0"/>
              </a:rPr>
              <a:t>a. URL</a:t>
            </a:r>
          </a:p>
          <a:p>
            <a:pPr>
              <a:lnSpc>
                <a:spcPct val="90000"/>
              </a:lnSpc>
              <a:buFont typeface="Arial" panose="020B0604020202020204" pitchFamily="34" charset="0"/>
              <a:buNone/>
            </a:pPr>
            <a:r>
              <a:rPr altLang="en-US" sz="1800" smtClean="0">
                <a:cs typeface="Arial" panose="020B0604020202020204" pitchFamily="34" charset="0"/>
              </a:rPr>
              <a:t>b. HREF</a:t>
            </a:r>
          </a:p>
          <a:p>
            <a:pPr>
              <a:lnSpc>
                <a:spcPct val="90000"/>
              </a:lnSpc>
              <a:buFont typeface="Arial" panose="020B0604020202020204" pitchFamily="34" charset="0"/>
              <a:buNone/>
            </a:pPr>
            <a:r>
              <a:rPr altLang="en-US" sz="1800" smtClean="0">
                <a:cs typeface="Arial" panose="020B0604020202020204" pitchFamily="34" charset="0"/>
              </a:rPr>
              <a:t>c. SRC</a:t>
            </a:r>
          </a:p>
          <a:p>
            <a:pPr>
              <a:lnSpc>
                <a:spcPct val="90000"/>
              </a:lnSpc>
              <a:buFont typeface="Arial" panose="020B0604020202020204" pitchFamily="34" charset="0"/>
              <a:buNone/>
            </a:pPr>
            <a:endParaRPr altLang="en-US" sz="1800" smtClean="0">
              <a:cs typeface="Arial" panose="020B0604020202020204" pitchFamily="34" charset="0"/>
            </a:endParaRPr>
          </a:p>
          <a:p>
            <a:pPr>
              <a:lnSpc>
                <a:spcPct val="90000"/>
              </a:lnSpc>
              <a:buFont typeface="Arial" panose="020B0604020202020204" pitchFamily="34" charset="0"/>
              <a:buNone/>
            </a:pPr>
            <a:r>
              <a:rPr altLang="en-US" sz="1800" smtClean="0">
                <a:cs typeface="Arial" panose="020B0604020202020204" pitchFamily="34" charset="0"/>
              </a:rPr>
              <a:t>2.What would the following &lt;FRAMESET cols="30%,70%"&gt; do? </a:t>
            </a:r>
          </a:p>
          <a:p>
            <a:pPr>
              <a:lnSpc>
                <a:spcPct val="90000"/>
              </a:lnSpc>
              <a:buFont typeface="Arial" panose="020B0604020202020204" pitchFamily="34" charset="0"/>
              <a:buNone/>
            </a:pPr>
            <a:r>
              <a:rPr altLang="en-US" sz="1800" smtClean="0">
                <a:cs typeface="Arial" panose="020B0604020202020204" pitchFamily="34" charset="0"/>
              </a:rPr>
              <a:t>a. Sets up two frames</a:t>
            </a:r>
          </a:p>
          <a:p>
            <a:pPr>
              <a:lnSpc>
                <a:spcPct val="90000"/>
              </a:lnSpc>
              <a:buFont typeface="Arial" panose="020B0604020202020204" pitchFamily="34" charset="0"/>
              <a:buNone/>
            </a:pPr>
            <a:r>
              <a:rPr altLang="en-US" sz="1800" smtClean="0">
                <a:cs typeface="Arial" panose="020B0604020202020204" pitchFamily="34" charset="0"/>
              </a:rPr>
              <a:t>b. Sets up one frame taking 30% of the page</a:t>
            </a:r>
          </a:p>
          <a:p>
            <a:pPr>
              <a:lnSpc>
                <a:spcPct val="90000"/>
              </a:lnSpc>
              <a:buFont typeface="Arial" panose="020B0604020202020204" pitchFamily="34" charset="0"/>
              <a:buNone/>
            </a:pPr>
            <a:r>
              <a:rPr altLang="en-US" sz="1800" smtClean="0">
                <a:cs typeface="Arial" panose="020B0604020202020204" pitchFamily="34" charset="0"/>
              </a:rPr>
              <a:t>c. Sets up two frames, split horizontally</a:t>
            </a:r>
          </a:p>
          <a:p>
            <a:pPr>
              <a:lnSpc>
                <a:spcPct val="90000"/>
              </a:lnSpc>
              <a:buFont typeface="Arial" panose="020B0604020202020204" pitchFamily="34" charset="0"/>
              <a:buNone/>
            </a:pPr>
            <a:endParaRPr altLang="en-US" sz="1800" smtClean="0">
              <a:cs typeface="Arial" panose="020B0604020202020204" pitchFamily="34" charset="0"/>
            </a:endParaRPr>
          </a:p>
          <a:p>
            <a:pPr>
              <a:lnSpc>
                <a:spcPct val="90000"/>
              </a:lnSpc>
              <a:buFont typeface="Arial" panose="020B0604020202020204" pitchFamily="34" charset="0"/>
              <a:buNone/>
            </a:pPr>
            <a:r>
              <a:rPr altLang="en-US" sz="1800" smtClean="0">
                <a:cs typeface="Arial" panose="020B0604020202020204" pitchFamily="34" charset="0"/>
              </a:rPr>
              <a:t>3. &lt;div id="left"&gt;&lt;/div&gt;</a:t>
            </a:r>
          </a:p>
          <a:p>
            <a:pPr>
              <a:lnSpc>
                <a:spcPct val="90000"/>
              </a:lnSpc>
              <a:buFont typeface="Arial" panose="020B0604020202020204" pitchFamily="34" charset="0"/>
              <a:buNone/>
            </a:pPr>
            <a:r>
              <a:rPr altLang="en-US" sz="1800" smtClean="0">
                <a:cs typeface="Arial" panose="020B0604020202020204" pitchFamily="34" charset="0"/>
              </a:rPr>
              <a:t>In this  id="left", is used to:</a:t>
            </a:r>
          </a:p>
          <a:p>
            <a:pPr>
              <a:lnSpc>
                <a:spcPct val="90000"/>
              </a:lnSpc>
              <a:buFont typeface="Arial" panose="020B0604020202020204" pitchFamily="34" charset="0"/>
              <a:buNone/>
            </a:pPr>
            <a:r>
              <a:rPr altLang="en-US" sz="1800" smtClean="0">
                <a:cs typeface="Arial" panose="020B0604020202020204" pitchFamily="34" charset="0"/>
              </a:rPr>
              <a:t>a. indent the column to the left</a:t>
            </a:r>
          </a:p>
          <a:p>
            <a:pPr>
              <a:lnSpc>
                <a:spcPct val="90000"/>
              </a:lnSpc>
              <a:buFont typeface="Arial" panose="020B0604020202020204" pitchFamily="34" charset="0"/>
              <a:buNone/>
            </a:pPr>
            <a:r>
              <a:rPr altLang="en-US" sz="1800" smtClean="0">
                <a:cs typeface="Arial" panose="020B0604020202020204" pitchFamily="34" charset="0"/>
              </a:rPr>
              <a:t>b. name the division or column "left"</a:t>
            </a:r>
          </a:p>
          <a:p>
            <a:pPr>
              <a:lnSpc>
                <a:spcPct val="90000"/>
              </a:lnSpc>
              <a:buFont typeface="Arial" panose="020B0604020202020204" pitchFamily="34" charset="0"/>
              <a:buNone/>
            </a:pPr>
            <a:r>
              <a:rPr altLang="en-US" sz="1800" smtClean="0">
                <a:cs typeface="Arial" panose="020B0604020202020204" pitchFamily="34" charset="0"/>
              </a:rPr>
              <a:t>c. align the text in the column to the left</a:t>
            </a:r>
          </a:p>
          <a:p>
            <a:pPr>
              <a:lnSpc>
                <a:spcPct val="90000"/>
              </a:lnSpc>
              <a:buFont typeface="Arial" panose="020B0604020202020204" pitchFamily="34" charset="0"/>
              <a:buNone/>
            </a:pPr>
            <a:endParaRPr altLang="en-US" sz="1800" smtClean="0">
              <a:cs typeface="Arial" panose="020B0604020202020204" pitchFamily="34" charset="0"/>
            </a:endParaRPr>
          </a:p>
          <a:p>
            <a:pPr>
              <a:lnSpc>
                <a:spcPct val="90000"/>
              </a:lnSpc>
            </a:pPr>
            <a:endParaRPr altLang="en-US" sz="1800" smtClean="0">
              <a:cs typeface="Arial" panose="020B0604020202020204" pitchFamily="34" charset="0"/>
            </a:endParaRPr>
          </a:p>
        </p:txBody>
      </p:sp>
      <p:sp>
        <p:nvSpPr>
          <p:cNvPr id="1102852" name="Text Box 4"/>
          <p:cNvSpPr txBox="1">
            <a:spLocks noChangeArrowheads="1"/>
          </p:cNvSpPr>
          <p:nvPr/>
        </p:nvSpPr>
        <p:spPr bwMode="auto">
          <a:xfrm>
            <a:off x="2955925" y="2246313"/>
            <a:ext cx="854075" cy="366712"/>
          </a:xfrm>
          <a:prstGeom prst="rect">
            <a:avLst/>
          </a:prstGeom>
          <a:solidFill>
            <a:srgbClr val="FF99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SRC</a:t>
            </a:r>
          </a:p>
        </p:txBody>
      </p:sp>
      <p:sp>
        <p:nvSpPr>
          <p:cNvPr id="1102853" name="Text Box 5"/>
          <p:cNvSpPr txBox="1">
            <a:spLocks noChangeArrowheads="1"/>
          </p:cNvSpPr>
          <p:nvPr/>
        </p:nvSpPr>
        <p:spPr bwMode="auto">
          <a:xfrm>
            <a:off x="5257800" y="3810000"/>
            <a:ext cx="2286000" cy="366713"/>
          </a:xfrm>
          <a:prstGeom prst="rect">
            <a:avLst/>
          </a:prstGeom>
          <a:solidFill>
            <a:srgbClr val="FF99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Sets up two frames</a:t>
            </a:r>
          </a:p>
        </p:txBody>
      </p:sp>
      <p:sp>
        <p:nvSpPr>
          <p:cNvPr id="1102854" name="Text Box 6"/>
          <p:cNvSpPr txBox="1">
            <a:spLocks noChangeArrowheads="1"/>
          </p:cNvSpPr>
          <p:nvPr/>
        </p:nvSpPr>
        <p:spPr bwMode="auto">
          <a:xfrm>
            <a:off x="4876800" y="5486400"/>
            <a:ext cx="3733800" cy="369888"/>
          </a:xfrm>
          <a:prstGeom prst="rect">
            <a:avLst/>
          </a:prstGeom>
          <a:solidFill>
            <a:srgbClr val="FF99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Name the division or column “left”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02851">
                                            <p:txEl>
                                              <p:pRg st="0" end="0"/>
                                            </p:txEl>
                                          </p:spTgt>
                                        </p:tgtEl>
                                        <p:attrNameLst>
                                          <p:attrName>style.visibility</p:attrName>
                                        </p:attrNameLst>
                                      </p:cBhvr>
                                      <p:to>
                                        <p:strVal val="visible"/>
                                      </p:to>
                                    </p:set>
                                    <p:anim calcmode="lin" valueType="num">
                                      <p:cBhvr additive="base">
                                        <p:cTn id="7" dur="500" fill="hold"/>
                                        <p:tgtEl>
                                          <p:spTgt spid="1102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28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02851">
                                            <p:txEl>
                                              <p:pRg st="1" end="1"/>
                                            </p:txEl>
                                          </p:spTgt>
                                        </p:tgtEl>
                                        <p:attrNameLst>
                                          <p:attrName>style.visibility</p:attrName>
                                        </p:attrNameLst>
                                      </p:cBhvr>
                                      <p:to>
                                        <p:strVal val="visible"/>
                                      </p:to>
                                    </p:set>
                                    <p:anim calcmode="lin" valueType="num">
                                      <p:cBhvr additive="base">
                                        <p:cTn id="11" dur="500" fill="hold"/>
                                        <p:tgtEl>
                                          <p:spTgt spid="11028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028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02851">
                                            <p:txEl>
                                              <p:pRg st="2" end="2"/>
                                            </p:txEl>
                                          </p:spTgt>
                                        </p:tgtEl>
                                        <p:attrNameLst>
                                          <p:attrName>style.visibility</p:attrName>
                                        </p:attrNameLst>
                                      </p:cBhvr>
                                      <p:to>
                                        <p:strVal val="visible"/>
                                      </p:to>
                                    </p:set>
                                    <p:anim calcmode="lin" valueType="num">
                                      <p:cBhvr additive="base">
                                        <p:cTn id="15" dur="500" fill="hold"/>
                                        <p:tgtEl>
                                          <p:spTgt spid="11028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028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02851">
                                            <p:txEl>
                                              <p:pRg st="3" end="3"/>
                                            </p:txEl>
                                          </p:spTgt>
                                        </p:tgtEl>
                                        <p:attrNameLst>
                                          <p:attrName>style.visibility</p:attrName>
                                        </p:attrNameLst>
                                      </p:cBhvr>
                                      <p:to>
                                        <p:strVal val="visible"/>
                                      </p:to>
                                    </p:set>
                                    <p:anim calcmode="lin" valueType="num">
                                      <p:cBhvr additive="base">
                                        <p:cTn id="19" dur="500" fill="hold"/>
                                        <p:tgtEl>
                                          <p:spTgt spid="11028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028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02852"/>
                                        </p:tgtEl>
                                        <p:attrNameLst>
                                          <p:attrName>style.visibility</p:attrName>
                                        </p:attrNameLst>
                                      </p:cBhvr>
                                      <p:to>
                                        <p:strVal val="visible"/>
                                      </p:to>
                                    </p:set>
                                    <p:anim calcmode="lin" valueType="num">
                                      <p:cBhvr additive="base">
                                        <p:cTn id="25" dur="500" fill="hold"/>
                                        <p:tgtEl>
                                          <p:spTgt spid="1102852"/>
                                        </p:tgtEl>
                                        <p:attrNameLst>
                                          <p:attrName>ppt_x</p:attrName>
                                        </p:attrNameLst>
                                      </p:cBhvr>
                                      <p:tavLst>
                                        <p:tav tm="0">
                                          <p:val>
                                            <p:strVal val="#ppt_x"/>
                                          </p:val>
                                        </p:tav>
                                        <p:tav tm="100000">
                                          <p:val>
                                            <p:strVal val="#ppt_x"/>
                                          </p:val>
                                        </p:tav>
                                      </p:tavLst>
                                    </p:anim>
                                    <p:anim calcmode="lin" valueType="num">
                                      <p:cBhvr additive="base">
                                        <p:cTn id="26" dur="500" fill="hold"/>
                                        <p:tgtEl>
                                          <p:spTgt spid="110285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02851">
                                            <p:txEl>
                                              <p:pRg st="5" end="5"/>
                                            </p:txEl>
                                          </p:spTgt>
                                        </p:tgtEl>
                                        <p:attrNameLst>
                                          <p:attrName>style.visibility</p:attrName>
                                        </p:attrNameLst>
                                      </p:cBhvr>
                                      <p:to>
                                        <p:strVal val="visible"/>
                                      </p:to>
                                    </p:set>
                                    <p:anim calcmode="lin" valueType="num">
                                      <p:cBhvr additive="base">
                                        <p:cTn id="31" dur="500" fill="hold"/>
                                        <p:tgtEl>
                                          <p:spTgt spid="11028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02851">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02851">
                                            <p:txEl>
                                              <p:pRg st="6" end="6"/>
                                            </p:txEl>
                                          </p:spTgt>
                                        </p:tgtEl>
                                        <p:attrNameLst>
                                          <p:attrName>style.visibility</p:attrName>
                                        </p:attrNameLst>
                                      </p:cBhvr>
                                      <p:to>
                                        <p:strVal val="visible"/>
                                      </p:to>
                                    </p:set>
                                    <p:anim calcmode="lin" valueType="num">
                                      <p:cBhvr additive="base">
                                        <p:cTn id="35" dur="500" fill="hold"/>
                                        <p:tgtEl>
                                          <p:spTgt spid="110285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02851">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02851">
                                            <p:txEl>
                                              <p:pRg st="7" end="7"/>
                                            </p:txEl>
                                          </p:spTgt>
                                        </p:tgtEl>
                                        <p:attrNameLst>
                                          <p:attrName>style.visibility</p:attrName>
                                        </p:attrNameLst>
                                      </p:cBhvr>
                                      <p:to>
                                        <p:strVal val="visible"/>
                                      </p:to>
                                    </p:set>
                                    <p:anim calcmode="lin" valueType="num">
                                      <p:cBhvr additive="base">
                                        <p:cTn id="39" dur="500" fill="hold"/>
                                        <p:tgtEl>
                                          <p:spTgt spid="1102851">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02851">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102851">
                                            <p:txEl>
                                              <p:pRg st="8" end="8"/>
                                            </p:txEl>
                                          </p:spTgt>
                                        </p:tgtEl>
                                        <p:attrNameLst>
                                          <p:attrName>style.visibility</p:attrName>
                                        </p:attrNameLst>
                                      </p:cBhvr>
                                      <p:to>
                                        <p:strVal val="visible"/>
                                      </p:to>
                                    </p:set>
                                    <p:anim calcmode="lin" valueType="num">
                                      <p:cBhvr additive="base">
                                        <p:cTn id="43" dur="500" fill="hold"/>
                                        <p:tgtEl>
                                          <p:spTgt spid="110285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0285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02853"/>
                                        </p:tgtEl>
                                        <p:attrNameLst>
                                          <p:attrName>style.visibility</p:attrName>
                                        </p:attrNameLst>
                                      </p:cBhvr>
                                      <p:to>
                                        <p:strVal val="visible"/>
                                      </p:to>
                                    </p:set>
                                    <p:anim calcmode="lin" valueType="num">
                                      <p:cBhvr additive="base">
                                        <p:cTn id="49" dur="500" fill="hold"/>
                                        <p:tgtEl>
                                          <p:spTgt spid="1102853"/>
                                        </p:tgtEl>
                                        <p:attrNameLst>
                                          <p:attrName>ppt_x</p:attrName>
                                        </p:attrNameLst>
                                      </p:cBhvr>
                                      <p:tavLst>
                                        <p:tav tm="0">
                                          <p:val>
                                            <p:strVal val="#ppt_x"/>
                                          </p:val>
                                        </p:tav>
                                        <p:tav tm="100000">
                                          <p:val>
                                            <p:strVal val="#ppt_x"/>
                                          </p:val>
                                        </p:tav>
                                      </p:tavLst>
                                    </p:anim>
                                    <p:anim calcmode="lin" valueType="num">
                                      <p:cBhvr additive="base">
                                        <p:cTn id="50" dur="500" fill="hold"/>
                                        <p:tgtEl>
                                          <p:spTgt spid="1102853"/>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102851">
                                            <p:txEl>
                                              <p:pRg st="10" end="10"/>
                                            </p:txEl>
                                          </p:spTgt>
                                        </p:tgtEl>
                                        <p:attrNameLst>
                                          <p:attrName>style.visibility</p:attrName>
                                        </p:attrNameLst>
                                      </p:cBhvr>
                                      <p:to>
                                        <p:strVal val="visible"/>
                                      </p:to>
                                    </p:set>
                                    <p:anim calcmode="lin" valueType="num">
                                      <p:cBhvr additive="base">
                                        <p:cTn id="55" dur="500" fill="hold"/>
                                        <p:tgtEl>
                                          <p:spTgt spid="1102851">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02851">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102851">
                                            <p:txEl>
                                              <p:pRg st="11" end="11"/>
                                            </p:txEl>
                                          </p:spTgt>
                                        </p:tgtEl>
                                        <p:attrNameLst>
                                          <p:attrName>style.visibility</p:attrName>
                                        </p:attrNameLst>
                                      </p:cBhvr>
                                      <p:to>
                                        <p:strVal val="visible"/>
                                      </p:to>
                                    </p:set>
                                    <p:anim calcmode="lin" valueType="num">
                                      <p:cBhvr additive="base">
                                        <p:cTn id="59" dur="500" fill="hold"/>
                                        <p:tgtEl>
                                          <p:spTgt spid="1102851">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02851">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102851">
                                            <p:txEl>
                                              <p:pRg st="12" end="12"/>
                                            </p:txEl>
                                          </p:spTgt>
                                        </p:tgtEl>
                                        <p:attrNameLst>
                                          <p:attrName>style.visibility</p:attrName>
                                        </p:attrNameLst>
                                      </p:cBhvr>
                                      <p:to>
                                        <p:strVal val="visible"/>
                                      </p:to>
                                    </p:set>
                                    <p:anim calcmode="lin" valueType="num">
                                      <p:cBhvr additive="base">
                                        <p:cTn id="63" dur="500" fill="hold"/>
                                        <p:tgtEl>
                                          <p:spTgt spid="1102851">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102851">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102851">
                                            <p:txEl>
                                              <p:pRg st="13" end="13"/>
                                            </p:txEl>
                                          </p:spTgt>
                                        </p:tgtEl>
                                        <p:attrNameLst>
                                          <p:attrName>style.visibility</p:attrName>
                                        </p:attrNameLst>
                                      </p:cBhvr>
                                      <p:to>
                                        <p:strVal val="visible"/>
                                      </p:to>
                                    </p:set>
                                    <p:anim calcmode="lin" valueType="num">
                                      <p:cBhvr additive="base">
                                        <p:cTn id="67" dur="500" fill="hold"/>
                                        <p:tgtEl>
                                          <p:spTgt spid="1102851">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02851">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102851">
                                            <p:txEl>
                                              <p:pRg st="14" end="14"/>
                                            </p:txEl>
                                          </p:spTgt>
                                        </p:tgtEl>
                                        <p:attrNameLst>
                                          <p:attrName>style.visibility</p:attrName>
                                        </p:attrNameLst>
                                      </p:cBhvr>
                                      <p:to>
                                        <p:strVal val="visible"/>
                                      </p:to>
                                    </p:set>
                                    <p:anim calcmode="lin" valueType="num">
                                      <p:cBhvr additive="base">
                                        <p:cTn id="71" dur="500" fill="hold"/>
                                        <p:tgtEl>
                                          <p:spTgt spid="1102851">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10285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102854"/>
                                        </p:tgtEl>
                                        <p:attrNameLst>
                                          <p:attrName>style.visibility</p:attrName>
                                        </p:attrNameLst>
                                      </p:cBhvr>
                                      <p:to>
                                        <p:strVal val="visible"/>
                                      </p:to>
                                    </p:set>
                                    <p:anim calcmode="lin" valueType="num">
                                      <p:cBhvr additive="base">
                                        <p:cTn id="77" dur="500" fill="hold"/>
                                        <p:tgtEl>
                                          <p:spTgt spid="1102854"/>
                                        </p:tgtEl>
                                        <p:attrNameLst>
                                          <p:attrName>ppt_x</p:attrName>
                                        </p:attrNameLst>
                                      </p:cBhvr>
                                      <p:tavLst>
                                        <p:tav tm="0">
                                          <p:val>
                                            <p:strVal val="#ppt_x"/>
                                          </p:val>
                                        </p:tav>
                                        <p:tav tm="100000">
                                          <p:val>
                                            <p:strVal val="#ppt_x"/>
                                          </p:val>
                                        </p:tav>
                                      </p:tavLst>
                                    </p:anim>
                                    <p:anim calcmode="lin" valueType="num">
                                      <p:cBhvr additive="base">
                                        <p:cTn id="78" dur="500" fill="hold"/>
                                        <p:tgtEl>
                                          <p:spTgt spid="11028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2852" grpId="0" animBg="1"/>
      <p:bldP spid="1102853" grpId="0" animBg="1"/>
      <p:bldP spid="110285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p:cNvSpPr>
          <p:nvPr>
            <p:ph type="title"/>
          </p:nvPr>
        </p:nvSpPr>
        <p:spPr>
          <a:xfrm>
            <a:off x="0" y="215900"/>
            <a:ext cx="7696200" cy="549275"/>
          </a:xfrm>
        </p:spPr>
        <p:txBody>
          <a:bodyPr/>
          <a:lstStyle/>
          <a:p>
            <a:pPr eaLnBrk="1" hangingPunct="1"/>
            <a:r>
              <a:rPr altLang="en-US" smtClean="0">
                <a:cs typeface="Arial" panose="020B0604020202020204" pitchFamily="34" charset="0"/>
              </a:rPr>
              <a:t>Summary</a:t>
            </a:r>
          </a:p>
        </p:txBody>
      </p:sp>
      <p:sp>
        <p:nvSpPr>
          <p:cNvPr id="190467" name="Rectangle 3"/>
          <p:cNvSpPr>
            <a:spLocks noGrp="1"/>
          </p:cNvSpPr>
          <p:nvPr>
            <p:ph idx="1"/>
          </p:nvPr>
        </p:nvSpPr>
        <p:spPr>
          <a:xfrm>
            <a:off x="457200" y="1143000"/>
            <a:ext cx="8229600" cy="5148263"/>
          </a:xfrm>
        </p:spPr>
        <p:txBody>
          <a:bodyPr/>
          <a:lstStyle/>
          <a:p>
            <a:pPr eaLnBrk="1" hangingPunct="1"/>
            <a:r>
              <a:rPr lang="en-GB" altLang="en-US" sz="2400" smtClean="0">
                <a:cs typeface="Arial" panose="020B0604020202020204" pitchFamily="34" charset="0"/>
              </a:rPr>
              <a:t>In this sub-module, we were able to </a:t>
            </a:r>
          </a:p>
          <a:p>
            <a:pPr eaLnBrk="1" hangingPunct="1">
              <a:buFont typeface="Arial" panose="020B0604020202020204" pitchFamily="34" charset="0"/>
              <a:buNone/>
            </a:pPr>
            <a:endParaRPr lang="en-GB" altLang="en-US" sz="2400" smtClean="0">
              <a:cs typeface="Arial" panose="020B0604020202020204" pitchFamily="34" charset="0"/>
            </a:endParaRPr>
          </a:p>
          <a:p>
            <a:pPr lvl="1" eaLnBrk="1" hangingPunct="1"/>
            <a:r>
              <a:rPr lang="en-GB" altLang="en-US" sz="2400" smtClean="0"/>
              <a:t>Describe the various HTML tags and their usage</a:t>
            </a:r>
          </a:p>
          <a:p>
            <a:pPr lvl="1" eaLnBrk="1" hangingPunct="1"/>
            <a:r>
              <a:rPr lang="en-GB" altLang="en-US" sz="2400" smtClean="0"/>
              <a:t>Describe the various hyperlink and image tags</a:t>
            </a:r>
          </a:p>
          <a:p>
            <a:pPr lvl="1" eaLnBrk="1" hangingPunct="1"/>
            <a:r>
              <a:rPr lang="en-GB" altLang="en-US" sz="2400" smtClean="0"/>
              <a:t>Describe the various Table tags and their usage</a:t>
            </a:r>
          </a:p>
          <a:p>
            <a:pPr lvl="1" eaLnBrk="1" hangingPunct="1"/>
            <a:r>
              <a:rPr lang="en-GB" altLang="en-US" sz="2400" smtClean="0"/>
              <a:t>Describe the various Form elements and their usage</a:t>
            </a:r>
          </a:p>
          <a:p>
            <a:pPr lvl="1" eaLnBrk="1" hangingPunct="1"/>
            <a:r>
              <a:rPr altLang="en-US" sz="2400" smtClean="0"/>
              <a:t>Create web pages using frames</a:t>
            </a:r>
            <a:endParaRPr lang="en-GB" altLang="en-US" sz="2400" smtClean="0"/>
          </a:p>
          <a:p>
            <a:pPr lvl="1" eaLnBrk="1" hangingPunct="1"/>
            <a:r>
              <a:rPr lang="en-GB" altLang="en-US" sz="2400" smtClean="0"/>
              <a:t>Create web pages using Style and Div elements </a:t>
            </a:r>
          </a:p>
          <a:p>
            <a:pPr lvl="1" eaLnBrk="1" hangingPunct="1"/>
            <a:endParaRPr altLang="en-US" sz="2000" smtClean="0"/>
          </a:p>
          <a:p>
            <a:pPr lvl="1" eaLnBrk="1" hangingPunct="1"/>
            <a:endParaRPr altLang="en-US" sz="2000" smtClean="0"/>
          </a:p>
          <a:p>
            <a:pPr lvl="1" eaLnBrk="1" hangingPunct="1"/>
            <a:endParaRPr altLang="en-US" sz="2400" smtClean="0"/>
          </a:p>
          <a:p>
            <a:pPr eaLnBrk="1" hangingPunct="1"/>
            <a:endParaRPr altLang="en-US" sz="2200" smtClean="0">
              <a:cs typeface="Arial" panose="020B0604020202020204" pitchFamily="34" charset="0"/>
            </a:endParaRPr>
          </a:p>
          <a:p>
            <a:pPr eaLnBrk="1" hangingPunct="1">
              <a:buFont typeface="Arial" panose="020B0604020202020204" pitchFamily="34" charset="0"/>
              <a:buNone/>
            </a:pPr>
            <a:endParaRPr altLang="en-US" sz="2200"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0" y="176213"/>
            <a:ext cx="7696200" cy="549275"/>
          </a:xfrm>
        </p:spPr>
        <p:txBody>
          <a:bodyPr/>
          <a:lstStyle/>
          <a:p>
            <a:pPr eaLnBrk="1" hangingPunct="1"/>
            <a:r>
              <a:rPr lang="en-GB" altLang="en-US" smtClean="0">
                <a:cs typeface="Arial" panose="020B0604020202020204" pitchFamily="34" charset="0"/>
              </a:rPr>
              <a:t>References</a:t>
            </a:r>
          </a:p>
        </p:txBody>
      </p:sp>
      <p:sp>
        <p:nvSpPr>
          <p:cNvPr id="191491" name="Rectangle 3"/>
          <p:cNvSpPr>
            <a:spLocks noGrp="1" noChangeArrowheads="1"/>
          </p:cNvSpPr>
          <p:nvPr>
            <p:ph type="body" idx="4294967295"/>
          </p:nvPr>
        </p:nvSpPr>
        <p:spPr>
          <a:xfrm>
            <a:off x="0" y="1066800"/>
            <a:ext cx="8839200" cy="4953000"/>
          </a:xfrm>
          <a:prstGeom prst="rect">
            <a:avLst/>
          </a:prstGeom>
        </p:spPr>
        <p:txBody>
          <a:bodyPr/>
          <a:lstStyle/>
          <a:p>
            <a:pPr marL="381000" indent="-381000" eaLnBrk="1" hangingPunct="1">
              <a:buFont typeface="Wingdings" panose="05000000000000000000" pitchFamily="2" charset="2"/>
              <a:buAutoNum type="arabicPeriod"/>
            </a:pPr>
            <a:r>
              <a:rPr altLang="en-US" sz="2400" smtClean="0">
                <a:cs typeface="Arial" panose="020B0604020202020204" pitchFamily="34" charset="0"/>
              </a:rPr>
              <a:t>w3schools.com (2012). </a:t>
            </a:r>
            <a:r>
              <a:rPr altLang="en-US" sz="2400" i="1" smtClean="0">
                <a:cs typeface="Arial" panose="020B0604020202020204" pitchFamily="34" charset="0"/>
              </a:rPr>
              <a:t>HTML &lt;div&gt; Tag</a:t>
            </a:r>
            <a:r>
              <a:rPr altLang="en-US" sz="2400" smtClean="0">
                <a:cs typeface="Arial" panose="020B0604020202020204" pitchFamily="34" charset="0"/>
              </a:rPr>
              <a:t>. Retrieved May 4, 2012, from, </a:t>
            </a:r>
            <a:r>
              <a:rPr altLang="en-US" sz="2400" smtClean="0">
                <a:cs typeface="Arial" panose="020B0604020202020204" pitchFamily="34" charset="0"/>
                <a:hlinkClick r:id="rId3"/>
              </a:rPr>
              <a:t>http://www.w3schools.com/tags/tag_div.asp</a:t>
            </a:r>
            <a:endParaRPr altLang="en-US" sz="2400" smtClean="0">
              <a:cs typeface="Arial" panose="020B0604020202020204" pitchFamily="34" charset="0"/>
            </a:endParaRPr>
          </a:p>
          <a:p>
            <a:pPr marL="381000" indent="-381000" eaLnBrk="1" hangingPunct="1">
              <a:buFont typeface="Arial" panose="020B0604020202020204" pitchFamily="34" charset="0"/>
              <a:buNone/>
            </a:pPr>
            <a:endParaRPr altLang="en-US" sz="2400" smtClean="0">
              <a:cs typeface="Arial" panose="020B0604020202020204" pitchFamily="34" charset="0"/>
            </a:endParaRPr>
          </a:p>
          <a:p>
            <a:pPr marL="381000" indent="-381000" eaLnBrk="1" hangingPunct="1">
              <a:buFont typeface="Arial" panose="020B0604020202020204" pitchFamily="34" charset="0"/>
              <a:buNone/>
            </a:pPr>
            <a:r>
              <a:rPr altLang="en-US" sz="2400" smtClean="0">
                <a:cs typeface="Arial" panose="020B0604020202020204" pitchFamily="34" charset="0"/>
              </a:rPr>
              <a:t>2. w3schools.com (2012). </a:t>
            </a:r>
            <a:r>
              <a:rPr altLang="en-US" sz="2400" i="1" smtClean="0">
                <a:cs typeface="Arial" panose="020B0604020202020204" pitchFamily="34" charset="0"/>
              </a:rPr>
              <a:t>HTML Tables</a:t>
            </a:r>
            <a:r>
              <a:rPr altLang="en-US" sz="2400" smtClean="0">
                <a:cs typeface="Arial" panose="020B0604020202020204" pitchFamily="34" charset="0"/>
              </a:rPr>
              <a:t>. Retrieved May 4, 2012, from, </a:t>
            </a:r>
            <a:r>
              <a:rPr altLang="en-US" sz="2400" smtClean="0">
                <a:cs typeface="Arial" panose="020B0604020202020204" pitchFamily="34" charset="0"/>
                <a:hlinkClick r:id="rId4"/>
              </a:rPr>
              <a:t>http://www.w3schools.com/html/html_tables.asp</a:t>
            </a:r>
            <a:endParaRPr altLang="en-US" sz="2400"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itle 1"/>
          <p:cNvSpPr>
            <a:spLocks noGrp="1"/>
          </p:cNvSpPr>
          <p:nvPr>
            <p:ph type="ctrTitle"/>
          </p:nvPr>
        </p:nvSpPr>
        <p:spPr>
          <a:xfrm>
            <a:off x="4724400" y="2590800"/>
            <a:ext cx="4203700" cy="554038"/>
          </a:xfrm>
        </p:spPr>
        <p:txBody>
          <a:bodyPr/>
          <a:lstStyle/>
          <a:p>
            <a:pPr algn="r"/>
            <a:r>
              <a:rPr altLang="en-US" smtClean="0">
                <a:cs typeface="Arial" panose="020B0604020202020204" pitchFamily="34" charset="0"/>
              </a:rPr>
              <a:t>Thank You</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p:cNvSpPr>
          <p:nvPr>
            <p:ph type="title"/>
          </p:nvPr>
        </p:nvSpPr>
        <p:spPr>
          <a:xfrm>
            <a:off x="304800" y="228600"/>
            <a:ext cx="7696200" cy="549275"/>
          </a:xfrm>
        </p:spPr>
        <p:txBody>
          <a:bodyPr/>
          <a:lstStyle/>
          <a:p>
            <a:pPr eaLnBrk="1" hangingPunct="1"/>
            <a:r>
              <a:rPr lang="en-GB" altLang="en-US" smtClean="0">
                <a:cs typeface="Arial" panose="020B0604020202020204" pitchFamily="34" charset="0"/>
              </a:rPr>
              <a:t>Introduction to HTML</a:t>
            </a:r>
          </a:p>
        </p:txBody>
      </p:sp>
      <p:sp>
        <p:nvSpPr>
          <p:cNvPr id="144387" name="Rectangle 3"/>
          <p:cNvSpPr>
            <a:spLocks noGrp="1"/>
          </p:cNvSpPr>
          <p:nvPr>
            <p:ph idx="1"/>
          </p:nvPr>
        </p:nvSpPr>
        <p:spPr>
          <a:xfrm>
            <a:off x="457200" y="1144588"/>
            <a:ext cx="8305800" cy="5148262"/>
          </a:xfrm>
        </p:spPr>
        <p:txBody>
          <a:bodyPr/>
          <a:lstStyle/>
          <a:p>
            <a:pPr marL="381000" indent="-381000" eaLnBrk="1" hangingPunct="1">
              <a:buFont typeface="Arial" charset="0"/>
              <a:buNone/>
              <a:defRPr/>
            </a:pPr>
            <a:r>
              <a:rPr sz="2400" b="1" smtClean="0">
                <a:cs typeface="Arial" charset="0"/>
              </a:rPr>
              <a:t>The Problem</a:t>
            </a:r>
          </a:p>
          <a:p>
            <a:pPr marL="381000" indent="-381000" eaLnBrk="1" hangingPunct="1">
              <a:buFont typeface="Arial" charset="0"/>
              <a:buChar char="•"/>
              <a:defRPr/>
            </a:pPr>
            <a:endParaRPr sz="700" b="1" smtClean="0">
              <a:cs typeface="Arial" charset="0"/>
            </a:endParaRPr>
          </a:p>
          <a:p>
            <a:pPr marL="381000" indent="-381000" algn="just" eaLnBrk="1" hangingPunct="1">
              <a:buFont typeface="Arial" charset="0"/>
              <a:buChar char="•"/>
              <a:defRPr/>
            </a:pPr>
            <a:r>
              <a:rPr sz="2400" smtClean="0">
                <a:cs typeface="Arial" charset="0"/>
              </a:rPr>
              <a:t>Universally computer Understandable language to publish information for global distribution.</a:t>
            </a:r>
          </a:p>
          <a:p>
            <a:pPr marL="381000" indent="-381000" algn="just" eaLnBrk="1" hangingPunct="1">
              <a:buFont typeface="Arial" charset="0"/>
              <a:buChar char="•"/>
              <a:defRPr/>
            </a:pPr>
            <a:endParaRPr lang="en-GB" sz="2400" smtClean="0">
              <a:cs typeface="Arial" charset="0"/>
            </a:endParaRPr>
          </a:p>
          <a:p>
            <a:pPr marL="381000" indent="-381000" algn="just" eaLnBrk="1" hangingPunct="1">
              <a:buFont typeface="Arial" charset="0"/>
              <a:buNone/>
              <a:defRPr/>
            </a:pPr>
            <a:r>
              <a:rPr lang="en-GB" sz="2400" b="1" smtClean="0">
                <a:cs typeface="Arial" charset="0"/>
              </a:rPr>
              <a:t>The Solution:</a:t>
            </a:r>
          </a:p>
          <a:p>
            <a:pPr marL="381000" indent="-381000" algn="just" eaLnBrk="1" hangingPunct="1">
              <a:buFont typeface="Arial" charset="0"/>
              <a:buChar char="•"/>
              <a:defRPr/>
            </a:pPr>
            <a:endParaRPr lang="en-GB" sz="1050" b="1" smtClean="0">
              <a:cs typeface="Arial" charset="0"/>
            </a:endParaRPr>
          </a:p>
          <a:p>
            <a:pPr marL="381000" indent="-381000" algn="just" eaLnBrk="1" hangingPunct="1">
              <a:buFont typeface="Arial" charset="0"/>
              <a:buChar char="•"/>
              <a:defRPr/>
            </a:pPr>
            <a:r>
              <a:rPr sz="2400" smtClean="0">
                <a:cs typeface="Arial" charset="0"/>
              </a:rPr>
              <a:t>HTML - Stands for Hyper Text Markup Language.</a:t>
            </a:r>
          </a:p>
          <a:p>
            <a:pPr marL="381000" indent="-381000" algn="just" eaLnBrk="1" hangingPunct="1">
              <a:buFont typeface="Arial" charset="0"/>
              <a:buChar char="•"/>
              <a:defRPr/>
            </a:pPr>
            <a:r>
              <a:rPr sz="2400" smtClean="0">
                <a:cs typeface="Arial" charset="0"/>
              </a:rPr>
              <a:t>Special text documents used by web browsers to present text and graphics.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6"/>
          <p:cNvSpPr>
            <a:spLocks noGrp="1"/>
          </p:cNvSpPr>
          <p:nvPr>
            <p:ph type="title"/>
          </p:nvPr>
        </p:nvSpPr>
        <p:spPr>
          <a:xfrm>
            <a:off x="152400" y="215900"/>
            <a:ext cx="7543800" cy="549275"/>
          </a:xfrm>
        </p:spPr>
        <p:txBody>
          <a:bodyPr/>
          <a:lstStyle/>
          <a:p>
            <a:pPr eaLnBrk="1" hangingPunct="1"/>
            <a:r>
              <a:rPr altLang="en-US" smtClean="0">
                <a:cs typeface="Arial" panose="020B0604020202020204" pitchFamily="34" charset="0"/>
              </a:rPr>
              <a:t>Features of HTML</a:t>
            </a:r>
          </a:p>
        </p:txBody>
      </p:sp>
      <p:sp>
        <p:nvSpPr>
          <p:cNvPr id="145411" name="Rectangle 3"/>
          <p:cNvSpPr>
            <a:spLocks noGrp="1"/>
          </p:cNvSpPr>
          <p:nvPr>
            <p:ph idx="1"/>
          </p:nvPr>
        </p:nvSpPr>
        <p:spPr/>
        <p:txBody>
          <a:bodyPr>
            <a:normAutofit lnSpcReduction="10000"/>
          </a:bodyPr>
          <a:lstStyle/>
          <a:p>
            <a:pPr marL="381000" indent="-381000" algn="just" eaLnBrk="1" hangingPunct="1">
              <a:buFont typeface="Wingdings" panose="05000000000000000000" pitchFamily="2" charset="2"/>
              <a:buAutoNum type="arabicPeriod"/>
            </a:pPr>
            <a:r>
              <a:rPr altLang="en-US" sz="2400" b="1" smtClean="0">
                <a:cs typeface="Arial" panose="020B0604020202020204" pitchFamily="34" charset="0"/>
              </a:rPr>
              <a:t>Publish</a:t>
            </a:r>
            <a:r>
              <a:rPr altLang="en-US" sz="2400" smtClean="0">
                <a:cs typeface="Arial" panose="020B0604020202020204" pitchFamily="34" charset="0"/>
              </a:rPr>
              <a:t> online documents with headings, text, tables, lists, photos, etc. </a:t>
            </a:r>
          </a:p>
          <a:p>
            <a:pPr marL="381000" indent="-381000" algn="just" eaLnBrk="1" hangingPunct="1">
              <a:buFont typeface="Wingdings" panose="05000000000000000000" pitchFamily="2" charset="2"/>
              <a:buAutoNum type="arabicPeriod"/>
            </a:pPr>
            <a:endParaRPr altLang="en-US" sz="2400" smtClean="0">
              <a:cs typeface="Arial" panose="020B0604020202020204" pitchFamily="34" charset="0"/>
            </a:endParaRPr>
          </a:p>
          <a:p>
            <a:pPr marL="381000" indent="-381000" algn="just" eaLnBrk="1" hangingPunct="1">
              <a:buFont typeface="Wingdings" panose="05000000000000000000" pitchFamily="2" charset="2"/>
              <a:buAutoNum type="arabicPeriod"/>
            </a:pPr>
            <a:r>
              <a:rPr altLang="en-US" sz="2400" b="1" smtClean="0">
                <a:cs typeface="Arial" panose="020B0604020202020204" pitchFamily="34" charset="0"/>
              </a:rPr>
              <a:t>Retrieve</a:t>
            </a:r>
            <a:r>
              <a:rPr altLang="en-US" sz="2400" smtClean="0">
                <a:cs typeface="Arial" panose="020B0604020202020204" pitchFamily="34" charset="0"/>
              </a:rPr>
              <a:t> online information via hypertext links, at the click of a button. </a:t>
            </a:r>
          </a:p>
          <a:p>
            <a:pPr marL="381000" indent="-381000" algn="just" eaLnBrk="1" hangingPunct="1">
              <a:buFont typeface="Wingdings" panose="05000000000000000000" pitchFamily="2" charset="2"/>
              <a:buAutoNum type="arabicPeriod"/>
            </a:pPr>
            <a:endParaRPr altLang="en-US" sz="2400" smtClean="0">
              <a:cs typeface="Arial" panose="020B0604020202020204" pitchFamily="34" charset="0"/>
            </a:endParaRPr>
          </a:p>
          <a:p>
            <a:pPr marL="381000" indent="-381000" algn="just" eaLnBrk="1" hangingPunct="1">
              <a:buFont typeface="Wingdings" panose="05000000000000000000" pitchFamily="2" charset="2"/>
              <a:buAutoNum type="arabicPeriod"/>
            </a:pPr>
            <a:r>
              <a:rPr altLang="en-US" sz="2400" b="1" smtClean="0">
                <a:cs typeface="Arial" panose="020B0604020202020204" pitchFamily="34" charset="0"/>
              </a:rPr>
              <a:t>Design forms </a:t>
            </a:r>
            <a:r>
              <a:rPr altLang="en-US" sz="2400" smtClean="0">
                <a:cs typeface="Arial" panose="020B0604020202020204" pitchFamily="34" charset="0"/>
              </a:rPr>
              <a:t>for conducting transactions with remote services, for use in searching for information, making reservations, ordering products, etc. </a:t>
            </a:r>
          </a:p>
          <a:p>
            <a:pPr marL="381000" indent="-381000" algn="just" eaLnBrk="1" hangingPunct="1">
              <a:buFont typeface="Wingdings" panose="05000000000000000000" pitchFamily="2" charset="2"/>
              <a:buAutoNum type="arabicPeriod"/>
            </a:pPr>
            <a:endParaRPr altLang="en-US" sz="2400" smtClean="0">
              <a:cs typeface="Arial" panose="020B0604020202020204" pitchFamily="34" charset="0"/>
            </a:endParaRPr>
          </a:p>
          <a:p>
            <a:pPr marL="381000" indent="-381000" algn="just" eaLnBrk="1" hangingPunct="1">
              <a:buFont typeface="Wingdings" panose="05000000000000000000" pitchFamily="2" charset="2"/>
              <a:buAutoNum type="arabicPeriod"/>
            </a:pPr>
            <a:r>
              <a:rPr altLang="en-US" sz="2400" b="1" smtClean="0">
                <a:cs typeface="Arial" panose="020B0604020202020204" pitchFamily="34" charset="0"/>
              </a:rPr>
              <a:t>Include </a:t>
            </a:r>
            <a:r>
              <a:rPr altLang="en-US" sz="2400" smtClean="0">
                <a:cs typeface="Arial" panose="020B0604020202020204" pitchFamily="34" charset="0"/>
              </a:rPr>
              <a:t>spread-sheets, video clips, sound clips, and other applications directly in their documents.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p:cNvSpPr>
          <p:nvPr>
            <p:ph type="title"/>
          </p:nvPr>
        </p:nvSpPr>
        <p:spPr>
          <a:xfrm>
            <a:off x="228600" y="215900"/>
            <a:ext cx="7467600" cy="549275"/>
          </a:xfrm>
        </p:spPr>
        <p:txBody>
          <a:bodyPr/>
          <a:lstStyle/>
          <a:p>
            <a:pPr eaLnBrk="1" hangingPunct="1"/>
            <a:r>
              <a:rPr altLang="en-US" smtClean="0">
                <a:cs typeface="Arial" panose="020B0604020202020204" pitchFamily="34" charset="0"/>
              </a:rPr>
              <a:t>HTML Tag</a:t>
            </a:r>
          </a:p>
        </p:txBody>
      </p:sp>
      <p:sp>
        <p:nvSpPr>
          <p:cNvPr id="146435" name="Rectangle 3"/>
          <p:cNvSpPr>
            <a:spLocks noGrp="1"/>
          </p:cNvSpPr>
          <p:nvPr>
            <p:ph idx="1"/>
          </p:nvPr>
        </p:nvSpPr>
        <p:spPr/>
        <p:txBody>
          <a:bodyPr/>
          <a:lstStyle/>
          <a:p>
            <a:pPr marL="381000" indent="-381000" algn="just" eaLnBrk="1" hangingPunct="1">
              <a:buFont typeface="Wingdings" panose="05000000000000000000" pitchFamily="2" charset="2"/>
              <a:buAutoNum type="arabicPeriod"/>
            </a:pPr>
            <a:r>
              <a:rPr altLang="en-US" sz="2400" smtClean="0">
                <a:cs typeface="Arial" panose="020B0604020202020204" pitchFamily="34" charset="0"/>
              </a:rPr>
              <a:t>It is a markup</a:t>
            </a:r>
          </a:p>
          <a:p>
            <a:pPr marL="381000" indent="-381000" algn="just" eaLnBrk="1" hangingPunct="1">
              <a:buFont typeface="Wingdings" panose="05000000000000000000" pitchFamily="2" charset="2"/>
              <a:buAutoNum type="arabicPeriod"/>
            </a:pPr>
            <a:r>
              <a:rPr altLang="en-US" sz="2400" smtClean="0">
                <a:cs typeface="Arial" panose="020B0604020202020204" pitchFamily="34" charset="0"/>
              </a:rPr>
              <a:t>Identify a page element's type, format, and appearance.</a:t>
            </a:r>
          </a:p>
          <a:p>
            <a:pPr marL="381000" indent="-381000" algn="just" eaLnBrk="1" hangingPunct="1">
              <a:buFont typeface="Wingdings" panose="05000000000000000000" pitchFamily="2" charset="2"/>
              <a:buAutoNum type="arabicPeriod"/>
            </a:pPr>
            <a:r>
              <a:rPr altLang="en-US" sz="2400" smtClean="0">
                <a:cs typeface="Arial" panose="020B0604020202020204" pitchFamily="34" charset="0"/>
              </a:rPr>
              <a:t>All HTML tags are enclosed in brackets (i.e. &lt;table&gt;). </a:t>
            </a:r>
          </a:p>
          <a:p>
            <a:pPr marL="381000" indent="-381000" algn="just" eaLnBrk="1" hangingPunct="1">
              <a:buFont typeface="Wingdings" panose="05000000000000000000" pitchFamily="2" charset="2"/>
              <a:buAutoNum type="arabicPeriod"/>
            </a:pPr>
            <a:r>
              <a:rPr altLang="en-US" sz="2400" smtClean="0">
                <a:cs typeface="Arial" panose="020B0604020202020204" pitchFamily="34" charset="0"/>
              </a:rPr>
              <a:t>Some tags require closing tags.</a:t>
            </a:r>
          </a:p>
          <a:p>
            <a:pPr marL="381000" indent="-381000" algn="just" eaLnBrk="1" hangingPunct="1">
              <a:buFont typeface="Wingdings" panose="05000000000000000000" pitchFamily="2" charset="2"/>
              <a:buAutoNum type="arabicPeriod"/>
            </a:pPr>
            <a:endParaRPr altLang="en-US" sz="2400"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p:cNvSpPr>
          <p:nvPr>
            <p:ph type="title"/>
          </p:nvPr>
        </p:nvSpPr>
        <p:spPr>
          <a:xfrm>
            <a:off x="152400" y="152400"/>
            <a:ext cx="7696200" cy="549275"/>
          </a:xfrm>
        </p:spPr>
        <p:txBody>
          <a:bodyPr/>
          <a:lstStyle/>
          <a:p>
            <a:pPr eaLnBrk="1" hangingPunct="1"/>
            <a:r>
              <a:rPr altLang="en-US" smtClean="0">
                <a:cs typeface="Arial" panose="020B0604020202020204" pitchFamily="34" charset="0"/>
              </a:rPr>
              <a:t>Types of HTML Tags</a:t>
            </a:r>
          </a:p>
        </p:txBody>
      </p:sp>
      <p:sp>
        <p:nvSpPr>
          <p:cNvPr id="147459" name="Rectangle 3"/>
          <p:cNvSpPr>
            <a:spLocks noGrp="1"/>
          </p:cNvSpPr>
          <p:nvPr>
            <p:ph sz="half" idx="1"/>
          </p:nvPr>
        </p:nvSpPr>
        <p:spPr>
          <a:xfrm>
            <a:off x="457200" y="1371600"/>
            <a:ext cx="4027488" cy="4953000"/>
          </a:xfrm>
        </p:spPr>
        <p:txBody>
          <a:bodyPr/>
          <a:lstStyle/>
          <a:p>
            <a:pPr eaLnBrk="1" hangingPunct="1">
              <a:buFont typeface="Wingdings" panose="05000000000000000000" pitchFamily="2" charset="2"/>
              <a:buAutoNum type="arabicPeriod"/>
            </a:pPr>
            <a:r>
              <a:rPr altLang="en-US" sz="2000" smtClean="0">
                <a:cs typeface="Arial" panose="020B0604020202020204" pitchFamily="34" charset="0"/>
              </a:rPr>
              <a:t>Layout Tags</a:t>
            </a:r>
          </a:p>
          <a:p>
            <a:pPr marL="762000" lvl="1" indent="-304800" eaLnBrk="1" hangingPunct="1"/>
            <a:r>
              <a:rPr altLang="en-US" sz="1800" smtClean="0"/>
              <a:t>Basic Tags</a:t>
            </a:r>
          </a:p>
          <a:p>
            <a:pPr marL="762000" lvl="1" indent="-304800" eaLnBrk="1" hangingPunct="1"/>
            <a:r>
              <a:rPr altLang="en-US" sz="1800" smtClean="0"/>
              <a:t>Structural Tags</a:t>
            </a:r>
          </a:p>
          <a:p>
            <a:pPr marL="762000" lvl="1" indent="-304800" eaLnBrk="1" hangingPunct="1"/>
            <a:endParaRPr altLang="en-US" sz="1800" smtClean="0"/>
          </a:p>
          <a:p>
            <a:pPr eaLnBrk="1" hangingPunct="1">
              <a:buFont typeface="Wingdings" panose="05000000000000000000" pitchFamily="2" charset="2"/>
              <a:buAutoNum type="arabicPeriod"/>
            </a:pPr>
            <a:r>
              <a:rPr altLang="en-US" sz="2000" smtClean="0">
                <a:cs typeface="Arial" panose="020B0604020202020204" pitchFamily="34" charset="0"/>
              </a:rPr>
              <a:t>Semantic Tags</a:t>
            </a:r>
          </a:p>
          <a:p>
            <a:pPr marL="762000" lvl="1" indent="-304800" eaLnBrk="1" hangingPunct="1"/>
            <a:r>
              <a:rPr altLang="en-US" sz="1800" smtClean="0"/>
              <a:t>Presentation Tags</a:t>
            </a:r>
          </a:p>
          <a:p>
            <a:pPr marL="762000" lvl="1" indent="-304800" eaLnBrk="1" hangingPunct="1"/>
            <a:r>
              <a:rPr altLang="en-US" sz="1800" smtClean="0"/>
              <a:t>Links &amp; Graphics.</a:t>
            </a:r>
          </a:p>
          <a:p>
            <a:pPr marL="762000" lvl="1" indent="-304800" eaLnBrk="1" hangingPunct="1"/>
            <a:r>
              <a:rPr altLang="en-US" sz="1800" smtClean="0"/>
              <a:t>Lists.</a:t>
            </a:r>
          </a:p>
          <a:p>
            <a:pPr marL="762000" lvl="1" indent="-304800" eaLnBrk="1" hangingPunct="1"/>
            <a:r>
              <a:rPr altLang="en-US" sz="1800" smtClean="0"/>
              <a:t>Dividers</a:t>
            </a:r>
          </a:p>
          <a:p>
            <a:pPr marL="762000" lvl="1" indent="-304800" eaLnBrk="1" hangingPunct="1"/>
            <a:r>
              <a:rPr altLang="en-US" sz="1800" smtClean="0"/>
              <a:t>Backgrounds and Colors.</a:t>
            </a:r>
          </a:p>
          <a:p>
            <a:pPr marL="762000" lvl="1" indent="-304800" eaLnBrk="1" hangingPunct="1"/>
            <a:r>
              <a:rPr altLang="en-US" sz="1800" smtClean="0"/>
              <a:t>Special Characters.</a:t>
            </a:r>
          </a:p>
          <a:p>
            <a:pPr eaLnBrk="1" hangingPunct="1"/>
            <a:endParaRPr altLang="en-US" sz="2000" smtClean="0">
              <a:cs typeface="Arial" panose="020B0604020202020204" pitchFamily="34" charset="0"/>
            </a:endParaRPr>
          </a:p>
        </p:txBody>
      </p:sp>
      <p:sp>
        <p:nvSpPr>
          <p:cNvPr id="147460" name="Rectangle 4"/>
          <p:cNvSpPr>
            <a:spLocks noGrp="1"/>
          </p:cNvSpPr>
          <p:nvPr>
            <p:ph sz="half" idx="2"/>
          </p:nvPr>
        </p:nvSpPr>
        <p:spPr>
          <a:xfrm>
            <a:off x="4657725" y="1371600"/>
            <a:ext cx="4029075" cy="4953000"/>
          </a:xfrm>
        </p:spPr>
        <p:txBody>
          <a:bodyPr/>
          <a:lstStyle/>
          <a:p>
            <a:pPr eaLnBrk="1" hangingPunct="1">
              <a:buFont typeface="Wingdings" panose="05000000000000000000" pitchFamily="2" charset="2"/>
              <a:buAutoNum type="arabicPeriod" startAt="3"/>
            </a:pPr>
            <a:r>
              <a:rPr altLang="en-US" sz="2000" smtClean="0">
                <a:cs typeface="Arial" panose="020B0604020202020204" pitchFamily="34" charset="0"/>
              </a:rPr>
              <a:t>Application Tags</a:t>
            </a:r>
          </a:p>
          <a:p>
            <a:pPr marL="762000" lvl="1" indent="-304800" eaLnBrk="1" hangingPunct="1"/>
            <a:r>
              <a:rPr altLang="en-US" sz="1800" smtClean="0"/>
              <a:t>Forms</a:t>
            </a:r>
          </a:p>
          <a:p>
            <a:pPr marL="762000" lvl="1" indent="-304800" eaLnBrk="1" hangingPunct="1"/>
            <a:r>
              <a:rPr altLang="en-US" sz="1800" smtClean="0"/>
              <a:t>Tables</a:t>
            </a:r>
          </a:p>
          <a:p>
            <a:pPr marL="762000" lvl="1" indent="-304800" eaLnBrk="1" hangingPunct="1"/>
            <a:r>
              <a:rPr altLang="en-US" sz="1800" smtClean="0"/>
              <a:t>Frames</a:t>
            </a:r>
          </a:p>
          <a:p>
            <a:pPr marL="762000" lvl="1" indent="-304800" eaLnBrk="1" hangingPunct="1"/>
            <a:endParaRPr altLang="en-US" sz="1800" smtClean="0"/>
          </a:p>
          <a:p>
            <a:pPr eaLnBrk="1" hangingPunct="1">
              <a:buFont typeface="Wingdings" panose="05000000000000000000" pitchFamily="2" charset="2"/>
              <a:buAutoNum type="arabicPeriod" startAt="3"/>
            </a:pPr>
            <a:r>
              <a:rPr altLang="en-US" sz="2000" smtClean="0">
                <a:cs typeface="Arial" panose="020B0604020202020204" pitchFamily="34" charset="0"/>
              </a:rPr>
              <a:t>Logical Tags</a:t>
            </a:r>
          </a:p>
          <a:p>
            <a:pPr marL="762000" lvl="1" indent="-304800" eaLnBrk="1" hangingPunct="1"/>
            <a:r>
              <a:rPr altLang="en-US" sz="1800" smtClean="0"/>
              <a:t>Emphasized Tag</a:t>
            </a:r>
          </a:p>
          <a:p>
            <a:pPr marL="762000" lvl="1" indent="-304800" eaLnBrk="1" hangingPunct="1"/>
            <a:r>
              <a:rPr altLang="en-US" sz="1800" smtClean="0"/>
              <a:t>Strong Tag</a:t>
            </a:r>
          </a:p>
          <a:p>
            <a:pPr marL="762000" lvl="1" indent="-304800" eaLnBrk="1" hangingPunct="1"/>
            <a:r>
              <a:rPr altLang="en-US" sz="1800" smtClean="0"/>
              <a:t>Code Tag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AFC9CB99B7EC47A93DE0664EC40C26" ma:contentTypeVersion="0" ma:contentTypeDescription="Create a new document." ma:contentTypeScope="" ma:versionID="9a8d983cafb9cac16b33f31761ce28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8AF84F9-80FF-4BE7-944B-6F747B1FD248}">
  <ds:schemaRefs>
    <ds:schemaRef ds:uri="http://schemas.microsoft.com/sharepoint/v3/contenttype/forms"/>
  </ds:schemaRefs>
</ds:datastoreItem>
</file>

<file path=customXml/itemProps2.xml><?xml version="1.0" encoding="utf-8"?>
<ds:datastoreItem xmlns:ds="http://schemas.openxmlformats.org/officeDocument/2006/customXml" ds:itemID="{16DC4A68-E92D-4CF2-A88F-D86F28F4DF57}">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596CD536-1D67-4637-B6C7-480EA8761F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PPT_template</Template>
  <TotalTime>8826</TotalTime>
  <Words>4300</Words>
  <Application>Microsoft Office PowerPoint</Application>
  <PresentationFormat>On-screen Show (4:3)</PresentationFormat>
  <Paragraphs>729</Paragraphs>
  <Slides>53</Slides>
  <Notes>53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53</vt:i4>
      </vt:variant>
    </vt:vector>
  </HeadingPairs>
  <TitlesOfParts>
    <vt:vector size="63" baseType="lpstr">
      <vt:lpstr>Arial</vt:lpstr>
      <vt:lpstr>Calibri</vt:lpstr>
      <vt:lpstr>Calibri Light</vt:lpstr>
      <vt:lpstr>Courier New</vt:lpstr>
      <vt:lpstr>Georgia</vt:lpstr>
      <vt:lpstr>Gill Sans MT</vt:lpstr>
      <vt:lpstr>Verdana</vt:lpstr>
      <vt:lpstr>Wingdings</vt:lpstr>
      <vt:lpstr>1_Wipro Presentation Template</vt:lpstr>
      <vt:lpstr>Office Theme</vt:lpstr>
      <vt:lpstr>HTML</vt:lpstr>
      <vt:lpstr>Agenda</vt:lpstr>
      <vt:lpstr>Objectives</vt:lpstr>
      <vt:lpstr>Introduction to HTML</vt:lpstr>
      <vt:lpstr>PowerPoint Presentation</vt:lpstr>
      <vt:lpstr>Introduction to HTML</vt:lpstr>
      <vt:lpstr>Features of HTML</vt:lpstr>
      <vt:lpstr>HTML Tag</vt:lpstr>
      <vt:lpstr>Types of HTML Tags</vt:lpstr>
      <vt:lpstr>Layout Tags</vt:lpstr>
      <vt:lpstr>Semantic Tags</vt:lpstr>
      <vt:lpstr>Semantic Tags: Presentation Tags</vt:lpstr>
      <vt:lpstr>Semantic Tags: Links &amp; Graphics</vt:lpstr>
      <vt:lpstr>Links &amp; Graphics (Contd.).</vt:lpstr>
      <vt:lpstr>Links &amp; Graphics (Contd.).</vt:lpstr>
      <vt:lpstr>Semantic Tags: List</vt:lpstr>
      <vt:lpstr>List: Glossary List</vt:lpstr>
      <vt:lpstr>List: Ordered List </vt:lpstr>
      <vt:lpstr>List: Un-Ordered List </vt:lpstr>
      <vt:lpstr>Semantic Tags: Dividers</vt:lpstr>
      <vt:lpstr>Semantic Tags: Background and Colors</vt:lpstr>
      <vt:lpstr>Semantic Tags: Special Characters</vt:lpstr>
      <vt:lpstr>Quiz</vt:lpstr>
      <vt:lpstr>PowerPoint Presentation</vt:lpstr>
      <vt:lpstr>Application Tags</vt:lpstr>
      <vt:lpstr>Application Tags: Tables</vt:lpstr>
      <vt:lpstr>Tables: Table Attributes</vt:lpstr>
      <vt:lpstr>Tables: Merging Cells</vt:lpstr>
      <vt:lpstr>Demonstration</vt:lpstr>
      <vt:lpstr>Quiz</vt:lpstr>
      <vt:lpstr>Forms </vt:lpstr>
      <vt:lpstr>Application Tags: Forms</vt:lpstr>
      <vt:lpstr>Forms: Input Tag</vt:lpstr>
      <vt:lpstr>Input Tag: Text Area</vt:lpstr>
      <vt:lpstr>Select</vt:lpstr>
      <vt:lpstr>Quiz</vt:lpstr>
      <vt:lpstr> Frames</vt:lpstr>
      <vt:lpstr>Application Tags: Frames</vt:lpstr>
      <vt:lpstr>Application Tags: Frames (Contd.).</vt:lpstr>
      <vt:lpstr>Nested Frames</vt:lpstr>
      <vt:lpstr>Style &amp; Div</vt:lpstr>
      <vt:lpstr>HTML Style</vt:lpstr>
      <vt:lpstr>Example on Style</vt:lpstr>
      <vt:lpstr>Font color and size using Style</vt:lpstr>
      <vt:lpstr>Text alignments using Style</vt:lpstr>
      <vt:lpstr>Specifying Height and Width for a paragraph</vt:lpstr>
      <vt:lpstr>Div tag</vt:lpstr>
      <vt:lpstr>Example on div tag</vt:lpstr>
      <vt:lpstr>Example on div tag (Contd.).</vt:lpstr>
      <vt:lpstr>Quiz</vt:lpstr>
      <vt:lpstr>Summary</vt:lpstr>
      <vt:lpstr>References</vt:lpstr>
      <vt:lpstr>Thank You</vt:lpstr>
    </vt:vector>
  </TitlesOfParts>
  <Company>Wipro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dc:title>
  <dc:creator>Wipro</dc:creator>
  <cp:lastModifiedBy>Revature1</cp:lastModifiedBy>
  <cp:revision>287</cp:revision>
  <dcterms:created xsi:type="dcterms:W3CDTF">2006-04-03T08:52:14Z</dcterms:created>
  <dcterms:modified xsi:type="dcterms:W3CDTF">2018-10-17T18:26:04Z</dcterms:modified>
</cp:coreProperties>
</file>