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32"/>
  </p:notesMasterIdLst>
  <p:sldIdLst>
    <p:sldId id="256" r:id="rId2"/>
    <p:sldId id="259" r:id="rId3"/>
    <p:sldId id="284" r:id="rId4"/>
    <p:sldId id="285" r:id="rId5"/>
    <p:sldId id="286" r:id="rId6"/>
    <p:sldId id="287" r:id="rId7"/>
    <p:sldId id="288" r:id="rId8"/>
    <p:sldId id="289" r:id="rId9"/>
    <p:sldId id="293" r:id="rId10"/>
    <p:sldId id="302" r:id="rId11"/>
    <p:sldId id="264" r:id="rId12"/>
    <p:sldId id="290" r:id="rId13"/>
    <p:sldId id="306" r:id="rId14"/>
    <p:sldId id="291" r:id="rId15"/>
    <p:sldId id="292" r:id="rId16"/>
    <p:sldId id="294" r:id="rId17"/>
    <p:sldId id="304" r:id="rId18"/>
    <p:sldId id="297" r:id="rId19"/>
    <p:sldId id="296" r:id="rId20"/>
    <p:sldId id="313" r:id="rId21"/>
    <p:sldId id="298" r:id="rId22"/>
    <p:sldId id="314" r:id="rId23"/>
    <p:sldId id="299" r:id="rId24"/>
    <p:sldId id="303" r:id="rId25"/>
    <p:sldId id="300" r:id="rId26"/>
    <p:sldId id="301" r:id="rId27"/>
    <p:sldId id="311" r:id="rId28"/>
    <p:sldId id="312" r:id="rId29"/>
    <p:sldId id="276" r:id="rId30"/>
    <p:sldId id="267" r:id="rId31"/>
  </p:sldIdLst>
  <p:sldSz cx="9144000" cy="5143500" type="screen16x9"/>
  <p:notesSz cx="6858000" cy="9144000"/>
  <p:embeddedFontLst>
    <p:embeddedFont>
      <p:font typeface="Assistant" pitchFamily="2" charset="-79"/>
      <p:regular r:id="rId33"/>
      <p:bold r:id="rId34"/>
    </p:embeddedFont>
    <p:embeddedFont>
      <p:font typeface="Barlow Semi Condensed" panose="00000506000000000000" pitchFamily="2" charset="0"/>
      <p:regular r:id="rId35"/>
      <p:bold r:id="rId36"/>
      <p:italic r:id="rId37"/>
      <p:boldItalic r:id="rId38"/>
    </p:embeddedFont>
    <p:embeddedFont>
      <p:font typeface="Didact Gothic" panose="00000500000000000000" pitchFamily="2" charset="0"/>
      <p:regular r:id="rId39"/>
    </p:embeddedFont>
    <p:embeddedFont>
      <p:font typeface="Nunito" pitchFamily="2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Nunito SemiBold" pitchFamily="2" charset="0"/>
      <p:regular r:id="rId46"/>
      <p:bold r:id="rId47"/>
      <p:italic r:id="rId48"/>
      <p:boldItalic r:id="rId49"/>
    </p:embeddedFont>
    <p:embeddedFont>
      <p:font typeface="PT Serif" panose="020A0603040505020204" pitchFamily="18" charset="0"/>
      <p:regular r:id="rId50"/>
      <p:bold r:id="rId51"/>
      <p:italic r:id="rId52"/>
      <p:boldItalic r:id="rId53"/>
    </p:embeddedFont>
    <p:embeddedFont>
      <p:font typeface="Thasadith" panose="020B0604020202020204" charset="-34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3AAFA3-A914-41CF-B686-2AFE0470A0E1}">
  <a:tblStyle styleId="{BC3AAFA3-A914-41CF-B686-2AFE0470A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15a68d507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15a68d507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15a68d507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15a68d507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Dense Layers</a:t>
            </a:r>
          </a:p>
          <a:p>
            <a:r>
              <a:rPr lang="en-IN" dirty="0"/>
              <a:t>Bottleneck – 1X1 convolutional layers to reduce the input channel to each dense </a:t>
            </a:r>
            <a:r>
              <a:rPr lang="en-IN" dirty="0" err="1"/>
              <a:t>blocl</a:t>
            </a:r>
            <a:endParaRPr lang="en-IN" dirty="0"/>
          </a:p>
          <a:p>
            <a:r>
              <a:rPr lang="en-IN" dirty="0"/>
              <a:t>Dense blocks- series of </a:t>
            </a:r>
            <a:r>
              <a:rPr lang="en-IN" dirty="0" err="1"/>
              <a:t>cnn</a:t>
            </a:r>
            <a:r>
              <a:rPr lang="en-IN" dirty="0"/>
              <a:t> – </a:t>
            </a:r>
            <a:r>
              <a:rPr lang="en-IN" dirty="0" err="1"/>
              <a:t>relu</a:t>
            </a:r>
            <a:r>
              <a:rPr lang="en-IN" dirty="0"/>
              <a:t> and batch normalization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Global Average Pooling and Classifier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Towards the end of the network, global average pooling is applied to reduce the spatial dimensions of the feature maps to 1x1. This is followed by a fully connected layer and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softmax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classifier for making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33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Residual blocks – each block – 2 CNNs + Batch Normalization</a:t>
            </a:r>
          </a:p>
          <a:p>
            <a:r>
              <a:rPr lang="en-IN" dirty="0"/>
              <a:t>Pooling layers</a:t>
            </a:r>
          </a:p>
          <a:p>
            <a:r>
              <a:rPr lang="en-IN" dirty="0"/>
              <a:t>Fully 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56316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0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15a68d507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15a68d507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15a68d507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15a68d507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6625"/>
            <a:ext cx="9144000" cy="5150075"/>
            <a:chOff x="0" y="-6625"/>
            <a:chExt cx="9144000" cy="5150075"/>
          </a:xfrm>
        </p:grpSpPr>
        <p:sp>
          <p:nvSpPr>
            <p:cNvPr id="10" name="Google Shape;10;p2"/>
            <p:cNvSpPr/>
            <p:nvPr/>
          </p:nvSpPr>
          <p:spPr>
            <a:xfrm>
              <a:off x="25" y="-6625"/>
              <a:ext cx="7275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578750"/>
              <a:ext cx="9144000" cy="256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728">
            <a:off x="2910212" y="2104838"/>
            <a:ext cx="42480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3600">
                <a:solidFill>
                  <a:schemeClr val="accen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389">
            <a:off x="3444812" y="3798938"/>
            <a:ext cx="37134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16775" y="378000"/>
            <a:ext cx="54633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-17775" y="917225"/>
            <a:ext cx="9169632" cy="4226350"/>
            <a:chOff x="-17775" y="917225"/>
            <a:chExt cx="9169632" cy="4226350"/>
          </a:xfrm>
        </p:grpSpPr>
        <p:sp>
          <p:nvSpPr>
            <p:cNvPr id="96" name="Google Shape;96;p15"/>
            <p:cNvSpPr/>
            <p:nvPr/>
          </p:nvSpPr>
          <p:spPr>
            <a:xfrm>
              <a:off x="-17775" y="917225"/>
              <a:ext cx="3061800" cy="211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043973" y="917225"/>
              <a:ext cx="3054000" cy="2113200"/>
            </a:xfrm>
            <a:prstGeom prst="rect">
              <a:avLst/>
            </a:prstGeom>
            <a:solidFill>
              <a:srgbClr val="CB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097857" y="917225"/>
              <a:ext cx="3036300" cy="211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0" y="3030375"/>
              <a:ext cx="3061800" cy="211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043973" y="3030363"/>
              <a:ext cx="3036300" cy="211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097857" y="3030369"/>
              <a:ext cx="3054000" cy="211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5"/>
          <p:cNvSpPr txBox="1">
            <a:spLocks noGrp="1"/>
          </p:cNvSpPr>
          <p:nvPr>
            <p:ph type="ctrTitle" idx="2"/>
          </p:nvPr>
        </p:nvSpPr>
        <p:spPr>
          <a:xfrm flipH="1">
            <a:off x="6517144" y="1316000"/>
            <a:ext cx="164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 flipH="1">
            <a:off x="6517500" y="1827674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3"/>
          </p:nvPr>
        </p:nvSpPr>
        <p:spPr>
          <a:xfrm flipH="1">
            <a:off x="3495997" y="1316000"/>
            <a:ext cx="145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4"/>
          </p:nvPr>
        </p:nvSpPr>
        <p:spPr>
          <a:xfrm flipH="1">
            <a:off x="3495850" y="1827682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ctrTitle" idx="5"/>
          </p:nvPr>
        </p:nvSpPr>
        <p:spPr>
          <a:xfrm flipH="1">
            <a:off x="6517146" y="3355598"/>
            <a:ext cx="140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6"/>
          </p:nvPr>
        </p:nvSpPr>
        <p:spPr>
          <a:xfrm flipH="1">
            <a:off x="6517500" y="3871873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 idx="7"/>
          </p:nvPr>
        </p:nvSpPr>
        <p:spPr>
          <a:xfrm flipH="1">
            <a:off x="716787" y="1459400"/>
            <a:ext cx="14094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8"/>
          </p:nvPr>
        </p:nvSpPr>
        <p:spPr>
          <a:xfrm flipH="1">
            <a:off x="716799" y="1827669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 idx="9"/>
          </p:nvPr>
        </p:nvSpPr>
        <p:spPr>
          <a:xfrm flipH="1">
            <a:off x="3495997" y="3355604"/>
            <a:ext cx="145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3"/>
          </p:nvPr>
        </p:nvSpPr>
        <p:spPr>
          <a:xfrm flipH="1">
            <a:off x="3495850" y="3871873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ctrTitle" idx="14"/>
          </p:nvPr>
        </p:nvSpPr>
        <p:spPr>
          <a:xfrm flipH="1">
            <a:off x="716787" y="3355596"/>
            <a:ext cx="140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5"/>
          </p:nvPr>
        </p:nvSpPr>
        <p:spPr>
          <a:xfrm flipH="1">
            <a:off x="716799" y="3871874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ONLY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7163" y="917225"/>
            <a:ext cx="9159000" cy="21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16775" y="378000"/>
            <a:ext cx="54633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">
  <p:cSld name="CUSTOM_15_1">
    <p:bg>
      <p:bgPr>
        <a:solidFill>
          <a:schemeClr val="dk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16775" y="378009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884141" y="1666766"/>
            <a:ext cx="53757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>
                <a:solidFill>
                  <a:schemeClr val="accent2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○"/>
              <a:defRPr sz="1600">
                <a:solidFill>
                  <a:schemeClr val="accent2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■"/>
              <a:defRPr sz="1600">
                <a:solidFill>
                  <a:schemeClr val="accent2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>
                <a:solidFill>
                  <a:schemeClr val="accent2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○"/>
              <a:defRPr sz="1600">
                <a:solidFill>
                  <a:schemeClr val="accent2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■"/>
              <a:defRPr sz="1600">
                <a:solidFill>
                  <a:schemeClr val="accent2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>
                <a:solidFill>
                  <a:schemeClr val="accent2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○"/>
              <a:defRPr sz="1600">
                <a:solidFill>
                  <a:schemeClr val="accent2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Nunito Light"/>
              <a:buChar char="■"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-7275" y="3030375"/>
            <a:ext cx="9159000" cy="21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425"/>
            <a:ext cx="91590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 flipH="1">
            <a:off x="716700" y="3290900"/>
            <a:ext cx="38553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16700" y="1111775"/>
            <a:ext cx="3855300" cy="14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3"/>
          <p:cNvGrpSpPr/>
          <p:nvPr/>
        </p:nvGrpSpPr>
        <p:grpSpPr>
          <a:xfrm>
            <a:off x="7725" y="917225"/>
            <a:ext cx="9143988" cy="4226400"/>
            <a:chOff x="7725" y="917225"/>
            <a:chExt cx="9143988" cy="4226400"/>
          </a:xfrm>
        </p:grpSpPr>
        <p:sp>
          <p:nvSpPr>
            <p:cNvPr id="162" name="Google Shape;162;p23"/>
            <p:cNvSpPr/>
            <p:nvPr/>
          </p:nvSpPr>
          <p:spPr>
            <a:xfrm>
              <a:off x="7725" y="917225"/>
              <a:ext cx="3048000" cy="4226400"/>
            </a:xfrm>
            <a:prstGeom prst="rect">
              <a:avLst/>
            </a:prstGeom>
            <a:solidFill>
              <a:srgbClr val="AA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055719" y="917225"/>
              <a:ext cx="3048000" cy="422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6103713" y="917225"/>
              <a:ext cx="3048000" cy="422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3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716775" y="378009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ctrTitle" idx="2"/>
          </p:nvPr>
        </p:nvSpPr>
        <p:spPr>
          <a:xfrm flipH="1">
            <a:off x="716775" y="2023025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"/>
          </p:nvPr>
        </p:nvSpPr>
        <p:spPr>
          <a:xfrm flipH="1">
            <a:off x="716775" y="3209625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ctrTitle" idx="3"/>
          </p:nvPr>
        </p:nvSpPr>
        <p:spPr>
          <a:xfrm flipH="1">
            <a:off x="3598125" y="2023025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4"/>
          </p:nvPr>
        </p:nvSpPr>
        <p:spPr>
          <a:xfrm flipH="1">
            <a:off x="3598125" y="3209625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ctrTitle" idx="5"/>
          </p:nvPr>
        </p:nvSpPr>
        <p:spPr>
          <a:xfrm flipH="1">
            <a:off x="6479475" y="2023025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6"/>
          </p:nvPr>
        </p:nvSpPr>
        <p:spPr>
          <a:xfrm flipH="1">
            <a:off x="6479475" y="3209625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CUSTOM_10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rgbClr val="8ED0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716775" y="378009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 flipH="1">
            <a:off x="716650" y="3495725"/>
            <a:ext cx="2010300" cy="11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5"/>
          <p:cNvGrpSpPr/>
          <p:nvPr/>
        </p:nvGrpSpPr>
        <p:grpSpPr>
          <a:xfrm>
            <a:off x="0" y="-6625"/>
            <a:ext cx="9144000" cy="5150075"/>
            <a:chOff x="0" y="-6625"/>
            <a:chExt cx="9144000" cy="5150075"/>
          </a:xfrm>
        </p:grpSpPr>
        <p:sp>
          <p:nvSpPr>
            <p:cNvPr id="179" name="Google Shape;179;p25"/>
            <p:cNvSpPr/>
            <p:nvPr/>
          </p:nvSpPr>
          <p:spPr>
            <a:xfrm>
              <a:off x="25" y="-6625"/>
              <a:ext cx="7275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0" y="2578750"/>
              <a:ext cx="9144000" cy="256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5"/>
          <p:cNvSpPr txBox="1">
            <a:spLocks noGrp="1"/>
          </p:cNvSpPr>
          <p:nvPr>
            <p:ph type="ctrTitle"/>
          </p:nvPr>
        </p:nvSpPr>
        <p:spPr>
          <a:xfrm rot="728">
            <a:off x="2910212" y="720788"/>
            <a:ext cx="42480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 rot="1389">
            <a:off x="716775" y="2769068"/>
            <a:ext cx="3713400" cy="18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5656018" y="3504375"/>
            <a:ext cx="2768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1">
  <p:cSld name="TITLE_1">
    <p:bg>
      <p:bgPr>
        <a:solidFill>
          <a:schemeClr val="dk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8"/>
          <p:cNvGrpSpPr/>
          <p:nvPr/>
        </p:nvGrpSpPr>
        <p:grpSpPr>
          <a:xfrm>
            <a:off x="0" y="-6625"/>
            <a:ext cx="9144000" cy="5150075"/>
            <a:chOff x="0" y="-6625"/>
            <a:chExt cx="9144000" cy="5150075"/>
          </a:xfrm>
        </p:grpSpPr>
        <p:sp>
          <p:nvSpPr>
            <p:cNvPr id="188" name="Google Shape;188;p28"/>
            <p:cNvSpPr/>
            <p:nvPr/>
          </p:nvSpPr>
          <p:spPr>
            <a:xfrm>
              <a:off x="25" y="-6625"/>
              <a:ext cx="7275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0" y="2578750"/>
              <a:ext cx="9144000" cy="256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8"/>
          <p:cNvSpPr txBox="1">
            <a:spLocks noGrp="1"/>
          </p:cNvSpPr>
          <p:nvPr>
            <p:ph type="ctrTitle"/>
          </p:nvPr>
        </p:nvSpPr>
        <p:spPr>
          <a:xfrm rot="728">
            <a:off x="2910212" y="2104838"/>
            <a:ext cx="42480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3600">
                <a:solidFill>
                  <a:schemeClr val="accen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1"/>
          </p:nvPr>
        </p:nvSpPr>
        <p:spPr>
          <a:xfrm rot="1389">
            <a:off x="3444812" y="3798938"/>
            <a:ext cx="37134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0"/>
          <p:cNvGrpSpPr/>
          <p:nvPr/>
        </p:nvGrpSpPr>
        <p:grpSpPr>
          <a:xfrm>
            <a:off x="-13275" y="-6625"/>
            <a:ext cx="9170325" cy="5156875"/>
            <a:chOff x="-13275" y="-6625"/>
            <a:chExt cx="9170325" cy="5156875"/>
          </a:xfrm>
        </p:grpSpPr>
        <p:sp>
          <p:nvSpPr>
            <p:cNvPr id="199" name="Google Shape;199;p30"/>
            <p:cNvSpPr/>
            <p:nvPr/>
          </p:nvSpPr>
          <p:spPr>
            <a:xfrm>
              <a:off x="-13275" y="2571750"/>
              <a:ext cx="4585200" cy="257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4571850" y="2571750"/>
              <a:ext cx="4585200" cy="257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-13275" y="-6625"/>
              <a:ext cx="4585200" cy="257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30"/>
          <p:cNvSpPr txBox="1">
            <a:spLocks noGrp="1"/>
          </p:cNvSpPr>
          <p:nvPr>
            <p:ph type="subTitle" idx="1"/>
          </p:nvPr>
        </p:nvSpPr>
        <p:spPr>
          <a:xfrm flipH="1">
            <a:off x="1747915" y="1273475"/>
            <a:ext cx="2320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2"/>
          </p:nvPr>
        </p:nvSpPr>
        <p:spPr>
          <a:xfrm flipH="1">
            <a:off x="1747915" y="893050"/>
            <a:ext cx="2823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2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hasCustomPrompt="1"/>
          </p:nvPr>
        </p:nvSpPr>
        <p:spPr>
          <a:xfrm>
            <a:off x="716775" y="792447"/>
            <a:ext cx="10311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3"/>
          </p:nvPr>
        </p:nvSpPr>
        <p:spPr>
          <a:xfrm flipH="1">
            <a:off x="1747992" y="3759688"/>
            <a:ext cx="2320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4"/>
          </p:nvPr>
        </p:nvSpPr>
        <p:spPr>
          <a:xfrm flipH="1">
            <a:off x="1747925" y="3379263"/>
            <a:ext cx="2823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23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 idx="5" hasCustomPrompt="1"/>
          </p:nvPr>
        </p:nvSpPr>
        <p:spPr>
          <a:xfrm>
            <a:off x="716800" y="3272017"/>
            <a:ext cx="10311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6"/>
          </p:nvPr>
        </p:nvSpPr>
        <p:spPr>
          <a:xfrm flipH="1">
            <a:off x="6001265" y="1273475"/>
            <a:ext cx="2320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7"/>
          </p:nvPr>
        </p:nvSpPr>
        <p:spPr>
          <a:xfrm flipH="1">
            <a:off x="6001192" y="893050"/>
            <a:ext cx="24261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23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8" hasCustomPrompt="1"/>
          </p:nvPr>
        </p:nvSpPr>
        <p:spPr>
          <a:xfrm>
            <a:off x="4970125" y="792447"/>
            <a:ext cx="10311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9"/>
          </p:nvPr>
        </p:nvSpPr>
        <p:spPr>
          <a:xfrm flipH="1">
            <a:off x="6001342" y="3759688"/>
            <a:ext cx="2320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13"/>
          </p:nvPr>
        </p:nvSpPr>
        <p:spPr>
          <a:xfrm flipH="1">
            <a:off x="6001200" y="3379275"/>
            <a:ext cx="24261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2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title" idx="14" hasCustomPrompt="1"/>
          </p:nvPr>
        </p:nvSpPr>
        <p:spPr>
          <a:xfrm>
            <a:off x="4970150" y="3272017"/>
            <a:ext cx="10311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48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2571750"/>
            <a:ext cx="9157200" cy="25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flipH="1">
            <a:off x="3036000" y="1407675"/>
            <a:ext cx="53913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 rot="1530">
            <a:off x="3036050" y="3066250"/>
            <a:ext cx="5391301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 1">
  <p:cSld name="BLANK_1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716775" y="378000"/>
            <a:ext cx="54633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35"/>
          <p:cNvGrpSpPr/>
          <p:nvPr/>
        </p:nvGrpSpPr>
        <p:grpSpPr>
          <a:xfrm>
            <a:off x="-17775" y="917225"/>
            <a:ext cx="9169632" cy="4226350"/>
            <a:chOff x="-17775" y="917225"/>
            <a:chExt cx="9169632" cy="4226350"/>
          </a:xfrm>
        </p:grpSpPr>
        <p:sp>
          <p:nvSpPr>
            <p:cNvPr id="246" name="Google Shape;246;p35"/>
            <p:cNvSpPr/>
            <p:nvPr/>
          </p:nvSpPr>
          <p:spPr>
            <a:xfrm>
              <a:off x="-17775" y="917225"/>
              <a:ext cx="3061800" cy="211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043973" y="917225"/>
              <a:ext cx="3054000" cy="2113200"/>
            </a:xfrm>
            <a:prstGeom prst="rect">
              <a:avLst/>
            </a:prstGeom>
            <a:solidFill>
              <a:srgbClr val="CB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097857" y="917225"/>
              <a:ext cx="3036300" cy="211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0" y="3030375"/>
              <a:ext cx="3061800" cy="211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043973" y="3030363"/>
              <a:ext cx="3036300" cy="211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097857" y="3030369"/>
              <a:ext cx="3054000" cy="211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35"/>
          <p:cNvSpPr txBox="1">
            <a:spLocks noGrp="1"/>
          </p:cNvSpPr>
          <p:nvPr>
            <p:ph type="ctrTitle" idx="2"/>
          </p:nvPr>
        </p:nvSpPr>
        <p:spPr>
          <a:xfrm flipH="1">
            <a:off x="6517144" y="1316000"/>
            <a:ext cx="164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1"/>
          </p:nvPr>
        </p:nvSpPr>
        <p:spPr>
          <a:xfrm flipH="1">
            <a:off x="6517500" y="1827674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ctrTitle" idx="3"/>
          </p:nvPr>
        </p:nvSpPr>
        <p:spPr>
          <a:xfrm flipH="1">
            <a:off x="3495997" y="1316000"/>
            <a:ext cx="145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4"/>
          </p:nvPr>
        </p:nvSpPr>
        <p:spPr>
          <a:xfrm flipH="1">
            <a:off x="3495850" y="1827682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ctrTitle" idx="5"/>
          </p:nvPr>
        </p:nvSpPr>
        <p:spPr>
          <a:xfrm flipH="1">
            <a:off x="6517146" y="3355598"/>
            <a:ext cx="140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6"/>
          </p:nvPr>
        </p:nvSpPr>
        <p:spPr>
          <a:xfrm flipH="1">
            <a:off x="6517500" y="3871873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ctrTitle" idx="7"/>
          </p:nvPr>
        </p:nvSpPr>
        <p:spPr>
          <a:xfrm flipH="1">
            <a:off x="716787" y="1459400"/>
            <a:ext cx="14094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8"/>
          </p:nvPr>
        </p:nvSpPr>
        <p:spPr>
          <a:xfrm flipH="1">
            <a:off x="716799" y="1827669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ctrTitle" idx="9"/>
          </p:nvPr>
        </p:nvSpPr>
        <p:spPr>
          <a:xfrm flipH="1">
            <a:off x="3495997" y="3355604"/>
            <a:ext cx="145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13"/>
          </p:nvPr>
        </p:nvSpPr>
        <p:spPr>
          <a:xfrm flipH="1">
            <a:off x="3495850" y="3871873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 idx="14"/>
          </p:nvPr>
        </p:nvSpPr>
        <p:spPr>
          <a:xfrm flipH="1">
            <a:off x="716787" y="3355596"/>
            <a:ext cx="140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5"/>
          </p:nvPr>
        </p:nvSpPr>
        <p:spPr>
          <a:xfrm flipH="1">
            <a:off x="716799" y="3871874"/>
            <a:ext cx="190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 1">
  <p:cSld name="BLANK_1_1_1_1_1_1_1_1_1">
    <p:bg>
      <p:bgPr>
        <a:solidFill>
          <a:schemeClr val="dk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title"/>
          </p:nvPr>
        </p:nvSpPr>
        <p:spPr>
          <a:xfrm>
            <a:off x="716775" y="378009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body" idx="1"/>
          </p:nvPr>
        </p:nvSpPr>
        <p:spPr>
          <a:xfrm>
            <a:off x="1884141" y="1666766"/>
            <a:ext cx="53757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>
                <a:solidFill>
                  <a:schemeClr val="accent2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○"/>
              <a:defRPr sz="1600">
                <a:solidFill>
                  <a:schemeClr val="accent2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■"/>
              <a:defRPr sz="1600">
                <a:solidFill>
                  <a:schemeClr val="accent2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>
                <a:solidFill>
                  <a:schemeClr val="accent2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○"/>
              <a:defRPr sz="1600">
                <a:solidFill>
                  <a:schemeClr val="accent2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■"/>
              <a:defRPr sz="1600">
                <a:solidFill>
                  <a:schemeClr val="accent2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>
                <a:solidFill>
                  <a:schemeClr val="accent2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○"/>
              <a:defRPr sz="1600">
                <a:solidFill>
                  <a:schemeClr val="accent2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Nunito Light"/>
              <a:buChar char="■"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-31975" y="425"/>
            <a:ext cx="9191100" cy="5143200"/>
            <a:chOff x="-31975" y="425"/>
            <a:chExt cx="9191100" cy="5143200"/>
          </a:xfrm>
        </p:grpSpPr>
        <p:sp>
          <p:nvSpPr>
            <p:cNvPr id="28" name="Google Shape;28;p5"/>
            <p:cNvSpPr/>
            <p:nvPr/>
          </p:nvSpPr>
          <p:spPr>
            <a:xfrm>
              <a:off x="-31975" y="917225"/>
              <a:ext cx="3087600" cy="4226400"/>
            </a:xfrm>
            <a:prstGeom prst="rect">
              <a:avLst/>
            </a:prstGeom>
            <a:solidFill>
              <a:srgbClr val="AA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3055719" y="917225"/>
              <a:ext cx="3048000" cy="422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31975" y="425"/>
              <a:ext cx="9191100" cy="91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 flipH="1">
            <a:off x="716775" y="2445725"/>
            <a:ext cx="1963200" cy="7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 flipH="1">
            <a:off x="716775" y="3209625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716775" y="378009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3"/>
          </p:nvPr>
        </p:nvSpPr>
        <p:spPr>
          <a:xfrm flipH="1">
            <a:off x="3598125" y="2445725"/>
            <a:ext cx="1896000" cy="7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 flipH="1">
            <a:off x="3597975" y="3209625"/>
            <a:ext cx="1896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16775" y="378000"/>
            <a:ext cx="54633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9"/>
          <p:cNvGrpSpPr/>
          <p:nvPr/>
        </p:nvGrpSpPr>
        <p:grpSpPr>
          <a:xfrm flipH="1">
            <a:off x="-7175" y="425"/>
            <a:ext cx="9166175" cy="5142950"/>
            <a:chOff x="-7175" y="425"/>
            <a:chExt cx="9166175" cy="5142950"/>
          </a:xfrm>
        </p:grpSpPr>
        <p:sp>
          <p:nvSpPr>
            <p:cNvPr id="47" name="Google Shape;47;p9"/>
            <p:cNvSpPr/>
            <p:nvPr/>
          </p:nvSpPr>
          <p:spPr>
            <a:xfrm>
              <a:off x="-7175" y="917225"/>
              <a:ext cx="6762900" cy="211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0" y="3030175"/>
              <a:ext cx="9144000" cy="211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0" y="425"/>
              <a:ext cx="9159000" cy="916800"/>
            </a:xfrm>
            <a:prstGeom prst="rect">
              <a:avLst/>
            </a:prstGeom>
            <a:solidFill>
              <a:srgbClr val="8ED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 flipH="1">
            <a:off x="4267450" y="2103881"/>
            <a:ext cx="41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4579825" y="3126892"/>
            <a:ext cx="38553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4525" y="1997945"/>
            <a:ext cx="3230100" cy="7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417450" y="1608300"/>
            <a:ext cx="5010000" cy="1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2"/>
          <p:cNvGrpSpPr/>
          <p:nvPr/>
        </p:nvGrpSpPr>
        <p:grpSpPr>
          <a:xfrm>
            <a:off x="-13275" y="-6625"/>
            <a:ext cx="9170325" cy="5156875"/>
            <a:chOff x="-13275" y="-6625"/>
            <a:chExt cx="9170325" cy="5156875"/>
          </a:xfrm>
        </p:grpSpPr>
        <p:sp>
          <p:nvSpPr>
            <p:cNvPr id="61" name="Google Shape;61;p12"/>
            <p:cNvSpPr/>
            <p:nvPr/>
          </p:nvSpPr>
          <p:spPr>
            <a:xfrm>
              <a:off x="-13275" y="2571750"/>
              <a:ext cx="4585200" cy="257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571850" y="2571750"/>
              <a:ext cx="4585200" cy="257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-13275" y="-6625"/>
              <a:ext cx="4585200" cy="257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 flipH="1">
            <a:off x="1747915" y="1273475"/>
            <a:ext cx="2320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 flipH="1">
            <a:off x="1747915" y="893050"/>
            <a:ext cx="2823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2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716775" y="792447"/>
            <a:ext cx="10311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ubTitle" idx="3"/>
          </p:nvPr>
        </p:nvSpPr>
        <p:spPr>
          <a:xfrm flipH="1">
            <a:off x="1747992" y="3759688"/>
            <a:ext cx="2320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4"/>
          </p:nvPr>
        </p:nvSpPr>
        <p:spPr>
          <a:xfrm flipH="1">
            <a:off x="1747925" y="3379263"/>
            <a:ext cx="2823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23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5" hasCustomPrompt="1"/>
          </p:nvPr>
        </p:nvSpPr>
        <p:spPr>
          <a:xfrm>
            <a:off x="716800" y="3272017"/>
            <a:ext cx="10311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6"/>
          </p:nvPr>
        </p:nvSpPr>
        <p:spPr>
          <a:xfrm flipH="1">
            <a:off x="6001265" y="1273475"/>
            <a:ext cx="2320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7"/>
          </p:nvPr>
        </p:nvSpPr>
        <p:spPr>
          <a:xfrm flipH="1">
            <a:off x="6001192" y="893050"/>
            <a:ext cx="24261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23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 idx="8" hasCustomPrompt="1"/>
          </p:nvPr>
        </p:nvSpPr>
        <p:spPr>
          <a:xfrm>
            <a:off x="4970125" y="792447"/>
            <a:ext cx="10311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9"/>
          </p:nvPr>
        </p:nvSpPr>
        <p:spPr>
          <a:xfrm flipH="1">
            <a:off x="6001342" y="3759688"/>
            <a:ext cx="2320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13"/>
          </p:nvPr>
        </p:nvSpPr>
        <p:spPr>
          <a:xfrm flipH="1">
            <a:off x="6001200" y="3379275"/>
            <a:ext cx="24261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2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 idx="14" hasCustomPrompt="1"/>
          </p:nvPr>
        </p:nvSpPr>
        <p:spPr>
          <a:xfrm>
            <a:off x="4970150" y="3272017"/>
            <a:ext cx="10311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48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716775" y="2825825"/>
            <a:ext cx="2892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716775" y="1834025"/>
            <a:ext cx="32757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4"/>
          <p:cNvGrpSpPr/>
          <p:nvPr/>
        </p:nvGrpSpPr>
        <p:grpSpPr>
          <a:xfrm>
            <a:off x="-31975" y="917225"/>
            <a:ext cx="6129948" cy="4226350"/>
            <a:chOff x="-31975" y="917225"/>
            <a:chExt cx="6129948" cy="4226350"/>
          </a:xfrm>
        </p:grpSpPr>
        <p:sp>
          <p:nvSpPr>
            <p:cNvPr id="81" name="Google Shape;81;p14"/>
            <p:cNvSpPr/>
            <p:nvPr/>
          </p:nvSpPr>
          <p:spPr>
            <a:xfrm>
              <a:off x="3043973" y="917225"/>
              <a:ext cx="3054000" cy="211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-31975" y="3030375"/>
              <a:ext cx="3093600" cy="211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043973" y="3030363"/>
              <a:ext cx="3036300" cy="2113200"/>
            </a:xfrm>
            <a:prstGeom prst="rect">
              <a:avLst/>
            </a:prstGeom>
            <a:solidFill>
              <a:srgbClr val="AA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-31975" y="425"/>
            <a:ext cx="9191100" cy="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716775" y="378009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 idx="2"/>
          </p:nvPr>
        </p:nvSpPr>
        <p:spPr>
          <a:xfrm flipH="1">
            <a:off x="3817913" y="124216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3540863" y="183003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ctrTitle" idx="3"/>
          </p:nvPr>
        </p:nvSpPr>
        <p:spPr>
          <a:xfrm flipH="1">
            <a:off x="3817913" y="335303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4"/>
          </p:nvPr>
        </p:nvSpPr>
        <p:spPr>
          <a:xfrm flipH="1">
            <a:off x="3540863" y="394550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ctrTitle" idx="5"/>
          </p:nvPr>
        </p:nvSpPr>
        <p:spPr>
          <a:xfrm flipH="1">
            <a:off x="993814" y="33530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6"/>
          </p:nvPr>
        </p:nvSpPr>
        <p:spPr>
          <a:xfrm flipH="1">
            <a:off x="716763" y="394552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AD3C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None/>
              <a:defRPr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Semi Condensed"/>
              <a:buChar char="●"/>
              <a:defRPr sz="18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Char char="○"/>
              <a:defRPr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"/>
              <a:buChar char="■"/>
              <a:defRPr sz="1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"/>
              <a:buChar char="●"/>
              <a:defRPr sz="1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"/>
              <a:buChar char="○"/>
              <a:defRPr sz="1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"/>
              <a:buChar char="■"/>
              <a:defRPr sz="1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"/>
              <a:buChar char="●"/>
              <a:defRPr sz="1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"/>
              <a:buChar char="○"/>
              <a:defRPr sz="1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Barlow Semi Condensed"/>
              <a:buChar char="■"/>
              <a:defRPr sz="12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  <p:sldLayoutId id="2147483674" r:id="rId18"/>
    <p:sldLayoutId id="2147483676" r:id="rId19"/>
    <p:sldLayoutId id="2147483681" r:id="rId20"/>
    <p:sldLayoutId id="214748368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ctrTitle"/>
          </p:nvPr>
        </p:nvSpPr>
        <p:spPr>
          <a:xfrm rot="728">
            <a:off x="3061110" y="2253866"/>
            <a:ext cx="42480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CLASSIFICATION OF OVARIAN CANCER SUBTYPES USING RESNET 50</a:t>
            </a:r>
            <a:endParaRPr sz="2800" b="1" dirty="0"/>
          </a:p>
        </p:txBody>
      </p:sp>
      <p:sp>
        <p:nvSpPr>
          <p:cNvPr id="339" name="Google Shape;339;p47"/>
          <p:cNvSpPr txBox="1">
            <a:spLocks noGrp="1"/>
          </p:cNvSpPr>
          <p:nvPr>
            <p:ph type="subTitle" idx="1"/>
          </p:nvPr>
        </p:nvSpPr>
        <p:spPr>
          <a:xfrm rot="1389">
            <a:off x="3328410" y="4191846"/>
            <a:ext cx="37134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Kauser Nissar TP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P03PE22S019033</a:t>
            </a:r>
            <a:endParaRPr sz="1800" b="1" dirty="0"/>
          </a:p>
        </p:txBody>
      </p:sp>
      <p:grpSp>
        <p:nvGrpSpPr>
          <p:cNvPr id="340" name="Google Shape;340;p47"/>
          <p:cNvGrpSpPr/>
          <p:nvPr/>
        </p:nvGrpSpPr>
        <p:grpSpPr>
          <a:xfrm>
            <a:off x="7391765" y="2154814"/>
            <a:ext cx="1048485" cy="1451644"/>
            <a:chOff x="4193775" y="1036100"/>
            <a:chExt cx="883381" cy="1223055"/>
          </a:xfrm>
        </p:grpSpPr>
        <p:sp>
          <p:nvSpPr>
            <p:cNvPr id="341" name="Google Shape;341;p47"/>
            <p:cNvSpPr/>
            <p:nvPr/>
          </p:nvSpPr>
          <p:spPr>
            <a:xfrm>
              <a:off x="4193775" y="1036100"/>
              <a:ext cx="883381" cy="1223055"/>
            </a:xfrm>
            <a:custGeom>
              <a:avLst/>
              <a:gdLst/>
              <a:ahLst/>
              <a:cxnLst/>
              <a:rect l="l" t="t" r="r" b="b"/>
              <a:pathLst>
                <a:path w="51834" h="71765" extrusionOk="0">
                  <a:moveTo>
                    <a:pt x="36796" y="6525"/>
                  </a:moveTo>
                  <a:cubicBezTo>
                    <a:pt x="39731" y="6525"/>
                    <a:pt x="42276" y="8090"/>
                    <a:pt x="43580" y="10733"/>
                  </a:cubicBezTo>
                  <a:cubicBezTo>
                    <a:pt x="44918" y="13375"/>
                    <a:pt x="44657" y="16343"/>
                    <a:pt x="42863" y="18692"/>
                  </a:cubicBezTo>
                  <a:lnTo>
                    <a:pt x="25901" y="41330"/>
                  </a:lnTo>
                  <a:lnTo>
                    <a:pt x="22475" y="39471"/>
                  </a:lnTo>
                  <a:lnTo>
                    <a:pt x="21823" y="35883"/>
                  </a:lnTo>
                  <a:lnTo>
                    <a:pt x="8938" y="18692"/>
                  </a:lnTo>
                  <a:cubicBezTo>
                    <a:pt x="7177" y="16343"/>
                    <a:pt x="6916" y="13375"/>
                    <a:pt x="8221" y="10733"/>
                  </a:cubicBezTo>
                  <a:cubicBezTo>
                    <a:pt x="9558" y="8090"/>
                    <a:pt x="12102" y="6525"/>
                    <a:pt x="15038" y="6525"/>
                  </a:cubicBezTo>
                  <a:close/>
                  <a:moveTo>
                    <a:pt x="15038" y="1"/>
                  </a:moveTo>
                  <a:cubicBezTo>
                    <a:pt x="9656" y="1"/>
                    <a:pt x="4795" y="3002"/>
                    <a:pt x="2382" y="7829"/>
                  </a:cubicBezTo>
                  <a:cubicBezTo>
                    <a:pt x="0" y="12625"/>
                    <a:pt x="490" y="18300"/>
                    <a:pt x="3719" y="22606"/>
                  </a:cubicBezTo>
                  <a:lnTo>
                    <a:pt x="17746" y="41330"/>
                  </a:lnTo>
                  <a:lnTo>
                    <a:pt x="20649" y="42080"/>
                  </a:lnTo>
                  <a:lnTo>
                    <a:pt x="21823" y="46745"/>
                  </a:lnTo>
                  <a:lnTo>
                    <a:pt x="6981" y="66545"/>
                  </a:lnTo>
                  <a:cubicBezTo>
                    <a:pt x="5905" y="67981"/>
                    <a:pt x="6198" y="70036"/>
                    <a:pt x="7633" y="71112"/>
                  </a:cubicBezTo>
                  <a:cubicBezTo>
                    <a:pt x="8230" y="71550"/>
                    <a:pt x="8919" y="71761"/>
                    <a:pt x="9598" y="71761"/>
                  </a:cubicBezTo>
                  <a:cubicBezTo>
                    <a:pt x="10590" y="71761"/>
                    <a:pt x="11561" y="71311"/>
                    <a:pt x="12200" y="70460"/>
                  </a:cubicBezTo>
                  <a:lnTo>
                    <a:pt x="25901" y="52192"/>
                  </a:lnTo>
                  <a:lnTo>
                    <a:pt x="28673" y="53138"/>
                  </a:lnTo>
                  <a:lnTo>
                    <a:pt x="29978" y="57640"/>
                  </a:lnTo>
                  <a:lnTo>
                    <a:pt x="39601" y="70460"/>
                  </a:lnTo>
                  <a:cubicBezTo>
                    <a:pt x="40253" y="71308"/>
                    <a:pt x="41232" y="71764"/>
                    <a:pt x="42210" y="71764"/>
                  </a:cubicBezTo>
                  <a:cubicBezTo>
                    <a:pt x="42895" y="71764"/>
                    <a:pt x="43580" y="71536"/>
                    <a:pt x="44168" y="71112"/>
                  </a:cubicBezTo>
                  <a:cubicBezTo>
                    <a:pt x="45636" y="70036"/>
                    <a:pt x="45929" y="67981"/>
                    <a:pt x="44820" y="66545"/>
                  </a:cubicBezTo>
                  <a:lnTo>
                    <a:pt x="34055" y="52192"/>
                  </a:lnTo>
                  <a:lnTo>
                    <a:pt x="30304" y="52062"/>
                  </a:lnTo>
                  <a:lnTo>
                    <a:pt x="29978" y="46745"/>
                  </a:lnTo>
                  <a:lnTo>
                    <a:pt x="48082" y="22606"/>
                  </a:lnTo>
                  <a:cubicBezTo>
                    <a:pt x="51311" y="18300"/>
                    <a:pt x="51833" y="12625"/>
                    <a:pt x="49419" y="7829"/>
                  </a:cubicBezTo>
                  <a:cubicBezTo>
                    <a:pt x="47006" y="3002"/>
                    <a:pt x="42178" y="1"/>
                    <a:pt x="36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4635160" y="1832715"/>
              <a:ext cx="138999" cy="185712"/>
            </a:xfrm>
            <a:custGeom>
              <a:avLst/>
              <a:gdLst/>
              <a:ahLst/>
              <a:cxnLst/>
              <a:rect l="l" t="t" r="r" b="b"/>
              <a:pathLst>
                <a:path w="8156" h="10897" extrusionOk="0">
                  <a:moveTo>
                    <a:pt x="4078" y="1"/>
                  </a:moveTo>
                  <a:lnTo>
                    <a:pt x="1" y="5448"/>
                  </a:lnTo>
                  <a:lnTo>
                    <a:pt x="4078" y="10896"/>
                  </a:lnTo>
                  <a:lnTo>
                    <a:pt x="8155" y="5448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B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4496184" y="1647604"/>
              <a:ext cx="138999" cy="185133"/>
            </a:xfrm>
            <a:custGeom>
              <a:avLst/>
              <a:gdLst/>
              <a:ahLst/>
              <a:cxnLst/>
              <a:rect l="l" t="t" r="r" b="b"/>
              <a:pathLst>
                <a:path w="8156" h="10863" extrusionOk="0">
                  <a:moveTo>
                    <a:pt x="4078" y="1"/>
                  </a:moveTo>
                  <a:lnTo>
                    <a:pt x="1" y="5448"/>
                  </a:lnTo>
                  <a:lnTo>
                    <a:pt x="4078" y="10863"/>
                  </a:lnTo>
                  <a:lnTo>
                    <a:pt x="8156" y="5448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B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object 4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sp>
        <p:nvSpPr>
          <p:cNvPr id="2" name="Google Shape;339;p47">
            <a:extLst>
              <a:ext uri="{FF2B5EF4-FFF2-40B4-BE49-F238E27FC236}">
                <a16:creationId xmlns:a16="http://schemas.microsoft.com/office/drawing/2014/main" id="{14D4D67A-F199-B5FE-AEEE-DA8B20C7E579}"/>
              </a:ext>
            </a:extLst>
          </p:cNvPr>
          <p:cNvSpPr txBox="1">
            <a:spLocks/>
          </p:cNvSpPr>
          <p:nvPr/>
        </p:nvSpPr>
        <p:spPr>
          <a:xfrm rot="1389">
            <a:off x="6058944" y="4191846"/>
            <a:ext cx="37134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16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 b="0" i="0" u="none" strike="noStrike" cap="non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 b="0" i="0" u="none" strike="noStrike" cap="non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 b="0" i="0" u="none" strike="noStrike" cap="non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 b="0" i="0" u="none" strike="noStrike" cap="non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 b="0" i="0" u="none" strike="noStrike" cap="non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 b="0" i="0" u="none" strike="noStrike" cap="non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 b="0" i="0" u="none" strike="noStrike" cap="non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T Serif"/>
              <a:buNone/>
              <a:defRPr sz="2800" b="0" i="0" u="none" strike="noStrike" cap="non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/>
            <a:r>
              <a:rPr lang="en-US" sz="1800" b="1" dirty="0"/>
              <a:t>Guided By</a:t>
            </a:r>
          </a:p>
          <a:p>
            <a:pPr marL="0" indent="0" algn="ctr"/>
            <a:r>
              <a:rPr lang="en-US" sz="1800" b="1" dirty="0"/>
              <a:t>Prof. Deepalakshmi R</a:t>
            </a:r>
          </a:p>
          <a:p>
            <a:pPr marL="0" indent="0" algn="ctr"/>
            <a:r>
              <a:rPr lang="en-US" sz="1800" b="1" dirty="0"/>
              <a:t>Asst.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B6287D-8C74-8A79-D6E1-0FF6686D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9"/>
          <a:stretch/>
        </p:blipFill>
        <p:spPr>
          <a:xfrm>
            <a:off x="577121" y="1196588"/>
            <a:ext cx="4789357" cy="332232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BC0768-04BD-D8D4-441B-914C45476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08229"/>
              </p:ext>
            </p:extLst>
          </p:nvPr>
        </p:nvGraphicFramePr>
        <p:xfrm>
          <a:off x="5591331" y="1196588"/>
          <a:ext cx="2870617" cy="3322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40723">
                  <a:extLst>
                    <a:ext uri="{9D8B030D-6E8A-4147-A177-3AD203B41FA5}">
                      <a16:colId xmlns:a16="http://schemas.microsoft.com/office/drawing/2014/main" val="2640392095"/>
                    </a:ext>
                  </a:extLst>
                </a:gridCol>
                <a:gridCol w="1429894">
                  <a:extLst>
                    <a:ext uri="{9D8B030D-6E8A-4147-A177-3AD203B41FA5}">
                      <a16:colId xmlns:a16="http://schemas.microsoft.com/office/drawing/2014/main" val="3991500265"/>
                    </a:ext>
                  </a:extLst>
                </a:gridCol>
              </a:tblGrid>
              <a:tr h="2871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Abbreviation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Subtype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79703"/>
                  </a:ext>
                </a:extLst>
              </a:tr>
              <a:tr h="6891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LGSC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Low Grade Serous Carcinoma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56988"/>
                  </a:ext>
                </a:extLst>
              </a:tr>
              <a:tr h="6891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HGSC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High Grade Serous Carcinoma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64034"/>
                  </a:ext>
                </a:extLst>
              </a:tr>
              <a:tr h="488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EC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Endometrioid Carcinoma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98683"/>
                  </a:ext>
                </a:extLst>
              </a:tr>
              <a:tr h="488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MC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Mucinous Carcinoma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16373"/>
                  </a:ext>
                </a:extLst>
              </a:tr>
              <a:tr h="488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CC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unito" pitchFamily="2" charset="0"/>
                        </a:rPr>
                        <a:t>Clear Cell Carcinoma</a:t>
                      </a:r>
                      <a:endParaRPr lang="en-IN" dirty="0">
                        <a:solidFill>
                          <a:schemeClr val="bg2">
                            <a:lumMod val="25000"/>
                          </a:schemeClr>
                        </a:solidFill>
                        <a:latin typeface="Nuni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66865"/>
                  </a:ext>
                </a:extLst>
              </a:tr>
            </a:tbl>
          </a:graphicData>
        </a:graphic>
      </p:graphicFrame>
      <p:sp>
        <p:nvSpPr>
          <p:cNvPr id="4" name="Google Shape;361;p50">
            <a:extLst>
              <a:ext uri="{FF2B5EF4-FFF2-40B4-BE49-F238E27FC236}">
                <a16:creationId xmlns:a16="http://schemas.microsoft.com/office/drawing/2014/main" id="{BE44726E-CCC6-B90A-1B11-43F1DB7F26DE}"/>
              </a:ext>
            </a:extLst>
          </p:cNvPr>
          <p:cNvSpPr txBox="1">
            <a:spLocks/>
          </p:cNvSpPr>
          <p:nvPr/>
        </p:nvSpPr>
        <p:spPr>
          <a:xfrm flipH="1">
            <a:off x="361181" y="354742"/>
            <a:ext cx="500529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DATA DESCRIPTION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74BB267-89CD-B936-A74B-8853DDA0F3F9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0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270291" y="291077"/>
            <a:ext cx="54633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METHODS</a:t>
            </a:r>
            <a:endParaRPr b="1"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ctrTitle" idx="5"/>
          </p:nvPr>
        </p:nvSpPr>
        <p:spPr>
          <a:xfrm flipH="1">
            <a:off x="6772333" y="3627047"/>
            <a:ext cx="182551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ctrTitle" idx="7"/>
          </p:nvPr>
        </p:nvSpPr>
        <p:spPr>
          <a:xfrm flipH="1">
            <a:off x="631055" y="1908917"/>
            <a:ext cx="2033908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ORGANIZATION</a:t>
            </a:r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ctrTitle" idx="9"/>
          </p:nvPr>
        </p:nvSpPr>
        <p:spPr>
          <a:xfrm flipH="1">
            <a:off x="3600781" y="3619499"/>
            <a:ext cx="182551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ctrTitle" idx="14"/>
          </p:nvPr>
        </p:nvSpPr>
        <p:spPr>
          <a:xfrm flipH="1">
            <a:off x="716775" y="3792564"/>
            <a:ext cx="140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C80D6-ED0C-BF25-80B8-437219A071CC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 flipH="1">
            <a:off x="3495850" y="1768100"/>
            <a:ext cx="2237741" cy="57780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7" name="Google Shape;413;p55">
            <a:extLst>
              <a:ext uri="{FF2B5EF4-FFF2-40B4-BE49-F238E27FC236}">
                <a16:creationId xmlns:a16="http://schemas.microsoft.com/office/drawing/2014/main" id="{D5CE872D-0BDA-763D-7DC7-0361189CCE79}"/>
              </a:ext>
            </a:extLst>
          </p:cNvPr>
          <p:cNvSpPr txBox="1">
            <a:spLocks/>
          </p:cNvSpPr>
          <p:nvPr/>
        </p:nvSpPr>
        <p:spPr>
          <a:xfrm flipH="1">
            <a:off x="6517500" y="1765517"/>
            <a:ext cx="217028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dirty="0"/>
              <a:t>DATA PREPROCESSING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8EB80159-852F-B93B-E9FF-EBCDA9808F8C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21F09-724F-6597-8A7A-87C5FD4BF224}"/>
              </a:ext>
            </a:extLst>
          </p:cNvPr>
          <p:cNvSpPr txBox="1"/>
          <p:nvPr/>
        </p:nvSpPr>
        <p:spPr>
          <a:xfrm>
            <a:off x="291059" y="1070377"/>
            <a:ext cx="8337030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 Initially, the CSV file provided for the UBC Ocean dataset contained pertinent information such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image_id</a:t>
            </a: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, height, width, and labels.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 Paths to the whole slide images (WSI) were appended as a new column</a:t>
            </a:r>
            <a:r>
              <a:rPr lang="en-US" dirty="0">
                <a:solidFill>
                  <a:srgbClr val="0D0D0D"/>
                </a:solidFill>
                <a:latin typeface="Nunito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 A separate data frame was created to incorporate the additional histopathology image dataset, which included six labels: EC, MC, HGSC, CC, LGSC, and non-cancerous.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 Given the focus on ovarian cancer subtypes, the non-cancerous label was omitted as it was deemed irrelevant.</a:t>
            </a:r>
            <a:endParaRPr lang="en-US" b="0" i="0" dirty="0">
              <a:effectLst/>
              <a:latin typeface="Nunito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361;p50">
            <a:extLst>
              <a:ext uri="{FF2B5EF4-FFF2-40B4-BE49-F238E27FC236}">
                <a16:creationId xmlns:a16="http://schemas.microsoft.com/office/drawing/2014/main" id="{C5705185-7A69-301D-7324-62AFF8B1F90D}"/>
              </a:ext>
            </a:extLst>
          </p:cNvPr>
          <p:cNvSpPr txBox="1">
            <a:spLocks/>
          </p:cNvSpPr>
          <p:nvPr/>
        </p:nvSpPr>
        <p:spPr>
          <a:xfrm flipH="1">
            <a:off x="353686" y="530677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DATA ORGANIZATION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921498C-8477-890B-D57B-22C6DCCC9035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80424-79C5-887C-6BC0-E04AEB726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9" t="-415" r="-8689" b="52881"/>
          <a:stretch/>
        </p:blipFill>
        <p:spPr>
          <a:xfrm>
            <a:off x="2436602" y="1131983"/>
            <a:ext cx="4054137" cy="1717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E47EE6-D368-E608-C157-D7F9E18F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02" y="3042093"/>
            <a:ext cx="3701870" cy="1867062"/>
          </a:xfrm>
          <a:prstGeom prst="rect">
            <a:avLst/>
          </a:prstGeom>
        </p:spPr>
      </p:pic>
      <p:sp>
        <p:nvSpPr>
          <p:cNvPr id="5" name="Google Shape;361;p50">
            <a:extLst>
              <a:ext uri="{FF2B5EF4-FFF2-40B4-BE49-F238E27FC236}">
                <a16:creationId xmlns:a16="http://schemas.microsoft.com/office/drawing/2014/main" id="{F22326C3-23CF-CCB7-D730-63797F65B213}"/>
              </a:ext>
            </a:extLst>
          </p:cNvPr>
          <p:cNvSpPr txBox="1">
            <a:spLocks/>
          </p:cNvSpPr>
          <p:nvPr/>
        </p:nvSpPr>
        <p:spPr>
          <a:xfrm flipH="1">
            <a:off x="166308" y="400158"/>
            <a:ext cx="7733508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DATASET BEFORE AND AFTER ORGANIZATION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7A75C-923A-267C-D764-34D53F368F02}"/>
              </a:ext>
            </a:extLst>
          </p:cNvPr>
          <p:cNvSpPr txBox="1"/>
          <p:nvPr/>
        </p:nvSpPr>
        <p:spPr>
          <a:xfrm>
            <a:off x="490928" y="1837087"/>
            <a:ext cx="4594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BEFORE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1DE47-744E-F578-DE92-0BF1766D8322}"/>
              </a:ext>
            </a:extLst>
          </p:cNvPr>
          <p:cNvSpPr txBox="1"/>
          <p:nvPr/>
        </p:nvSpPr>
        <p:spPr>
          <a:xfrm>
            <a:off x="490928" y="3857628"/>
            <a:ext cx="4594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AFTER</a:t>
            </a:r>
            <a:endParaRPr lang="en-IN" dirty="0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EB0E158A-75BC-BC0C-708A-D21891FE94D8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6B82A7-F7AD-B2F8-E29A-6041456B4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44"/>
          <a:stretch/>
        </p:blipFill>
        <p:spPr>
          <a:xfrm>
            <a:off x="3106904" y="1411574"/>
            <a:ext cx="2776736" cy="2456180"/>
          </a:xfrm>
          <a:prstGeom prst="rect">
            <a:avLst/>
          </a:prstGeom>
        </p:spPr>
      </p:pic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9A3C522C-9305-7C1D-DA96-EBDFC17140C5}"/>
              </a:ext>
            </a:extLst>
          </p:cNvPr>
          <p:cNvSpPr txBox="1">
            <a:spLocks/>
          </p:cNvSpPr>
          <p:nvPr/>
        </p:nvSpPr>
        <p:spPr>
          <a:xfrm flipH="1">
            <a:off x="371199" y="617328"/>
            <a:ext cx="500529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EXPLORATORY DATA ANALYSIS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FEBDE-A18E-43A3-F333-01AE2470A59A}"/>
              </a:ext>
            </a:extLst>
          </p:cNvPr>
          <p:cNvSpPr txBox="1"/>
          <p:nvPr/>
        </p:nvSpPr>
        <p:spPr>
          <a:xfrm>
            <a:off x="605324" y="3867754"/>
            <a:ext cx="793335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Figure 3. </a:t>
            </a:r>
            <a:r>
              <a:rPr lang="en-IN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Pie charts representing the distribution of labels</a:t>
            </a:r>
            <a:endParaRPr lang="en-IN" sz="1200" kern="100" dirty="0">
              <a:effectLst/>
              <a:latin typeface="Nun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5E64151-D00D-20E6-7232-B119D1A13C03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9A3C522C-9305-7C1D-DA96-EBDFC17140C5}"/>
              </a:ext>
            </a:extLst>
          </p:cNvPr>
          <p:cNvSpPr txBox="1">
            <a:spLocks/>
          </p:cNvSpPr>
          <p:nvPr/>
        </p:nvSpPr>
        <p:spPr>
          <a:xfrm flipH="1">
            <a:off x="236287" y="395766"/>
            <a:ext cx="500529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EXPLORATORY DATA ANALYSIS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6900FC7-7070-D729-6ADA-55DB523DDC77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68276-94D0-345A-472C-1E82E2C9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87" y="1033072"/>
            <a:ext cx="4133346" cy="3505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255734-1544-B774-363F-924C5D044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35" y="1033072"/>
            <a:ext cx="4077325" cy="3505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0F568-CAC6-55F1-E3F5-51330FE686C3}"/>
              </a:ext>
            </a:extLst>
          </p:cNvPr>
          <p:cNvSpPr txBox="1"/>
          <p:nvPr/>
        </p:nvSpPr>
        <p:spPr>
          <a:xfrm>
            <a:off x="236285" y="4558725"/>
            <a:ext cx="4133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effectLst/>
                <a:latin typeface="Nunito" pitchFamily="2" charset="0"/>
                <a:ea typeface="Calibri" panose="020F0502020204030204" pitchFamily="34" charset="0"/>
              </a:rPr>
              <a:t>Figure </a:t>
            </a:r>
            <a:r>
              <a:rPr lang="en-US" sz="1200" b="1" dirty="0">
                <a:latin typeface="Nunito" pitchFamily="2" charset="0"/>
                <a:ea typeface="Calibri" panose="020F0502020204030204" pitchFamily="34" charset="0"/>
              </a:rPr>
              <a:t>4</a:t>
            </a:r>
            <a:r>
              <a:rPr lang="en-US" sz="1200" b="1" dirty="0">
                <a:effectLst/>
                <a:latin typeface="Nunito" pitchFamily="2" charset="0"/>
                <a:ea typeface="Calibri" panose="020F0502020204030204" pitchFamily="34" charset="0"/>
              </a:rPr>
              <a:t>. </a:t>
            </a:r>
            <a:r>
              <a:rPr lang="en-US" sz="1200" dirty="0">
                <a:effectLst/>
                <a:latin typeface="Nunito" pitchFamily="2" charset="0"/>
                <a:ea typeface="Calibri" panose="020F0502020204030204" pitchFamily="34" charset="0"/>
              </a:rPr>
              <a:t> A count plot that visualizes the distribution of labels in the UBC-OCEAN dataset</a:t>
            </a:r>
            <a:endParaRPr lang="en-IN" sz="1200" dirty="0"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AC6D8-FED8-C58A-C933-D6F6EE86E7A6}"/>
              </a:ext>
            </a:extLst>
          </p:cNvPr>
          <p:cNvSpPr txBox="1"/>
          <p:nvPr/>
        </p:nvSpPr>
        <p:spPr>
          <a:xfrm>
            <a:off x="4572000" y="4559830"/>
            <a:ext cx="4133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effectLst/>
                <a:latin typeface="Nunito" pitchFamily="2" charset="0"/>
                <a:ea typeface="Calibri" panose="020F0502020204030204" pitchFamily="34" charset="0"/>
              </a:rPr>
              <a:t>Figure 5. </a:t>
            </a:r>
            <a:r>
              <a:rPr lang="en-US" sz="1200" dirty="0">
                <a:effectLst/>
                <a:latin typeface="Nunito" pitchFamily="2" charset="0"/>
                <a:ea typeface="Calibri" panose="020F0502020204030204" pitchFamily="34" charset="0"/>
              </a:rPr>
              <a:t> A count plot that visualizes the distribution of labels in the Mendeley’s dataset.</a:t>
            </a:r>
            <a:endParaRPr lang="en-IN" sz="12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4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38773E63-E066-F007-5F9B-B86B6D426007}"/>
              </a:ext>
            </a:extLst>
          </p:cNvPr>
          <p:cNvSpPr txBox="1">
            <a:spLocks/>
          </p:cNvSpPr>
          <p:nvPr/>
        </p:nvSpPr>
        <p:spPr>
          <a:xfrm flipH="1">
            <a:off x="236287" y="395766"/>
            <a:ext cx="500529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DATA PREPROCESSING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C4A2A-7F0C-FFB5-049E-A4576F063659}"/>
              </a:ext>
            </a:extLst>
          </p:cNvPr>
          <p:cNvSpPr txBox="1"/>
          <p:nvPr/>
        </p:nvSpPr>
        <p:spPr>
          <a:xfrm>
            <a:off x="236287" y="1040265"/>
            <a:ext cx="8780297" cy="3404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Label encoding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'CC' (0), 'EC' (1), 'HGSC' (2), 'LGSC' (3), and 'MC' (4).</a:t>
            </a:r>
          </a:p>
          <a:p>
            <a:pPr marL="269875" indent="-269875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tx2">
                    <a:lumMod val="25000"/>
                  </a:schemeClr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Image Transformation and Normalization:</a:t>
            </a:r>
          </a:p>
          <a:p>
            <a:pPr marL="719138" indent="-179388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tx2">
                    <a:lumMod val="25000"/>
                  </a:schemeClr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R</a:t>
            </a:r>
            <a:r>
              <a:rPr lang="en-IN" kern="100" dirty="0">
                <a:solidFill>
                  <a:schemeClr val="tx2">
                    <a:lumMod val="25000"/>
                  </a:schemeClr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esizing to (224, 224)</a:t>
            </a:r>
          </a:p>
          <a:p>
            <a:pPr marL="809625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tx2">
                    <a:lumMod val="25000"/>
                  </a:schemeClr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N</a:t>
            </a:r>
            <a:r>
              <a:rPr lang="en-IN" kern="100" dirty="0">
                <a:solidFill>
                  <a:schemeClr val="tx2">
                    <a:lumMod val="25000"/>
                  </a:schemeClr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ormalization using the specified mean and standard deviation:</a:t>
            </a:r>
          </a:p>
          <a:p>
            <a:pPr algn="just">
              <a:lnSpc>
                <a:spcPct val="200000"/>
              </a:lnSpc>
            </a:pPr>
            <a:r>
              <a:rPr lang="en-IN" kern="100" dirty="0">
                <a:solidFill>
                  <a:schemeClr val="tx2">
                    <a:lumMod val="25000"/>
                  </a:schemeClr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The mean </a:t>
            </a:r>
            <a:r>
              <a:rPr lang="en-US" kern="100" dirty="0">
                <a:solidFill>
                  <a:schemeClr val="tx2">
                    <a:lumMod val="25000"/>
                  </a:schemeClr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[0.485, 0.456, 0.406] and standard deviation [0.229, 0.224, 0.225] correspond to the 	mean and standard deviation values used for the ImageNet dataset, from which the pre-trained 	ResNet50 model was trained.</a:t>
            </a:r>
            <a:endParaRPr lang="en-IN" kern="100" dirty="0">
              <a:solidFill>
                <a:schemeClr val="tx2">
                  <a:lumMod val="25000"/>
                </a:schemeClr>
              </a:solidFill>
              <a:effectLst/>
              <a:latin typeface="Nun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kern="100" dirty="0">
              <a:effectLst/>
              <a:latin typeface="Nun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B739FFC-FA30-C09D-B6B5-EA3103369D14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D46B2-6D8D-31A8-95D5-FEE163739CD4}"/>
              </a:ext>
            </a:extLst>
          </p:cNvPr>
          <p:cNvSpPr txBox="1"/>
          <p:nvPr/>
        </p:nvSpPr>
        <p:spPr>
          <a:xfrm>
            <a:off x="644577" y="1090456"/>
            <a:ext cx="7854846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DenseNet121 model utilized for ovarian cancer subtype classification.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Persistent overfitting issue despite mitigation efforts.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Validation loss: 2.7998, Validation accuracy: 0.4865 after 10 epochs.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Training accuracy: 90%, indicating severe overfitting.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Experiment details: Test size, random state, rescaling, target size, batch size, class mode, weight initialization, activation function, learning rate, and epoch count.</a:t>
            </a:r>
          </a:p>
        </p:txBody>
      </p:sp>
      <p:sp>
        <p:nvSpPr>
          <p:cNvPr id="6" name="Google Shape;361;p50">
            <a:extLst>
              <a:ext uri="{FF2B5EF4-FFF2-40B4-BE49-F238E27FC236}">
                <a16:creationId xmlns:a16="http://schemas.microsoft.com/office/drawing/2014/main" id="{D47C769C-7577-6418-0487-66522870C14E}"/>
              </a:ext>
            </a:extLst>
          </p:cNvPr>
          <p:cNvSpPr txBox="1">
            <a:spLocks/>
          </p:cNvSpPr>
          <p:nvPr/>
        </p:nvSpPr>
        <p:spPr>
          <a:xfrm flipH="1">
            <a:off x="389743" y="468963"/>
            <a:ext cx="5861154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TRAINING USING DENSENET 121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3E5083F-0DB7-E0C5-9587-652EC175311D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020B84-FAC4-F244-81C1-089E79761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96340"/>
              </p:ext>
            </p:extLst>
          </p:nvPr>
        </p:nvGraphicFramePr>
        <p:xfrm>
          <a:off x="506021" y="1384871"/>
          <a:ext cx="8218253" cy="1801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840">
                  <a:extLst>
                    <a:ext uri="{9D8B030D-6E8A-4147-A177-3AD203B41FA5}">
                      <a16:colId xmlns:a16="http://schemas.microsoft.com/office/drawing/2014/main" val="3133462015"/>
                    </a:ext>
                  </a:extLst>
                </a:gridCol>
                <a:gridCol w="784514">
                  <a:extLst>
                    <a:ext uri="{9D8B030D-6E8A-4147-A177-3AD203B41FA5}">
                      <a16:colId xmlns:a16="http://schemas.microsoft.com/office/drawing/2014/main" val="692786546"/>
                    </a:ext>
                  </a:extLst>
                </a:gridCol>
                <a:gridCol w="970836">
                  <a:extLst>
                    <a:ext uri="{9D8B030D-6E8A-4147-A177-3AD203B41FA5}">
                      <a16:colId xmlns:a16="http://schemas.microsoft.com/office/drawing/2014/main" val="1761379571"/>
                    </a:ext>
                  </a:extLst>
                </a:gridCol>
                <a:gridCol w="1000015">
                  <a:extLst>
                    <a:ext uri="{9D8B030D-6E8A-4147-A177-3AD203B41FA5}">
                      <a16:colId xmlns:a16="http://schemas.microsoft.com/office/drawing/2014/main" val="797808737"/>
                    </a:ext>
                  </a:extLst>
                </a:gridCol>
                <a:gridCol w="612302">
                  <a:extLst>
                    <a:ext uri="{9D8B030D-6E8A-4147-A177-3AD203B41FA5}">
                      <a16:colId xmlns:a16="http://schemas.microsoft.com/office/drawing/2014/main" val="2723056433"/>
                    </a:ext>
                  </a:extLst>
                </a:gridCol>
                <a:gridCol w="924116">
                  <a:extLst>
                    <a:ext uri="{9D8B030D-6E8A-4147-A177-3AD203B41FA5}">
                      <a16:colId xmlns:a16="http://schemas.microsoft.com/office/drawing/2014/main" val="1332047772"/>
                    </a:ext>
                  </a:extLst>
                </a:gridCol>
                <a:gridCol w="978214">
                  <a:extLst>
                    <a:ext uri="{9D8B030D-6E8A-4147-A177-3AD203B41FA5}">
                      <a16:colId xmlns:a16="http://schemas.microsoft.com/office/drawing/2014/main" val="3675512452"/>
                    </a:ext>
                  </a:extLst>
                </a:gridCol>
                <a:gridCol w="1142693">
                  <a:extLst>
                    <a:ext uri="{9D8B030D-6E8A-4147-A177-3AD203B41FA5}">
                      <a16:colId xmlns:a16="http://schemas.microsoft.com/office/drawing/2014/main" val="1719824046"/>
                    </a:ext>
                  </a:extLst>
                </a:gridCol>
                <a:gridCol w="1116723">
                  <a:extLst>
                    <a:ext uri="{9D8B030D-6E8A-4147-A177-3AD203B41FA5}">
                      <a16:colId xmlns:a16="http://schemas.microsoft.com/office/drawing/2014/main" val="304657426"/>
                    </a:ext>
                  </a:extLst>
                </a:gridCol>
              </a:tblGrid>
              <a:tr h="7112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Test Size</a:t>
                      </a:r>
                      <a:endParaRPr lang="en-IN" sz="1200" b="1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Batch Size</a:t>
                      </a:r>
                      <a:endParaRPr lang="en-IN" sz="1200" b="1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Activation</a:t>
                      </a:r>
                      <a:endParaRPr lang="en-IN" sz="1200" b="1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Learning Rate (</a:t>
                      </a:r>
                      <a:r>
                        <a:rPr lang="en-IN" sz="1200" b="1" u="none" strike="noStrike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lr</a:t>
                      </a:r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Epochs</a:t>
                      </a:r>
                      <a:endParaRPr lang="en-IN" sz="1200" b="1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Patience</a:t>
                      </a:r>
                      <a:endParaRPr lang="en-IN" sz="1200" b="1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Train Accuracy</a:t>
                      </a:r>
                      <a:endParaRPr lang="en-IN" sz="1200" b="1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Validation Accuracy</a:t>
                      </a:r>
                      <a:endParaRPr lang="en-IN" sz="1200" b="1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Dropout</a:t>
                      </a:r>
                      <a:endParaRPr lang="en-IN" sz="1200" b="1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527823"/>
                  </a:ext>
                </a:extLst>
              </a:tr>
              <a:tr h="363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0.2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16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'</a:t>
                      </a:r>
                      <a:r>
                        <a:rPr lang="en-IN" sz="1200" b="0" u="none" strike="noStrike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relu</a:t>
                      </a:r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'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0.0001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10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90.4%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48.65%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8808128"/>
                  </a:ext>
                </a:extLst>
              </a:tr>
              <a:tr h="363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0.2</a:t>
                      </a:r>
                      <a:endParaRPr lang="en-IN" sz="1200" b="0" i="0" u="none" strike="noStrike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32</a:t>
                      </a:r>
                      <a:endParaRPr lang="en-IN" sz="1200" b="0" i="0" u="none" strike="noStrike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'relu'</a:t>
                      </a:r>
                      <a:endParaRPr lang="en-IN" sz="1200" b="0" i="0" u="none" strike="noStrike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0.0001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30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3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8</a:t>
                      </a:r>
                      <a:r>
                        <a:rPr lang="en-IN" sz="1200" b="0" i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38.74%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1934965"/>
                  </a:ext>
                </a:extLst>
              </a:tr>
              <a:tr h="363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0.2</a:t>
                      </a:r>
                      <a:endParaRPr lang="en-IN" sz="1200" b="0" i="0" u="none" strike="noStrike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32</a:t>
                      </a:r>
                      <a:endParaRPr lang="en-IN" sz="1200" b="0" i="0" u="none" strike="noStrike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'</a:t>
                      </a:r>
                      <a:r>
                        <a:rPr lang="en-IN" sz="1200" b="0" u="none" strike="noStrike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relu</a:t>
                      </a:r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'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0.0001</a:t>
                      </a:r>
                      <a:endParaRPr lang="en-IN" sz="1200" b="0" i="0" u="none" strike="noStrike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30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3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4</a:t>
                      </a:r>
                      <a:r>
                        <a:rPr lang="en-IN" sz="1200" b="0" i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29.52%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0.5</a:t>
                      </a:r>
                      <a:endParaRPr lang="en-IN" sz="1200" b="0" i="0" u="none" strike="noStrike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219348"/>
                  </a:ext>
                </a:extLst>
              </a:tr>
            </a:tbl>
          </a:graphicData>
        </a:graphic>
      </p:graphicFrame>
      <p:sp>
        <p:nvSpPr>
          <p:cNvPr id="5" name="Google Shape;361;p50">
            <a:extLst>
              <a:ext uri="{FF2B5EF4-FFF2-40B4-BE49-F238E27FC236}">
                <a16:creationId xmlns:a16="http://schemas.microsoft.com/office/drawing/2014/main" id="{D511BD0A-E440-E6E7-8010-859183817A4C}"/>
              </a:ext>
            </a:extLst>
          </p:cNvPr>
          <p:cNvSpPr txBox="1">
            <a:spLocks/>
          </p:cNvSpPr>
          <p:nvPr/>
        </p:nvSpPr>
        <p:spPr>
          <a:xfrm flipH="1">
            <a:off x="273763" y="556357"/>
            <a:ext cx="500529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DENSENET 121 PERFORMANCE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C6F43-D24E-E435-7206-77E64E082433}"/>
              </a:ext>
            </a:extLst>
          </p:cNvPr>
          <p:cNvSpPr txBox="1"/>
          <p:nvPr/>
        </p:nvSpPr>
        <p:spPr>
          <a:xfrm>
            <a:off x="506021" y="3267864"/>
            <a:ext cx="835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effectLst/>
                <a:latin typeface="Nunito" pitchFamily="2" charset="0"/>
                <a:ea typeface="Calibri" panose="020F0502020204030204" pitchFamily="34" charset="0"/>
              </a:rPr>
              <a:t>Table 1. </a:t>
            </a:r>
            <a:r>
              <a:rPr lang="en-IN" sz="1200" dirty="0">
                <a:effectLst/>
                <a:latin typeface="Nunito" pitchFamily="2" charset="0"/>
                <a:ea typeface="Calibri" panose="020F0502020204030204" pitchFamily="34" charset="0"/>
              </a:rPr>
              <a:t>Performance of the model with different hyper parameters.</a:t>
            </a:r>
            <a:endParaRPr lang="en-IN" sz="1200" dirty="0">
              <a:latin typeface="Nunito" pitchFamily="2" charset="0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672C333-B714-E952-0391-16009D1E9954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BEFA2-FD08-2567-7775-A8D55D5F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59" y="1767687"/>
            <a:ext cx="7628281" cy="2072820"/>
          </a:xfrm>
          <a:prstGeom prst="rect">
            <a:avLst/>
          </a:prstGeom>
        </p:spPr>
      </p:pic>
      <p:sp>
        <p:nvSpPr>
          <p:cNvPr id="4" name="Google Shape;361;p50">
            <a:extLst>
              <a:ext uri="{FF2B5EF4-FFF2-40B4-BE49-F238E27FC236}">
                <a16:creationId xmlns:a16="http://schemas.microsoft.com/office/drawing/2014/main" id="{298C8E8D-0C69-8158-74A0-D9FF2A585812}"/>
              </a:ext>
            </a:extLst>
          </p:cNvPr>
          <p:cNvSpPr txBox="1">
            <a:spLocks/>
          </p:cNvSpPr>
          <p:nvPr/>
        </p:nvSpPr>
        <p:spPr>
          <a:xfrm flipH="1">
            <a:off x="386187" y="676714"/>
            <a:ext cx="6239464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ARCHITECTURE OF RESNET 50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7407-B5E0-A49F-D4AC-FE5AB3BB2FE7}"/>
              </a:ext>
            </a:extLst>
          </p:cNvPr>
          <p:cNvSpPr txBox="1"/>
          <p:nvPr/>
        </p:nvSpPr>
        <p:spPr>
          <a:xfrm>
            <a:off x="281257" y="3919937"/>
            <a:ext cx="835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effectLst/>
                <a:latin typeface="Nunito" pitchFamily="2" charset="0"/>
                <a:ea typeface="Calibri" panose="020F0502020204030204" pitchFamily="34" charset="0"/>
              </a:rPr>
              <a:t>Figure </a:t>
            </a:r>
            <a:r>
              <a:rPr lang="en-IN" sz="1200" b="1" dirty="0">
                <a:latin typeface="Nunito" pitchFamily="2" charset="0"/>
                <a:ea typeface="Calibri" panose="020F0502020204030204" pitchFamily="34" charset="0"/>
              </a:rPr>
              <a:t>7.</a:t>
            </a:r>
            <a:r>
              <a:rPr lang="en-IN" sz="1200" b="1" dirty="0"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IN" sz="1200" dirty="0">
                <a:effectLst/>
                <a:latin typeface="Nunito" pitchFamily="2" charset="0"/>
                <a:ea typeface="Calibri" panose="020F0502020204030204" pitchFamily="34" charset="0"/>
              </a:rPr>
              <a:t>Architecture of the model used for training the dataset.</a:t>
            </a:r>
            <a:endParaRPr lang="en-IN" sz="1200" dirty="0">
              <a:latin typeface="Nunito" pitchFamily="2" charset="0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C9C5802F-34C4-F5FA-78C6-57B3BA35244C}"/>
              </a:ext>
            </a:extLst>
          </p:cNvPr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subTitle" idx="2"/>
          </p:nvPr>
        </p:nvSpPr>
        <p:spPr>
          <a:xfrm flipH="1">
            <a:off x="1747925" y="1119324"/>
            <a:ext cx="2823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AREA AND OBJECTIVES</a:t>
            </a:r>
            <a:endParaRPr sz="2400" b="1" dirty="0"/>
          </a:p>
        </p:txBody>
      </p:sp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716775" y="792447"/>
            <a:ext cx="10311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01</a:t>
            </a:r>
            <a:endParaRPr sz="2400" b="1" dirty="0"/>
          </a:p>
        </p:txBody>
      </p:sp>
      <p:sp>
        <p:nvSpPr>
          <p:cNvPr id="364" name="Google Shape;364;p50"/>
          <p:cNvSpPr txBox="1">
            <a:spLocks noGrp="1"/>
          </p:cNvSpPr>
          <p:nvPr>
            <p:ph type="subTitle" idx="4"/>
          </p:nvPr>
        </p:nvSpPr>
        <p:spPr>
          <a:xfrm flipH="1">
            <a:off x="1747925" y="3617594"/>
            <a:ext cx="2823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METHODS INVOLVED</a:t>
            </a:r>
            <a:endParaRPr sz="2400" b="1"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title" idx="5"/>
          </p:nvPr>
        </p:nvSpPr>
        <p:spPr>
          <a:xfrm>
            <a:off x="716800" y="3272017"/>
            <a:ext cx="10311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03</a:t>
            </a:r>
            <a:endParaRPr sz="2400" b="1"/>
          </a:p>
        </p:txBody>
      </p:sp>
      <p:sp>
        <p:nvSpPr>
          <p:cNvPr id="367" name="Google Shape;367;p50"/>
          <p:cNvSpPr txBox="1">
            <a:spLocks noGrp="1"/>
          </p:cNvSpPr>
          <p:nvPr>
            <p:ph type="subTitle" idx="7"/>
          </p:nvPr>
        </p:nvSpPr>
        <p:spPr>
          <a:xfrm flipH="1">
            <a:off x="6001200" y="1119324"/>
            <a:ext cx="24261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LITERATURE REVIEW</a:t>
            </a:r>
            <a:endParaRPr sz="2400" b="1" dirty="0"/>
          </a:p>
        </p:txBody>
      </p:sp>
      <p:sp>
        <p:nvSpPr>
          <p:cNvPr id="368" name="Google Shape;368;p50"/>
          <p:cNvSpPr txBox="1">
            <a:spLocks noGrp="1"/>
          </p:cNvSpPr>
          <p:nvPr>
            <p:ph type="title" idx="8"/>
          </p:nvPr>
        </p:nvSpPr>
        <p:spPr>
          <a:xfrm>
            <a:off x="4970125" y="792447"/>
            <a:ext cx="10311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02</a:t>
            </a:r>
            <a:endParaRPr sz="2400" b="1" dirty="0"/>
          </a:p>
        </p:txBody>
      </p:sp>
      <p:sp>
        <p:nvSpPr>
          <p:cNvPr id="370" name="Google Shape;370;p50"/>
          <p:cNvSpPr txBox="1">
            <a:spLocks noGrp="1"/>
          </p:cNvSpPr>
          <p:nvPr>
            <p:ph type="subTitle" idx="13"/>
          </p:nvPr>
        </p:nvSpPr>
        <p:spPr>
          <a:xfrm flipH="1">
            <a:off x="6001200" y="3474067"/>
            <a:ext cx="24261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RESULTS</a:t>
            </a:r>
            <a:endParaRPr sz="2400" b="1" dirty="0"/>
          </a:p>
        </p:txBody>
      </p:sp>
      <p:sp>
        <p:nvSpPr>
          <p:cNvPr id="371" name="Google Shape;371;p50"/>
          <p:cNvSpPr txBox="1">
            <a:spLocks noGrp="1"/>
          </p:cNvSpPr>
          <p:nvPr>
            <p:ph type="title" idx="14"/>
          </p:nvPr>
        </p:nvSpPr>
        <p:spPr>
          <a:xfrm>
            <a:off x="4970150" y="3272017"/>
            <a:ext cx="10311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04</a:t>
            </a:r>
            <a:endParaRPr sz="2400" b="1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2775CDE5-B7F5-1687-05F9-FBFCDC9EA9A2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1;p50">
            <a:extLst>
              <a:ext uri="{FF2B5EF4-FFF2-40B4-BE49-F238E27FC236}">
                <a16:creationId xmlns:a16="http://schemas.microsoft.com/office/drawing/2014/main" id="{5CD75C73-21F5-19A8-8392-DA48C9223251}"/>
              </a:ext>
            </a:extLst>
          </p:cNvPr>
          <p:cNvSpPr txBox="1">
            <a:spLocks/>
          </p:cNvSpPr>
          <p:nvPr/>
        </p:nvSpPr>
        <p:spPr>
          <a:xfrm flipH="1">
            <a:off x="185399" y="205438"/>
            <a:ext cx="5462588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TRAINING USING RESNET 50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06B2EB7F-CBFE-0B29-E723-B1614A9263FF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D60FF-9C4D-C878-4918-98DE012D5776}"/>
              </a:ext>
            </a:extLst>
          </p:cNvPr>
          <p:cNvSpPr txBox="1"/>
          <p:nvPr/>
        </p:nvSpPr>
        <p:spPr>
          <a:xfrm>
            <a:off x="185399" y="957913"/>
            <a:ext cx="8841730" cy="1867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ResNet50 in </a:t>
            </a:r>
            <a:r>
              <a:rPr lang="en-US" sz="1300" b="0" i="0" dirty="0" err="1">
                <a:solidFill>
                  <a:srgbClr val="0D0D0D"/>
                </a:solidFill>
                <a:effectLst/>
                <a:latin typeface="Nunito" pitchFamily="2" charset="0"/>
              </a:rPr>
              <a:t>PyTorch</a:t>
            </a: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 for efficiency.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Initial: Training loss 1.175, accuracy 62.3%; some classes had poor precision, recall, F1-score (Validation accuracy: 0.50).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After fine-tuning: Training loss 1.036, accuracy 46.5%; Validation loss 1.277, accuracy 49.1%.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Further fine-tuning: Training loss 0.897, accuracy 67.2%; Validation loss 0.987, accuracy 62.2%.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Enhanced precision, recall, F1-score in updated classification report.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E6DF0-A7F9-7A37-7943-D3094486C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01"/>
          <a:stretch/>
        </p:blipFill>
        <p:spPr>
          <a:xfrm>
            <a:off x="3066963" y="3518797"/>
            <a:ext cx="3459780" cy="562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6660CF-E467-6D4D-B28A-97EFC2E4E79A}"/>
              </a:ext>
            </a:extLst>
          </p:cNvPr>
          <p:cNvSpPr txBox="1"/>
          <p:nvPr/>
        </p:nvSpPr>
        <p:spPr>
          <a:xfrm>
            <a:off x="675609" y="4080929"/>
            <a:ext cx="835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effectLst/>
                <a:latin typeface="Nunito" pitchFamily="2" charset="0"/>
                <a:ea typeface="Calibri" panose="020F0502020204030204" pitchFamily="34" charset="0"/>
              </a:rPr>
              <a:t>Figure </a:t>
            </a:r>
            <a:r>
              <a:rPr lang="en-IN" sz="1200" b="1" dirty="0">
                <a:latin typeface="Nunito" pitchFamily="2" charset="0"/>
                <a:ea typeface="Calibri" panose="020F0502020204030204" pitchFamily="34" charset="0"/>
              </a:rPr>
              <a:t>6</a:t>
            </a:r>
            <a:r>
              <a:rPr lang="en-IN" sz="1200" b="1" dirty="0">
                <a:effectLst/>
                <a:latin typeface="Nunito" pitchFamily="2" charset="0"/>
                <a:ea typeface="Calibri" panose="020F0502020204030204" pitchFamily="34" charset="0"/>
              </a:rPr>
              <a:t>. Screenshot of output</a:t>
            </a:r>
            <a:r>
              <a:rPr lang="en-IN" sz="1200" dirty="0">
                <a:effectLst/>
                <a:latin typeface="Nunito" pitchFamily="2" charset="0"/>
                <a:ea typeface="Calibri" panose="020F0502020204030204" pitchFamily="34" charset="0"/>
              </a:rPr>
              <a:t>.</a:t>
            </a:r>
            <a:endParaRPr lang="en-IN" sz="12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9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87B696A0-8A02-6EAB-6648-F56042706C74}"/>
              </a:ext>
            </a:extLst>
          </p:cNvPr>
          <p:cNvSpPr txBox="1">
            <a:spLocks/>
          </p:cNvSpPr>
          <p:nvPr/>
        </p:nvSpPr>
        <p:spPr>
          <a:xfrm flipH="1">
            <a:off x="401179" y="537393"/>
            <a:ext cx="500529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RESNET 50 PERFORMANCE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E0BE95-A292-3FFC-82D7-15F1198E3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93836"/>
              </p:ext>
            </p:extLst>
          </p:nvPr>
        </p:nvGraphicFramePr>
        <p:xfrm>
          <a:off x="487182" y="1463569"/>
          <a:ext cx="8282065" cy="25912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16871">
                  <a:extLst>
                    <a:ext uri="{9D8B030D-6E8A-4147-A177-3AD203B41FA5}">
                      <a16:colId xmlns:a16="http://schemas.microsoft.com/office/drawing/2014/main" val="1555400382"/>
                    </a:ext>
                  </a:extLst>
                </a:gridCol>
                <a:gridCol w="784708">
                  <a:extLst>
                    <a:ext uri="{9D8B030D-6E8A-4147-A177-3AD203B41FA5}">
                      <a16:colId xmlns:a16="http://schemas.microsoft.com/office/drawing/2014/main" val="291923493"/>
                    </a:ext>
                  </a:extLst>
                </a:gridCol>
                <a:gridCol w="860281">
                  <a:extLst>
                    <a:ext uri="{9D8B030D-6E8A-4147-A177-3AD203B41FA5}">
                      <a16:colId xmlns:a16="http://schemas.microsoft.com/office/drawing/2014/main" val="1277829246"/>
                    </a:ext>
                  </a:extLst>
                </a:gridCol>
                <a:gridCol w="916053">
                  <a:extLst>
                    <a:ext uri="{9D8B030D-6E8A-4147-A177-3AD203B41FA5}">
                      <a16:colId xmlns:a16="http://schemas.microsoft.com/office/drawing/2014/main" val="2056435324"/>
                    </a:ext>
                  </a:extLst>
                </a:gridCol>
                <a:gridCol w="671818">
                  <a:extLst>
                    <a:ext uri="{9D8B030D-6E8A-4147-A177-3AD203B41FA5}">
                      <a16:colId xmlns:a16="http://schemas.microsoft.com/office/drawing/2014/main" val="445911403"/>
                    </a:ext>
                  </a:extLst>
                </a:gridCol>
                <a:gridCol w="913883">
                  <a:extLst>
                    <a:ext uri="{9D8B030D-6E8A-4147-A177-3AD203B41FA5}">
                      <a16:colId xmlns:a16="http://schemas.microsoft.com/office/drawing/2014/main" val="3019439954"/>
                    </a:ext>
                  </a:extLst>
                </a:gridCol>
                <a:gridCol w="1062389">
                  <a:extLst>
                    <a:ext uri="{9D8B030D-6E8A-4147-A177-3AD203B41FA5}">
                      <a16:colId xmlns:a16="http://schemas.microsoft.com/office/drawing/2014/main" val="1002906409"/>
                    </a:ext>
                  </a:extLst>
                </a:gridCol>
                <a:gridCol w="1153778">
                  <a:extLst>
                    <a:ext uri="{9D8B030D-6E8A-4147-A177-3AD203B41FA5}">
                      <a16:colId xmlns:a16="http://schemas.microsoft.com/office/drawing/2014/main" val="667074829"/>
                    </a:ext>
                  </a:extLst>
                </a:gridCol>
                <a:gridCol w="1302284">
                  <a:extLst>
                    <a:ext uri="{9D8B030D-6E8A-4147-A177-3AD203B41FA5}">
                      <a16:colId xmlns:a16="http://schemas.microsoft.com/office/drawing/2014/main" val="657258102"/>
                    </a:ext>
                  </a:extLst>
                </a:gridCol>
              </a:tblGrid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Epochs</a:t>
                      </a:r>
                      <a:endParaRPr lang="en-IN" sz="12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Optimizer</a:t>
                      </a:r>
                      <a:endParaRPr lang="en-IN" sz="12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Learning Rate</a:t>
                      </a:r>
                      <a:endParaRPr lang="en-IN" sz="12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Momentum</a:t>
                      </a:r>
                      <a:endParaRPr lang="en-IN" sz="12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Batch size</a:t>
                      </a:r>
                      <a:endParaRPr lang="en-IN" sz="12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Weight Decay</a:t>
                      </a:r>
                      <a:endParaRPr lang="en-IN" sz="12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Dropout</a:t>
                      </a:r>
                      <a:endParaRPr lang="en-IN" sz="12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Training Accuracy</a:t>
                      </a:r>
                      <a:endParaRPr lang="en-IN" sz="12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 Validation Accuracy</a:t>
                      </a:r>
                      <a:endParaRPr lang="en-IN" sz="12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402796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SGD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0.0005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0.8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16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62.80%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50.00%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617774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29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ADAM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0.0006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32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69.80%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53.70%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5531103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29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ADAMW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0.0001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32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0.01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67.2%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62.20%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53903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30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ADAMW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0.0003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32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0.5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49.50%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44.40%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996850"/>
                  </a:ext>
                </a:extLst>
              </a:tr>
              <a:tr h="431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30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ADAMW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0.00001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-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32</a:t>
                      </a:r>
                      <a:endParaRPr lang="en-I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1.00E-05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0.2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56.51%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51.85%</a:t>
                      </a:r>
                      <a:endParaRPr lang="en-I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66105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EE737D-FE6F-0B8E-4041-C3E9A966D85A}"/>
              </a:ext>
            </a:extLst>
          </p:cNvPr>
          <p:cNvSpPr txBox="1"/>
          <p:nvPr/>
        </p:nvSpPr>
        <p:spPr>
          <a:xfrm>
            <a:off x="603457" y="4152132"/>
            <a:ext cx="835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effectLst/>
                <a:latin typeface="Nunito" pitchFamily="2" charset="0"/>
                <a:ea typeface="Calibri" panose="020F0502020204030204" pitchFamily="34" charset="0"/>
              </a:rPr>
              <a:t>Table 2. </a:t>
            </a:r>
            <a:r>
              <a:rPr lang="en-IN" sz="1200" dirty="0">
                <a:effectLst/>
                <a:latin typeface="Nunito" pitchFamily="2" charset="0"/>
                <a:ea typeface="Calibri" panose="020F0502020204030204" pitchFamily="34" charset="0"/>
              </a:rPr>
              <a:t>Performance of the model with different hyper parameters.</a:t>
            </a:r>
            <a:endParaRPr lang="en-IN" sz="1200" dirty="0">
              <a:latin typeface="Nunito" pitchFamily="2" charset="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80364F1-29BB-0B87-CDE1-79D78E772698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5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31C6A2-F007-FE51-6272-85E75F66D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6" r="15555" b="31658"/>
          <a:stretch/>
        </p:blipFill>
        <p:spPr>
          <a:xfrm>
            <a:off x="52467" y="2982917"/>
            <a:ext cx="2900596" cy="1101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7B54F-A70E-AE07-626D-014AEB443161}"/>
              </a:ext>
            </a:extLst>
          </p:cNvPr>
          <p:cNvSpPr txBox="1"/>
          <p:nvPr/>
        </p:nvSpPr>
        <p:spPr>
          <a:xfrm>
            <a:off x="779489" y="4156044"/>
            <a:ext cx="17388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b="0" i="0" u="none" strike="noStrike" dirty="0">
                <a:solidFill>
                  <a:srgbClr val="3B4446"/>
                </a:solidFill>
                <a:effectLst/>
                <a:latin typeface="Nunito" pitchFamily="2" charset="0"/>
              </a:rPr>
              <a:t>Epochs: 30</a:t>
            </a:r>
            <a:endParaRPr lang="it-IT" sz="1100" dirty="0">
              <a:solidFill>
                <a:srgbClr val="3B4446"/>
              </a:solidFill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b="0" i="0" u="none" strike="noStrike" dirty="0">
                <a:solidFill>
                  <a:srgbClr val="3B4446"/>
                </a:solidFill>
                <a:effectLst/>
                <a:latin typeface="Nunito" pitchFamily="2" charset="0"/>
              </a:rPr>
              <a:t>SGD</a:t>
            </a:r>
            <a:endParaRPr lang="it-IT" sz="1100" dirty="0">
              <a:solidFill>
                <a:srgbClr val="3B4446"/>
              </a:solidFill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b="0" i="0" u="none" strike="noStrike" dirty="0">
                <a:solidFill>
                  <a:srgbClr val="3B4446"/>
                </a:solidFill>
                <a:effectLst/>
                <a:latin typeface="Nunito" pitchFamily="2" charset="0"/>
              </a:rPr>
              <a:t>Lr: 0.0005</a:t>
            </a:r>
            <a:endParaRPr lang="it-IT" sz="1100" dirty="0">
              <a:solidFill>
                <a:srgbClr val="3B4446"/>
              </a:solidFill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b="0" i="0" u="none" strike="noStrike" dirty="0">
                <a:solidFill>
                  <a:srgbClr val="3B4446"/>
                </a:solidFill>
                <a:effectLst/>
                <a:latin typeface="Nunito" pitchFamily="2" charset="0"/>
              </a:rPr>
              <a:t>Momentum</a:t>
            </a:r>
            <a:r>
              <a:rPr lang="it-IT" sz="1100" dirty="0">
                <a:solidFill>
                  <a:srgbClr val="3B4446"/>
                </a:solidFill>
                <a:latin typeface="Nunito" pitchFamily="2" charset="0"/>
              </a:rPr>
              <a:t>: </a:t>
            </a:r>
            <a:r>
              <a:rPr lang="it-IT" sz="1100" b="0" i="0" u="none" strike="noStrike" dirty="0">
                <a:solidFill>
                  <a:srgbClr val="3B4446"/>
                </a:solidFill>
                <a:effectLst/>
                <a:latin typeface="Nunito" pitchFamily="2" charset="0"/>
              </a:rPr>
              <a:t>0.8</a:t>
            </a:r>
            <a:endParaRPr lang="en-IN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F1241-BAAD-5EC6-819A-D0402828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" y="971907"/>
            <a:ext cx="2900596" cy="1922930"/>
          </a:xfrm>
          <a:prstGeom prst="rect">
            <a:avLst/>
          </a:prstGeom>
        </p:spPr>
      </p:pic>
      <p:sp>
        <p:nvSpPr>
          <p:cNvPr id="13" name="Google Shape;361;p50">
            <a:extLst>
              <a:ext uri="{FF2B5EF4-FFF2-40B4-BE49-F238E27FC236}">
                <a16:creationId xmlns:a16="http://schemas.microsoft.com/office/drawing/2014/main" id="{D80FF19B-B983-FF06-873D-E1D47250FA56}"/>
              </a:ext>
            </a:extLst>
          </p:cNvPr>
          <p:cNvSpPr txBox="1">
            <a:spLocks/>
          </p:cNvSpPr>
          <p:nvPr/>
        </p:nvSpPr>
        <p:spPr>
          <a:xfrm flipH="1">
            <a:off x="116366" y="361639"/>
            <a:ext cx="500529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COMPARATIVE ANALYSIS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F95333-F0C3-9511-E071-A93E39C1C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0" t="2643" b="2079"/>
          <a:stretch/>
        </p:blipFill>
        <p:spPr>
          <a:xfrm>
            <a:off x="3142311" y="980662"/>
            <a:ext cx="2810655" cy="1922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704DF0-F2E3-C020-8B33-6F04E356B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29" r="19435" b="31383"/>
          <a:stretch/>
        </p:blipFill>
        <p:spPr>
          <a:xfrm>
            <a:off x="3117953" y="2982916"/>
            <a:ext cx="2859373" cy="11019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648072-E66B-0461-0468-9DEA1BF6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940" y="980662"/>
            <a:ext cx="2810655" cy="19229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57EC30-085D-F755-4EE6-5F7651FA23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08" t="10278" b="29753"/>
          <a:stretch/>
        </p:blipFill>
        <p:spPr>
          <a:xfrm>
            <a:off x="6190940" y="2982915"/>
            <a:ext cx="2810655" cy="11019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D404A1-0421-D959-6E5D-6DDB7859DB40}"/>
              </a:ext>
            </a:extLst>
          </p:cNvPr>
          <p:cNvSpPr txBox="1"/>
          <p:nvPr/>
        </p:nvSpPr>
        <p:spPr>
          <a:xfrm>
            <a:off x="3826242" y="4156043"/>
            <a:ext cx="45944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Epochs: 29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AdamW</a:t>
            </a:r>
            <a:endParaRPr lang="en-IN" sz="1100" dirty="0">
              <a:solidFill>
                <a:schemeClr val="bg2">
                  <a:lumMod val="25000"/>
                </a:schemeClr>
              </a:solidFill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Lr: 0.0006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weight_decay</a:t>
            </a:r>
            <a:r>
              <a:rPr lang="en-IN" sz="1100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</a:rPr>
              <a:t>: 0.01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0B62A-5C90-53E3-8E45-FEFEBB6AA1BE}"/>
              </a:ext>
            </a:extLst>
          </p:cNvPr>
          <p:cNvSpPr txBox="1"/>
          <p:nvPr/>
        </p:nvSpPr>
        <p:spPr>
          <a:xfrm>
            <a:off x="6846758" y="4162838"/>
            <a:ext cx="45944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100" b="0" i="0" u="none" strike="noStrike" kern="0" cap="none" spc="0" normalizeH="0" baseline="0" noProof="0" dirty="0">
                <a:ln>
                  <a:noFill/>
                </a:ln>
                <a:solidFill>
                  <a:srgbClr val="CBDEDC">
                    <a:lumMod val="25000"/>
                  </a:srgbClr>
                </a:solidFill>
                <a:effectLst/>
                <a:uLnTx/>
                <a:uFillTx/>
                <a:latin typeface="Nunito" pitchFamily="2" charset="0"/>
                <a:cs typeface="Arial"/>
                <a:sym typeface="Arial"/>
              </a:rPr>
              <a:t>Epochs: 29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100" b="0" i="0" u="none" strike="noStrike" kern="0" cap="none" spc="0" normalizeH="0" baseline="0" noProof="0" dirty="0" err="1">
                <a:ln>
                  <a:noFill/>
                </a:ln>
                <a:solidFill>
                  <a:srgbClr val="CBDEDC">
                    <a:lumMod val="25000"/>
                  </a:srgbClr>
                </a:solidFill>
                <a:effectLst/>
                <a:uLnTx/>
                <a:uFillTx/>
                <a:latin typeface="Nunito" pitchFamily="2" charset="0"/>
                <a:cs typeface="Arial"/>
                <a:sym typeface="Arial"/>
              </a:rPr>
              <a:t>AdamW</a:t>
            </a:r>
            <a:endParaRPr kumimoji="0" lang="en-IN" sz="1100" b="0" i="0" u="none" strike="noStrike" kern="0" cap="none" spc="0" normalizeH="0" baseline="0" noProof="0" dirty="0">
              <a:ln>
                <a:noFill/>
              </a:ln>
              <a:solidFill>
                <a:srgbClr val="CBDEDC">
                  <a:lumMod val="25000"/>
                </a:srgbClr>
              </a:solidFill>
              <a:effectLst/>
              <a:uLnTx/>
              <a:uFillTx/>
              <a:latin typeface="Nunito" pitchFamily="2" charset="0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100" b="0" i="0" u="none" strike="noStrike" kern="0" cap="none" spc="0" normalizeH="0" baseline="0" noProof="0" dirty="0">
                <a:ln>
                  <a:noFill/>
                </a:ln>
                <a:solidFill>
                  <a:srgbClr val="CBDEDC">
                    <a:lumMod val="25000"/>
                  </a:srgbClr>
                </a:solidFill>
                <a:effectLst/>
                <a:uLnTx/>
                <a:uFillTx/>
                <a:latin typeface="Nunito" pitchFamily="2" charset="0"/>
                <a:cs typeface="Arial"/>
                <a:sym typeface="Arial"/>
              </a:rPr>
              <a:t>Lr: 0.0001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100" dirty="0">
                <a:solidFill>
                  <a:srgbClr val="CBDEDC">
                    <a:lumMod val="25000"/>
                  </a:srgbClr>
                </a:solidFill>
                <a:latin typeface="Nunito" pitchFamily="2" charset="0"/>
              </a:rPr>
              <a:t>Batch size: 32</a:t>
            </a:r>
            <a:endParaRPr kumimoji="0" lang="en-IN" sz="1100" b="0" i="0" u="none" strike="noStrike" kern="0" cap="none" spc="0" normalizeH="0" baseline="0" noProof="0" dirty="0">
              <a:ln>
                <a:noFill/>
              </a:ln>
              <a:solidFill>
                <a:srgbClr val="CBDEDC">
                  <a:lumMod val="25000"/>
                </a:srgbClr>
              </a:solidFill>
              <a:effectLst/>
              <a:uLnTx/>
              <a:uFillTx/>
              <a:latin typeface="Nunito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30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78E760EA-0BC5-3C3C-9C47-C18FC22A03FC}"/>
              </a:ext>
            </a:extLst>
          </p:cNvPr>
          <p:cNvSpPr txBox="1">
            <a:spLocks/>
          </p:cNvSpPr>
          <p:nvPr/>
        </p:nvSpPr>
        <p:spPr>
          <a:xfrm flipH="1">
            <a:off x="318730" y="537393"/>
            <a:ext cx="7760968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CLASSIFICATION REPORT FOR RESNET 50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7B673D-CFB1-0D03-9655-167E4FE7C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3719"/>
              </p:ext>
            </p:extLst>
          </p:nvPr>
        </p:nvGraphicFramePr>
        <p:xfrm>
          <a:off x="2061148" y="2774859"/>
          <a:ext cx="5217618" cy="183124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941168">
                  <a:extLst>
                    <a:ext uri="{9D8B030D-6E8A-4147-A177-3AD203B41FA5}">
                      <a16:colId xmlns:a16="http://schemas.microsoft.com/office/drawing/2014/main" val="694369816"/>
                    </a:ext>
                  </a:extLst>
                </a:gridCol>
                <a:gridCol w="1157737">
                  <a:extLst>
                    <a:ext uri="{9D8B030D-6E8A-4147-A177-3AD203B41FA5}">
                      <a16:colId xmlns:a16="http://schemas.microsoft.com/office/drawing/2014/main" val="218908172"/>
                    </a:ext>
                  </a:extLst>
                </a:gridCol>
                <a:gridCol w="941168">
                  <a:extLst>
                    <a:ext uri="{9D8B030D-6E8A-4147-A177-3AD203B41FA5}">
                      <a16:colId xmlns:a16="http://schemas.microsoft.com/office/drawing/2014/main" val="2361558977"/>
                    </a:ext>
                  </a:extLst>
                </a:gridCol>
                <a:gridCol w="1137766">
                  <a:extLst>
                    <a:ext uri="{9D8B030D-6E8A-4147-A177-3AD203B41FA5}">
                      <a16:colId xmlns:a16="http://schemas.microsoft.com/office/drawing/2014/main" val="4086970533"/>
                    </a:ext>
                  </a:extLst>
                </a:gridCol>
                <a:gridCol w="1039779">
                  <a:extLst>
                    <a:ext uri="{9D8B030D-6E8A-4147-A177-3AD203B41FA5}">
                      <a16:colId xmlns:a16="http://schemas.microsoft.com/office/drawing/2014/main" val="956104822"/>
                    </a:ext>
                  </a:extLst>
                </a:gridCol>
              </a:tblGrid>
              <a:tr h="308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Class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Support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926509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CC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0.71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0.66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0.68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41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047548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EC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0.64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0.71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44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213103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HGSC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0.62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0.69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49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087405"/>
                  </a:ext>
                </a:extLst>
              </a:tr>
              <a:tr h="297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LGSC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0.33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0.18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0.14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867705"/>
                  </a:ext>
                </a:extLst>
              </a:tr>
              <a:tr h="297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MC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0.68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0.87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0.76</a:t>
                      </a:r>
                      <a:endParaRPr lang="en-IN" sz="11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30</a:t>
                      </a:r>
                      <a:endParaRPr lang="en-IN" sz="11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0459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40FCFE-4371-605E-B1CA-58A864211EA5}"/>
              </a:ext>
            </a:extLst>
          </p:cNvPr>
          <p:cNvSpPr txBox="1"/>
          <p:nvPr/>
        </p:nvSpPr>
        <p:spPr>
          <a:xfrm>
            <a:off x="2061148" y="4606107"/>
            <a:ext cx="4572000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Table 3. </a:t>
            </a:r>
            <a:r>
              <a:rPr lang="en-US" sz="12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 of RESNET 50</a:t>
            </a:r>
            <a:endParaRPr lang="en-IN" sz="1100" kern="100" dirty="0">
              <a:effectLst/>
              <a:latin typeface="Nun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28A75-EC51-59EC-26AD-37BC6682E295}"/>
              </a:ext>
            </a:extLst>
          </p:cNvPr>
          <p:cNvSpPr txBox="1"/>
          <p:nvPr/>
        </p:nvSpPr>
        <p:spPr>
          <a:xfrm>
            <a:off x="371196" y="1157139"/>
            <a:ext cx="8135721" cy="189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Current model: </a:t>
            </a:r>
            <a:r>
              <a:rPr lang="en-IN" sz="1100" dirty="0">
                <a:latin typeface="Nunito" pitchFamily="2" charset="0"/>
                <a:cs typeface="Narkisim" panose="020E0502050101010101" pitchFamily="34" charset="-79"/>
              </a:rPr>
              <a:t>30 epochs, 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Nunito" pitchFamily="2" charset="0"/>
                <a:cs typeface="Narkisim" panose="020E0502050101010101" pitchFamily="34" charset="-79"/>
              </a:rPr>
              <a:t>ADAMW</a:t>
            </a:r>
            <a:r>
              <a:rPr lang="en-IN" sz="1100" dirty="0">
                <a:latin typeface="Nunito" pitchFamily="2" charset="0"/>
                <a:cs typeface="Narkisim" panose="020E0502050101010101" pitchFamily="34" charset="-79"/>
              </a:rPr>
              <a:t> optimizer, learning rate - 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Nunito" pitchFamily="2" charset="0"/>
                <a:cs typeface="Narkisim" panose="020E0502050101010101" pitchFamily="34" charset="-79"/>
              </a:rPr>
              <a:t>0.0001</a:t>
            </a:r>
            <a:r>
              <a:rPr lang="en-IN" sz="1100" dirty="0">
                <a:latin typeface="Nunito" pitchFamily="2" charset="0"/>
                <a:cs typeface="Narkisim" panose="020E0502050101010101" pitchFamily="34" charset="-79"/>
              </a:rPr>
              <a:t>, batch size - 32.</a:t>
            </a:r>
            <a:endParaRPr lang="en-US" sz="1100" b="0" i="0" dirty="0">
              <a:solidFill>
                <a:srgbClr val="0D0D0D"/>
              </a:solidFill>
              <a:effectLst/>
              <a:latin typeface="Nunito" pitchFamily="2" charset="0"/>
              <a:cs typeface="Narkisim" panose="020E0502050101010101" pitchFamily="34" charset="-79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Achieved 67.2% training accuracy after fine-tuning, demonstrating enhanced performance and generalization compared to previous models.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D0D0D"/>
                </a:solidFill>
                <a:effectLst/>
                <a:latin typeface="Nunito" pitchFamily="2" charset="0"/>
              </a:rPr>
              <a:t>Updated classification report: Shows notable improvements in precision, recall, and F1-score across most classes, highlighting the effectiveness of fine-tuning.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b="0" i="0" dirty="0">
              <a:solidFill>
                <a:srgbClr val="0D0D0D"/>
              </a:solidFill>
              <a:effectLst/>
              <a:latin typeface="Nunito" pitchFamily="2" charset="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08F4BFF7-09F6-EA52-9857-112181E4BDFF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5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5C3DF-1A71-1767-A2CB-EECC2B9F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28" y="1003574"/>
            <a:ext cx="7651143" cy="3665538"/>
          </a:xfrm>
          <a:prstGeom prst="rect">
            <a:avLst/>
          </a:prstGeom>
        </p:spPr>
      </p:pic>
      <p:sp>
        <p:nvSpPr>
          <p:cNvPr id="4" name="Google Shape;361;p50">
            <a:extLst>
              <a:ext uri="{FF2B5EF4-FFF2-40B4-BE49-F238E27FC236}">
                <a16:creationId xmlns:a16="http://schemas.microsoft.com/office/drawing/2014/main" id="{F3688462-707D-197B-DDE0-CB84D94EABE3}"/>
              </a:ext>
            </a:extLst>
          </p:cNvPr>
          <p:cNvSpPr txBox="1">
            <a:spLocks/>
          </p:cNvSpPr>
          <p:nvPr/>
        </p:nvSpPr>
        <p:spPr>
          <a:xfrm flipH="1">
            <a:off x="236287" y="334248"/>
            <a:ext cx="560987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ACCURACY AND LOSS PLOTS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3AEE8879-D6A9-37E0-04EC-F615493C31EA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ACA07-51B6-554C-6BA1-E35E33131E66}"/>
              </a:ext>
            </a:extLst>
          </p:cNvPr>
          <p:cNvSpPr txBox="1"/>
          <p:nvPr/>
        </p:nvSpPr>
        <p:spPr>
          <a:xfrm>
            <a:off x="236287" y="4735817"/>
            <a:ext cx="835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effectLst/>
                <a:latin typeface="Nunito" pitchFamily="2" charset="0"/>
                <a:ea typeface="Calibri" panose="020F0502020204030204" pitchFamily="34" charset="0"/>
              </a:rPr>
              <a:t>Figure 8. </a:t>
            </a:r>
            <a:r>
              <a:rPr lang="en-IN" sz="1200" dirty="0">
                <a:effectLst/>
                <a:latin typeface="Nunito" pitchFamily="2" charset="0"/>
                <a:ea typeface="Calibri" panose="020F0502020204030204" pitchFamily="34" charset="0"/>
              </a:rPr>
              <a:t>Accuracy and loss plots plotted against epochs.</a:t>
            </a:r>
            <a:endParaRPr lang="en-IN" sz="12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77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7CB68148-738C-9F6E-AE5C-A66384852BDB}"/>
              </a:ext>
            </a:extLst>
          </p:cNvPr>
          <p:cNvSpPr txBox="1">
            <a:spLocks/>
          </p:cNvSpPr>
          <p:nvPr/>
        </p:nvSpPr>
        <p:spPr>
          <a:xfrm flipH="1">
            <a:off x="356208" y="380775"/>
            <a:ext cx="560987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ROC CURVE FOR RESNET 50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229B6-B990-DC50-5B55-FB8D1FCC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64" y="991189"/>
            <a:ext cx="6028164" cy="3503993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C2178DE1-5F94-51CF-95B3-6B2C131C3C38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F1C3B-B882-6F66-E264-D9E48F9B5028}"/>
              </a:ext>
            </a:extLst>
          </p:cNvPr>
          <p:cNvSpPr txBox="1"/>
          <p:nvPr/>
        </p:nvSpPr>
        <p:spPr>
          <a:xfrm>
            <a:off x="387686" y="4565896"/>
            <a:ext cx="835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effectLst/>
                <a:latin typeface="Nunito" pitchFamily="2" charset="0"/>
                <a:ea typeface="Calibri" panose="020F0502020204030204" pitchFamily="34" charset="0"/>
              </a:rPr>
              <a:t>Figure 9. </a:t>
            </a:r>
            <a:r>
              <a:rPr lang="en-IN" sz="1200" dirty="0">
                <a:effectLst/>
                <a:latin typeface="Nunito" pitchFamily="2" charset="0"/>
                <a:ea typeface="Calibri" panose="020F0502020204030204" pitchFamily="34" charset="0"/>
              </a:rPr>
              <a:t>ROC Curve obtained for the model.</a:t>
            </a:r>
            <a:endParaRPr lang="en-IN" sz="12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77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6769B9-8987-BC2F-A57D-080B8056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80368"/>
              </p:ext>
            </p:extLst>
          </p:nvPr>
        </p:nvGraphicFramePr>
        <p:xfrm>
          <a:off x="2689004" y="1167518"/>
          <a:ext cx="3765991" cy="354583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48674">
                  <a:extLst>
                    <a:ext uri="{9D8B030D-6E8A-4147-A177-3AD203B41FA5}">
                      <a16:colId xmlns:a16="http://schemas.microsoft.com/office/drawing/2014/main" val="2874976254"/>
                    </a:ext>
                  </a:extLst>
                </a:gridCol>
                <a:gridCol w="1591264">
                  <a:extLst>
                    <a:ext uri="{9D8B030D-6E8A-4147-A177-3AD203B41FA5}">
                      <a16:colId xmlns:a16="http://schemas.microsoft.com/office/drawing/2014/main" val="2174482900"/>
                    </a:ext>
                  </a:extLst>
                </a:gridCol>
                <a:gridCol w="1326053">
                  <a:extLst>
                    <a:ext uri="{9D8B030D-6E8A-4147-A177-3AD203B41FA5}">
                      <a16:colId xmlns:a16="http://schemas.microsoft.com/office/drawing/2014/main" val="2672646153"/>
                    </a:ext>
                  </a:extLst>
                </a:gridCol>
              </a:tblGrid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Image ID</a:t>
                      </a:r>
                      <a:endParaRPr lang="en-IN" sz="10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Ground Truth Label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Predicted Label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751416444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532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3435752164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466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1357779294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157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EC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EC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1997138824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22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LGSC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4278004796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456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4119630183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156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1488305597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128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EC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2128659491"/>
                  </a:ext>
                </a:extLst>
              </a:tr>
              <a:tr h="34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479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4219241775"/>
                  </a:ext>
                </a:extLst>
              </a:tr>
              <a:tr h="2757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12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HGSC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3629507935"/>
                  </a:ext>
                </a:extLst>
              </a:tr>
              <a:tr h="17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133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EC</a:t>
                      </a:r>
                      <a:endParaRPr lang="en-IN" sz="1000" kern="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unito" pitchFamily="2" charset="0"/>
                        </a:rPr>
                        <a:t>EC</a:t>
                      </a:r>
                      <a:endParaRPr lang="en-IN" sz="10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unito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2" marR="59672" marT="0" marB="0"/>
                </a:tc>
                <a:extLst>
                  <a:ext uri="{0D108BD9-81ED-4DB2-BD59-A6C34878D82A}">
                    <a16:rowId xmlns:a16="http://schemas.microsoft.com/office/drawing/2014/main" val="3593828937"/>
                  </a:ext>
                </a:extLst>
              </a:tr>
            </a:tbl>
          </a:graphicData>
        </a:graphic>
      </p:graphicFrame>
      <p:sp>
        <p:nvSpPr>
          <p:cNvPr id="3" name="Google Shape;361;p50">
            <a:extLst>
              <a:ext uri="{FF2B5EF4-FFF2-40B4-BE49-F238E27FC236}">
                <a16:creationId xmlns:a16="http://schemas.microsoft.com/office/drawing/2014/main" id="{81AB0DF9-6F2C-C5F4-3A47-1BE7447CC54A}"/>
              </a:ext>
            </a:extLst>
          </p:cNvPr>
          <p:cNvSpPr txBox="1">
            <a:spLocks/>
          </p:cNvSpPr>
          <p:nvPr/>
        </p:nvSpPr>
        <p:spPr>
          <a:xfrm flipH="1">
            <a:off x="461138" y="515687"/>
            <a:ext cx="6914022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PREDICTIONS USING THE TRAINED MODEL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043E4E6-BC2F-F522-3131-8B207FEC769C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D12F72-48B9-3F37-3355-44650474EDFA}"/>
              </a:ext>
            </a:extLst>
          </p:cNvPr>
          <p:cNvSpPr txBox="1"/>
          <p:nvPr/>
        </p:nvSpPr>
        <p:spPr>
          <a:xfrm>
            <a:off x="2113614" y="4713354"/>
            <a:ext cx="4572000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Table 4. </a:t>
            </a:r>
            <a:r>
              <a:rPr lang="en-US" sz="12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 made using the model</a:t>
            </a:r>
            <a:endParaRPr lang="en-IN" sz="1100" kern="100" dirty="0">
              <a:effectLst/>
              <a:latin typeface="Nun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0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BE291217-49E2-551E-621C-B97CD65618B8}"/>
              </a:ext>
            </a:extLst>
          </p:cNvPr>
          <p:cNvSpPr txBox="1">
            <a:spLocks/>
          </p:cNvSpPr>
          <p:nvPr/>
        </p:nvSpPr>
        <p:spPr>
          <a:xfrm flipH="1">
            <a:off x="461139" y="515687"/>
            <a:ext cx="560987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WEBAPP FOR CLASSIFICATION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4DBC-617A-00BE-B497-6018895A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951"/>
            <a:ext cx="9144000" cy="3890963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67C4AC25-4320-B4DB-D023-4C23BEFBFFB6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9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5DEEF59F-F331-1ABC-CF9E-572CE537337F}"/>
              </a:ext>
            </a:extLst>
          </p:cNvPr>
          <p:cNvSpPr txBox="1">
            <a:spLocks/>
          </p:cNvSpPr>
          <p:nvPr/>
        </p:nvSpPr>
        <p:spPr>
          <a:xfrm flipH="1">
            <a:off x="461139" y="515687"/>
            <a:ext cx="560987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FUTURE SCOPE AND CHALLENGES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1CEF5-F6F1-6762-377C-E019A96F8448}"/>
              </a:ext>
            </a:extLst>
          </p:cNvPr>
          <p:cNvSpPr txBox="1"/>
          <p:nvPr/>
        </p:nvSpPr>
        <p:spPr>
          <a:xfrm>
            <a:off x="461139" y="1238443"/>
            <a:ext cx="8203176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</a:rPr>
              <a:t>Incorporating supplemental masks for segmentation can provide valuable insights into identifying cancerous regions within images, enhancing the model's interpretability.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</a:rPr>
              <a:t>Addressing the scarcity of LGSC images in training data is crucial for enhancing the ovarian cancer subtype classification model. Strategies like data augmentation and synthetic image generation offer potential solutions.</a:t>
            </a:r>
          </a:p>
        </p:txBody>
      </p:sp>
    </p:spTree>
    <p:extLst>
      <p:ext uri="{BB962C8B-B14F-4D97-AF65-F5344CB8AC3E}">
        <p14:creationId xmlns:p14="http://schemas.microsoft.com/office/powerpoint/2010/main" val="2635059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>
            <a:spLocks noGrp="1"/>
          </p:cNvSpPr>
          <p:nvPr>
            <p:ph type="title"/>
          </p:nvPr>
        </p:nvSpPr>
        <p:spPr>
          <a:xfrm>
            <a:off x="192119" y="392990"/>
            <a:ext cx="54633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25000"/>
                  </a:schemeClr>
                </a:solidFill>
              </a:rPr>
              <a:t>CONCLUSION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31" name="Google Shape;631;p67"/>
          <p:cNvGrpSpPr/>
          <p:nvPr/>
        </p:nvGrpSpPr>
        <p:grpSpPr>
          <a:xfrm>
            <a:off x="7725" y="917225"/>
            <a:ext cx="9143998" cy="4226400"/>
            <a:chOff x="7725" y="917225"/>
            <a:chExt cx="9143998" cy="4226400"/>
          </a:xfrm>
        </p:grpSpPr>
        <p:sp>
          <p:nvSpPr>
            <p:cNvPr id="632" name="Google Shape;632;p67"/>
            <p:cNvSpPr/>
            <p:nvPr/>
          </p:nvSpPr>
          <p:spPr>
            <a:xfrm>
              <a:off x="7725" y="917225"/>
              <a:ext cx="5315100" cy="4226400"/>
            </a:xfrm>
            <a:prstGeom prst="rect">
              <a:avLst/>
            </a:prstGeom>
            <a:solidFill>
              <a:srgbClr val="CB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accent5">
                      <a:lumMod val="25000"/>
                    </a:schemeClr>
                  </a:solidFill>
                  <a:effectLst/>
                  <a:latin typeface="Nunito" pitchFamily="2" charset="0"/>
                  <a:ea typeface="Calibri" panose="020F0502020204030204" pitchFamily="34" charset="0"/>
                </a:rPr>
                <a:t>Transitioning from the initial DenseNet121 architecture to a customized ResNet50 model marks a dedication to continuous improvement.</a:t>
              </a:r>
            </a:p>
            <a:p>
              <a:pPr marL="17145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300" dirty="0">
                <a:solidFill>
                  <a:schemeClr val="accent5">
                    <a:lumMod val="25000"/>
                  </a:schemeClr>
                </a:solidFill>
                <a:effectLst/>
                <a:latin typeface="Nunito" pitchFamily="2" charset="0"/>
                <a:ea typeface="Calibri" panose="020F0502020204030204" pitchFamily="34" charset="0"/>
              </a:endParaRPr>
            </a:p>
            <a:p>
              <a:pPr marL="17145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accent5">
                      <a:lumMod val="25000"/>
                    </a:schemeClr>
                  </a:solidFill>
                  <a:effectLst/>
                  <a:latin typeface="Nunito" pitchFamily="2" charset="0"/>
                  <a:ea typeface="Calibri" panose="020F0502020204030204" pitchFamily="34" charset="0"/>
                </a:rPr>
                <a:t>Implementing the </a:t>
              </a:r>
              <a:r>
                <a:rPr lang="en-US" sz="1300" dirty="0" err="1">
                  <a:solidFill>
                    <a:schemeClr val="accent5">
                      <a:lumMod val="25000"/>
                    </a:schemeClr>
                  </a:solidFill>
                  <a:effectLst/>
                  <a:latin typeface="Nunito" pitchFamily="2" charset="0"/>
                  <a:ea typeface="Calibri" panose="020F0502020204030204" pitchFamily="34" charset="0"/>
                </a:rPr>
                <a:t>AdamW</a:t>
              </a:r>
              <a:r>
                <a:rPr lang="en-US" sz="1300" dirty="0">
                  <a:solidFill>
                    <a:schemeClr val="accent5">
                      <a:lumMod val="25000"/>
                    </a:schemeClr>
                  </a:solidFill>
                  <a:effectLst/>
                  <a:latin typeface="Nunito" pitchFamily="2" charset="0"/>
                  <a:ea typeface="Calibri" panose="020F0502020204030204" pitchFamily="34" charset="0"/>
                </a:rPr>
                <a:t> optimizer with weight decay for L2 regularization has been crucial in guiding parameter updates smoothly while addressing overfitting concerns.</a:t>
              </a:r>
            </a:p>
            <a:p>
              <a:pPr marL="17145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300" dirty="0">
                <a:solidFill>
                  <a:schemeClr val="accent5">
                    <a:lumMod val="25000"/>
                  </a:schemeClr>
                </a:solidFill>
                <a:effectLst/>
                <a:latin typeface="Nunito" pitchFamily="2" charset="0"/>
                <a:ea typeface="Calibri" panose="020F0502020204030204" pitchFamily="34" charset="0"/>
              </a:endParaRPr>
            </a:p>
            <a:p>
              <a:pPr marL="17145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accent5">
                      <a:lumMod val="25000"/>
                    </a:schemeClr>
                  </a:solidFill>
                  <a:effectLst/>
                  <a:latin typeface="Nunito" pitchFamily="2" charset="0"/>
                  <a:ea typeface="Calibri" panose="020F0502020204030204" pitchFamily="34" charset="0"/>
                </a:rPr>
                <a:t>Meticulously selecting and monitoring hyperparameters over </a:t>
              </a:r>
              <a:r>
                <a:rPr lang="en-US" sz="1300" dirty="0">
                  <a:solidFill>
                    <a:schemeClr val="accent5">
                      <a:lumMod val="25000"/>
                    </a:schemeClr>
                  </a:solidFill>
                  <a:latin typeface="Nunito" pitchFamily="2" charset="0"/>
                  <a:ea typeface="Calibri" panose="020F0502020204030204" pitchFamily="34" charset="0"/>
                </a:rPr>
                <a:t>30</a:t>
              </a:r>
              <a:r>
                <a:rPr lang="en-US" sz="1300" dirty="0">
                  <a:solidFill>
                    <a:schemeClr val="accent5">
                      <a:lumMod val="25000"/>
                    </a:schemeClr>
                  </a:solidFill>
                  <a:effectLst/>
                  <a:latin typeface="Nunito" pitchFamily="2" charset="0"/>
                  <a:ea typeface="Calibri" panose="020F0502020204030204" pitchFamily="34" charset="0"/>
                </a:rPr>
                <a:t> epochs resulted in a notable training accuracy of 67.2% and validation accuracy of 62.2%, showcasing the model's performance and the delicate balance between complexity and generalization.</a:t>
              </a:r>
              <a:endParaRPr lang="en-US" sz="1300" dirty="0">
                <a:solidFill>
                  <a:schemeClr val="accent5">
                    <a:lumMod val="25000"/>
                  </a:schemeClr>
                </a:solidFill>
                <a:latin typeface="Nunito" pitchFamily="2" charset="0"/>
              </a:endParaRPr>
            </a:p>
          </p:txBody>
        </p:sp>
        <p:sp>
          <p:nvSpPr>
            <p:cNvPr id="633" name="Google Shape;633;p67"/>
            <p:cNvSpPr/>
            <p:nvPr/>
          </p:nvSpPr>
          <p:spPr>
            <a:xfrm>
              <a:off x="5756923" y="917225"/>
              <a:ext cx="3394800" cy="4226400"/>
            </a:xfrm>
            <a:prstGeom prst="rect">
              <a:avLst/>
            </a:prstGeom>
            <a:solidFill>
              <a:srgbClr val="AA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67"/>
          <p:cNvSpPr/>
          <p:nvPr/>
        </p:nvSpPr>
        <p:spPr>
          <a:xfrm>
            <a:off x="5322850" y="3030375"/>
            <a:ext cx="3828900" cy="21132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67"/>
          <p:cNvSpPr txBox="1"/>
          <p:nvPr/>
        </p:nvSpPr>
        <p:spPr>
          <a:xfrm>
            <a:off x="5856918" y="2008847"/>
            <a:ext cx="26964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Training Accuracy</a:t>
            </a:r>
            <a:endParaRPr sz="1600" dirty="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94" name="Google Shape;894;p67"/>
          <p:cNvSpPr txBox="1"/>
          <p:nvPr/>
        </p:nvSpPr>
        <p:spPr>
          <a:xfrm>
            <a:off x="5856626" y="1453400"/>
            <a:ext cx="2696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67.2%</a:t>
            </a:r>
            <a:endParaRPr sz="3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5" name="Google Shape;895;p67"/>
          <p:cNvSpPr txBox="1"/>
          <p:nvPr/>
        </p:nvSpPr>
        <p:spPr>
          <a:xfrm>
            <a:off x="5856918" y="3955925"/>
            <a:ext cx="26964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F5B5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Validation Accuracy</a:t>
            </a:r>
            <a:endParaRPr sz="1600" dirty="0">
              <a:solidFill>
                <a:srgbClr val="4F5B5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96" name="Google Shape;896;p67"/>
          <p:cNvSpPr txBox="1"/>
          <p:nvPr/>
        </p:nvSpPr>
        <p:spPr>
          <a:xfrm>
            <a:off x="5856626" y="3400478"/>
            <a:ext cx="2696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F5B5D"/>
                </a:solidFill>
                <a:latin typeface="Nunito"/>
                <a:ea typeface="Nunito"/>
                <a:cs typeface="Nunito"/>
                <a:sym typeface="Nunito"/>
              </a:rPr>
              <a:t>62.2%</a:t>
            </a:r>
            <a:endParaRPr sz="3600" dirty="0">
              <a:solidFill>
                <a:srgbClr val="4F5B5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478C4FAE-BB5E-C65F-822F-BC55D353F608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1;p50">
            <a:extLst>
              <a:ext uri="{FF2B5EF4-FFF2-40B4-BE49-F238E27FC236}">
                <a16:creationId xmlns:a16="http://schemas.microsoft.com/office/drawing/2014/main" id="{ACA11792-7CE5-795E-57E5-F463AB576B44}"/>
              </a:ext>
            </a:extLst>
          </p:cNvPr>
          <p:cNvSpPr txBox="1">
            <a:spLocks/>
          </p:cNvSpPr>
          <p:nvPr/>
        </p:nvSpPr>
        <p:spPr>
          <a:xfrm flipH="1">
            <a:off x="497768" y="476386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AREA OF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CDDB8-50E9-D59E-F66B-3A40969B308F}"/>
              </a:ext>
            </a:extLst>
          </p:cNvPr>
          <p:cNvSpPr txBox="1"/>
          <p:nvPr/>
        </p:nvSpPr>
        <p:spPr>
          <a:xfrm>
            <a:off x="497768" y="1150187"/>
            <a:ext cx="457200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Nunito" pitchFamily="2" charset="0"/>
                <a:cs typeface="Times New Roman"/>
              </a:rPr>
              <a:t>Image analysis</a:t>
            </a:r>
          </a:p>
          <a:p>
            <a:pPr marL="342900" indent="-342900">
              <a:lnSpc>
                <a:spcPct val="2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Nunito" pitchFamily="2" charset="0"/>
                <a:cs typeface="Times New Roman"/>
              </a:rPr>
              <a:t>Deep learning</a:t>
            </a: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BB8AD9A3-5992-E500-C40E-CCA36E8DBCA4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sp>
        <p:nvSpPr>
          <p:cNvPr id="9" name="Google Shape;361;p50">
            <a:extLst>
              <a:ext uri="{FF2B5EF4-FFF2-40B4-BE49-F238E27FC236}">
                <a16:creationId xmlns:a16="http://schemas.microsoft.com/office/drawing/2014/main" id="{1DB5056F-A1F6-0D4C-A6EA-8CD51D2C8E4B}"/>
              </a:ext>
            </a:extLst>
          </p:cNvPr>
          <p:cNvSpPr txBox="1">
            <a:spLocks/>
          </p:cNvSpPr>
          <p:nvPr/>
        </p:nvSpPr>
        <p:spPr>
          <a:xfrm flipH="1">
            <a:off x="497768" y="2301900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O</a:t>
            </a:r>
            <a:r>
              <a:rPr lang="en-IN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BJECTIVES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DC84A-7F5D-070F-B5EC-462B4BCE7244}"/>
              </a:ext>
            </a:extLst>
          </p:cNvPr>
          <p:cNvSpPr txBox="1"/>
          <p:nvPr/>
        </p:nvSpPr>
        <p:spPr>
          <a:xfrm>
            <a:off x="497767" y="2841600"/>
            <a:ext cx="8217607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6">
                    <a:lumMod val="25000"/>
                  </a:schemeClr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Utilization of fine-tuned </a:t>
            </a:r>
            <a:r>
              <a:rPr lang="en-IN" kern="10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variants of DENSENET </a:t>
            </a:r>
            <a:r>
              <a:rPr lang="en-IN" kern="100" dirty="0">
                <a:solidFill>
                  <a:schemeClr val="accent6">
                    <a:lumMod val="25000"/>
                  </a:schemeClr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the classification of ovarian cancer subtypes.</a:t>
            </a:r>
            <a:endParaRPr lang="en-IN" kern="100" dirty="0">
              <a:solidFill>
                <a:schemeClr val="accent6">
                  <a:lumMod val="25000"/>
                </a:schemeClr>
              </a:solidFill>
              <a:latin typeface="Nun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6">
                    <a:lumMod val="25000"/>
                  </a:schemeClr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Conducting benchmarking and comparative analysis of variants employed in the classification task.</a:t>
            </a:r>
          </a:p>
        </p:txBody>
      </p:sp>
    </p:spTree>
    <p:extLst>
      <p:ext uri="{BB962C8B-B14F-4D97-AF65-F5344CB8AC3E}">
        <p14:creationId xmlns:p14="http://schemas.microsoft.com/office/powerpoint/2010/main" val="405312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>
            <a:spLocks noGrp="1"/>
          </p:cNvSpPr>
          <p:nvPr>
            <p:ph type="title"/>
          </p:nvPr>
        </p:nvSpPr>
        <p:spPr>
          <a:xfrm>
            <a:off x="237090" y="373234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25000"/>
                  </a:schemeClr>
                </a:solidFill>
              </a:rPr>
              <a:t>LIST OF REFERENCES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"/>
          </p:nvPr>
        </p:nvSpPr>
        <p:spPr>
          <a:xfrm>
            <a:off x="622092" y="1666766"/>
            <a:ext cx="8072203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algn="just">
              <a:lnSpc>
                <a:spcPct val="150000"/>
              </a:lnSpc>
            </a:pP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Baușic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Coroleucă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C. "Transvaginal Ultrasound vs. Magnetic Resonance Imaging (MRI) Value in Endometriosis Diagnosis.", Diagnostics (Basel), 2023.</a:t>
            </a:r>
          </a:p>
          <a:p>
            <a:pPr marL="457200" algn="just">
              <a:lnSpc>
                <a:spcPct val="150000"/>
              </a:lnSpc>
            </a:pP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Kasture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K. R., Shah, D. D., Matte, P. N., "Deep learning-based ovarian cancer subtypes identification using multi-omics data.", Diagnostics (Basel), 2020. </a:t>
            </a:r>
          </a:p>
          <a:p>
            <a:pPr marL="457200" algn="just">
              <a:lnSpc>
                <a:spcPct val="150000"/>
              </a:lnSpc>
            </a:pP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Ziyambe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B., Yahya, "A Deep Learning Framework for the Prediction and Diagnosis of Ovarian Cancer in Pre- and Post-Menopausal Women.", Diagnostics (Basel), 2023.</a:t>
            </a:r>
          </a:p>
          <a:p>
            <a:pPr marL="457200" algn="just">
              <a:lnSpc>
                <a:spcPct val="150000"/>
              </a:lnSpc>
            </a:pP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Kasture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K. R., Shah, D. D., Matte, P. N, "A New Deep Learning method for Automatic Ovarian Cancer Prediction &amp; Subtype classification." International Journal of Emerging Technology and Advanced Engineering (IJETAE), 2021.</a:t>
            </a:r>
          </a:p>
          <a:p>
            <a:pPr marL="457200" algn="just">
              <a:lnSpc>
                <a:spcPct val="150000"/>
              </a:lnSpc>
            </a:pP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Yue,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Z.,Sun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C.,Chen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F.,Zhang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Y.,Xu,W.,Shabbir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S., "Machine learning-based LIBS spectrum analysis of human blood plasma allows ovarian cancer diagnosis", Biomed. Opt. Express, 2021.</a:t>
            </a:r>
          </a:p>
          <a:p>
            <a:pPr marL="457200" algn="just">
              <a:lnSpc>
                <a:spcPct val="150000"/>
              </a:lnSpc>
            </a:pP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Ghoniem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R. M.,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Algarni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A. D.,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Refky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B.,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Ewees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"Multi-Modal Evolutionary Deep Learning Model for Ovarian Cancer Diagnosis.", International Journal of Emerging Technology and Advanced Engineering (IJETAE), 2021.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Kasture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K. R., </a:t>
            </a:r>
            <a:r>
              <a:rPr lang="en-IN" sz="1100" kern="100" dirty="0" err="1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Choudhari</a:t>
            </a:r>
            <a:r>
              <a:rPr lang="en-IN" sz="1100" kern="100" dirty="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D., Matte, P. N,  "Prediction and Classification of Ovarian Cancer using Enhanced Deep Convolutional Neural Network.", International Journal of Emerging Technology and Advanced Engineering (IJETAE), 2022.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9EDC531A-133C-3864-9AA9-04ADC844ACEC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6AE9B93B-4243-FB9E-88C6-B2E3F6FD9988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sp>
        <p:nvSpPr>
          <p:cNvPr id="3" name="Google Shape;361;p50">
            <a:extLst>
              <a:ext uri="{FF2B5EF4-FFF2-40B4-BE49-F238E27FC236}">
                <a16:creationId xmlns:a16="http://schemas.microsoft.com/office/drawing/2014/main" id="{E200B854-B609-988B-EF67-CC169D3F4199}"/>
              </a:ext>
            </a:extLst>
          </p:cNvPr>
          <p:cNvSpPr txBox="1">
            <a:spLocks/>
          </p:cNvSpPr>
          <p:nvPr/>
        </p:nvSpPr>
        <p:spPr>
          <a:xfrm flipH="1">
            <a:off x="93828" y="350394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LITERATURE REVIEW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440860-074F-5101-EB7C-46D69F04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98648"/>
              </p:ext>
            </p:extLst>
          </p:nvPr>
        </p:nvGraphicFramePr>
        <p:xfrm>
          <a:off x="93828" y="972944"/>
          <a:ext cx="8985879" cy="39387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1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5709">
                  <a:extLst>
                    <a:ext uri="{9D8B030D-6E8A-4147-A177-3AD203B41FA5}">
                      <a16:colId xmlns:a16="http://schemas.microsoft.com/office/drawing/2014/main" val="503040593"/>
                    </a:ext>
                  </a:extLst>
                </a:gridCol>
              </a:tblGrid>
              <a:tr h="505933">
                <a:tc>
                  <a:txBody>
                    <a:bodyPr/>
                    <a:lstStyle/>
                    <a:p>
                      <a:pPr marL="82550" indent="7938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IN"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Sl.</a:t>
                      </a:r>
                      <a:endParaRPr lang="en-IN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90488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719138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IN"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69875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IN"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7938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678815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 panose="020B0604020202020204" pitchFamily="34" charset="0"/>
                        <a:buNone/>
                      </a:pPr>
                      <a:endParaRPr lang="en-IN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IN"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39750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IN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Research Gap</a:t>
                      </a: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298">
                <a:tc>
                  <a:txBody>
                    <a:bodyPr/>
                    <a:lstStyle/>
                    <a:p>
                      <a:pPr marL="192405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IN" sz="110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04139" marR="330200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Deep learning-based ovarian 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cancer subtypes identification </a:t>
                      </a:r>
                      <a:r>
                        <a:rPr lang="en-US"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US" sz="1100" spc="-3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multi-omics</a:t>
                      </a:r>
                      <a:r>
                        <a:rPr lang="en-US" sz="1100" spc="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100" spc="-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04139" marR="330200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Year - 2020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0488" marR="107950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100" spc="-8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Cancer </a:t>
                      </a:r>
                      <a:r>
                        <a:rPr lang="en-US"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Genome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Atlas 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(TCGA)</a:t>
                      </a:r>
                      <a:endPara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15570" marR="94615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Denoising Auto Encoder, </a:t>
                      </a:r>
                      <a:r>
                        <a:rPr lang="en-US"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K-means</a:t>
                      </a:r>
                      <a:endPara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15570" marR="53848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Clustering,</a:t>
                      </a:r>
                      <a:r>
                        <a:rPr lang="en-US" sz="1100" spc="-9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Logistic </a:t>
                      </a:r>
                      <a:r>
                        <a:rPr lang="en-US" sz="1100" spc="-37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02235" marR="260985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Without any dimensionality reduction </a:t>
                      </a:r>
                      <a:r>
                        <a:rPr lang="en-US"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method,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K-means</a:t>
                      </a:r>
                      <a:r>
                        <a:rPr lang="en-US" sz="1100" spc="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achieved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lowest 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Silhouette</a:t>
                      </a:r>
                      <a:r>
                        <a:rPr lang="en-US" sz="1100" spc="-5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score(0.165).</a:t>
                      </a:r>
                      <a:endPara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02235" marR="192405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Encoder</a:t>
                      </a:r>
                      <a:r>
                        <a:rPr lang="en-US" sz="1100" spc="-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100" spc="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K-means</a:t>
                      </a:r>
                      <a:r>
                        <a:rPr lang="en-US" sz="1100" spc="3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obtained</a:t>
                      </a:r>
                      <a:r>
                        <a:rPr lang="en-US" sz="1100" spc="-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silhouette</a:t>
                      </a:r>
                      <a:r>
                        <a:rPr lang="en-US" sz="1100" spc="-5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score</a:t>
                      </a:r>
                      <a:r>
                        <a:rPr lang="en-US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  <a:p>
                      <a:pPr marL="102235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Denoising</a:t>
                      </a:r>
                      <a:r>
                        <a:rPr lang="en-US" sz="1100" spc="-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en-US"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Encoder and </a:t>
                      </a:r>
                      <a:r>
                        <a:rPr lang="en-US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K-means</a:t>
                      </a:r>
                      <a:endPara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02235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obtained</a:t>
                      </a:r>
                      <a:r>
                        <a:rPr lang="en-US" sz="1100" spc="-3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silhouette</a:t>
                      </a:r>
                      <a:r>
                        <a:rPr lang="en-US" sz="1100" spc="-4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score</a:t>
                      </a:r>
                      <a:r>
                        <a:rPr lang="en-US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100" spc="-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0.583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73685" indent="-171450">
                        <a:lnSpc>
                          <a:spcPct val="100000"/>
                        </a:lnSpc>
                        <a:buClr>
                          <a:schemeClr val="accent6">
                            <a:lumMod val="2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  <a:cs typeface="Times New Roman" panose="02020603050405020304" pitchFamily="18" charset="0"/>
                        </a:rPr>
                        <a:t>Purity and Heterogeneity of TCGA Samples</a:t>
                      </a:r>
                    </a:p>
                    <a:p>
                      <a:pPr marL="273685" indent="-171450">
                        <a:lnSpc>
                          <a:spcPct val="100000"/>
                        </a:lnSpc>
                        <a:buClr>
                          <a:schemeClr val="accent6">
                            <a:lumMod val="2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  <a:cs typeface="Times New Roman" panose="02020603050405020304" pitchFamily="18" charset="0"/>
                        </a:rPr>
                        <a:t>Need for Inclusion of Additional Clinical Factors</a:t>
                      </a:r>
                    </a:p>
                    <a:p>
                      <a:pPr marL="273685" indent="-171450">
                        <a:lnSpc>
                          <a:spcPct val="100000"/>
                        </a:lnSpc>
                        <a:buClr>
                          <a:schemeClr val="accent6">
                            <a:lumMod val="2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Nunito" pitchFamily="2" charset="0"/>
                          <a:cs typeface="Times New Roman" panose="02020603050405020304" pitchFamily="18" charset="0"/>
                        </a:rPr>
                        <a:t>Challenges Related to Sample Size</a:t>
                      </a:r>
                    </a:p>
                    <a:p>
                      <a:pPr marL="273685" indent="-171450">
                        <a:lnSpc>
                          <a:spcPct val="100000"/>
                        </a:lnSpc>
                        <a:buClr>
                          <a:schemeClr val="accent5">
                            <a:lumMod val="5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Integration of Mult omics Expression Data and Cancer Images</a:t>
                      </a: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293">
                <a:tc>
                  <a:txBody>
                    <a:bodyPr/>
                    <a:lstStyle/>
                    <a:p>
                      <a:pPr marL="192405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IN" sz="110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04139" marR="127000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Deep learning-enabled pelvic ultrasound images for accurate</a:t>
                      </a:r>
                    </a:p>
                    <a:p>
                      <a:pPr marL="104139" marR="127000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diagnosis of ovarian cancer in China: a retrospective,</a:t>
                      </a:r>
                    </a:p>
                    <a:p>
                      <a:pPr marL="104139" marR="127000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multicenter, diagnostic study</a:t>
                      </a:r>
                    </a:p>
                    <a:p>
                      <a:pPr marL="104139" marR="127000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Year - 2021</a:t>
                      </a:r>
                      <a:endPara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Ultrasound images from Tongji Hospital, Tongji Medical College, Huazhong University of Science and Technology</a:t>
                      </a:r>
                      <a:endParaRPr lang="en-IN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15570" marR="216535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Dense Convolutional Network of</a:t>
                      </a:r>
                    </a:p>
                    <a:p>
                      <a:pPr marL="115570" marR="216535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121 layers (DENSENET-121)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02235" marR="153670" indent="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accuracy achieved was 78.8%</a:t>
                      </a:r>
                      <a:endPara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73685" marR="153670" indent="-17145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 DCNN model is developed on static images and could not visualize lesions from multiple perspectives in a real-time scenario, which might deteriorate model performance</a:t>
                      </a: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29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42FB2D-313F-BA61-3024-7E524B579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52619"/>
              </p:ext>
            </p:extLst>
          </p:nvPr>
        </p:nvGraphicFramePr>
        <p:xfrm>
          <a:off x="74951" y="890095"/>
          <a:ext cx="8986603" cy="4081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146">
                  <a:extLst>
                    <a:ext uri="{9D8B030D-6E8A-4147-A177-3AD203B41FA5}">
                      <a16:colId xmlns:a16="http://schemas.microsoft.com/office/drawing/2014/main" val="4156406619"/>
                    </a:ext>
                  </a:extLst>
                </a:gridCol>
                <a:gridCol w="1674182">
                  <a:extLst>
                    <a:ext uri="{9D8B030D-6E8A-4147-A177-3AD203B41FA5}">
                      <a16:colId xmlns:a16="http://schemas.microsoft.com/office/drawing/2014/main" val="4224540567"/>
                    </a:ext>
                  </a:extLst>
                </a:gridCol>
                <a:gridCol w="1036539">
                  <a:extLst>
                    <a:ext uri="{9D8B030D-6E8A-4147-A177-3AD203B41FA5}">
                      <a16:colId xmlns:a16="http://schemas.microsoft.com/office/drawing/2014/main" val="206718544"/>
                    </a:ext>
                  </a:extLst>
                </a:gridCol>
                <a:gridCol w="1558664">
                  <a:extLst>
                    <a:ext uri="{9D8B030D-6E8A-4147-A177-3AD203B41FA5}">
                      <a16:colId xmlns:a16="http://schemas.microsoft.com/office/drawing/2014/main" val="3767983547"/>
                    </a:ext>
                  </a:extLst>
                </a:gridCol>
                <a:gridCol w="2236344">
                  <a:extLst>
                    <a:ext uri="{9D8B030D-6E8A-4147-A177-3AD203B41FA5}">
                      <a16:colId xmlns:a16="http://schemas.microsoft.com/office/drawing/2014/main" val="797044609"/>
                    </a:ext>
                  </a:extLst>
                </a:gridCol>
                <a:gridCol w="1938728">
                  <a:extLst>
                    <a:ext uri="{9D8B030D-6E8A-4147-A177-3AD203B41FA5}">
                      <a16:colId xmlns:a16="http://schemas.microsoft.com/office/drawing/2014/main" val="1024831810"/>
                    </a:ext>
                  </a:extLst>
                </a:gridCol>
              </a:tblGrid>
              <a:tr h="634554">
                <a:tc>
                  <a:txBody>
                    <a:bodyPr/>
                    <a:lstStyle/>
                    <a:p>
                      <a:pPr marL="179388" marR="137795" indent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 err="1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IN"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No.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Title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R="3340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Dataset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449263" indent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Algorithm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IN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sz="11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491470262"/>
                  </a:ext>
                </a:extLst>
              </a:tr>
              <a:tr h="1723309">
                <a:tc>
                  <a:txBody>
                    <a:bodyPr/>
                    <a:lstStyle/>
                    <a:p>
                      <a:pPr marR="2120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3.</a:t>
                      </a:r>
                      <a:endParaRPr sz="110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45415" marR="10668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sz="1100" spc="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sz="1100" spc="-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method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Automatic Ovarian Cancer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Prediction &amp; Subtype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classification</a:t>
                      </a:r>
                      <a:r>
                        <a:rPr sz="1100" spc="-3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100" spc="-5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45415" marR="10668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Year - 2021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90488" marR="372110" indent="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TCGA-OV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07314" marR="13589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ALEXNET</a:t>
                      </a:r>
                      <a:r>
                        <a:rPr sz="1100" spc="-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having</a:t>
                      </a:r>
                      <a:r>
                        <a:rPr sz="1100" spc="-4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eight </a:t>
                      </a:r>
                      <a:r>
                        <a:rPr sz="1100" spc="-38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convolutional layers,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four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07314" marR="15494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max-pooling layers,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100" spc="-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four</a:t>
                      </a:r>
                      <a:r>
                        <a:rPr sz="1100" spc="-2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sz="1100" spc="-2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layers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with ELU activation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each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convolutional</a:t>
                      </a:r>
                      <a:r>
                        <a:rPr sz="1100" spc="-3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layer.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4351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Achieved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100" spc="-3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72%.</a:t>
                      </a:r>
                      <a:endParaRPr sz="110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85750" indent="-106363" algn="l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Limited dataset size.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2076138323"/>
                  </a:ext>
                </a:extLst>
              </a:tr>
              <a:tr h="1723947">
                <a:tc>
                  <a:txBody>
                    <a:bodyPr/>
                    <a:lstStyle/>
                    <a:p>
                      <a:pPr marR="212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4.</a:t>
                      </a:r>
                      <a:endParaRPr sz="110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45415" marR="233679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Early-Stage Detection of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Ovarian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Cancer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Based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Clinical Data Using Machine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sz="1100" spc="-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Approaches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100" spc="-5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45415" marR="233679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Year - 2022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0488" marR="99695" indent="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dataset of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349 patients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was collected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sz="1100" spc="-6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100" spc="-5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Third </a:t>
                      </a:r>
                      <a:r>
                        <a:rPr sz="1100" spc="-37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Affiliated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Hospital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Soochow 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University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07314" marR="16954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Classification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algorithms</a:t>
                      </a:r>
                      <a:r>
                        <a:rPr sz="1100" spc="-8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combined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with grid search to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tune</a:t>
                      </a:r>
                      <a:r>
                        <a:rPr sz="1100" spc="-3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100" spc="-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43510" marR="20256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RF,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GBM,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LGBM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showed the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sz="1100" spc="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100" spc="-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88.0%,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AUC</a:t>
                      </a:r>
                      <a:r>
                        <a:rPr sz="1100" spc="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87%.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69875" marR="202565" indent="-90488" algn="l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 main limitation of this research was the amount of data. Utilize more data to explore ovarian cancer including the control group of patients.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3611548899"/>
                  </a:ext>
                </a:extLst>
              </a:tr>
            </a:tbl>
          </a:graphicData>
        </a:graphic>
      </p:graphicFrame>
      <p:pic>
        <p:nvPicPr>
          <p:cNvPr id="4" name="object 4">
            <a:extLst>
              <a:ext uri="{FF2B5EF4-FFF2-40B4-BE49-F238E27FC236}">
                <a16:creationId xmlns:a16="http://schemas.microsoft.com/office/drawing/2014/main" id="{B02EEABA-9F2F-5FE7-0022-159AAEA56E63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  <p:sp>
        <p:nvSpPr>
          <p:cNvPr id="5" name="Google Shape;361;p50">
            <a:extLst>
              <a:ext uri="{FF2B5EF4-FFF2-40B4-BE49-F238E27FC236}">
                <a16:creationId xmlns:a16="http://schemas.microsoft.com/office/drawing/2014/main" id="{40744BE8-2DA3-458B-071C-BF655D4B296F}"/>
              </a:ext>
            </a:extLst>
          </p:cNvPr>
          <p:cNvSpPr txBox="1">
            <a:spLocks/>
          </p:cNvSpPr>
          <p:nvPr/>
        </p:nvSpPr>
        <p:spPr>
          <a:xfrm flipH="1">
            <a:off x="93828" y="350394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LITERATURE REVIEW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9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7E8F52-4D80-BA0F-FD21-3AB96762D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5484"/>
              </p:ext>
            </p:extLst>
          </p:nvPr>
        </p:nvGraphicFramePr>
        <p:xfrm>
          <a:off x="112427" y="907953"/>
          <a:ext cx="8904157" cy="41471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8322">
                  <a:extLst>
                    <a:ext uri="{9D8B030D-6E8A-4147-A177-3AD203B41FA5}">
                      <a16:colId xmlns:a16="http://schemas.microsoft.com/office/drawing/2014/main" val="2834651498"/>
                    </a:ext>
                  </a:extLst>
                </a:gridCol>
                <a:gridCol w="1641360">
                  <a:extLst>
                    <a:ext uri="{9D8B030D-6E8A-4147-A177-3AD203B41FA5}">
                      <a16:colId xmlns:a16="http://schemas.microsoft.com/office/drawing/2014/main" val="2092567290"/>
                    </a:ext>
                  </a:extLst>
                </a:gridCol>
                <a:gridCol w="960835">
                  <a:extLst>
                    <a:ext uri="{9D8B030D-6E8A-4147-A177-3AD203B41FA5}">
                      <a16:colId xmlns:a16="http://schemas.microsoft.com/office/drawing/2014/main" val="1917797852"/>
                    </a:ext>
                  </a:extLst>
                </a:gridCol>
                <a:gridCol w="1612558">
                  <a:extLst>
                    <a:ext uri="{9D8B030D-6E8A-4147-A177-3AD203B41FA5}">
                      <a16:colId xmlns:a16="http://schemas.microsoft.com/office/drawing/2014/main" val="3924064445"/>
                    </a:ext>
                  </a:extLst>
                </a:gridCol>
                <a:gridCol w="1920905">
                  <a:extLst>
                    <a:ext uri="{9D8B030D-6E8A-4147-A177-3AD203B41FA5}">
                      <a16:colId xmlns:a16="http://schemas.microsoft.com/office/drawing/2014/main" val="768096665"/>
                    </a:ext>
                  </a:extLst>
                </a:gridCol>
                <a:gridCol w="2350177">
                  <a:extLst>
                    <a:ext uri="{9D8B030D-6E8A-4147-A177-3AD203B41FA5}">
                      <a16:colId xmlns:a16="http://schemas.microsoft.com/office/drawing/2014/main" val="1678502156"/>
                    </a:ext>
                  </a:extLst>
                </a:gridCol>
              </a:tblGrid>
              <a:tr h="559605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1100" b="1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l.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No.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Title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79388" indent="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Dataset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711200" algn="l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Algorithm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813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813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IN" sz="1100" b="1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sz="1100" b="1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3718886816"/>
                  </a:ext>
                </a:extLst>
              </a:tr>
              <a:tr h="2040330">
                <a:tc>
                  <a:txBody>
                    <a:bodyPr/>
                    <a:lstStyle/>
                    <a:p>
                      <a:pPr marR="212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5.</a:t>
                      </a:r>
                      <a:endParaRPr sz="110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45415" marR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Ovarian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tumor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diagnosis using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deep convolutional neural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networks and a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denoising 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convolutional</a:t>
                      </a:r>
                      <a:r>
                        <a:rPr sz="1100" spc="-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autoencoder</a:t>
                      </a:r>
                      <a:r>
                        <a:rPr sz="1100" spc="-4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100" spc="-5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45415" marR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Year - 2022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0488" marR="140335" indent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1613</a:t>
                      </a:r>
                      <a:r>
                        <a:rPr sz="1100" spc="-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Ultra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Sound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images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from</a:t>
                      </a:r>
                      <a:r>
                        <a:rPr sz="1100" spc="-3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St.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90488" marR="320040" indent="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Mary's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ital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47955" marR="70993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IN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NS</a:t>
                      </a:r>
                      <a:r>
                        <a:rPr lang="en-IN"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IN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IN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92088" marR="258445" indent="-12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In determining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tumor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malignancy,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DenseNet121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sz="1100" spc="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showed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accuracy</a:t>
                      </a:r>
                      <a:r>
                        <a:rPr sz="1100" spc="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100" spc="-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90.49%</a:t>
                      </a:r>
                      <a:r>
                        <a:rPr sz="1100" spc="-2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AUC</a:t>
                      </a:r>
                      <a:r>
                        <a:rPr sz="1100" spc="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0.9395 and the DenseNet201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showed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accuracy of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88.7%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AUC</a:t>
                      </a:r>
                      <a:r>
                        <a:rPr sz="1100" spc="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 0.9419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69875" marR="258445" indent="-90488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Still ultrasound images were used. Therefore, the multi-focal images that can be extracted from the ultrasound video were not fully utilized.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4181259742"/>
                  </a:ext>
                </a:extLst>
              </a:tr>
              <a:tr h="1547243">
                <a:tc>
                  <a:txBody>
                    <a:bodyPr/>
                    <a:lstStyle/>
                    <a:p>
                      <a:pPr marR="212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6.</a:t>
                      </a:r>
                      <a:endParaRPr sz="110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45415" marR="1009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Prediction of Ovarian Cancer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Response to Therapy Based on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Deep Learning Analysis of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Histopathology</a:t>
                      </a:r>
                      <a:r>
                        <a:rPr sz="1100" spc="-4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Images</a:t>
                      </a:r>
                      <a:r>
                        <a:rPr sz="1100" spc="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100" spc="-5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  <a:p>
                      <a:pPr marL="145415" marR="1009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Year - 2023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TCGA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4795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INCEPTION</a:t>
                      </a:r>
                      <a:r>
                        <a:rPr sz="1100" spc="-5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V3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79388" marR="137795" indent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deep learning classifier achieved a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mean</a:t>
                      </a:r>
                      <a:r>
                        <a:rPr sz="1100" spc="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ROC</a:t>
                      </a:r>
                      <a:r>
                        <a:rPr sz="1100" spc="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AUC</a:t>
                      </a:r>
                      <a:r>
                        <a:rPr sz="1100" spc="2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100" spc="-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0.846 ±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0.009</a:t>
                      </a:r>
                      <a:r>
                        <a:rPr sz="1100" spc="-1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sz="1100" spc="-37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an accuracy of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85%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in correctly </a:t>
                      </a:r>
                      <a:r>
                        <a:rPr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spc="-5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classifying </a:t>
                      </a:r>
                      <a:r>
                        <a:rPr sz="1100" spc="-1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tumors.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69875" marR="137795" indent="-90488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Nunito" pitchFamily="2" charset="0"/>
                          <a:cs typeface="Times New Roman" panose="02020603050405020304" pitchFamily="18" charset="0"/>
                        </a:rPr>
                        <a:t>The dataset comprises only high-grade serous carcinomas and predominantly advanced-stage tumors that do not fully represent the diversity and clinical heterogeneity of ovarian cancers.</a:t>
                      </a:r>
                      <a:endParaRPr sz="1100" dirty="0">
                        <a:solidFill>
                          <a:schemeClr val="accent6">
                            <a:lumMod val="25000"/>
                          </a:schemeClr>
                        </a:solidFill>
                        <a:latin typeface="Nunito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3974588142"/>
                  </a:ext>
                </a:extLst>
              </a:tr>
            </a:tbl>
          </a:graphicData>
        </a:graphic>
      </p:graphicFrame>
      <p:sp>
        <p:nvSpPr>
          <p:cNvPr id="5" name="Google Shape;361;p50">
            <a:extLst>
              <a:ext uri="{FF2B5EF4-FFF2-40B4-BE49-F238E27FC236}">
                <a16:creationId xmlns:a16="http://schemas.microsoft.com/office/drawing/2014/main" id="{72707E17-F589-2612-6DE4-6D68236EE7E5}"/>
              </a:ext>
            </a:extLst>
          </p:cNvPr>
          <p:cNvSpPr txBox="1">
            <a:spLocks/>
          </p:cNvSpPr>
          <p:nvPr/>
        </p:nvSpPr>
        <p:spPr>
          <a:xfrm flipH="1">
            <a:off x="112427" y="368253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LITERATURE REVIEW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12CE74D9-2854-7A45-4074-2C79026E0B6D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ylinder 42">
            <a:extLst>
              <a:ext uri="{FF2B5EF4-FFF2-40B4-BE49-F238E27FC236}">
                <a16:creationId xmlns:a16="http://schemas.microsoft.com/office/drawing/2014/main" id="{F03682AF-213F-7A4E-042D-928EE04E519A}"/>
              </a:ext>
            </a:extLst>
          </p:cNvPr>
          <p:cNvSpPr/>
          <p:nvPr/>
        </p:nvSpPr>
        <p:spPr>
          <a:xfrm>
            <a:off x="514474" y="1552727"/>
            <a:ext cx="1663045" cy="110053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spc="-5"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  <a:p>
            <a:pPr algn="ctr"/>
            <a:r>
              <a:rPr lang="en-US" sz="1200"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Microscope 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</a:t>
            </a:r>
            <a:r>
              <a:rPr lang="en-US" sz="1200" spc="-1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Images</a:t>
            </a:r>
            <a:r>
              <a:rPr lang="en-US" sz="1200" spc="1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</a:t>
            </a:r>
            <a:r>
              <a:rPr lang="en-US" sz="1200"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of</a:t>
            </a:r>
            <a:r>
              <a:rPr lang="en-US" sz="1200" spc="-1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</a:t>
            </a:r>
            <a:r>
              <a:rPr lang="en-US" sz="1200"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Biopsy </a:t>
            </a:r>
            <a:r>
              <a:rPr lang="en-US" sz="1200" spc="-38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</a:t>
            </a:r>
            <a:r>
              <a:rPr lang="en-US" sz="1200" spc="-1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Samples</a:t>
            </a:r>
            <a:endParaRPr lang="en-US" sz="1200"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  <a:p>
            <a:pPr algn="ctr"/>
            <a:endParaRPr lang="en-IN" sz="1200" dirty="0">
              <a:latin typeface="Nunito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92CC-9E7F-CA4B-B742-2C9AA9A13B3D}"/>
              </a:ext>
            </a:extLst>
          </p:cNvPr>
          <p:cNvSpPr/>
          <p:nvPr/>
        </p:nvSpPr>
        <p:spPr>
          <a:xfrm>
            <a:off x="2696343" y="1600540"/>
            <a:ext cx="1557032" cy="971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Data Organization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443E5-5A0A-28DB-4FE8-1CD594530FA9}"/>
              </a:ext>
            </a:extLst>
          </p:cNvPr>
          <p:cNvSpPr/>
          <p:nvPr/>
        </p:nvSpPr>
        <p:spPr>
          <a:xfrm>
            <a:off x="4772200" y="1600540"/>
            <a:ext cx="1557032" cy="971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FBAE74-D3C0-C2B3-F1B6-9C801F39EA69}"/>
              </a:ext>
            </a:extLst>
          </p:cNvPr>
          <p:cNvSpPr/>
          <p:nvPr/>
        </p:nvSpPr>
        <p:spPr>
          <a:xfrm>
            <a:off x="6848056" y="1600540"/>
            <a:ext cx="1748802" cy="971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Data preprocessing (resizing and normalization)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76A247-AB36-AAA9-AA54-D85E5B2E7631}"/>
              </a:ext>
            </a:extLst>
          </p:cNvPr>
          <p:cNvSpPr/>
          <p:nvPr/>
        </p:nvSpPr>
        <p:spPr>
          <a:xfrm>
            <a:off x="6848056" y="3076134"/>
            <a:ext cx="1748803" cy="971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3189" marR="115570" indent="-2540" algn="ctr">
              <a:lnSpc>
                <a:spcPct val="100000"/>
              </a:lnSpc>
              <a:spcBef>
                <a:spcPts val="380"/>
              </a:spcBef>
            </a:pPr>
            <a:r>
              <a:rPr lang="en-US" sz="1200"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Classification using  DENSENET121 and RESNET 50</a:t>
            </a:r>
            <a:endParaRPr lang="en-US" sz="1200"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6081E-0E7F-5354-1B9F-9980B6C1D005}"/>
              </a:ext>
            </a:extLst>
          </p:cNvPr>
          <p:cNvSpPr/>
          <p:nvPr/>
        </p:nvSpPr>
        <p:spPr>
          <a:xfrm>
            <a:off x="4772198" y="3076134"/>
            <a:ext cx="1557033" cy="971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3189" marR="115570" indent="-2540" algn="ctr">
              <a:lnSpc>
                <a:spcPct val="100000"/>
              </a:lnSpc>
              <a:spcBef>
                <a:spcPts val="380"/>
              </a:spcBef>
            </a:pPr>
            <a:r>
              <a:rPr lang="en-US" sz="1200"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Evaluation</a:t>
            </a:r>
            <a:endParaRPr lang="en-US" sz="1200"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73EFB1-61A4-EE05-C5C9-E712DD23F73A}"/>
              </a:ext>
            </a:extLst>
          </p:cNvPr>
          <p:cNvSpPr/>
          <p:nvPr/>
        </p:nvSpPr>
        <p:spPr>
          <a:xfrm>
            <a:off x="2696339" y="3090503"/>
            <a:ext cx="1557033" cy="950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3189" marR="115570" indent="-2540" algn="ctr">
              <a:lnSpc>
                <a:spcPct val="100000"/>
              </a:lnSpc>
              <a:spcBef>
                <a:spcPts val="380"/>
              </a:spcBef>
            </a:pPr>
            <a:r>
              <a:rPr lang="en-US" sz="1200"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Fine tuning</a:t>
            </a:r>
            <a:endParaRPr lang="en-US" sz="1200"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230E58-6B29-0D4B-3761-E812E59B73E5}"/>
              </a:ext>
            </a:extLst>
          </p:cNvPr>
          <p:cNvSpPr/>
          <p:nvPr/>
        </p:nvSpPr>
        <p:spPr>
          <a:xfrm>
            <a:off x="636143" y="3076134"/>
            <a:ext cx="1541370" cy="950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3189" marR="115570" indent="-2540" algn="ctr">
              <a:lnSpc>
                <a:spcPct val="100000"/>
              </a:lnSpc>
              <a:spcBef>
                <a:spcPts val="380"/>
              </a:spcBef>
            </a:pPr>
            <a:r>
              <a:rPr lang="en-US" sz="1200"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Comparative analysis</a:t>
            </a:r>
            <a:endParaRPr lang="en-US" sz="1200"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616041-C254-31FD-E072-966546BECB07}"/>
              </a:ext>
            </a:extLst>
          </p:cNvPr>
          <p:cNvSpPr/>
          <p:nvPr/>
        </p:nvSpPr>
        <p:spPr>
          <a:xfrm>
            <a:off x="2216834" y="2058161"/>
            <a:ext cx="466305" cy="143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Nunito" pitchFamily="2" charset="0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6CA555C1-74CC-A0FB-4476-041A7FAFA695}"/>
              </a:ext>
            </a:extLst>
          </p:cNvPr>
          <p:cNvSpPr/>
          <p:nvPr/>
        </p:nvSpPr>
        <p:spPr>
          <a:xfrm>
            <a:off x="6355491" y="2085642"/>
            <a:ext cx="466305" cy="143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Nunito" pitchFamily="2" charset="0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745E63F-30BB-5028-FB9C-8106D07CCDC0}"/>
              </a:ext>
            </a:extLst>
          </p:cNvPr>
          <p:cNvSpPr/>
          <p:nvPr/>
        </p:nvSpPr>
        <p:spPr>
          <a:xfrm>
            <a:off x="4300796" y="2066632"/>
            <a:ext cx="466305" cy="143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Nunito" pitchFamily="2" charset="0"/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AD3BF48F-2702-5B84-D978-E4388B9DE7F9}"/>
              </a:ext>
            </a:extLst>
          </p:cNvPr>
          <p:cNvSpPr/>
          <p:nvPr/>
        </p:nvSpPr>
        <p:spPr>
          <a:xfrm>
            <a:off x="7658749" y="2626408"/>
            <a:ext cx="127416" cy="3950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Nunito" pitchFamily="2" charset="0"/>
            </a:endParaRPr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2052D838-98F0-5287-716E-00A962AA8A0B}"/>
              </a:ext>
            </a:extLst>
          </p:cNvPr>
          <p:cNvSpPr/>
          <p:nvPr/>
        </p:nvSpPr>
        <p:spPr>
          <a:xfrm>
            <a:off x="6355491" y="3455233"/>
            <a:ext cx="466305" cy="1439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Nunito" pitchFamily="2" charset="0"/>
            </a:endParaRPr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44EFFE5F-0A35-AB63-6DD1-6648EFA174F0}"/>
              </a:ext>
            </a:extLst>
          </p:cNvPr>
          <p:cNvSpPr/>
          <p:nvPr/>
        </p:nvSpPr>
        <p:spPr>
          <a:xfrm>
            <a:off x="2195467" y="3463704"/>
            <a:ext cx="466305" cy="1439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Nunito" pitchFamily="2" charset="0"/>
            </a:endParaRP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C0C7CBE5-BEB5-E75A-701D-9A5C231D6A64}"/>
              </a:ext>
            </a:extLst>
          </p:cNvPr>
          <p:cNvSpPr/>
          <p:nvPr/>
        </p:nvSpPr>
        <p:spPr>
          <a:xfrm>
            <a:off x="4266523" y="3463704"/>
            <a:ext cx="466305" cy="1439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Nunito" pitchFamily="2" charset="0"/>
            </a:endParaRPr>
          </a:p>
        </p:txBody>
      </p:sp>
      <p:sp>
        <p:nvSpPr>
          <p:cNvPr id="77" name="Google Shape;361;p50">
            <a:extLst>
              <a:ext uri="{FF2B5EF4-FFF2-40B4-BE49-F238E27FC236}">
                <a16:creationId xmlns:a16="http://schemas.microsoft.com/office/drawing/2014/main" id="{9136B16B-C2E7-7529-61A0-ED7F01DAC7CE}"/>
              </a:ext>
            </a:extLst>
          </p:cNvPr>
          <p:cNvSpPr txBox="1">
            <a:spLocks/>
          </p:cNvSpPr>
          <p:nvPr/>
        </p:nvSpPr>
        <p:spPr>
          <a:xfrm flipH="1">
            <a:off x="376171" y="403596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BLOCK DIAGRAM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21C5D0-5258-FAA6-0706-8FDB0BB24D3C}"/>
              </a:ext>
            </a:extLst>
          </p:cNvPr>
          <p:cNvSpPr txBox="1"/>
          <p:nvPr/>
        </p:nvSpPr>
        <p:spPr>
          <a:xfrm>
            <a:off x="-102432" y="4261780"/>
            <a:ext cx="952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  <a:latin typeface="Nunito" pitchFamily="2" charset="0"/>
                <a:ea typeface="Calibri" panose="020F0502020204030204" pitchFamily="34" charset="0"/>
              </a:rPr>
              <a:t>Figure 1</a:t>
            </a:r>
            <a:r>
              <a:rPr lang="en-US" sz="1200" b="1" dirty="0">
                <a:latin typeface="Nunito" pitchFamily="2" charset="0"/>
                <a:ea typeface="Calibri" panose="020F0502020204030204" pitchFamily="34" charset="0"/>
              </a:rPr>
              <a:t>.</a:t>
            </a:r>
            <a:r>
              <a:rPr lang="en-US" sz="1200" b="1" dirty="0"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Nunito" pitchFamily="2" charset="0"/>
                <a:ea typeface="Calibri" panose="020F0502020204030204" pitchFamily="34" charset="0"/>
              </a:rPr>
              <a:t>Block diagram of the proposed method for classification of ovarian cancer subtypes.</a:t>
            </a:r>
            <a:endParaRPr lang="en-IN" sz="1200" dirty="0">
              <a:latin typeface="Nunito" pitchFamily="2" charset="0"/>
            </a:endParaRPr>
          </a:p>
        </p:txBody>
      </p:sp>
      <p:pic>
        <p:nvPicPr>
          <p:cNvPr id="79" name="object 4">
            <a:extLst>
              <a:ext uri="{FF2B5EF4-FFF2-40B4-BE49-F238E27FC236}">
                <a16:creationId xmlns:a16="http://schemas.microsoft.com/office/drawing/2014/main" id="{F9F805AF-2D17-37A2-18C4-6CD073249D78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00A581DA-BB1B-377B-A075-49BEFC0AFE29}"/>
              </a:ext>
            </a:extLst>
          </p:cNvPr>
          <p:cNvSpPr txBox="1">
            <a:spLocks/>
          </p:cNvSpPr>
          <p:nvPr/>
        </p:nvSpPr>
        <p:spPr>
          <a:xfrm flipH="1">
            <a:off x="376171" y="603727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TOOLS REQUIRED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F1E4C4C-4F9C-9617-4BC3-5F34976EFAFC}"/>
              </a:ext>
            </a:extLst>
          </p:cNvPr>
          <p:cNvSpPr txBox="1"/>
          <p:nvPr/>
        </p:nvSpPr>
        <p:spPr>
          <a:xfrm>
            <a:off x="473526" y="1254543"/>
            <a:ext cx="9930130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2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-1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Python’s</a:t>
            </a:r>
            <a:r>
              <a:rPr spc="-3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pandas</a:t>
            </a:r>
            <a:r>
              <a:rPr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module </a:t>
            </a:r>
            <a:r>
              <a:rPr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for 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organizing the dataset</a:t>
            </a:r>
            <a:r>
              <a:rPr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.</a:t>
            </a:r>
          </a:p>
          <a:p>
            <a:pPr marL="299085" indent="-287020">
              <a:lnSpc>
                <a:spcPct val="2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Visualizations </a:t>
            </a:r>
            <a:r>
              <a:rPr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using </a:t>
            </a:r>
            <a:r>
              <a:rPr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Matplotlib</a:t>
            </a:r>
            <a:r>
              <a:rPr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and</a:t>
            </a:r>
            <a:r>
              <a:rPr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</a:t>
            </a:r>
            <a:r>
              <a:rPr spc="-5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Seaborn.</a:t>
            </a:r>
            <a:endParaRPr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  <a:p>
            <a:pPr marL="299085" indent="-287020">
              <a:lnSpc>
                <a:spcPct val="2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Scikit learn library, keras, TensorFlow, </a:t>
            </a:r>
            <a:r>
              <a:rPr lang="en-IN" dirty="0" err="1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PyTorch</a:t>
            </a:r>
            <a:r>
              <a:rPr lang="en-IN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.</a:t>
            </a:r>
            <a:r>
              <a:rPr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 </a:t>
            </a:r>
            <a:endParaRPr lang="en-US"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  <a:p>
            <a:pPr marL="299085" indent="-287020">
              <a:lnSpc>
                <a:spcPct val="2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  <a:cs typeface="Times New Roman"/>
              </a:rPr>
              <a:t>Kaggle for interactive python notebooks and access to GPU</a:t>
            </a:r>
            <a:endParaRPr dirty="0">
              <a:solidFill>
                <a:schemeClr val="accent6">
                  <a:lumMod val="25000"/>
                </a:schemeClr>
              </a:solidFill>
              <a:latin typeface="Nunito" pitchFamily="2" charset="0"/>
              <a:cs typeface="Times New Roman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A623E9B-A379-95F7-FCB5-85EE2F4C8A5E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5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50">
            <a:extLst>
              <a:ext uri="{FF2B5EF4-FFF2-40B4-BE49-F238E27FC236}">
                <a16:creationId xmlns:a16="http://schemas.microsoft.com/office/drawing/2014/main" id="{4AC13C8E-16C2-9667-D4C5-3F0588EF707B}"/>
              </a:ext>
            </a:extLst>
          </p:cNvPr>
          <p:cNvSpPr txBox="1">
            <a:spLocks/>
          </p:cNvSpPr>
          <p:nvPr/>
        </p:nvSpPr>
        <p:spPr>
          <a:xfrm flipH="1">
            <a:off x="353686" y="530677"/>
            <a:ext cx="368132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25000"/>
                  </a:schemeClr>
                </a:solidFill>
                <a:latin typeface="Nunito" pitchFamily="2" charset="0"/>
              </a:rPr>
              <a:t>DATA DESCRIPTION</a:t>
            </a:r>
            <a:endParaRPr lang="en-IN" sz="2400" b="1" dirty="0">
              <a:solidFill>
                <a:schemeClr val="accent6">
                  <a:lumMod val="25000"/>
                </a:schemeClr>
              </a:solidFill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5C47-DBE2-02C6-5861-589C2F0179EE}"/>
              </a:ext>
            </a:extLst>
          </p:cNvPr>
          <p:cNvSpPr txBox="1"/>
          <p:nvPr/>
        </p:nvSpPr>
        <p:spPr>
          <a:xfrm>
            <a:off x="353686" y="1146748"/>
            <a:ext cx="8438045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UBC</a:t>
            </a:r>
            <a:r>
              <a:rPr lang="en-US" b="1" dirty="0">
                <a:solidFill>
                  <a:srgbClr val="0D0D0D"/>
                </a:solidFill>
                <a:latin typeface="Nunito" pitchFamily="2" charset="0"/>
                <a:cs typeface="Times New Roman" panose="02020603050405020304" pitchFamily="18" charset="0"/>
              </a:rPr>
              <a:t>-OCEAN Dataset</a:t>
            </a: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It includes whole slide images (WSI) and tissue microarray (TMA) images.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Total dataset size is approximately 500 GB.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The dataset comprises a total of 538 WSI images and 513 TMA images.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D0D0D"/>
                </a:solidFill>
                <a:latin typeface="Nunito" pitchFamily="2" charset="0"/>
                <a:cs typeface="Times New Roman" panose="02020603050405020304" pitchFamily="18" charset="0"/>
              </a:rPr>
              <a:t>Histopathology acquired from Mendeley’s Data</a:t>
            </a:r>
            <a:r>
              <a:rPr lang="en-US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 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It contains histopathology images of five subtypes of ovarian cancer along with non-cancerous histopathological images.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The dataset has a size of 83 MB.</a:t>
            </a:r>
            <a:endParaRPr lang="en-US" sz="900" dirty="0">
              <a:latin typeface="Nunito" pitchFamily="2" charset="0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D4AD549A-2559-CA85-A0D4-C7944A50C96F}"/>
              </a:ext>
            </a:extLst>
          </p:cNvPr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1765" y="130684"/>
            <a:ext cx="1635364" cy="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3892"/>
      </p:ext>
    </p:extLst>
  </p:cSld>
  <p:clrMapOvr>
    <a:masterClrMapping/>
  </p:clrMapOvr>
</p:sld>
</file>

<file path=ppt/theme/theme1.xml><?xml version="1.0" encoding="utf-8"?>
<a:theme xmlns:a="http://schemas.openxmlformats.org/drawingml/2006/main" name="Ovarian Cancer Breakthrough by Slidesgo">
  <a:themeElements>
    <a:clrScheme name="Simple Light">
      <a:dk1>
        <a:srgbClr val="8ED0C8"/>
      </a:dk1>
      <a:lt1>
        <a:srgbClr val="AAD3CE"/>
      </a:lt1>
      <a:dk2>
        <a:srgbClr val="CBDEDC"/>
      </a:dk2>
      <a:lt2>
        <a:srgbClr val="EAEDED"/>
      </a:lt2>
      <a:accent1>
        <a:srgbClr val="FFFFFF"/>
      </a:accent1>
      <a:accent2>
        <a:srgbClr val="4F5B5D"/>
      </a:accent2>
      <a:accent3>
        <a:srgbClr val="8ED0C8"/>
      </a:accent3>
      <a:accent4>
        <a:srgbClr val="AAD3CE"/>
      </a:accent4>
      <a:accent5>
        <a:srgbClr val="CBDEDC"/>
      </a:accent5>
      <a:accent6>
        <a:srgbClr val="CBDED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2084</Words>
  <Application>Microsoft Office PowerPoint</Application>
  <PresentationFormat>On-screen Show (16:9)</PresentationFormat>
  <Paragraphs>385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 MT</vt:lpstr>
      <vt:lpstr>Arial</vt:lpstr>
      <vt:lpstr>Söhne</vt:lpstr>
      <vt:lpstr>Nunito SemiBold</vt:lpstr>
      <vt:lpstr>Didact Gothic</vt:lpstr>
      <vt:lpstr>PT Serif</vt:lpstr>
      <vt:lpstr>Thasadith</vt:lpstr>
      <vt:lpstr>Assistant</vt:lpstr>
      <vt:lpstr>Barlow Semi Condensed</vt:lpstr>
      <vt:lpstr>Nunito Light</vt:lpstr>
      <vt:lpstr>Nunito</vt:lpstr>
      <vt:lpstr>Ovarian Cancer Breakthrough by Slidesgo</vt:lpstr>
      <vt:lpstr>CLASSIFICATION OF OVARIAN CANCER SUBTYPES USING RESNET 50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LIST OF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OVARIAN CANCER SUBTYPES USING RESNET 50</dc:title>
  <dc:creator>mohammed yaseen</dc:creator>
  <cp:lastModifiedBy>mohammed yaseen</cp:lastModifiedBy>
  <cp:revision>10</cp:revision>
  <dcterms:modified xsi:type="dcterms:W3CDTF">2024-03-25T03:39:25Z</dcterms:modified>
</cp:coreProperties>
</file>