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6" r:id="rId4"/>
    <p:sldId id="271" r:id="rId5"/>
    <p:sldId id="272" r:id="rId6"/>
    <p:sldId id="286" r:id="rId7"/>
    <p:sldId id="275" r:id="rId8"/>
    <p:sldId id="277" r:id="rId9"/>
    <p:sldId id="288" r:id="rId10"/>
    <p:sldId id="284" r:id="rId11"/>
    <p:sldId id="285" r:id="rId12"/>
    <p:sldId id="290" r:id="rId13"/>
    <p:sldId id="282" r:id="rId14"/>
    <p:sldId id="276" r:id="rId15"/>
    <p:sldId id="283" r:id="rId16"/>
    <p:sldId id="274" r:id="rId17"/>
    <p:sldId id="279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33CC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09" autoAdjust="0"/>
  </p:normalViewPr>
  <p:slideViewPr>
    <p:cSldViewPr>
      <p:cViewPr>
        <p:scale>
          <a:sx n="66" d="100"/>
          <a:sy n="66" d="100"/>
        </p:scale>
        <p:origin x="-149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BB2A-74E6-489D-88A6-C81E9FAE58A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6D075-DCD1-4E69-AF15-D30DD3AC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useable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features, namely,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directorfacebooklikes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gross,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numvotedusers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criticforreviews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numuserforreviews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budget,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moviefacebooklikes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duration, ac-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tor3facebooklikes, actor1facebooklikes, actor2facebooklikes,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casttotalfacebook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facenumberinposter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and we have included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movie, which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calculated by subtracting the budget from the gross. First, we have cleaned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by dropping those samples having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 (using 3756 out of 5043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modeling) and scaled all the features. For all analysis we have used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pandas,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seaborn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bokeh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libraries of python.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observe that there are a few text features that might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useful in predicting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imdbscore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namely genre,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plotkeywords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country, we need to add these to the numerical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6D075-DCD1-4E69-AF15-D30DD3AC9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imdbscore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score or rating provided to movies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critics by an online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 for movies, IMDB. This score is 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quantify how popular a movie is. Figure ?? shows a histogram plot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imdb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scores. From the plot we can observe a normal distribution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score, with a mean = 6.4651.056, minimum value of 1.6 for the movie Justin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Beiber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Never say never and maximum of 9.3 for the movie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Shawshank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Redemp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6D075-DCD1-4E69-AF15-D30DD3AC9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476-372A-43FF-99E9-F5C15FD483C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CE30-4542-40A0-9C59-1FBEEA68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urse\fall 2016\Fundamental of Data Science\project\presentation\Sites-For-Watch-Free-Movies-Online-Techzilla Firefox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-7257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371" y="362856"/>
            <a:ext cx="3352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/>
              </a:rPr>
              <a:t>Exploring and Modeling with the </a:t>
            </a:r>
            <a:r>
              <a:rPr lang="en-US" sz="5400" b="1" dirty="0">
                <a:solidFill>
                  <a:srgbClr val="FF0000"/>
                </a:solidFill>
                <a:effectLst/>
              </a:rPr>
              <a:t>IMDB Movie</a:t>
            </a:r>
            <a:br>
              <a:rPr lang="en-US" sz="5400" b="1" dirty="0">
                <a:solidFill>
                  <a:srgbClr val="FF0000"/>
                </a:solidFill>
                <a:effectLst/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Dataset</a:t>
            </a:r>
            <a:endParaRPr lang="en-US" sz="5400" b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Prediction of </a:t>
            </a:r>
            <a:r>
              <a:rPr lang="en-US" b="1" dirty="0" err="1" smtClean="0"/>
              <a:t>Imdb</a:t>
            </a:r>
            <a:r>
              <a:rPr lang="en-US" b="1" dirty="0" smtClean="0"/>
              <a:t>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Initial step: Simple linear regression </a:t>
            </a:r>
            <a:r>
              <a:rPr lang="en-US" dirty="0"/>
              <a:t>using all the numerical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The mean MSE is 0.013 and mean </a:t>
            </a:r>
            <a:r>
              <a:rPr lang="en-US" dirty="0" smtClean="0"/>
              <a:t>residual square </a:t>
            </a:r>
            <a:r>
              <a:rPr lang="en-US" dirty="0"/>
              <a:t>is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296</a:t>
            </a:r>
          </a:p>
          <a:p>
            <a:r>
              <a:rPr lang="en-US" dirty="0" smtClean="0"/>
              <a:t>Correlation analysis</a:t>
            </a:r>
          </a:p>
          <a:p>
            <a:pPr lvl="1"/>
            <a:r>
              <a:rPr lang="en-US" dirty="0" smtClean="0"/>
              <a:t>Mean </a:t>
            </a:r>
            <a:r>
              <a:rPr lang="en-US" dirty="0"/>
              <a:t>MSE is 0.0126 and mean residual </a:t>
            </a:r>
            <a:r>
              <a:rPr lang="en-US" dirty="0" smtClean="0"/>
              <a:t>square is 0.323</a:t>
            </a:r>
          </a:p>
          <a:p>
            <a:r>
              <a:rPr lang="en-US" dirty="0" smtClean="0"/>
              <a:t>Text features + numerical features</a:t>
            </a:r>
          </a:p>
          <a:p>
            <a:pPr lvl="1"/>
            <a:r>
              <a:rPr lang="en-US" dirty="0"/>
              <a:t>The mean </a:t>
            </a:r>
            <a:r>
              <a:rPr lang="en-US" dirty="0" smtClean="0"/>
              <a:t>MSE is </a:t>
            </a:r>
            <a:r>
              <a:rPr lang="en-US" dirty="0"/>
              <a:t>0.011 and mean residual square is </a:t>
            </a:r>
            <a:r>
              <a:rPr lang="en-US" dirty="0" smtClean="0"/>
              <a:t>0.455</a:t>
            </a:r>
          </a:p>
          <a:p>
            <a:r>
              <a:rPr lang="en-US" dirty="0" smtClean="0"/>
              <a:t>LASSO regression</a:t>
            </a:r>
          </a:p>
          <a:p>
            <a:pPr lvl="1"/>
            <a:r>
              <a:rPr lang="en-US" dirty="0" smtClean="0"/>
              <a:t>Mean </a:t>
            </a:r>
            <a:r>
              <a:rPr lang="en-US" dirty="0"/>
              <a:t>cross-validation score of </a:t>
            </a:r>
            <a:r>
              <a:rPr lang="en-US" dirty="0" smtClean="0"/>
              <a:t>0.471</a:t>
            </a:r>
          </a:p>
          <a:p>
            <a:r>
              <a:rPr lang="en-US" dirty="0"/>
              <a:t>Random Forest </a:t>
            </a:r>
            <a:r>
              <a:rPr lang="en-US" dirty="0" err="1" smtClean="0"/>
              <a:t>Resgression</a:t>
            </a:r>
            <a:endParaRPr lang="en-US" dirty="0" smtClean="0"/>
          </a:p>
          <a:p>
            <a:pPr lvl="1"/>
            <a:r>
              <a:rPr lang="en-US" dirty="0" smtClean="0"/>
              <a:t>Mean cross-validation score of 0.511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854" y="1524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254" y="3048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IMDb</a:t>
            </a:r>
            <a:r>
              <a:rPr lang="en-US" b="1" dirty="0" smtClean="0"/>
              <a:t> prediction</a:t>
            </a:r>
            <a:endParaRPr lang="en-US" b="1" dirty="0"/>
          </a:p>
        </p:txBody>
      </p:sp>
      <p:pic>
        <p:nvPicPr>
          <p:cNvPr id="11266" name="Picture 2" descr="D:\course\fall 2016\Fundamental of Data Science\project\project_data_science\DataScienceProject\Final_Project_Report\Fig\Fit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50440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854" y="1524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254" y="3048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IMDb</a:t>
            </a:r>
            <a:r>
              <a:rPr lang="en-US" b="1" dirty="0" smtClean="0"/>
              <a:t> prediction</a:t>
            </a:r>
            <a:endParaRPr lang="en-US" b="1" dirty="0"/>
          </a:p>
        </p:txBody>
      </p:sp>
      <p:pic>
        <p:nvPicPr>
          <p:cNvPr id="21506" name="Picture 2" descr="C:\Users\joy\Downloads\Scatte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858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Movie Gross Prediction Process</a:t>
            </a: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02663" cy="228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7254" y="3048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Gross profit Prediction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4" y="1600200"/>
            <a:ext cx="4180416" cy="2286000"/>
          </a:xfrm>
          <a:prstGeom prst="rect">
            <a:avLst/>
          </a:prstGeom>
        </p:spPr>
      </p:pic>
      <p:pic>
        <p:nvPicPr>
          <p:cNvPr id="6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31" y="4391530"/>
            <a:ext cx="4442207" cy="23846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" y="4280060"/>
            <a:ext cx="4670985" cy="2527753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94" y="1752600"/>
            <a:ext cx="3602706" cy="19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 a movie as a </a:t>
            </a:r>
            <a:r>
              <a:rPr lang="en-US" b="1" dirty="0" smtClean="0"/>
              <a:t>high rated movie </a:t>
            </a:r>
            <a:r>
              <a:rPr lang="en-US" dirty="0" smtClean="0"/>
              <a:t>if IMDB score is greater than 8.0</a:t>
            </a:r>
          </a:p>
          <a:p>
            <a:r>
              <a:rPr lang="en-US" dirty="0" smtClean="0"/>
              <a:t>Create a new column,</a:t>
            </a:r>
          </a:p>
          <a:p>
            <a:pPr lvl="1"/>
            <a:r>
              <a:rPr lang="en-US" dirty="0" smtClean="0"/>
              <a:t>Gross profit = gross – budget</a:t>
            </a:r>
          </a:p>
          <a:p>
            <a:r>
              <a:rPr lang="en-US" dirty="0" smtClean="0"/>
              <a:t>Mark a movie as a </a:t>
            </a:r>
            <a:r>
              <a:rPr lang="en-US" b="1" dirty="0" smtClean="0"/>
              <a:t>profitable movie</a:t>
            </a:r>
            <a:r>
              <a:rPr lang="en-US" dirty="0" smtClean="0"/>
              <a:t> if gross profit is greater than zero</a:t>
            </a:r>
          </a:p>
          <a:p>
            <a:r>
              <a:rPr lang="en-US" dirty="0" smtClean="0"/>
              <a:t>At first run different classification models with only numerical features</a:t>
            </a:r>
          </a:p>
          <a:p>
            <a:r>
              <a:rPr lang="en-US" dirty="0" smtClean="0"/>
              <a:t>Then run </a:t>
            </a:r>
            <a:r>
              <a:rPr lang="en-US" dirty="0" smtClean="0"/>
              <a:t> different classification models with both numerical features and text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23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Classification Results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47254" y="990600"/>
            <a:ext cx="7682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Classification of High rated movie, if IMDB rating greater than 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06434"/>
              </p:ext>
            </p:extLst>
          </p:nvPr>
        </p:nvGraphicFramePr>
        <p:xfrm>
          <a:off x="560701" y="1436132"/>
          <a:ext cx="7668899" cy="2090088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892756"/>
                <a:gridCol w="1069403"/>
                <a:gridCol w="973850"/>
                <a:gridCol w="941202"/>
                <a:gridCol w="1032775"/>
                <a:gridCol w="864759"/>
                <a:gridCol w="894154"/>
              </a:tblGrid>
              <a:tr h="2586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Numerical features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Numerical+ categorical features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precision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recall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f1-score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precision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recall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f1-score  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Decision Tree method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0.51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0.54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0.48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7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Extra Trees method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0.94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0.84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0.27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0.35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96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Random Forest method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0.85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0.41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0.49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7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Logistic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regrassion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  l2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0.47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0.12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0.53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53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Logistic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regrassion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cs typeface="Times New Roman"/>
                        </a:rPr>
                        <a:t>  l1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0.96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0.93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0.95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0.67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6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Gaussian </a:t>
                      </a:r>
                      <a:r>
                        <a:rPr lang="en-US" sz="14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NaiveBayes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0.33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0.32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0.24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0.49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0.59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0.46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7254" y="3657600"/>
            <a:ext cx="7682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Classification of profitable movie, if gross is greater than budget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75797"/>
              </p:ext>
            </p:extLst>
          </p:nvPr>
        </p:nvGraphicFramePr>
        <p:xfrm>
          <a:off x="565180" y="4114800"/>
          <a:ext cx="7664419" cy="232562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25620"/>
                <a:gridCol w="849116"/>
                <a:gridCol w="945109"/>
                <a:gridCol w="913425"/>
                <a:gridCol w="1002294"/>
                <a:gridCol w="839238"/>
                <a:gridCol w="1089617"/>
              </a:tblGrid>
              <a:tr h="212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Numerical features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Numerical+ categorical features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precision  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recall  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f1-score  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precision  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recall  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f1-score  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5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Decision Tree 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0.90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0..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66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76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Extra Trees method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0.87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0.84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0.66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0.67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76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Random Forest method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0.64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Logistic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regrassion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l2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Logistic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regrassion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l1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0.74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0.73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15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Gaussian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NaiveBayes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method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0.67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0.59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0.66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0.57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0.53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72654" y="1943100"/>
            <a:ext cx="478674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8800" y="2387600"/>
            <a:ext cx="478674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3400" y="5715000"/>
            <a:ext cx="478674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3400" y="5486400"/>
            <a:ext cx="478674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Movie suggestion-Clustering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k-means clustering suggest similar movies</a:t>
            </a:r>
          </a:p>
          <a:p>
            <a:pPr lvl="1"/>
            <a:r>
              <a:rPr lang="en-US" sz="2000" dirty="0" smtClean="0"/>
              <a:t>Distance measures: plot, genre, cast and crew</a:t>
            </a:r>
          </a:p>
          <a:p>
            <a:pPr lvl="1"/>
            <a:r>
              <a:rPr lang="en-US" sz="2000" dirty="0" smtClean="0"/>
              <a:t>Prioritize movie in same cluster based on gross/IMDB score.</a:t>
            </a:r>
          </a:p>
          <a:p>
            <a:pPr lvl="1"/>
            <a:endParaRPr lang="en-US" dirty="0"/>
          </a:p>
        </p:txBody>
      </p:sp>
      <p:pic>
        <p:nvPicPr>
          <p:cNvPr id="19458" name="Picture 2" descr="C:\Users\joy\Desktop\15321513_10208353210123374_1075498051_o.p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4587036" cy="175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joy\Desktop\15369784_10208353210163375_838639970_o.p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09" y="4601401"/>
            <a:ext cx="5795091" cy="221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577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urse\fall 2016\Fundamental of Data Science\project\presentation\Sites-For-Watch-Free-Movies-Online-Techzilla Firefox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39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1600200"/>
            <a:ext cx="9143999" cy="5257800"/>
          </a:xfrm>
          <a:prstGeom prst="rect">
            <a:avLst/>
          </a:prstGeom>
          <a:solidFill>
            <a:schemeClr val="tx2">
              <a:lumMod val="40000"/>
              <a:lumOff val="60000"/>
              <a:alpha val="63137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D:\course\fall 2016\Fundamental of Data Science\project\presentation\screen-shot-2014-06-08-at-4-06-05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91284"/>
            <a:ext cx="3207327" cy="19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urse\fall 2016\Fundamental of Data Science\project\presentation\IMDb Rating Plugin for Blogg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071016"/>
            <a:ext cx="1752600" cy="123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urse\fall 2016\Fundamental of Data Science\project\presentation\unpopular-jesus-300x5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833430"/>
            <a:ext cx="28575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course\fall 2016\Fundamental of Data Science\project\presentation\stock-vector-popular-red-grunge-round-vintage-rubber-stamp-popular-stamp-popular-round-stamp-popular-grunge-42566086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27" y="4174000"/>
            <a:ext cx="13716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course\fall 2016\Fundamental of Data Science\project\presentation\ind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46" y="4071016"/>
            <a:ext cx="1401669" cy="152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91836" y="4482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Motivation</a:t>
            </a:r>
            <a:endParaRPr lang="en-US" dirty="0"/>
          </a:p>
        </p:txBody>
      </p:sp>
      <p:pic>
        <p:nvPicPr>
          <p:cNvPr id="2055" name="Picture 7" descr="D:\course\fall 2016\Fundamental of Data Science\project\presentation\Data-Analysis-and-Interpretation-Learn-Online-300x3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36" y="2127443"/>
            <a:ext cx="1711036" cy="17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course\fall 2016\Fundamental of Data Science\project\presentation\words-gross-income-term-used-business-finance-stock-market-trading-spelled-out-white-tiles-black-3597637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127443"/>
            <a:ext cx="1981200" cy="15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10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90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33CC"/>
                </a:solidFill>
              </a:rPr>
              <a:t>https://www.kaggle.com/deepmatrix/imdb-5000-movie-dataset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18" y="1416784"/>
            <a:ext cx="6750629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effectLst/>
              </a:rPr>
              <a:t>5043 unique movies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effectLst/>
              </a:rPr>
              <a:t>spans over 100 years and 66 different countries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effectLst/>
              </a:rPr>
              <a:t>2399 unique director names and thousands of actors and actresses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  <a:effectLst/>
              </a:rPr>
              <a:t>28 attributes</a:t>
            </a:r>
          </a:p>
        </p:txBody>
      </p:sp>
      <p:pic>
        <p:nvPicPr>
          <p:cNvPr id="7" name="Picture 2" descr="D:\course\fall 2016\Fundamental of Data Science\project\presentation\Screen-Shot-2016-08-21-at-1.09.28-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05196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09600" y="360911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872" y="4114801"/>
            <a:ext cx="38792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648201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" y="5105401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5410201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8872" y="5715001"/>
            <a:ext cx="38792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1054" y="5943601"/>
            <a:ext cx="4156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" y="360911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77636" y="6248401"/>
            <a:ext cx="45027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3900" y="6477001"/>
            <a:ext cx="4537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" y="6629401"/>
            <a:ext cx="40178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45929" y="4267201"/>
            <a:ext cx="49183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817428" y="3124201"/>
            <a:ext cx="49183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77102" y="3761510"/>
            <a:ext cx="4918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242465" y="5701146"/>
            <a:ext cx="4918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28164" y="5943601"/>
            <a:ext cx="4918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644246" y="5257800"/>
            <a:ext cx="49183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191530" y="4038600"/>
            <a:ext cx="49183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1054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</a:t>
            </a:r>
            <a:r>
              <a:rPr lang="en-US" b="1" dirty="0"/>
              <a:t>O</a:t>
            </a:r>
            <a:r>
              <a:rPr lang="en-US" b="1" dirty="0" smtClean="0"/>
              <a:t>bservation </a:t>
            </a:r>
            <a:r>
              <a:rPr lang="en-US" b="1" dirty="0"/>
              <a:t>and </a:t>
            </a:r>
            <a:r>
              <a:rPr lang="en-US" b="1" dirty="0" smtClean="0"/>
              <a:t>Analysis</a:t>
            </a:r>
            <a:endParaRPr lang="en-US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9" y="1219200"/>
            <a:ext cx="3976110" cy="273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D:\course\fall 2016\Fundamental of Data Science\project\presentation\aungkon\final\Boxplot_of_countries_based_on_imdb_sco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4139844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course\fall 2016\Fundamental of Data Science\project\presentation\aungkon\final\Boxplot_of_Years_based_on_imdb_sco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2" y="4114800"/>
            <a:ext cx="3665538" cy="27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course\fall 2016\Fundamental of Data Science\project\presentation\aungkon\final\Scatter plot of IMDB SCORE Vs Number of Critic Review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0" y="3991181"/>
            <a:ext cx="3881994" cy="28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1054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</a:t>
            </a:r>
            <a:r>
              <a:rPr lang="en-US" b="1" dirty="0"/>
              <a:t>O</a:t>
            </a:r>
            <a:r>
              <a:rPr lang="en-US" b="1" dirty="0" smtClean="0"/>
              <a:t>bservation </a:t>
            </a:r>
            <a:r>
              <a:rPr lang="en-US" b="1" dirty="0"/>
              <a:t>and </a:t>
            </a:r>
            <a:r>
              <a:rPr lang="en-US" b="1" dirty="0" smtClean="0"/>
              <a:t>Analysis</a:t>
            </a:r>
            <a:endParaRPr lang="en-US" b="1" dirty="0"/>
          </a:p>
        </p:txBody>
      </p:sp>
      <p:pic>
        <p:nvPicPr>
          <p:cNvPr id="10242" name="Picture 2" descr="D:\course\fall 2016\Fundamental of Data Science\project\presentation\aungkon\final\Correlation plot of different numeric variables of the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0" y="1143000"/>
            <a:ext cx="6070240" cy="54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 tool</a:t>
            </a:r>
            <a:endParaRPr lang="en-US" b="1" dirty="0"/>
          </a:p>
        </p:txBody>
      </p:sp>
      <p:pic>
        <p:nvPicPr>
          <p:cNvPr id="20482" name="Picture 2" descr="D:\course\fall 2016\Fundamental of Data Science\project\presentation\aungkon\15310359_10206018375177032_146982048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05600" cy="542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Value prediction 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 smtClean="0"/>
              <a:t>IMDb</a:t>
            </a:r>
            <a:r>
              <a:rPr lang="en-US" dirty="0" smtClean="0"/>
              <a:t> score of a movie</a:t>
            </a:r>
          </a:p>
          <a:p>
            <a:pPr lvl="1"/>
            <a:r>
              <a:rPr lang="en-US" dirty="0" smtClean="0"/>
              <a:t>Predict the gross profit of a movie</a:t>
            </a:r>
          </a:p>
          <a:p>
            <a:r>
              <a:rPr lang="en-US" b="1" dirty="0" smtClean="0"/>
              <a:t>Classification 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Classify/predict a movie as high rated movie or not</a:t>
            </a:r>
          </a:p>
          <a:p>
            <a:pPr lvl="1"/>
            <a:r>
              <a:rPr lang="en-US" dirty="0" smtClean="0"/>
              <a:t>Classify/predict a movie as profitable or not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a given movie name, suggest similar movies based on plot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cleaning: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dropping those samples having </a:t>
            </a:r>
            <a:r>
              <a:rPr lang="en-US" dirty="0" err="1"/>
              <a:t>NaN</a:t>
            </a:r>
            <a:r>
              <a:rPr lang="en-US" dirty="0"/>
              <a:t> values </a:t>
            </a:r>
            <a:endParaRPr lang="en-US" dirty="0" smtClean="0"/>
          </a:p>
          <a:p>
            <a:r>
              <a:rPr lang="en-US" dirty="0" smtClean="0"/>
              <a:t>Scaled </a:t>
            </a:r>
            <a:r>
              <a:rPr lang="en-US" dirty="0"/>
              <a:t>all the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Text data processing (for genre, </a:t>
            </a:r>
            <a:r>
              <a:rPr lang="en-US" dirty="0" err="1" smtClean="0"/>
              <a:t>plotKeyWords</a:t>
            </a:r>
            <a:r>
              <a:rPr lang="en-US" dirty="0" smtClean="0"/>
              <a:t>, Country)</a:t>
            </a:r>
          </a:p>
          <a:p>
            <a:pPr lvl="1"/>
            <a:r>
              <a:rPr lang="en-US" dirty="0"/>
              <a:t>obtain the </a:t>
            </a:r>
            <a:r>
              <a:rPr lang="en-US" dirty="0" err="1"/>
              <a:t>tfidf</a:t>
            </a:r>
            <a:r>
              <a:rPr lang="en-US" dirty="0"/>
              <a:t> scores with the </a:t>
            </a:r>
            <a:r>
              <a:rPr lang="en-US" dirty="0" err="1"/>
              <a:t>tfidf</a:t>
            </a:r>
            <a:r>
              <a:rPr lang="en-US" dirty="0"/>
              <a:t> </a:t>
            </a:r>
            <a:r>
              <a:rPr lang="en-US" dirty="0" err="1" smtClean="0"/>
              <a:t>vectorizer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todense</a:t>
            </a:r>
            <a:r>
              <a:rPr lang="en-US" dirty="0"/>
              <a:t>() </a:t>
            </a:r>
            <a:r>
              <a:rPr lang="en-US" dirty="0" smtClean="0"/>
              <a:t>to convert </a:t>
            </a:r>
            <a:r>
              <a:rPr lang="en-US" dirty="0"/>
              <a:t>each feature from sparse to dense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Merge both numerical features and processed text features to form final feature vector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50358"/>
              </p:ext>
            </p:extLst>
          </p:nvPr>
        </p:nvGraphicFramePr>
        <p:xfrm>
          <a:off x="434996" y="1676400"/>
          <a:ext cx="74685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219711433"/>
                    </a:ext>
                  </a:extLst>
                </a:gridCol>
                <a:gridCol w="6401753">
                  <a:extLst>
                    <a:ext uri="{9D8B030D-6E8A-4147-A177-3AD203B41FA5}">
                      <a16:colId xmlns:a16="http://schemas.microsoft.com/office/drawing/2014/main" xmlns="" val="341588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r>
                        <a:rPr lang="en-US" baseline="0" dirty="0"/>
                        <a:t> Score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2223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0.200678667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actor_3_name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248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0.141500709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plot_keywords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genres,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985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0.141444101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plot_keywords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genres,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director_name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actor_1_name,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movie_title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6484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0.141212722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plot_keywords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genres,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director_name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actor_1_name,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movie_title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actor_3_name, language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80087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69423"/>
              </p:ext>
            </p:extLst>
          </p:nvPr>
        </p:nvGraphicFramePr>
        <p:xfrm>
          <a:off x="457692" y="3971374"/>
          <a:ext cx="7730872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70">
                  <a:extLst>
                    <a:ext uri="{9D8B030D-6E8A-4147-A177-3AD203B41FA5}">
                      <a16:colId xmlns:a16="http://schemas.microsoft.com/office/drawing/2014/main" xmlns="" val="2219711433"/>
                    </a:ext>
                  </a:extLst>
                </a:gridCol>
                <a:gridCol w="6642402">
                  <a:extLst>
                    <a:ext uri="{9D8B030D-6E8A-4147-A177-3AD203B41FA5}">
                      <a16:colId xmlns:a16="http://schemas.microsoft.com/office/drawing/2014/main" xmlns="" val="341588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r>
                        <a:rPr lang="en-US" baseline="0" dirty="0"/>
                        <a:t> Score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2223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0.758232465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actor_1_name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248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0.751532255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actor_3_name, language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985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0.654048948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actor_3_name, language, country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6484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0.605329414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actor_3_name, language, country, color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80087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7696" y="1371600"/>
            <a:ext cx="658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996" y="3675996"/>
            <a:ext cx="658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776</Words>
  <Application>Microsoft Office PowerPoint</Application>
  <PresentationFormat>On-screen Show (4:3)</PresentationFormat>
  <Paragraphs>209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</vt:lpstr>
      <vt:lpstr>Problems</vt:lpstr>
      <vt:lpstr>Preprocessing</vt:lpstr>
      <vt:lpstr>PowerPoint Presentation</vt:lpstr>
      <vt:lpstr>Prediction of Imdb Score</vt:lpstr>
      <vt:lpstr>PowerPoint Presentation</vt:lpstr>
      <vt:lpstr>PowerPoint Presentation</vt:lpstr>
      <vt:lpstr>Movie Gross Prediction Process</vt:lpstr>
      <vt:lpstr>PowerPoint Presentation</vt:lpstr>
      <vt:lpstr>Classification </vt:lpstr>
      <vt:lpstr>PowerPoint Presentation</vt:lpstr>
      <vt:lpstr>Movie suggestion-Clustering</vt:lpstr>
      <vt:lpstr>Thank You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joy</cp:lastModifiedBy>
  <cp:revision>93</cp:revision>
  <dcterms:created xsi:type="dcterms:W3CDTF">2016-12-05T00:20:00Z</dcterms:created>
  <dcterms:modified xsi:type="dcterms:W3CDTF">2016-12-06T08:57:50Z</dcterms:modified>
</cp:coreProperties>
</file>