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71" r:id="rId8"/>
    <p:sldId id="272" r:id="rId9"/>
    <p:sldId id="273" r:id="rId10"/>
    <p:sldId id="274" r:id="rId11"/>
    <p:sldId id="266" r:id="rId12"/>
    <p:sldId id="261" r:id="rId13"/>
    <p:sldId id="262" r:id="rId14"/>
    <p:sldId id="263" r:id="rId15"/>
    <p:sldId id="264" r:id="rId16"/>
    <p:sldId id="276" r:id="rId17"/>
    <p:sldId id="277" r:id="rId18"/>
    <p:sldId id="278" r:id="rId19"/>
    <p:sldId id="279" r:id="rId20"/>
    <p:sldId id="280" r:id="rId21"/>
    <p:sldId id="281" r:id="rId22"/>
    <p:sldId id="282" r:id="rId23"/>
    <p:sldId id="265" r:id="rId24"/>
    <p:sldId id="268"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86" d="100"/>
          <a:sy n="86"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y Jakhar" userId="6b20bab75a271ffc" providerId="LiveId" clId="{1B57311C-3062-4E34-92FD-88172545DF9F}"/>
    <pc:docChg chg="custSel addSld modSld">
      <pc:chgData name="Lakshay Jakhar" userId="6b20bab75a271ffc" providerId="LiveId" clId="{1B57311C-3062-4E34-92FD-88172545DF9F}" dt="2022-01-05T00:45:24.597" v="176" actId="478"/>
      <pc:docMkLst>
        <pc:docMk/>
      </pc:docMkLst>
      <pc:sldChg chg="modSp mod">
        <pc:chgData name="Lakshay Jakhar" userId="6b20bab75a271ffc" providerId="LiveId" clId="{1B57311C-3062-4E34-92FD-88172545DF9F}" dt="2022-01-05T00:45:09.569" v="175" actId="20577"/>
        <pc:sldMkLst>
          <pc:docMk/>
          <pc:sldMk cId="1090441113" sldId="256"/>
        </pc:sldMkLst>
        <pc:spChg chg="mod">
          <ac:chgData name="Lakshay Jakhar" userId="6b20bab75a271ffc" providerId="LiveId" clId="{1B57311C-3062-4E34-92FD-88172545DF9F}" dt="2022-01-05T00:45:09.569" v="175" actId="20577"/>
          <ac:spMkLst>
            <pc:docMk/>
            <pc:sldMk cId="1090441113" sldId="256"/>
            <ac:spMk id="3" creationId="{DFF738F6-C564-43AF-9744-EF32F1712C9D}"/>
          </ac:spMkLst>
        </pc:spChg>
      </pc:sldChg>
      <pc:sldChg chg="delSp mod">
        <pc:chgData name="Lakshay Jakhar" userId="6b20bab75a271ffc" providerId="LiveId" clId="{1B57311C-3062-4E34-92FD-88172545DF9F}" dt="2022-01-05T00:45:24.597" v="176" actId="478"/>
        <pc:sldMkLst>
          <pc:docMk/>
          <pc:sldMk cId="1637108369" sldId="259"/>
        </pc:sldMkLst>
        <pc:spChg chg="del">
          <ac:chgData name="Lakshay Jakhar" userId="6b20bab75a271ffc" providerId="LiveId" clId="{1B57311C-3062-4E34-92FD-88172545DF9F}" dt="2022-01-05T00:45:24.597" v="176" actId="478"/>
          <ac:spMkLst>
            <pc:docMk/>
            <pc:sldMk cId="1637108369" sldId="259"/>
            <ac:spMk id="2" creationId="{C8C74EE5-B67E-44EE-9C72-FE67C8DAF96B}"/>
          </ac:spMkLst>
        </pc:spChg>
      </pc:sldChg>
      <pc:sldChg chg="addSp delSp modSp mod">
        <pc:chgData name="Lakshay Jakhar" userId="6b20bab75a271ffc" providerId="LiveId" clId="{1B57311C-3062-4E34-92FD-88172545DF9F}" dt="2022-01-04T23:39:06.529" v="40" actId="20577"/>
        <pc:sldMkLst>
          <pc:docMk/>
          <pc:sldMk cId="4233063339" sldId="261"/>
        </pc:sldMkLst>
        <pc:spChg chg="del mod">
          <ac:chgData name="Lakshay Jakhar" userId="6b20bab75a271ffc" providerId="LiveId" clId="{1B57311C-3062-4E34-92FD-88172545DF9F}" dt="2022-01-04T23:38:57.936" v="23" actId="478"/>
          <ac:spMkLst>
            <pc:docMk/>
            <pc:sldMk cId="4233063339" sldId="261"/>
            <ac:spMk id="2" creationId="{9EB5E94F-ED3B-4C91-86AF-930ABA9B655D}"/>
          </ac:spMkLst>
        </pc:spChg>
        <pc:spChg chg="del">
          <ac:chgData name="Lakshay Jakhar" userId="6b20bab75a271ffc" providerId="LiveId" clId="{1B57311C-3062-4E34-92FD-88172545DF9F}" dt="2022-01-04T23:38:42.404" v="0" actId="478"/>
          <ac:spMkLst>
            <pc:docMk/>
            <pc:sldMk cId="4233063339" sldId="261"/>
            <ac:spMk id="3" creationId="{780521B4-C3DD-41AE-9A23-E497D1F3D0CD}"/>
          </ac:spMkLst>
        </pc:spChg>
        <pc:spChg chg="add mod">
          <ac:chgData name="Lakshay Jakhar" userId="6b20bab75a271ffc" providerId="LiveId" clId="{1B57311C-3062-4E34-92FD-88172545DF9F}" dt="2022-01-04T23:39:06.529" v="40" actId="20577"/>
          <ac:spMkLst>
            <pc:docMk/>
            <pc:sldMk cId="4233063339" sldId="261"/>
            <ac:spMk id="7" creationId="{6BEA5BE8-BF37-455C-98A2-CE890EDAC49A}"/>
          </ac:spMkLst>
        </pc:spChg>
        <pc:picChg chg="add mod">
          <ac:chgData name="Lakshay Jakhar" userId="6b20bab75a271ffc" providerId="LiveId" clId="{1B57311C-3062-4E34-92FD-88172545DF9F}" dt="2022-01-04T23:38:44.405" v="2" actId="1076"/>
          <ac:picMkLst>
            <pc:docMk/>
            <pc:sldMk cId="4233063339" sldId="261"/>
            <ac:picMk id="5" creationId="{0004FCD1-2521-490A-BD32-8EFC92A5B8BF}"/>
          </ac:picMkLst>
        </pc:picChg>
      </pc:sldChg>
      <pc:sldChg chg="addSp delSp modSp new mod">
        <pc:chgData name="Lakshay Jakhar" userId="6b20bab75a271ffc" providerId="LiveId" clId="{1B57311C-3062-4E34-92FD-88172545DF9F}" dt="2022-01-04T23:39:56.303" v="47" actId="1076"/>
        <pc:sldMkLst>
          <pc:docMk/>
          <pc:sldMk cId="4056937403" sldId="262"/>
        </pc:sldMkLst>
        <pc:spChg chg="del">
          <ac:chgData name="Lakshay Jakhar" userId="6b20bab75a271ffc" providerId="LiveId" clId="{1B57311C-3062-4E34-92FD-88172545DF9F}" dt="2022-01-04T23:39:20.269" v="44" actId="478"/>
          <ac:spMkLst>
            <pc:docMk/>
            <pc:sldMk cId="4056937403" sldId="262"/>
            <ac:spMk id="2" creationId="{1A7F8E8A-6214-4210-9E59-5F698911D794}"/>
          </ac:spMkLst>
        </pc:spChg>
        <pc:spChg chg="del mod">
          <ac:chgData name="Lakshay Jakhar" userId="6b20bab75a271ffc" providerId="LiveId" clId="{1B57311C-3062-4E34-92FD-88172545DF9F}" dt="2022-01-04T23:39:19.253" v="43" actId="478"/>
          <ac:spMkLst>
            <pc:docMk/>
            <pc:sldMk cId="4056937403" sldId="262"/>
            <ac:spMk id="3" creationId="{D4E0EB6B-82EB-49A9-B88D-4CCE56F6891E}"/>
          </ac:spMkLst>
        </pc:spChg>
        <pc:picChg chg="add mod">
          <ac:chgData name="Lakshay Jakhar" userId="6b20bab75a271ffc" providerId="LiveId" clId="{1B57311C-3062-4E34-92FD-88172545DF9F}" dt="2022-01-04T23:39:56.303" v="47" actId="1076"/>
          <ac:picMkLst>
            <pc:docMk/>
            <pc:sldMk cId="4056937403" sldId="262"/>
            <ac:picMk id="5" creationId="{BD5ADA82-A42A-422C-8BF0-C5862B27B8CE}"/>
          </ac:picMkLst>
        </pc:picChg>
      </pc:sldChg>
      <pc:sldChg chg="addSp delSp modSp new mod">
        <pc:chgData name="Lakshay Jakhar" userId="6b20bab75a271ffc" providerId="LiveId" clId="{1B57311C-3062-4E34-92FD-88172545DF9F}" dt="2022-01-04T23:40:46.328" v="55" actId="1076"/>
        <pc:sldMkLst>
          <pc:docMk/>
          <pc:sldMk cId="1177465979" sldId="263"/>
        </pc:sldMkLst>
        <pc:spChg chg="del">
          <ac:chgData name="Lakshay Jakhar" userId="6b20bab75a271ffc" providerId="LiveId" clId="{1B57311C-3062-4E34-92FD-88172545DF9F}" dt="2022-01-04T23:40:00.394" v="49" actId="478"/>
          <ac:spMkLst>
            <pc:docMk/>
            <pc:sldMk cId="1177465979" sldId="263"/>
            <ac:spMk id="2" creationId="{280EF06A-9EA1-4C56-B0E6-BA6F3CC3DAA8}"/>
          </ac:spMkLst>
        </pc:spChg>
        <pc:spChg chg="del">
          <ac:chgData name="Lakshay Jakhar" userId="6b20bab75a271ffc" providerId="LiveId" clId="{1B57311C-3062-4E34-92FD-88172545DF9F}" dt="2022-01-04T23:40:01.503" v="50" actId="478"/>
          <ac:spMkLst>
            <pc:docMk/>
            <pc:sldMk cId="1177465979" sldId="263"/>
            <ac:spMk id="3" creationId="{9A93E1B3-4536-4B6A-9974-18E305F35943}"/>
          </ac:spMkLst>
        </pc:spChg>
        <pc:picChg chg="add mod">
          <ac:chgData name="Lakshay Jakhar" userId="6b20bab75a271ffc" providerId="LiveId" clId="{1B57311C-3062-4E34-92FD-88172545DF9F}" dt="2022-01-04T23:40:46.328" v="55" actId="1076"/>
          <ac:picMkLst>
            <pc:docMk/>
            <pc:sldMk cId="1177465979" sldId="263"/>
            <ac:picMk id="5" creationId="{9EF026FB-7346-42A1-93AC-687E028D71CF}"/>
          </ac:picMkLst>
        </pc:picChg>
      </pc:sldChg>
      <pc:sldChg chg="addSp delSp modSp new mod">
        <pc:chgData name="Lakshay Jakhar" userId="6b20bab75a271ffc" providerId="LiveId" clId="{1B57311C-3062-4E34-92FD-88172545DF9F}" dt="2022-01-04T23:41:34.194" v="63" actId="14100"/>
        <pc:sldMkLst>
          <pc:docMk/>
          <pc:sldMk cId="2143916711" sldId="264"/>
        </pc:sldMkLst>
        <pc:spChg chg="del">
          <ac:chgData name="Lakshay Jakhar" userId="6b20bab75a271ffc" providerId="LiveId" clId="{1B57311C-3062-4E34-92FD-88172545DF9F}" dt="2022-01-04T23:40:52.843" v="57" actId="478"/>
          <ac:spMkLst>
            <pc:docMk/>
            <pc:sldMk cId="2143916711" sldId="264"/>
            <ac:spMk id="2" creationId="{9AF39923-88E2-4B24-89E7-16FB05A85C54}"/>
          </ac:spMkLst>
        </pc:spChg>
        <pc:spChg chg="del">
          <ac:chgData name="Lakshay Jakhar" userId="6b20bab75a271ffc" providerId="LiveId" clId="{1B57311C-3062-4E34-92FD-88172545DF9F}" dt="2022-01-04T23:40:53.984" v="58" actId="478"/>
          <ac:spMkLst>
            <pc:docMk/>
            <pc:sldMk cId="2143916711" sldId="264"/>
            <ac:spMk id="3" creationId="{A9887ACD-4749-441C-B9C0-EF3EF021F48E}"/>
          </ac:spMkLst>
        </pc:spChg>
        <pc:picChg chg="add mod">
          <ac:chgData name="Lakshay Jakhar" userId="6b20bab75a271ffc" providerId="LiveId" clId="{1B57311C-3062-4E34-92FD-88172545DF9F}" dt="2022-01-04T23:41:34.194" v="63" actId="14100"/>
          <ac:picMkLst>
            <pc:docMk/>
            <pc:sldMk cId="2143916711" sldId="264"/>
            <ac:picMk id="5" creationId="{881CFABD-D986-4B5E-9228-D82BB7D986E0}"/>
          </ac:picMkLst>
        </pc:picChg>
      </pc:sldChg>
      <pc:sldChg chg="delSp new mod">
        <pc:chgData name="Lakshay Jakhar" userId="6b20bab75a271ffc" providerId="LiveId" clId="{1B57311C-3062-4E34-92FD-88172545DF9F}" dt="2022-01-04T23:41:40.287" v="66" actId="478"/>
        <pc:sldMkLst>
          <pc:docMk/>
          <pc:sldMk cId="1559075294" sldId="265"/>
        </pc:sldMkLst>
        <pc:spChg chg="del">
          <ac:chgData name="Lakshay Jakhar" userId="6b20bab75a271ffc" providerId="LiveId" clId="{1B57311C-3062-4E34-92FD-88172545DF9F}" dt="2022-01-04T23:41:39.272" v="65" actId="478"/>
          <ac:spMkLst>
            <pc:docMk/>
            <pc:sldMk cId="1559075294" sldId="265"/>
            <ac:spMk id="2" creationId="{2854D419-A899-4C68-8D13-B4C22EF6D809}"/>
          </ac:spMkLst>
        </pc:spChg>
        <pc:spChg chg="del">
          <ac:chgData name="Lakshay Jakhar" userId="6b20bab75a271ffc" providerId="LiveId" clId="{1B57311C-3062-4E34-92FD-88172545DF9F}" dt="2022-01-04T23:41:40.287" v="66" actId="478"/>
          <ac:spMkLst>
            <pc:docMk/>
            <pc:sldMk cId="1559075294" sldId="265"/>
            <ac:spMk id="3" creationId="{C631672B-43F7-4EF1-8E26-5B727407EFB0}"/>
          </ac:spMkLst>
        </pc:spChg>
      </pc:sldChg>
      <pc:sldChg chg="addSp delSp new mod">
        <pc:chgData name="Lakshay Jakhar" userId="6b20bab75a271ffc" providerId="LiveId" clId="{1B57311C-3062-4E34-92FD-88172545DF9F}" dt="2022-01-04T23:42:24.804" v="70" actId="22"/>
        <pc:sldMkLst>
          <pc:docMk/>
          <pc:sldMk cId="82066393" sldId="266"/>
        </pc:sldMkLst>
        <pc:spChg chg="del">
          <ac:chgData name="Lakshay Jakhar" userId="6b20bab75a271ffc" providerId="LiveId" clId="{1B57311C-3062-4E34-92FD-88172545DF9F}" dt="2022-01-04T23:42:22.757" v="68" actId="478"/>
          <ac:spMkLst>
            <pc:docMk/>
            <pc:sldMk cId="82066393" sldId="266"/>
            <ac:spMk id="2" creationId="{0140D0D6-9C85-443E-A153-CAA436779ABE}"/>
          </ac:spMkLst>
        </pc:spChg>
        <pc:spChg chg="del">
          <ac:chgData name="Lakshay Jakhar" userId="6b20bab75a271ffc" providerId="LiveId" clId="{1B57311C-3062-4E34-92FD-88172545DF9F}" dt="2022-01-04T23:42:23.913" v="69" actId="478"/>
          <ac:spMkLst>
            <pc:docMk/>
            <pc:sldMk cId="82066393" sldId="266"/>
            <ac:spMk id="3" creationId="{D8D1CD17-F3C8-429E-AF6D-102F0595993B}"/>
          </ac:spMkLst>
        </pc:spChg>
        <pc:picChg chg="add">
          <ac:chgData name="Lakshay Jakhar" userId="6b20bab75a271ffc" providerId="LiveId" clId="{1B57311C-3062-4E34-92FD-88172545DF9F}" dt="2022-01-04T23:42:24.804" v="70" actId="22"/>
          <ac:picMkLst>
            <pc:docMk/>
            <pc:sldMk cId="82066393" sldId="266"/>
            <ac:picMk id="5" creationId="{6C2E99D0-1DBF-4BEB-A9F7-BE6571290806}"/>
          </ac:picMkLst>
        </pc:picChg>
      </pc:sldChg>
      <pc:sldChg chg="addSp delSp modSp new mod">
        <pc:chgData name="Lakshay Jakhar" userId="6b20bab75a271ffc" providerId="LiveId" clId="{1B57311C-3062-4E34-92FD-88172545DF9F}" dt="2022-01-04T23:47:05.427" v="81" actId="14100"/>
        <pc:sldMkLst>
          <pc:docMk/>
          <pc:sldMk cId="3312575178" sldId="267"/>
        </pc:sldMkLst>
        <pc:spChg chg="del">
          <ac:chgData name="Lakshay Jakhar" userId="6b20bab75a271ffc" providerId="LiveId" clId="{1B57311C-3062-4E34-92FD-88172545DF9F}" dt="2022-01-04T23:46:35.708" v="72" actId="478"/>
          <ac:spMkLst>
            <pc:docMk/>
            <pc:sldMk cId="3312575178" sldId="267"/>
            <ac:spMk id="2" creationId="{4AD3BEAA-2A3F-4A4E-9C98-43BB8752B872}"/>
          </ac:spMkLst>
        </pc:spChg>
        <pc:spChg chg="del">
          <ac:chgData name="Lakshay Jakhar" userId="6b20bab75a271ffc" providerId="LiveId" clId="{1B57311C-3062-4E34-92FD-88172545DF9F}" dt="2022-01-04T23:46:36.708" v="73" actId="478"/>
          <ac:spMkLst>
            <pc:docMk/>
            <pc:sldMk cId="3312575178" sldId="267"/>
            <ac:spMk id="3" creationId="{5471C84B-545F-4188-A690-2F09298CE787}"/>
          </ac:spMkLst>
        </pc:spChg>
        <pc:picChg chg="add mod">
          <ac:chgData name="Lakshay Jakhar" userId="6b20bab75a271ffc" providerId="LiveId" clId="{1B57311C-3062-4E34-92FD-88172545DF9F}" dt="2022-01-04T23:47:05.427" v="81" actId="14100"/>
          <ac:picMkLst>
            <pc:docMk/>
            <pc:sldMk cId="3312575178" sldId="267"/>
            <ac:picMk id="5" creationId="{12488C57-B92B-4294-925A-4D9D1CC553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6090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562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910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1645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0288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110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124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9798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9225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1/5/2022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6289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1/5/2022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54705709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echnofaq.org/posts/2017/05/performance-management-in-a-more-meaningful-manner/"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AEB7F98-32EC-40D3-89EE-C843302316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B84D3-6DD3-433D-B501-D57392A10A03}"/>
              </a:ext>
            </a:extLst>
          </p:cNvPr>
          <p:cNvSpPr>
            <a:spLocks noGrp="1"/>
          </p:cNvSpPr>
          <p:nvPr>
            <p:ph type="ctrTitle"/>
          </p:nvPr>
        </p:nvSpPr>
        <p:spPr>
          <a:xfrm>
            <a:off x="540988" y="540033"/>
            <a:ext cx="3884962" cy="1331604"/>
          </a:xfrm>
        </p:spPr>
        <p:txBody>
          <a:bodyPr vert="horz" lIns="0" tIns="0" rIns="0" bIns="0" rtlCol="0" anchor="b" anchorCtr="0">
            <a:normAutofit/>
          </a:bodyPr>
          <a:lstStyle/>
          <a:p>
            <a:pPr>
              <a:lnSpc>
                <a:spcPct val="90000"/>
              </a:lnSpc>
            </a:pPr>
            <a:r>
              <a:rPr lang="en-US" sz="2400" dirty="0"/>
              <a:t>ENTERPRISE WEB APPLICATION (END TERM </a:t>
            </a:r>
            <a:r>
              <a:rPr lang="en-US" sz="2400" dirty="0" smtClean="0"/>
              <a:t>PROJECT NO 10)</a:t>
            </a:r>
            <a:endParaRPr lang="en-US" sz="2400" dirty="0"/>
          </a:p>
        </p:txBody>
      </p:sp>
      <p:cxnSp>
        <p:nvCxnSpPr>
          <p:cNvPr id="20" name="Straight Connector 19">
            <a:extLst>
              <a:ext uri="{FF2B5EF4-FFF2-40B4-BE49-F238E27FC236}">
                <a16:creationId xmlns:a16="http://schemas.microsoft.com/office/drawing/2014/main" id="{77C6DF49-CBE3-4038-AC78-35DE4FD7C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FF738F6-C564-43AF-9744-EF32F1712C9D}"/>
              </a:ext>
            </a:extLst>
          </p:cNvPr>
          <p:cNvSpPr>
            <a:spLocks noGrp="1"/>
          </p:cNvSpPr>
          <p:nvPr>
            <p:ph type="subTitle" idx="1"/>
          </p:nvPr>
        </p:nvSpPr>
        <p:spPr>
          <a:xfrm>
            <a:off x="540988" y="2759076"/>
            <a:ext cx="4312366" cy="3009899"/>
          </a:xfrm>
        </p:spPr>
        <p:txBody>
          <a:bodyPr vert="horz" lIns="0" tIns="0" rIns="0" bIns="0" rtlCol="0" anchor="t" anchorCtr="0">
            <a:normAutofit/>
          </a:bodyPr>
          <a:lstStyle/>
          <a:p>
            <a:pPr algn="l"/>
            <a:r>
              <a:rPr lang="en-US" sz="2000" dirty="0" smtClean="0"/>
              <a:t>HUMAN RESOURCE(HR) MANAGEMENT </a:t>
            </a:r>
            <a:r>
              <a:rPr lang="en-US" sz="2000" dirty="0"/>
              <a:t>SYSTEM  </a:t>
            </a:r>
          </a:p>
          <a:p>
            <a:pPr algn="l"/>
            <a:r>
              <a:rPr lang="en-US" sz="2000" dirty="0" smtClean="0"/>
              <a:t>MADE BY : Kaushal_20csu051</a:t>
            </a:r>
          </a:p>
          <a:p>
            <a:pPr algn="l"/>
            <a:r>
              <a:rPr lang="en-US" sz="2000" dirty="0"/>
              <a:t>	Nishchay_20csu073</a:t>
            </a:r>
          </a:p>
          <a:p>
            <a:pPr algn="l"/>
            <a:r>
              <a:rPr lang="en-US" sz="2000" dirty="0"/>
              <a:t>	Lakshay_20csu056</a:t>
            </a:r>
          </a:p>
          <a:p>
            <a:pPr algn="l"/>
            <a:r>
              <a:rPr lang="en-US" sz="2000" dirty="0" smtClean="0"/>
              <a:t>                  </a:t>
            </a:r>
            <a:r>
              <a:rPr lang="en-US" sz="2000" dirty="0"/>
              <a:t>Aman_20csu008</a:t>
            </a:r>
          </a:p>
          <a:p>
            <a:pPr algn="l"/>
            <a:endParaRPr lang="en-US" sz="2000" dirty="0"/>
          </a:p>
        </p:txBody>
      </p:sp>
      <p:sp>
        <p:nvSpPr>
          <p:cNvPr id="22" name="Rectangle 21">
            <a:extLst>
              <a:ext uri="{FF2B5EF4-FFF2-40B4-BE49-F238E27FC236}">
                <a16:creationId xmlns:a16="http://schemas.microsoft.com/office/drawing/2014/main" id="{DAD9000E-708C-464D-A86F-4ABE391B6B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picture containing diagram&#10;&#10;Description automatically generated">
            <a:extLst>
              <a:ext uri="{FF2B5EF4-FFF2-40B4-BE49-F238E27FC236}">
                <a16:creationId xmlns:a16="http://schemas.microsoft.com/office/drawing/2014/main" id="{4566CFE4-D9A5-4D2A-812A-0BAB254C8AAA}"/>
              </a:ext>
            </a:extLst>
          </p:cNvPr>
          <p:cNvPicPr>
            <a:picLocks noChangeAspect="1"/>
          </p:cNvPicPr>
          <p:nvPr/>
        </p:nvPicPr>
        <p:blipFill rotWithShape="1">
          <a:blip r:embed="rId2" cstate="hq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r="-1" b="15708"/>
          <a:stretch/>
        </p:blipFill>
        <p:spPr>
          <a:xfrm>
            <a:off x="5537200" y="1707726"/>
            <a:ext cx="6113812" cy="3439893"/>
          </a:xfrm>
          <a:prstGeom prst="rect">
            <a:avLst/>
          </a:prstGeom>
        </p:spPr>
      </p:pic>
      <p:sp>
        <p:nvSpPr>
          <p:cNvPr id="6" name="TextBox 5">
            <a:extLst>
              <a:ext uri="{FF2B5EF4-FFF2-40B4-BE49-F238E27FC236}">
                <a16:creationId xmlns:a16="http://schemas.microsoft.com/office/drawing/2014/main" id="{A82C524C-0762-4423-B60C-F49068C1298D}"/>
              </a:ext>
            </a:extLst>
          </p:cNvPr>
          <p:cNvSpPr txBox="1"/>
          <p:nvPr/>
        </p:nvSpPr>
        <p:spPr>
          <a:xfrm>
            <a:off x="8920776" y="4947564"/>
            <a:ext cx="273023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technofaq.org/posts/2017/05/performance-management-in-a-more-meaningful-manner/">
                  <a:extLst>
                    <a:ext uri="{A12FA001-AC4F-418D-AE19-62706E023703}">
                      <ahyp:hlinkClr xmlns=""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90441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615" y="158261"/>
            <a:ext cx="11324492" cy="5293757"/>
          </a:xfrm>
          <a:prstGeom prst="rect">
            <a:avLst/>
          </a:prstGeom>
          <a:noFill/>
        </p:spPr>
        <p:txBody>
          <a:bodyPr wrap="square" rtlCol="0">
            <a:spAutoFit/>
          </a:bodyPr>
          <a:lstStyle/>
          <a:p>
            <a:pPr algn="ctr"/>
            <a:r>
              <a:rPr lang="en-US" sz="3200" b="1" dirty="0"/>
              <a:t>HRMS Features</a:t>
            </a:r>
          </a:p>
          <a:p>
            <a:endParaRPr lang="en-US" dirty="0" smtClean="0"/>
          </a:p>
          <a:p>
            <a:r>
              <a:rPr lang="en-US" b="1" dirty="0"/>
              <a:t>Benefits administration:</a:t>
            </a:r>
            <a:r>
              <a:rPr lang="en-US" dirty="0"/>
              <a:t> Helps HR professionals develop plans, configure eligibility rules and make payments or deposits to benefits providers. Also offers self-service open enrollment and integrates benefit costs with accounting</a:t>
            </a:r>
            <a:r>
              <a:rPr lang="en-US" dirty="0" smtClean="0"/>
              <a:t>.</a:t>
            </a:r>
          </a:p>
          <a:p>
            <a:endParaRPr lang="en-US" dirty="0"/>
          </a:p>
          <a:p>
            <a:r>
              <a:rPr lang="en-US" b="1" dirty="0"/>
              <a:t>Centralized employee records:</a:t>
            </a:r>
            <a:r>
              <a:rPr lang="en-US" dirty="0"/>
              <a:t> Provides a single repository where all employee records are stored, updated and maintained. Allows for better reporting and lowers the costs of compliance and preparing for audits</a:t>
            </a:r>
            <a:r>
              <a:rPr lang="en-US" dirty="0" smtClean="0"/>
              <a:t>.</a:t>
            </a:r>
          </a:p>
          <a:p>
            <a:endParaRPr lang="en-US" dirty="0"/>
          </a:p>
          <a:p>
            <a:r>
              <a:rPr lang="en-US" b="1" dirty="0"/>
              <a:t>Learning management:</a:t>
            </a:r>
            <a:r>
              <a:rPr lang="en-US" dirty="0"/>
              <a:t> These features are designed to help employees acquire or develop skills through course administration, course and curriculum development, testing and certifications. Also enables companies to roll out and track required compliance </a:t>
            </a:r>
            <a:r>
              <a:rPr lang="en-US" dirty="0" smtClean="0"/>
              <a:t>training.</a:t>
            </a:r>
          </a:p>
          <a:p>
            <a:endParaRPr lang="en-US" dirty="0"/>
          </a:p>
          <a:p>
            <a:r>
              <a:rPr lang="en-US" b="1" dirty="0"/>
              <a:t>Reporting and analytics:</a:t>
            </a:r>
            <a:r>
              <a:rPr lang="en-US" dirty="0"/>
              <a:t> Delivers the ability to run operational reports to track HR information, complete compliance reporting, develop key performance indicators (KPIs) to measure HR process performance and embed HR metrics into financial dashboards for company-wide analysis, planning and decision-making. Also look for the ability to create ad-hoc reports.</a:t>
            </a:r>
          </a:p>
          <a:p>
            <a:endParaRPr lang="en-US" dirty="0"/>
          </a:p>
        </p:txBody>
      </p:sp>
    </p:spTree>
    <p:extLst>
      <p:ext uri="{BB962C8B-B14F-4D97-AF65-F5344CB8AC3E}">
        <p14:creationId xmlns:p14="http://schemas.microsoft.com/office/powerpoint/2010/main" val="236479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2E99D0-1DBF-4BEB-A9F7-BE6571290806}"/>
              </a:ext>
            </a:extLst>
          </p:cNvPr>
          <p:cNvPicPr>
            <a:picLocks noChangeAspect="1"/>
          </p:cNvPicPr>
          <p:nvPr/>
        </p:nvPicPr>
        <p:blipFill rotWithShape="1">
          <a:blip r:embed="rId2"/>
          <a:srcRect b="13381"/>
          <a:stretch/>
        </p:blipFill>
        <p:spPr>
          <a:xfrm>
            <a:off x="3181350" y="300037"/>
            <a:ext cx="5829300" cy="5420539"/>
          </a:xfrm>
          <a:prstGeom prst="rect">
            <a:avLst/>
          </a:prstGeom>
        </p:spPr>
      </p:pic>
    </p:spTree>
    <p:extLst>
      <p:ext uri="{BB962C8B-B14F-4D97-AF65-F5344CB8AC3E}">
        <p14:creationId xmlns:p14="http://schemas.microsoft.com/office/powerpoint/2010/main" val="82066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04FCD1-2521-490A-BD32-8EFC92A5B8BF}"/>
              </a:ext>
            </a:extLst>
          </p:cNvPr>
          <p:cNvPicPr>
            <a:picLocks noChangeAspect="1"/>
          </p:cNvPicPr>
          <p:nvPr/>
        </p:nvPicPr>
        <p:blipFill>
          <a:blip r:embed="rId2"/>
          <a:stretch>
            <a:fillRect/>
          </a:stretch>
        </p:blipFill>
        <p:spPr>
          <a:xfrm>
            <a:off x="1578428" y="1924730"/>
            <a:ext cx="9296400" cy="4314825"/>
          </a:xfrm>
          <a:prstGeom prst="rect">
            <a:avLst/>
          </a:prstGeom>
        </p:spPr>
      </p:pic>
      <p:sp>
        <p:nvSpPr>
          <p:cNvPr id="7" name="Title 6">
            <a:extLst>
              <a:ext uri="{FF2B5EF4-FFF2-40B4-BE49-F238E27FC236}">
                <a16:creationId xmlns:a16="http://schemas.microsoft.com/office/drawing/2014/main" id="{6BEA5BE8-BF37-455C-98A2-CE890EDAC49A}"/>
              </a:ext>
            </a:extLst>
          </p:cNvPr>
          <p:cNvSpPr>
            <a:spLocks noGrp="1"/>
          </p:cNvSpPr>
          <p:nvPr>
            <p:ph type="title"/>
          </p:nvPr>
        </p:nvSpPr>
        <p:spPr/>
        <p:txBody>
          <a:bodyPr/>
          <a:lstStyle/>
          <a:p>
            <a:r>
              <a:rPr lang="en-US" dirty="0"/>
              <a:t>Data flow levels-</a:t>
            </a:r>
            <a:endParaRPr lang="en-IN" dirty="0"/>
          </a:p>
        </p:txBody>
      </p:sp>
    </p:spTree>
    <p:extLst>
      <p:ext uri="{BB962C8B-B14F-4D97-AF65-F5344CB8AC3E}">
        <p14:creationId xmlns:p14="http://schemas.microsoft.com/office/powerpoint/2010/main" val="4233063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ADA82-A42A-422C-8BF0-C5862B27B8CE}"/>
              </a:ext>
            </a:extLst>
          </p:cNvPr>
          <p:cNvPicPr>
            <a:picLocks noChangeAspect="1"/>
          </p:cNvPicPr>
          <p:nvPr/>
        </p:nvPicPr>
        <p:blipFill>
          <a:blip r:embed="rId2"/>
          <a:stretch>
            <a:fillRect/>
          </a:stretch>
        </p:blipFill>
        <p:spPr>
          <a:xfrm>
            <a:off x="2406034" y="298440"/>
            <a:ext cx="7064537" cy="6261119"/>
          </a:xfrm>
          <a:prstGeom prst="rect">
            <a:avLst/>
          </a:prstGeom>
        </p:spPr>
      </p:pic>
    </p:spTree>
    <p:extLst>
      <p:ext uri="{BB962C8B-B14F-4D97-AF65-F5344CB8AC3E}">
        <p14:creationId xmlns:p14="http://schemas.microsoft.com/office/powerpoint/2010/main" val="4056937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F026FB-7346-42A1-93AC-687E028D71CF}"/>
              </a:ext>
            </a:extLst>
          </p:cNvPr>
          <p:cNvPicPr>
            <a:picLocks noChangeAspect="1"/>
          </p:cNvPicPr>
          <p:nvPr/>
        </p:nvPicPr>
        <p:blipFill>
          <a:blip r:embed="rId2"/>
          <a:stretch>
            <a:fillRect/>
          </a:stretch>
        </p:blipFill>
        <p:spPr>
          <a:xfrm>
            <a:off x="2539786" y="205273"/>
            <a:ext cx="7705226" cy="6307494"/>
          </a:xfrm>
          <a:prstGeom prst="rect">
            <a:avLst/>
          </a:prstGeom>
        </p:spPr>
      </p:pic>
    </p:spTree>
    <p:extLst>
      <p:ext uri="{BB962C8B-B14F-4D97-AF65-F5344CB8AC3E}">
        <p14:creationId xmlns:p14="http://schemas.microsoft.com/office/powerpoint/2010/main" val="1177465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1CFABD-D986-4B5E-9228-D82BB7D986E0}"/>
              </a:ext>
            </a:extLst>
          </p:cNvPr>
          <p:cNvPicPr>
            <a:picLocks noChangeAspect="1"/>
          </p:cNvPicPr>
          <p:nvPr/>
        </p:nvPicPr>
        <p:blipFill>
          <a:blip r:embed="rId2"/>
          <a:stretch>
            <a:fillRect/>
          </a:stretch>
        </p:blipFill>
        <p:spPr>
          <a:xfrm>
            <a:off x="1392640" y="433873"/>
            <a:ext cx="9281579" cy="5990253"/>
          </a:xfrm>
          <a:prstGeom prst="rect">
            <a:avLst/>
          </a:prstGeom>
        </p:spPr>
      </p:pic>
    </p:spTree>
    <p:extLst>
      <p:ext uri="{BB962C8B-B14F-4D97-AF65-F5344CB8AC3E}">
        <p14:creationId xmlns:p14="http://schemas.microsoft.com/office/powerpoint/2010/main" val="2143916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480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68688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2296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10224" cy="6858000"/>
          </a:xfrm>
          <a:prstGeom prst="rect">
            <a:avLst/>
          </a:prstGeom>
        </p:spPr>
      </p:pic>
    </p:spTree>
    <p:extLst>
      <p:ext uri="{BB962C8B-B14F-4D97-AF65-F5344CB8AC3E}">
        <p14:creationId xmlns:p14="http://schemas.microsoft.com/office/powerpoint/2010/main" val="82042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6839"/>
            <a:ext cx="12192000" cy="2308324"/>
          </a:xfrm>
          <a:prstGeom prst="rect">
            <a:avLst/>
          </a:prstGeom>
          <a:noFill/>
        </p:spPr>
        <p:txBody>
          <a:bodyPr wrap="square" rtlCol="0">
            <a:spAutoFit/>
          </a:bodyPr>
          <a:lstStyle/>
          <a:p>
            <a:pPr algn="ctr"/>
            <a:r>
              <a:rPr lang="en-US" sz="3600" dirty="0" smtClean="0"/>
              <a:t>LINK OF THE GIT HUB</a:t>
            </a:r>
          </a:p>
          <a:p>
            <a:pPr algn="ctr"/>
            <a:endParaRPr lang="en-US" sz="3600" dirty="0"/>
          </a:p>
          <a:p>
            <a:r>
              <a:rPr lang="en-US" sz="3600" dirty="0"/>
              <a:t>https://github.com/kaushal-2002/EWA_Final_project</a:t>
            </a:r>
            <a:endParaRPr lang="en-US" sz="3600" dirty="0" smtClean="0"/>
          </a:p>
          <a:p>
            <a:r>
              <a:rPr lang="en-US" sz="3600" dirty="0" smtClean="0"/>
              <a:t> </a:t>
            </a:r>
            <a:endParaRPr lang="en-US" sz="3600" dirty="0"/>
          </a:p>
        </p:txBody>
      </p:sp>
    </p:spTree>
    <p:extLst>
      <p:ext uri="{BB962C8B-B14F-4D97-AF65-F5344CB8AC3E}">
        <p14:creationId xmlns:p14="http://schemas.microsoft.com/office/powerpoint/2010/main" val="316928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71256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1999" cy="6947209"/>
          </a:xfrm>
          <a:prstGeom prst="rect">
            <a:avLst/>
          </a:prstGeom>
        </p:spPr>
      </p:pic>
    </p:spTree>
    <p:extLst>
      <p:ext uri="{BB962C8B-B14F-4D97-AF65-F5344CB8AC3E}">
        <p14:creationId xmlns:p14="http://schemas.microsoft.com/office/powerpoint/2010/main" val="3945057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82831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24" y="223024"/>
            <a:ext cx="11441152" cy="369332"/>
          </a:xfrm>
          <a:prstGeom prst="rect">
            <a:avLst/>
          </a:prstGeom>
          <a:noFill/>
        </p:spPr>
        <p:txBody>
          <a:bodyPr wrap="square" rtlCol="0">
            <a:spAutoFit/>
          </a:bodyPr>
          <a:lstStyle/>
          <a:p>
            <a:r>
              <a:rPr lang="en-US" dirty="0" smtClean="0"/>
              <a:t>Work done by </a:t>
            </a:r>
            <a:r>
              <a:rPr lang="en-US" dirty="0" err="1" smtClean="0"/>
              <a:t>kaushal</a:t>
            </a:r>
            <a:r>
              <a:rPr lang="en-US" dirty="0" smtClean="0"/>
              <a:t> khurana_20csu051</a:t>
            </a:r>
            <a:endParaRPr lang="en-US" dirty="0"/>
          </a:p>
        </p:txBody>
      </p:sp>
      <p:sp>
        <p:nvSpPr>
          <p:cNvPr id="3" name="TextBox 2"/>
          <p:cNvSpPr txBox="1"/>
          <p:nvPr/>
        </p:nvSpPr>
        <p:spPr>
          <a:xfrm>
            <a:off x="512956" y="970156"/>
            <a:ext cx="10883590" cy="2585323"/>
          </a:xfrm>
          <a:prstGeom prst="rect">
            <a:avLst/>
          </a:prstGeom>
          <a:noFill/>
        </p:spPr>
        <p:txBody>
          <a:bodyPr wrap="square" rtlCol="0">
            <a:spAutoFit/>
          </a:bodyPr>
          <a:lstStyle/>
          <a:p>
            <a:r>
              <a:rPr lang="en-US" dirty="0" smtClean="0"/>
              <a:t> create </a:t>
            </a:r>
          </a:p>
          <a:p>
            <a:r>
              <a:rPr lang="en-US" dirty="0" smtClean="0">
                <a:sym typeface="Wingdings" panose="05000000000000000000" pitchFamily="2" charset="2"/>
              </a:rPr>
              <a:t></a:t>
            </a:r>
            <a:r>
              <a:rPr lang="en-US" dirty="0" smtClean="0"/>
              <a:t> </a:t>
            </a:r>
            <a:r>
              <a:rPr lang="en-US" dirty="0" err="1" smtClean="0"/>
              <a:t>jsp</a:t>
            </a:r>
            <a:r>
              <a:rPr lang="en-US" dirty="0" smtClean="0"/>
              <a:t> files</a:t>
            </a:r>
          </a:p>
          <a:p>
            <a:pPr marL="285750" indent="-285750">
              <a:buFont typeface="Wingdings" panose="05000000000000000000" pitchFamily="2" charset="2"/>
              <a:buChar char="è"/>
            </a:pPr>
            <a:r>
              <a:rPr lang="en-US" dirty="0">
                <a:sym typeface="Wingdings" panose="05000000000000000000" pitchFamily="2" charset="2"/>
              </a:rPr>
              <a:t>Java file under </a:t>
            </a:r>
            <a:r>
              <a:rPr lang="en-US" dirty="0" err="1" smtClean="0">
                <a:sym typeface="Wingdings" panose="05000000000000000000" pitchFamily="2" charset="2"/>
              </a:rPr>
              <a:t>ems.erp.controller</a:t>
            </a:r>
            <a:endParaRPr lang="en-US" dirty="0" smtClean="0">
              <a:sym typeface="Wingdings" panose="05000000000000000000" pitchFamily="2" charset="2"/>
            </a:endParaRPr>
          </a:p>
          <a:p>
            <a:pPr marL="285750" indent="-285750">
              <a:buFont typeface="Wingdings" panose="05000000000000000000" pitchFamily="2" charset="2"/>
              <a:buChar char="è"/>
            </a:pPr>
            <a:r>
              <a:rPr lang="en-US" dirty="0">
                <a:sym typeface="Wingdings" panose="05000000000000000000" pitchFamily="2" charset="2"/>
              </a:rPr>
              <a:t>Java file under </a:t>
            </a:r>
            <a:r>
              <a:rPr lang="en-US" dirty="0" err="1">
                <a:sym typeface="Wingdings" panose="05000000000000000000" pitchFamily="2" charset="2"/>
              </a:rPr>
              <a:t>ems.erp.model</a:t>
            </a:r>
            <a:r>
              <a:rPr lang="en-US" dirty="0">
                <a:sym typeface="Wingdings" panose="05000000000000000000" pitchFamily="2" charset="2"/>
              </a:rPr>
              <a:t>.</a:t>
            </a:r>
          </a:p>
          <a:p>
            <a:pPr marL="285750" indent="-285750">
              <a:buFont typeface="Wingdings" panose="05000000000000000000" pitchFamily="2" charset="2"/>
              <a:buChar char="è"/>
            </a:pPr>
            <a:r>
              <a:rPr lang="en-US" dirty="0">
                <a:sym typeface="Wingdings" panose="05000000000000000000" pitchFamily="2" charset="2"/>
              </a:rPr>
              <a:t>Java file under </a:t>
            </a:r>
            <a:r>
              <a:rPr lang="en-US" dirty="0" err="1">
                <a:sym typeface="Wingdings" panose="05000000000000000000" pitchFamily="2" charset="2"/>
              </a:rPr>
              <a:t>ems.erp.beans</a:t>
            </a:r>
            <a:r>
              <a:rPr lang="en-US" dirty="0">
                <a:sym typeface="Wingdings" panose="05000000000000000000" pitchFamily="2" charset="2"/>
              </a:rPr>
              <a:t>.</a:t>
            </a:r>
            <a:endParaRPr lang="en-US" dirty="0"/>
          </a:p>
          <a:p>
            <a:pPr marL="285750" indent="-285750">
              <a:buFont typeface="Wingdings" panose="05000000000000000000" pitchFamily="2" charset="2"/>
              <a:buChar char="è"/>
            </a:pPr>
            <a:r>
              <a:rPr lang="en-US" dirty="0">
                <a:sym typeface="Wingdings" panose="05000000000000000000" pitchFamily="2" charset="2"/>
              </a:rPr>
              <a:t>Java file under </a:t>
            </a:r>
            <a:r>
              <a:rPr lang="en-US" dirty="0" err="1" smtClean="0">
                <a:sym typeface="Wingdings" panose="05000000000000000000" pitchFamily="2" charset="2"/>
              </a:rPr>
              <a:t>ems.erp.util</a:t>
            </a:r>
            <a:endParaRPr lang="en-US" dirty="0"/>
          </a:p>
          <a:p>
            <a:pPr marL="285750" indent="-285750">
              <a:buFont typeface="Wingdings" panose="05000000000000000000" pitchFamily="2" charset="2"/>
              <a:buChar char="è"/>
            </a:pPr>
            <a:r>
              <a:rPr lang="en-US" dirty="0" err="1" smtClean="0">
                <a:sym typeface="Wingdings" panose="05000000000000000000" pitchFamily="2" charset="2"/>
              </a:rPr>
              <a:t>Css</a:t>
            </a:r>
            <a:endParaRPr lang="en-US" dirty="0" smtClean="0">
              <a:sym typeface="Wingdings" panose="05000000000000000000" pitchFamily="2" charset="2"/>
            </a:endParaRPr>
          </a:p>
          <a:p>
            <a:pPr marL="285750" indent="-285750">
              <a:buFont typeface="Wingdings" panose="05000000000000000000" pitchFamily="2" charset="2"/>
              <a:buChar char="è"/>
            </a:pPr>
            <a:r>
              <a:rPr lang="en-US" dirty="0" err="1" smtClean="0">
                <a:sym typeface="Wingdings" panose="05000000000000000000" pitchFamily="2" charset="2"/>
              </a:rPr>
              <a:t>Ppt</a:t>
            </a:r>
            <a:endParaRPr lang="en-US" dirty="0"/>
          </a:p>
          <a:p>
            <a:endParaRPr lang="en-US" dirty="0"/>
          </a:p>
        </p:txBody>
      </p:sp>
    </p:spTree>
    <p:extLst>
      <p:ext uri="{BB962C8B-B14F-4D97-AF65-F5344CB8AC3E}">
        <p14:creationId xmlns:p14="http://schemas.microsoft.com/office/powerpoint/2010/main" val="1559075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24" y="223024"/>
            <a:ext cx="11441152" cy="369332"/>
          </a:xfrm>
          <a:prstGeom prst="rect">
            <a:avLst/>
          </a:prstGeom>
          <a:noFill/>
        </p:spPr>
        <p:txBody>
          <a:bodyPr wrap="square" rtlCol="0">
            <a:spAutoFit/>
          </a:bodyPr>
          <a:lstStyle/>
          <a:p>
            <a:r>
              <a:rPr lang="en-US" dirty="0" smtClean="0"/>
              <a:t>Work done by </a:t>
            </a:r>
            <a:r>
              <a:rPr lang="en-US" dirty="0" err="1" smtClean="0"/>
              <a:t>Nischay</a:t>
            </a:r>
            <a:r>
              <a:rPr lang="en-US" dirty="0" smtClean="0"/>
              <a:t> verma_20csu073</a:t>
            </a:r>
            <a:endParaRPr lang="en-US" dirty="0"/>
          </a:p>
        </p:txBody>
      </p:sp>
      <p:sp>
        <p:nvSpPr>
          <p:cNvPr id="3" name="TextBox 2"/>
          <p:cNvSpPr txBox="1"/>
          <p:nvPr/>
        </p:nvSpPr>
        <p:spPr>
          <a:xfrm>
            <a:off x="434039" y="1090247"/>
            <a:ext cx="10462846" cy="1477328"/>
          </a:xfrm>
          <a:prstGeom prst="rect">
            <a:avLst/>
          </a:prstGeom>
          <a:noFill/>
        </p:spPr>
        <p:txBody>
          <a:bodyPr wrap="square" rtlCol="0">
            <a:spAutoFit/>
          </a:bodyPr>
          <a:lstStyle/>
          <a:p>
            <a:r>
              <a:rPr lang="en-US" dirty="0" smtClean="0">
                <a:sym typeface="Wingdings" panose="05000000000000000000" pitchFamily="2" charset="2"/>
              </a:rPr>
              <a:t>Create</a:t>
            </a:r>
          </a:p>
          <a:p>
            <a:endParaRPr lang="en-US" dirty="0" smtClean="0">
              <a:sym typeface="Wingdings" panose="05000000000000000000" pitchFamily="2" charset="2"/>
            </a:endParaRPr>
          </a:p>
          <a:p>
            <a:pPr marL="285750" indent="-285750">
              <a:buFont typeface="Wingdings" panose="05000000000000000000" pitchFamily="2" charset="2"/>
              <a:buChar char="è"/>
            </a:pPr>
            <a:r>
              <a:rPr lang="en-US" dirty="0" smtClean="0">
                <a:sym typeface="Wingdings" panose="05000000000000000000" pitchFamily="2" charset="2"/>
              </a:rPr>
              <a:t>Java </a:t>
            </a:r>
            <a:r>
              <a:rPr lang="en-US" dirty="0">
                <a:sym typeface="Wingdings" panose="05000000000000000000" pitchFamily="2" charset="2"/>
              </a:rPr>
              <a:t>file under </a:t>
            </a:r>
            <a:r>
              <a:rPr lang="en-US" dirty="0" err="1" smtClean="0">
                <a:sym typeface="Wingdings" panose="05000000000000000000" pitchFamily="2" charset="2"/>
              </a:rPr>
              <a:t>ems.erp.model</a:t>
            </a:r>
            <a:r>
              <a:rPr lang="en-US" dirty="0" smtClean="0">
                <a:sym typeface="Wingdings" panose="05000000000000000000" pitchFamily="2" charset="2"/>
              </a:rPr>
              <a:t>.</a:t>
            </a:r>
          </a:p>
          <a:p>
            <a:pPr marL="285750" indent="-285750">
              <a:buFont typeface="Wingdings" panose="05000000000000000000" pitchFamily="2" charset="2"/>
              <a:buChar char="è"/>
            </a:pPr>
            <a:r>
              <a:rPr lang="en-US" dirty="0" smtClean="0">
                <a:sym typeface="Wingdings" panose="05000000000000000000" pitchFamily="2" charset="2"/>
              </a:rPr>
              <a:t>Java file under </a:t>
            </a:r>
            <a:r>
              <a:rPr lang="en-US" dirty="0" err="1" smtClean="0">
                <a:sym typeface="Wingdings" panose="05000000000000000000" pitchFamily="2" charset="2"/>
              </a:rPr>
              <a:t>ems.erp.beans</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1247867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24" y="223024"/>
            <a:ext cx="11441152" cy="369332"/>
          </a:xfrm>
          <a:prstGeom prst="rect">
            <a:avLst/>
          </a:prstGeom>
          <a:noFill/>
        </p:spPr>
        <p:txBody>
          <a:bodyPr wrap="square" rtlCol="0">
            <a:spAutoFit/>
          </a:bodyPr>
          <a:lstStyle/>
          <a:p>
            <a:r>
              <a:rPr lang="en-US" dirty="0" smtClean="0"/>
              <a:t>Work done by </a:t>
            </a:r>
            <a:r>
              <a:rPr lang="en-US" dirty="0" err="1" smtClean="0"/>
              <a:t>Lakshay</a:t>
            </a:r>
            <a:r>
              <a:rPr lang="en-US" dirty="0" smtClean="0"/>
              <a:t> jhakar_20csu056</a:t>
            </a:r>
            <a:endParaRPr lang="en-US" dirty="0"/>
          </a:p>
        </p:txBody>
      </p:sp>
      <p:sp>
        <p:nvSpPr>
          <p:cNvPr id="3" name="TextBox 2"/>
          <p:cNvSpPr txBox="1"/>
          <p:nvPr/>
        </p:nvSpPr>
        <p:spPr>
          <a:xfrm>
            <a:off x="234177" y="1002323"/>
            <a:ext cx="11447584" cy="1200329"/>
          </a:xfrm>
          <a:prstGeom prst="rect">
            <a:avLst/>
          </a:prstGeom>
          <a:noFill/>
        </p:spPr>
        <p:txBody>
          <a:bodyPr wrap="square" rtlCol="0">
            <a:spAutoFit/>
          </a:bodyPr>
          <a:lstStyle/>
          <a:p>
            <a:r>
              <a:rPr lang="en-US" dirty="0" smtClean="0"/>
              <a:t>Create </a:t>
            </a:r>
          </a:p>
          <a:p>
            <a:endParaRPr lang="en-US" dirty="0"/>
          </a:p>
          <a:p>
            <a:pPr marL="285750" indent="-285750">
              <a:buFont typeface="Wingdings" panose="05000000000000000000" pitchFamily="2" charset="2"/>
              <a:buChar char="è"/>
            </a:pPr>
            <a:r>
              <a:rPr lang="en-US" dirty="0">
                <a:sym typeface="Wingdings" panose="05000000000000000000" pitchFamily="2" charset="2"/>
              </a:rPr>
              <a:t>Java file </a:t>
            </a:r>
            <a:r>
              <a:rPr lang="en-US" dirty="0" smtClean="0">
                <a:sym typeface="Wingdings" panose="05000000000000000000" pitchFamily="2" charset="2"/>
              </a:rPr>
              <a:t>under </a:t>
            </a:r>
            <a:r>
              <a:rPr lang="en-US" dirty="0" err="1" smtClean="0">
                <a:sym typeface="Wingdings" panose="05000000000000000000" pitchFamily="2" charset="2"/>
              </a:rPr>
              <a:t>ems.erp.util</a:t>
            </a:r>
            <a:endParaRPr lang="en-US" dirty="0"/>
          </a:p>
          <a:p>
            <a:pPr marL="285750" indent="-285750">
              <a:buFont typeface="Wingdings" panose="05000000000000000000" pitchFamily="2" charset="2"/>
              <a:buChar char="è"/>
            </a:pPr>
            <a:r>
              <a:rPr lang="en-US" dirty="0" err="1" smtClean="0">
                <a:sym typeface="Wingdings" panose="05000000000000000000" pitchFamily="2" charset="2"/>
              </a:rPr>
              <a:t>Ppt</a:t>
            </a:r>
            <a:endParaRPr lang="en-US" dirty="0"/>
          </a:p>
        </p:txBody>
      </p:sp>
    </p:spTree>
    <p:extLst>
      <p:ext uri="{BB962C8B-B14F-4D97-AF65-F5344CB8AC3E}">
        <p14:creationId xmlns:p14="http://schemas.microsoft.com/office/powerpoint/2010/main" val="215415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24" y="223024"/>
            <a:ext cx="11441152" cy="369332"/>
          </a:xfrm>
          <a:prstGeom prst="rect">
            <a:avLst/>
          </a:prstGeom>
          <a:noFill/>
        </p:spPr>
        <p:txBody>
          <a:bodyPr wrap="square" rtlCol="0">
            <a:spAutoFit/>
          </a:bodyPr>
          <a:lstStyle/>
          <a:p>
            <a:r>
              <a:rPr lang="en-US" dirty="0" smtClean="0"/>
              <a:t>Work done by </a:t>
            </a:r>
            <a:r>
              <a:rPr lang="en-US" dirty="0" err="1" smtClean="0"/>
              <a:t>Aman</a:t>
            </a:r>
            <a:r>
              <a:rPr lang="en-US" dirty="0" smtClean="0"/>
              <a:t> Bhist_20csu008</a:t>
            </a:r>
            <a:endParaRPr lang="en-US" dirty="0"/>
          </a:p>
        </p:txBody>
      </p:sp>
      <p:sp>
        <p:nvSpPr>
          <p:cNvPr id="3" name="TextBox 2"/>
          <p:cNvSpPr txBox="1"/>
          <p:nvPr/>
        </p:nvSpPr>
        <p:spPr>
          <a:xfrm>
            <a:off x="422031" y="861646"/>
            <a:ext cx="9548446" cy="1200329"/>
          </a:xfrm>
          <a:prstGeom prst="rect">
            <a:avLst/>
          </a:prstGeom>
          <a:noFill/>
        </p:spPr>
        <p:txBody>
          <a:bodyPr wrap="square" rtlCol="0">
            <a:spAutoFit/>
          </a:bodyPr>
          <a:lstStyle/>
          <a:p>
            <a:r>
              <a:rPr lang="en-US" dirty="0" smtClean="0"/>
              <a:t>Create </a:t>
            </a:r>
          </a:p>
          <a:p>
            <a:endParaRPr lang="en-US" dirty="0"/>
          </a:p>
          <a:p>
            <a:r>
              <a:rPr lang="en-US" dirty="0" smtClean="0">
                <a:sym typeface="Wingdings" panose="05000000000000000000" pitchFamily="2" charset="2"/>
              </a:rPr>
              <a:t> </a:t>
            </a:r>
            <a:r>
              <a:rPr lang="en-US" dirty="0" err="1" smtClean="0"/>
              <a:t>Index.jsp</a:t>
            </a:r>
            <a:endParaRPr lang="en-US" dirty="0" smtClean="0"/>
          </a:p>
          <a:p>
            <a:r>
              <a:rPr lang="en-US" dirty="0" smtClean="0">
                <a:sym typeface="Wingdings" panose="05000000000000000000" pitchFamily="2" charset="2"/>
              </a:rPr>
              <a:t> Report</a:t>
            </a:r>
            <a:endParaRPr lang="en-US" dirty="0"/>
          </a:p>
        </p:txBody>
      </p:sp>
    </p:spTree>
    <p:extLst>
      <p:ext uri="{BB962C8B-B14F-4D97-AF65-F5344CB8AC3E}">
        <p14:creationId xmlns:p14="http://schemas.microsoft.com/office/powerpoint/2010/main" val="196080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9F5FE0-EBCF-4A14-AF3D-1ADCD6443E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41401-F01F-4792-961A-57C7B5DCC9AE}"/>
              </a:ext>
            </a:extLst>
          </p:cNvPr>
          <p:cNvSpPr>
            <a:spLocks noGrp="1"/>
          </p:cNvSpPr>
          <p:nvPr>
            <p:ph type="title"/>
          </p:nvPr>
        </p:nvSpPr>
        <p:spPr>
          <a:xfrm>
            <a:off x="1080000" y="1011236"/>
            <a:ext cx="4426782" cy="554917"/>
          </a:xfrm>
        </p:spPr>
        <p:txBody>
          <a:bodyPr anchor="t">
            <a:normAutofit/>
          </a:bodyPr>
          <a:lstStyle/>
          <a:p>
            <a:r>
              <a:rPr lang="en-US" dirty="0"/>
              <a:t>OBJECTIVE : </a:t>
            </a:r>
          </a:p>
        </p:txBody>
      </p:sp>
      <p:sp>
        <p:nvSpPr>
          <p:cNvPr id="3" name="Content Placeholder 2">
            <a:extLst>
              <a:ext uri="{FF2B5EF4-FFF2-40B4-BE49-F238E27FC236}">
                <a16:creationId xmlns:a16="http://schemas.microsoft.com/office/drawing/2014/main" id="{430FCB6A-EA17-45B2-929F-57E094139D4D}"/>
              </a:ext>
            </a:extLst>
          </p:cNvPr>
          <p:cNvSpPr>
            <a:spLocks noGrp="1"/>
          </p:cNvSpPr>
          <p:nvPr>
            <p:ph idx="1"/>
          </p:nvPr>
        </p:nvSpPr>
        <p:spPr>
          <a:xfrm>
            <a:off x="6096000" y="272374"/>
            <a:ext cx="5555012" cy="6488349"/>
          </a:xfrm>
        </p:spPr>
        <p:txBody>
          <a:bodyPr>
            <a:noAutofit/>
          </a:bodyPr>
          <a:lstStyle/>
          <a:p>
            <a:pPr>
              <a:lnSpc>
                <a:spcPct val="115000"/>
              </a:lnSpc>
            </a:pPr>
            <a:r>
              <a:rPr lang="en-US"/>
              <a:t>The project facilitates an organization to manage the details of each employee, such as salary and time management etc. It also maintain the record of candidates that are being interviewed. This system designed to reduce the workload of HR and Administrative Departments.</a:t>
            </a:r>
          </a:p>
          <a:p>
            <a:pPr>
              <a:lnSpc>
                <a:spcPct val="115000"/>
              </a:lnSpc>
              <a:buFont typeface="Wingdings" panose="05000000000000000000" pitchFamily="2" charset="2"/>
              <a:buChar char="q"/>
            </a:pPr>
            <a:r>
              <a:rPr lang="en-US"/>
              <a:t>MODULES :  </a:t>
            </a:r>
          </a:p>
          <a:p>
            <a:pPr marL="0" indent="0">
              <a:lnSpc>
                <a:spcPct val="115000"/>
              </a:lnSpc>
              <a:buNone/>
            </a:pPr>
            <a:r>
              <a:rPr lang="en-US"/>
              <a:t>   a) </a:t>
            </a:r>
            <a:r>
              <a:rPr lang="en-US" b="1" u="sng"/>
              <a:t>Employee Registration </a:t>
            </a:r>
          </a:p>
          <a:p>
            <a:pPr marL="0" indent="0">
              <a:lnSpc>
                <a:spcPct val="115000"/>
              </a:lnSpc>
              <a:buNone/>
            </a:pPr>
            <a:r>
              <a:rPr lang="en-US"/>
              <a:t>              a. Login </a:t>
            </a:r>
          </a:p>
          <a:p>
            <a:pPr marL="0" indent="0">
              <a:lnSpc>
                <a:spcPct val="115000"/>
              </a:lnSpc>
              <a:buNone/>
            </a:pPr>
            <a:r>
              <a:rPr lang="en-US"/>
              <a:t>              b. Profile Update </a:t>
            </a:r>
          </a:p>
          <a:p>
            <a:pPr marL="0" indent="0">
              <a:lnSpc>
                <a:spcPct val="115000"/>
              </a:lnSpc>
              <a:buNone/>
            </a:pPr>
            <a:r>
              <a:rPr lang="en-US"/>
              <a:t>   b) </a:t>
            </a:r>
            <a:r>
              <a:rPr lang="en-US" b="1" u="sng"/>
              <a:t>Leave Management    </a:t>
            </a:r>
          </a:p>
          <a:p>
            <a:pPr marL="0" indent="0">
              <a:lnSpc>
                <a:spcPct val="115000"/>
              </a:lnSpc>
              <a:buNone/>
            </a:pPr>
            <a:r>
              <a:rPr lang="en-US"/>
              <a:t>              a. Check leave status </a:t>
            </a:r>
          </a:p>
          <a:p>
            <a:pPr marL="0" indent="0">
              <a:lnSpc>
                <a:spcPct val="115000"/>
              </a:lnSpc>
              <a:buNone/>
            </a:pPr>
            <a:r>
              <a:rPr lang="en-US"/>
              <a:t>   c) </a:t>
            </a:r>
            <a:r>
              <a:rPr lang="en-US" b="1" u="sng"/>
              <a:t>Payroll Management </a:t>
            </a:r>
          </a:p>
          <a:p>
            <a:pPr marL="0" indent="0">
              <a:lnSpc>
                <a:spcPct val="115000"/>
              </a:lnSpc>
              <a:buNone/>
            </a:pPr>
            <a:r>
              <a:rPr lang="en-US"/>
              <a:t>              a. Check balance sheet/Payslip </a:t>
            </a:r>
            <a:endParaRPr lang="en-US" dirty="0"/>
          </a:p>
        </p:txBody>
      </p:sp>
      <p:pic>
        <p:nvPicPr>
          <p:cNvPr id="1028" name="Picture 4" descr="Objective Images, Stock Photos &amp;amp; Vectors | Shutterstock">
            <a:extLst>
              <a:ext uri="{FF2B5EF4-FFF2-40B4-BE49-F238E27FC236}">
                <a16:creationId xmlns:a16="http://schemas.microsoft.com/office/drawing/2014/main" id="{6418BFCD-8616-46DF-97BB-4273564ACC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96" b="7246"/>
          <a:stretch/>
        </p:blipFill>
        <p:spPr bwMode="auto">
          <a:xfrm>
            <a:off x="889067" y="1636273"/>
            <a:ext cx="3714750" cy="2077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loyee Management System - Home | Facebook">
            <a:extLst>
              <a:ext uri="{FF2B5EF4-FFF2-40B4-BE49-F238E27FC236}">
                <a16:creationId xmlns:a16="http://schemas.microsoft.com/office/drawing/2014/main" id="{EB5645B1-C595-4882-B698-45307C1DB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67" y="4150164"/>
            <a:ext cx="3714750" cy="229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4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B66C9CD-6BF4-44CA-8078-0BB8190807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156E5-84F5-4945-BC17-2F45D7809D91}"/>
              </a:ext>
            </a:extLst>
          </p:cNvPr>
          <p:cNvSpPr>
            <a:spLocks noGrp="1"/>
          </p:cNvSpPr>
          <p:nvPr>
            <p:ph type="title"/>
          </p:nvPr>
        </p:nvSpPr>
        <p:spPr>
          <a:xfrm>
            <a:off x="1080000" y="540000"/>
            <a:ext cx="6120000" cy="1331637"/>
          </a:xfrm>
        </p:spPr>
        <p:txBody>
          <a:bodyPr anchor="b">
            <a:normAutofit/>
          </a:bodyPr>
          <a:lstStyle/>
          <a:p>
            <a:pPr algn="ctr"/>
            <a:r>
              <a:rPr lang="en-US" dirty="0"/>
              <a:t>SOFTWARES &amp; WEB TECHNOLOGIES/TOOLS USED IN THE PROJECT:</a:t>
            </a:r>
            <a:endParaRPr lang="en-US"/>
          </a:p>
        </p:txBody>
      </p:sp>
      <p:cxnSp>
        <p:nvCxnSpPr>
          <p:cNvPr id="77" name="Straight Connector 76">
            <a:extLst>
              <a:ext uri="{FF2B5EF4-FFF2-40B4-BE49-F238E27FC236}">
                <a16:creationId xmlns:a16="http://schemas.microsoft.com/office/drawing/2014/main" id="{77C6DF49-CBE3-4038-AC78-35DE4FD7C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175A11-106E-403F-A7B3-8600F7DD8B22}"/>
              </a:ext>
            </a:extLst>
          </p:cNvPr>
          <p:cNvSpPr>
            <a:spLocks noGrp="1"/>
          </p:cNvSpPr>
          <p:nvPr>
            <p:ph idx="1"/>
          </p:nvPr>
        </p:nvSpPr>
        <p:spPr>
          <a:xfrm>
            <a:off x="77821" y="2052536"/>
            <a:ext cx="8110237" cy="4708187"/>
          </a:xfrm>
        </p:spPr>
        <p:txBody>
          <a:bodyPr>
            <a:normAutofit lnSpcReduction="10000"/>
          </a:bodyPr>
          <a:lstStyle/>
          <a:p>
            <a:pPr marL="514350" indent="-514350">
              <a:lnSpc>
                <a:spcPct val="115000"/>
              </a:lnSpc>
              <a:buFont typeface="+mj-lt"/>
              <a:buAutoNum type="romanUcPeriod"/>
            </a:pPr>
            <a:r>
              <a:rPr lang="en-US" b="1" u="sng" dirty="0"/>
              <a:t>STS Tool </a:t>
            </a:r>
            <a:r>
              <a:rPr lang="en-US" dirty="0"/>
              <a:t>: </a:t>
            </a:r>
            <a:r>
              <a:rPr lang="en-US" b="0" i="0" dirty="0">
                <a:effectLst/>
                <a:latin typeface="arial" panose="020B0604020202020204" pitchFamily="34" charset="0"/>
              </a:rPr>
              <a:t>Spring Tool Suite (STS) </a:t>
            </a:r>
            <a:r>
              <a:rPr lang="en-US" dirty="0"/>
              <a:t/>
            </a:r>
            <a:br>
              <a:rPr lang="en-US" dirty="0"/>
            </a:br>
            <a:r>
              <a:rPr lang="en-US" b="0" i="0" dirty="0">
                <a:effectLst/>
                <a:latin typeface="arial" panose="020B0604020202020204" pitchFamily="34" charset="0"/>
              </a:rPr>
              <a:t>Spring Tool Suite is </a:t>
            </a:r>
            <a:r>
              <a:rPr lang="en-US" b="1" i="0" dirty="0">
                <a:effectLst/>
                <a:latin typeface="arial" panose="020B0604020202020204" pitchFamily="34" charset="0"/>
              </a:rPr>
              <a:t>an IDE to develop Spring applications</a:t>
            </a:r>
            <a:r>
              <a:rPr lang="en-US" b="0" i="0" dirty="0">
                <a:effectLst/>
                <a:latin typeface="arial" panose="020B0604020202020204" pitchFamily="34" charset="0"/>
              </a:rPr>
              <a:t>. It is an Eclipse-based development environment. It provides a ready-to-use environment to implement, run, deploy, and debug the application. It validates our application and provides quick fixes for the applications. </a:t>
            </a:r>
          </a:p>
          <a:p>
            <a:pPr marL="514350" indent="-514350">
              <a:lnSpc>
                <a:spcPct val="115000"/>
              </a:lnSpc>
              <a:buFont typeface="+mj-lt"/>
              <a:buAutoNum type="romanUcPeriod"/>
            </a:pPr>
            <a:endParaRPr lang="en-US" b="1" u="sng" dirty="0"/>
          </a:p>
          <a:p>
            <a:pPr marL="514350" indent="-514350">
              <a:lnSpc>
                <a:spcPct val="115000"/>
              </a:lnSpc>
              <a:buFont typeface="+mj-lt"/>
              <a:buAutoNum type="romanUcPeriod"/>
            </a:pPr>
            <a:r>
              <a:rPr lang="en-US" b="1" u="sng" dirty="0"/>
              <a:t>MAVEN </a:t>
            </a:r>
            <a:r>
              <a:rPr lang="en-US" dirty="0"/>
              <a:t>: </a:t>
            </a:r>
            <a:r>
              <a:rPr lang="en-US" b="0" i="0" dirty="0">
                <a:effectLst/>
                <a:latin typeface="arial" panose="020B0604020202020204" pitchFamily="34" charset="0"/>
              </a:rPr>
              <a:t>Maven is </a:t>
            </a:r>
            <a:r>
              <a:rPr lang="en-US" b="1" i="0" dirty="0">
                <a:effectLst/>
                <a:latin typeface="arial" panose="020B0604020202020204" pitchFamily="34" charset="0"/>
              </a:rPr>
              <a:t>a powerful project management tool</a:t>
            </a:r>
            <a:r>
              <a:rPr lang="en-US" b="0" i="0" dirty="0">
                <a:effectLst/>
                <a:latin typeface="arial" panose="020B0604020202020204" pitchFamily="34" charset="0"/>
              </a:rPr>
              <a:t> that is based on POM (project object model). It is used for projects build, dependency and documentation. It simplifies the build process like ANT. ... maven make the day-to-day work of Java developers easier and generally help with the comprehension of any Java-based project.</a:t>
            </a:r>
            <a:endParaRPr lang="en-US" dirty="0"/>
          </a:p>
        </p:txBody>
      </p:sp>
      <p:sp>
        <p:nvSpPr>
          <p:cNvPr id="79" name="Rectangle 78">
            <a:extLst>
              <a:ext uri="{FF2B5EF4-FFF2-40B4-BE49-F238E27FC236}">
                <a16:creationId xmlns:a16="http://schemas.microsoft.com/office/drawing/2014/main" id="{0BE97E3E-84E1-40AD-BDF4-00B29D57F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4" name="Picture 6" descr="Buy spring tool suite 4 ide cheap online">
            <a:extLst>
              <a:ext uri="{FF2B5EF4-FFF2-40B4-BE49-F238E27FC236}">
                <a16:creationId xmlns:a16="http://schemas.microsoft.com/office/drawing/2014/main" id="{D0EE6BD7-AEF7-4740-B536-FAF06ED036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19200" y="540000"/>
            <a:ext cx="2486734" cy="275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535182-0571-440C-B726-6E7E5E038C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74124" y="4590006"/>
            <a:ext cx="2776887" cy="70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1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6" name="Rectangle 191">
            <a:extLst>
              <a:ext uri="{FF2B5EF4-FFF2-40B4-BE49-F238E27FC236}">
                <a16:creationId xmlns:a16="http://schemas.microsoft.com/office/drawing/2014/main" id="{DB66C9CD-6BF4-44CA-8078-0BB8190807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43E054-9549-4898-848A-76E0D3BF819B}"/>
              </a:ext>
            </a:extLst>
          </p:cNvPr>
          <p:cNvSpPr>
            <a:spLocks noGrp="1"/>
          </p:cNvSpPr>
          <p:nvPr>
            <p:ph idx="1"/>
          </p:nvPr>
        </p:nvSpPr>
        <p:spPr>
          <a:xfrm>
            <a:off x="1080000" y="1731523"/>
            <a:ext cx="6121400" cy="5029199"/>
          </a:xfrm>
        </p:spPr>
        <p:txBody>
          <a:bodyPr>
            <a:noAutofit/>
          </a:bodyPr>
          <a:lstStyle/>
          <a:p>
            <a:pPr marL="514350" indent="-514350">
              <a:lnSpc>
                <a:spcPct val="115000"/>
              </a:lnSpc>
              <a:buFont typeface="+mj-lt"/>
              <a:buAutoNum type="romanLcPeriod" startAt="3"/>
            </a:pPr>
            <a:r>
              <a:rPr lang="en-US" sz="1600" b="1" u="sng" dirty="0"/>
              <a:t>SERVLET : </a:t>
            </a:r>
            <a:r>
              <a:rPr lang="en-US" sz="1600" b="0" i="0" dirty="0">
                <a:effectLst/>
                <a:latin typeface="arial" panose="020B0604020202020204" pitchFamily="34" charset="0"/>
              </a:rPr>
              <a:t>A servlet is a Java programming language class that is </a:t>
            </a:r>
            <a:r>
              <a:rPr lang="en-US" sz="1600" b="1" i="0" dirty="0">
                <a:effectLst/>
                <a:latin typeface="arial" panose="020B0604020202020204" pitchFamily="34" charset="0"/>
              </a:rPr>
              <a:t>used to extend the capabilities of servers that host applications accessed by means of a request-response programming model</a:t>
            </a:r>
            <a:r>
              <a:rPr lang="en-US" sz="1600" b="0" i="0" dirty="0">
                <a:effectLst/>
                <a:latin typeface="arial" panose="020B0604020202020204" pitchFamily="34" charset="0"/>
              </a:rPr>
              <a:t>. Although servlets can respond to any type of request, they are commonly used to extend the applications hosted by web servers.</a:t>
            </a:r>
            <a:endParaRPr lang="en-US" sz="1600" u="sng" dirty="0"/>
          </a:p>
          <a:p>
            <a:pPr marL="514350" indent="-514350">
              <a:lnSpc>
                <a:spcPct val="115000"/>
              </a:lnSpc>
              <a:buFont typeface="+mj-lt"/>
              <a:buAutoNum type="romanLcPeriod" startAt="4"/>
            </a:pPr>
            <a:r>
              <a:rPr lang="en-US" sz="1600" u="sng" dirty="0"/>
              <a:t> APACHE TOMCAT :  </a:t>
            </a:r>
            <a:r>
              <a:rPr lang="en-US" sz="1600" b="0" i="0" dirty="0">
                <a:effectLst/>
                <a:latin typeface="arial" panose="020B0604020202020204" pitchFamily="34" charset="0"/>
              </a:rPr>
              <a:t>Apache Tomcat is a free and open-source implementation of the Jakarta Servlet, Jakarta Expression Language, and WebSocket technologies. Tomcat provides a "pure Java" HTTP web server environment in which Java code can run.</a:t>
            </a:r>
          </a:p>
          <a:p>
            <a:pPr marL="514350" indent="-514350">
              <a:lnSpc>
                <a:spcPct val="115000"/>
              </a:lnSpc>
              <a:buFont typeface="+mj-lt"/>
              <a:buAutoNum type="romanLcPeriod" startAt="4"/>
            </a:pPr>
            <a:r>
              <a:rPr lang="en-US" sz="1600" u="sng" dirty="0"/>
              <a:t>MYSQL </a:t>
            </a:r>
            <a:r>
              <a:rPr lang="en-US" sz="1600" u="sng" dirty="0">
                <a:latin typeface="arial" panose="020B0604020202020204" pitchFamily="34" charset="0"/>
              </a:rPr>
              <a:t>: </a:t>
            </a:r>
            <a:r>
              <a:rPr lang="en-US" sz="1600" b="0" i="0" dirty="0">
                <a:effectLst/>
                <a:latin typeface="arial" panose="020B0604020202020204" pitchFamily="34" charset="0"/>
              </a:rPr>
              <a:t>MySQL is an open-source relational database management system. Its name is a combination of "My", the name of co-founder “Michael </a:t>
            </a:r>
            <a:r>
              <a:rPr lang="en-US" sz="1600" b="0" i="0" dirty="0" err="1">
                <a:effectLst/>
                <a:latin typeface="arial" panose="020B0604020202020204" pitchFamily="34" charset="0"/>
              </a:rPr>
              <a:t>Widenius’s</a:t>
            </a:r>
            <a:r>
              <a:rPr lang="en-US" sz="1600" b="0" i="0" dirty="0">
                <a:effectLst/>
                <a:latin typeface="arial" panose="020B0604020202020204" pitchFamily="34" charset="0"/>
              </a:rPr>
              <a:t>” daughter, and "SQL", the abbreviation for Structured Query Language.</a:t>
            </a:r>
            <a:endParaRPr lang="en-US" sz="1600" u="sng" dirty="0"/>
          </a:p>
        </p:txBody>
      </p:sp>
      <p:sp>
        <p:nvSpPr>
          <p:cNvPr id="3087" name="Rectangle 192">
            <a:extLst>
              <a:ext uri="{FF2B5EF4-FFF2-40B4-BE49-F238E27FC236}">
                <a16:creationId xmlns:a16="http://schemas.microsoft.com/office/drawing/2014/main" id="{6B8492EE-4FFE-4E15-853C-F0EF5129B1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084" name="Picture 12" descr="MySQL - LiveAgent">
            <a:extLst>
              <a:ext uri="{FF2B5EF4-FFF2-40B4-BE49-F238E27FC236}">
                <a16:creationId xmlns:a16="http://schemas.microsoft.com/office/drawing/2014/main" id="{608CA42F-A5D8-4B86-BF03-7104BBB5255F}"/>
              </a:ext>
            </a:extLst>
          </p:cNvPr>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t="11227" r="31" b="31"/>
          <a:stretch/>
        </p:blipFill>
        <p:spPr bwMode="auto">
          <a:xfrm>
            <a:off x="8884800" y="593835"/>
            <a:ext cx="2768400" cy="1638330"/>
          </a:xfrm>
          <a:prstGeom prst="rect">
            <a:avLst/>
          </a:prstGeom>
          <a:noFill/>
          <a:extLst>
            <a:ext uri="{909E8E84-426E-40DD-AFC4-6F175D3DCCD1}">
              <a14:hiddenFill xmlns:a14="http://schemas.microsoft.com/office/drawing/2010/main">
                <a:solidFill>
                  <a:srgbClr val="FFFFFF"/>
                </a:solidFill>
              </a14:hiddenFill>
            </a:ext>
          </a:extLst>
        </p:spPr>
      </p:pic>
      <p:cxnSp>
        <p:nvCxnSpPr>
          <p:cNvPr id="194" name="Straight Connector 193">
            <a:extLst>
              <a:ext uri="{FF2B5EF4-FFF2-40B4-BE49-F238E27FC236}">
                <a16:creationId xmlns:a16="http://schemas.microsoft.com/office/drawing/2014/main" id="{77C6DF49-CBE3-4038-AC78-35DE4FD7C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80" name="Picture 8" descr="Java Servlet Example | Java Tutorial Network">
            <a:extLst>
              <a:ext uri="{FF2B5EF4-FFF2-40B4-BE49-F238E27FC236}">
                <a16:creationId xmlns:a16="http://schemas.microsoft.com/office/drawing/2014/main" id="{B188DCD2-08EF-4B50-A5DC-F8F335D41C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 r="3372" b="-1"/>
          <a:stretch/>
        </p:blipFill>
        <p:spPr bwMode="auto">
          <a:xfrm>
            <a:off x="8884800" y="2609826"/>
            <a:ext cx="2768400" cy="163834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Tomcat Remote Code Execution Vulnerability (CVE-2019-0232) Threat  Alert - NSFOCUS, Inc., a global network and cyber security leader, protects  enterprises and carriers from advanced cyber attacks.">
            <a:extLst>
              <a:ext uri="{FF2B5EF4-FFF2-40B4-BE49-F238E27FC236}">
                <a16:creationId xmlns:a16="http://schemas.microsoft.com/office/drawing/2014/main" id="{DEB0756D-8ED0-4DBF-B0A3-1F0FF86595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323" r="8086" b="-3"/>
          <a:stretch/>
        </p:blipFill>
        <p:spPr bwMode="auto">
          <a:xfrm>
            <a:off x="8884800" y="4625831"/>
            <a:ext cx="2768400" cy="163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0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B66C9CD-6BF4-44CA-8078-0BB8190807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C078D-F96C-42C8-8E8C-F49F5A9D6E98}"/>
              </a:ext>
            </a:extLst>
          </p:cNvPr>
          <p:cNvSpPr>
            <a:spLocks noGrp="1"/>
          </p:cNvSpPr>
          <p:nvPr>
            <p:ph type="title"/>
          </p:nvPr>
        </p:nvSpPr>
        <p:spPr>
          <a:xfrm>
            <a:off x="1080000" y="540000"/>
            <a:ext cx="6120000" cy="1331637"/>
          </a:xfrm>
        </p:spPr>
        <p:txBody>
          <a:bodyPr anchor="b">
            <a:normAutofit/>
          </a:bodyPr>
          <a:lstStyle/>
          <a:p>
            <a:pPr algn="ctr"/>
            <a:r>
              <a:rPr lang="en-US" dirty="0"/>
              <a:t>PROGRAMMING LANGUAGES USED :</a:t>
            </a:r>
            <a:endParaRPr lang="en-US"/>
          </a:p>
        </p:txBody>
      </p:sp>
      <p:sp>
        <p:nvSpPr>
          <p:cNvPr id="3" name="Content Placeholder 2">
            <a:extLst>
              <a:ext uri="{FF2B5EF4-FFF2-40B4-BE49-F238E27FC236}">
                <a16:creationId xmlns:a16="http://schemas.microsoft.com/office/drawing/2014/main" id="{AC5E3CDE-8925-45BB-B2B1-8B40015718FA}"/>
              </a:ext>
            </a:extLst>
          </p:cNvPr>
          <p:cNvSpPr>
            <a:spLocks noGrp="1"/>
          </p:cNvSpPr>
          <p:nvPr>
            <p:ph idx="1"/>
          </p:nvPr>
        </p:nvSpPr>
        <p:spPr>
          <a:xfrm>
            <a:off x="1080000" y="2062264"/>
            <a:ext cx="6121400" cy="4455268"/>
          </a:xfrm>
        </p:spPr>
        <p:txBody>
          <a:bodyPr>
            <a:normAutofit/>
          </a:bodyPr>
          <a:lstStyle/>
          <a:p>
            <a:pPr marL="457200" indent="-457200">
              <a:lnSpc>
                <a:spcPct val="115000"/>
              </a:lnSpc>
              <a:buFont typeface="+mj-lt"/>
              <a:buAutoNum type="arabicPeriod"/>
            </a:pPr>
            <a:r>
              <a:rPr lang="en-US" sz="1800" b="1" u="sng" dirty="0"/>
              <a:t>JAVA</a:t>
            </a:r>
            <a:r>
              <a:rPr lang="en-US" sz="1800" dirty="0"/>
              <a:t>: </a:t>
            </a:r>
            <a:r>
              <a:rPr lang="en-US" sz="1800" b="0" i="0" dirty="0">
                <a:effectLst/>
                <a:latin typeface="arial" panose="020B0604020202020204" pitchFamily="34" charset="0"/>
              </a:rPr>
              <a:t>Java is a high-level, class-based, object-oriented programming language that is designed to have as few implementation dependencies as possible.</a:t>
            </a:r>
          </a:p>
          <a:p>
            <a:pPr marL="457200" indent="-457200">
              <a:lnSpc>
                <a:spcPct val="115000"/>
              </a:lnSpc>
              <a:buFont typeface="+mj-lt"/>
              <a:buAutoNum type="arabicPeriod"/>
            </a:pPr>
            <a:r>
              <a:rPr lang="en-US" sz="1800" u="sng" dirty="0">
                <a:latin typeface="arial" panose="020B0604020202020204" pitchFamily="34" charset="0"/>
              </a:rPr>
              <a:t>HTML</a:t>
            </a:r>
            <a:r>
              <a:rPr lang="en-US" sz="1800" dirty="0">
                <a:latin typeface="arial" panose="020B0604020202020204" pitchFamily="34" charset="0"/>
              </a:rPr>
              <a:t> : </a:t>
            </a:r>
            <a:r>
              <a:rPr lang="en-US" sz="1800" b="0" i="0" dirty="0">
                <a:effectLst/>
                <a:latin typeface="arial" panose="020B0604020202020204" pitchFamily="34" charset="0"/>
              </a:rPr>
              <a:t>HTML (Hypertext Markup Language) is the code that is used </a:t>
            </a:r>
            <a:r>
              <a:rPr lang="en-US" sz="1800" b="1" i="0" dirty="0">
                <a:effectLst/>
                <a:latin typeface="arial" panose="020B0604020202020204" pitchFamily="34" charset="0"/>
              </a:rPr>
              <a:t>to structure a web page and its content</a:t>
            </a:r>
            <a:r>
              <a:rPr lang="en-US" sz="1800" b="0" i="0" dirty="0">
                <a:effectLst/>
                <a:latin typeface="arial" panose="020B0604020202020204" pitchFamily="34" charset="0"/>
              </a:rPr>
              <a:t>. For example, content could be structured within a set of paragraphs, a list of bulleted points, or using images and data tables.</a:t>
            </a:r>
          </a:p>
          <a:p>
            <a:pPr marL="457200" indent="-457200">
              <a:lnSpc>
                <a:spcPct val="115000"/>
              </a:lnSpc>
              <a:buFont typeface="+mj-lt"/>
              <a:buAutoNum type="arabicPeriod"/>
            </a:pPr>
            <a:r>
              <a:rPr lang="en-US" sz="1800" u="sng" dirty="0">
                <a:latin typeface="arial" panose="020B0604020202020204" pitchFamily="34" charset="0"/>
              </a:rPr>
              <a:t>CSS</a:t>
            </a:r>
            <a:r>
              <a:rPr lang="en-US" sz="1800" dirty="0">
                <a:latin typeface="arial" panose="020B0604020202020204" pitchFamily="34" charset="0"/>
              </a:rPr>
              <a:t>  : </a:t>
            </a:r>
            <a:r>
              <a:rPr lang="en-US" sz="1800" b="0" i="0" dirty="0">
                <a:effectLst/>
                <a:latin typeface="arial" panose="020B0604020202020204" pitchFamily="34" charset="0"/>
              </a:rPr>
              <a:t>Cascading Style Sheets is a style sheet language used for describing the presentation of a document written in a markup language such as HTML. CSS is a cornerstone technology of the World Wide Web.</a:t>
            </a:r>
            <a:endParaRPr lang="en-US" sz="1800" dirty="0"/>
          </a:p>
        </p:txBody>
      </p:sp>
      <p:sp>
        <p:nvSpPr>
          <p:cNvPr id="77" name="Rectangle 76">
            <a:extLst>
              <a:ext uri="{FF2B5EF4-FFF2-40B4-BE49-F238E27FC236}">
                <a16:creationId xmlns:a16="http://schemas.microsoft.com/office/drawing/2014/main" id="{6B8492EE-4FFE-4E15-853C-F0EF5129B1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098" name="Picture 2" descr="upload.wikimedia.org/wikipedia/fr/thumb/2/2e/Ja...">
            <a:extLst>
              <a:ext uri="{FF2B5EF4-FFF2-40B4-BE49-F238E27FC236}">
                <a16:creationId xmlns:a16="http://schemas.microsoft.com/office/drawing/2014/main" id="{535231E5-5AF3-4454-A7D3-E417654B5A5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9799762" y="540000"/>
            <a:ext cx="938475" cy="1746000"/>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77C6DF49-CBE3-4038-AC78-35DE4FD7C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100" name="Picture 4" descr="HTML - Wikipedia">
            <a:extLst>
              <a:ext uri="{FF2B5EF4-FFF2-40B4-BE49-F238E27FC236}">
                <a16:creationId xmlns:a16="http://schemas.microsoft.com/office/drawing/2014/main" id="{D59DB2BF-DE7B-4B5E-8AF5-F389CE4DED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96000" y="2556000"/>
            <a:ext cx="1746000" cy="174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ss - Free brands and logotypes icons">
            <a:extLst>
              <a:ext uri="{FF2B5EF4-FFF2-40B4-BE49-F238E27FC236}">
                <a16:creationId xmlns:a16="http://schemas.microsoft.com/office/drawing/2014/main" id="{7DF4D70D-6D7B-47D6-A5C1-6DAC30B4A6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96000" y="4572000"/>
            <a:ext cx="1746000" cy="174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26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422031"/>
            <a:ext cx="10955216" cy="5416868"/>
          </a:xfrm>
          <a:prstGeom prst="rect">
            <a:avLst/>
          </a:prstGeom>
          <a:noFill/>
        </p:spPr>
        <p:txBody>
          <a:bodyPr wrap="square" rtlCol="0">
            <a:spAutoFit/>
          </a:bodyPr>
          <a:lstStyle/>
          <a:p>
            <a:pPr algn="ctr"/>
            <a:r>
              <a:rPr lang="en-US" sz="3200" b="1" dirty="0"/>
              <a:t>Functions of an HRMS</a:t>
            </a:r>
          </a:p>
          <a:p>
            <a:endParaRPr lang="en-US" dirty="0"/>
          </a:p>
          <a:p>
            <a:r>
              <a:rPr lang="en-US" sz="2200" b="1" dirty="0"/>
              <a:t>Candidate management:</a:t>
            </a:r>
            <a:r>
              <a:rPr lang="en-US" dirty="0"/>
              <a:t> Relates to employment offers to candidates and how you promote your brand to both the outside world and current employees who may wish to apply for internal jobs or make referrals. Critical for companies for which the candidate experience is a primary concern—from applying to resume management to interview scheduling to making offers, all the way through onboarding.</a:t>
            </a:r>
          </a:p>
          <a:p>
            <a:r>
              <a:rPr lang="en-US" b="1" dirty="0"/>
              <a:t>Employee engagement:</a:t>
            </a:r>
            <a:r>
              <a:rPr lang="en-US" dirty="0"/>
              <a:t> People who are more engaged tend to produce higher-quality work and more fully adopt the company’s values and execute its vision, so how an employee connects with leadership and colleagues is important. Often, the HRMS is the route to complete a training course, acquire a new skill, develop a career path, gain recognition or become a mentor</a:t>
            </a:r>
            <a:r>
              <a:rPr lang="en-US" dirty="0" smtClean="0"/>
              <a:t>.</a:t>
            </a:r>
          </a:p>
          <a:p>
            <a:endParaRPr lang="en-US" dirty="0"/>
          </a:p>
          <a:p>
            <a:r>
              <a:rPr lang="en-US" sz="2200" b="1" dirty="0"/>
              <a:t>Employee management</a:t>
            </a:r>
            <a:r>
              <a:rPr lang="en-US" b="1" dirty="0"/>
              <a:t>:</a:t>
            </a:r>
            <a:r>
              <a:rPr lang="en-US" dirty="0"/>
              <a:t> There’s a reason this function is often referred to as “core HR.” Delivers a central portal to support analysis, reporting and compliance processes. It’s where you structure your workforce into organizational units, like departments or locations; define reporting relationships between managers and employees; and align payroll to accounting cost centers. It’s here where personal information is recorded and maintained, and this function is the cornerstone of efforts to offer employee self-service, maximize reporting and improve HR service delivery.</a:t>
            </a:r>
          </a:p>
          <a:p>
            <a:endParaRPr lang="en-US" dirty="0"/>
          </a:p>
        </p:txBody>
      </p:sp>
    </p:spTree>
    <p:extLst>
      <p:ext uri="{BB962C8B-B14F-4D97-AF65-F5344CB8AC3E}">
        <p14:creationId xmlns:p14="http://schemas.microsoft.com/office/powerpoint/2010/main" val="199883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59" y="282641"/>
            <a:ext cx="11517923" cy="1754326"/>
          </a:xfrm>
          <a:prstGeom prst="rect">
            <a:avLst/>
          </a:prstGeom>
          <a:noFill/>
        </p:spPr>
        <p:txBody>
          <a:bodyPr wrap="square" rtlCol="0">
            <a:spAutoFit/>
          </a:bodyPr>
          <a:lstStyle/>
          <a:p>
            <a:r>
              <a:rPr lang="en-US" b="1" dirty="0"/>
              <a:t>Payroll:</a:t>
            </a:r>
            <a:r>
              <a:rPr lang="en-US" dirty="0"/>
              <a:t> This is also a primary function of the HRMS—calculating earnings from gross to net or net to gross and withholding individual deductions and issuing payments can be made just as routine as paying the rent. Payroll functions comprise benefit elections and both employee and employer costs. Full-service payroll solutions also automate tax filing and deposits. Self-service functions allow employees to make changes to elective deductions, direct deposit accounts and tax withholdings and retrieve copies of earning statements without HR assistance.</a:t>
            </a:r>
          </a:p>
        </p:txBody>
      </p:sp>
    </p:spTree>
    <p:extLst>
      <p:ext uri="{BB962C8B-B14F-4D97-AF65-F5344CB8AC3E}">
        <p14:creationId xmlns:p14="http://schemas.microsoft.com/office/powerpoint/2010/main" val="210004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631" y="386862"/>
            <a:ext cx="10920046" cy="5570756"/>
          </a:xfrm>
          <a:prstGeom prst="rect">
            <a:avLst/>
          </a:prstGeom>
          <a:noFill/>
        </p:spPr>
        <p:txBody>
          <a:bodyPr wrap="square" rtlCol="0">
            <a:spAutoFit/>
          </a:bodyPr>
          <a:lstStyle/>
          <a:p>
            <a:pPr algn="ctr"/>
            <a:r>
              <a:rPr lang="en-US" sz="3200" b="1" dirty="0"/>
              <a:t>Benefits of an HRMS</a:t>
            </a:r>
          </a:p>
          <a:p>
            <a:endParaRPr lang="en-US" dirty="0" smtClean="0"/>
          </a:p>
          <a:p>
            <a:endParaRPr lang="en-US" dirty="0"/>
          </a:p>
          <a:p>
            <a:r>
              <a:rPr lang="en-US" b="1" dirty="0"/>
              <a:t>Improved employee engagement:</a:t>
            </a:r>
            <a:r>
              <a:rPr lang="en-US" dirty="0"/>
              <a:t> An HRMS is invaluable in developing and retaining talent—something HR leaders are passionate about. Within an HRMS, HR can create training curriculums, personalize learning plans and career paths and set up mentorships</a:t>
            </a:r>
            <a:r>
              <a:rPr lang="en-US" dirty="0" smtClean="0"/>
              <a:t>.</a:t>
            </a:r>
          </a:p>
          <a:p>
            <a:endParaRPr lang="en-US" dirty="0"/>
          </a:p>
          <a:p>
            <a:r>
              <a:rPr lang="en-US" b="1" dirty="0"/>
              <a:t>Lower back-end overhead:</a:t>
            </a:r>
            <a:r>
              <a:rPr lang="en-US" dirty="0"/>
              <a:t> From an IT and capital-spending POV, the centralized nature of an HRMS—especially one sold in a fully cloud-based, software-as-a-service model—requires less hardware, data center space and IT and development staff resources for maintenance, support and training. This rationalizes IT expenditures for HR technology, requires fewer help desk staff and generally improves the satisfaction of full-time users of an HRMS, the HR team itself</a:t>
            </a:r>
            <a:r>
              <a:rPr lang="en-US" dirty="0" smtClean="0"/>
              <a:t>.</a:t>
            </a:r>
          </a:p>
          <a:p>
            <a:endParaRPr lang="en-US" dirty="0"/>
          </a:p>
          <a:p>
            <a:r>
              <a:rPr lang="en-US" b="1" dirty="0"/>
              <a:t>Faster recruiting:</a:t>
            </a:r>
            <a:r>
              <a:rPr lang="en-US" dirty="0"/>
              <a:t> Attracting top talent and building your company’s reputation as “the place everyone wants to work” is another area HR pros are passionate about. The candidate experience, however, has been largely ignored because it’s difficult to gain insight into the job search process when postings happen outside of the company. An HRMS solves this problem by connecting recruiters and candidates electronically through job boards and mobile applications, making the process more enjoyable and efficient.</a:t>
            </a:r>
          </a:p>
        </p:txBody>
      </p:sp>
    </p:spTree>
    <p:extLst>
      <p:ext uri="{BB962C8B-B14F-4D97-AF65-F5344CB8AC3E}">
        <p14:creationId xmlns:p14="http://schemas.microsoft.com/office/powerpoint/2010/main" val="1858456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278</TotalTime>
  <Words>288</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Avenir Next LT Pro Light</vt:lpstr>
      <vt:lpstr>Rockwell Nova Light</vt:lpstr>
      <vt:lpstr>Wingdings</vt:lpstr>
      <vt:lpstr>LeafVTI</vt:lpstr>
      <vt:lpstr>ENTERPRISE WEB APPLICATION (END TERM PROJECT NO 10)</vt:lpstr>
      <vt:lpstr>PowerPoint Presentation</vt:lpstr>
      <vt:lpstr>OBJECTIVE : </vt:lpstr>
      <vt:lpstr>SOFTWARES &amp; WEB TECHNOLOGIES/TOOLS USED IN THE PROJECT:</vt:lpstr>
      <vt:lpstr>PowerPoint Presentation</vt:lpstr>
      <vt:lpstr>PROGRAMMING LANGUAGES USED :</vt:lpstr>
      <vt:lpstr>PowerPoint Presentation</vt:lpstr>
      <vt:lpstr>PowerPoint Presentation</vt:lpstr>
      <vt:lpstr>PowerPoint Presentation</vt:lpstr>
      <vt:lpstr>PowerPoint Presentation</vt:lpstr>
      <vt:lpstr>PowerPoint Presentation</vt:lpstr>
      <vt:lpstr>Data flow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WEB APPLICATION (END TERM PROJECT)</dc:title>
  <dc:creator>aman20csu008</dc:creator>
  <cp:lastModifiedBy>lenovo</cp:lastModifiedBy>
  <cp:revision>26</cp:revision>
  <dcterms:created xsi:type="dcterms:W3CDTF">2022-01-04T09:01:31Z</dcterms:created>
  <dcterms:modified xsi:type="dcterms:W3CDTF">2022-01-05T12:41:55Z</dcterms:modified>
</cp:coreProperties>
</file>