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9" roundtripDataSignature="AMtx7mjkV2I581euvPEMp3vnjpcQCSfk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688e0fb3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24688e0fb3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07d0f82ada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207d0f82ada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207d0f82ada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7d0f82ada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07d0f82ada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207d0f82ada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4688e0fb39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4688e0fb39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4688e0fb39_1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688e0fb39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4688e0fb39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4688e0fb39_1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688e0fb39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4688e0fb39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4688e0fb39_1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688e0fb39_1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4688e0fb39_1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4688e0fb39_1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688e0fb39_1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4688e0fb39_1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4688e0fb39_1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20450" y="0"/>
            <a:ext cx="971550" cy="8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" y="0"/>
            <a:ext cx="1030288" cy="9636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13"/>
          <p:cNvCxnSpPr/>
          <p:nvPr/>
        </p:nvCxnSpPr>
        <p:spPr>
          <a:xfrm>
            <a:off x="1524000" y="1114425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13"/>
          <p:cNvSpPr txBox="1"/>
          <p:nvPr/>
        </p:nvSpPr>
        <p:spPr>
          <a:xfrm>
            <a:off x="1524000" y="266700"/>
            <a:ext cx="91440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DEVANG PATEL INSTITUTE OF ADVANCE TECHNOLOGY AND RESEARCH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13"/>
          <p:cNvCxnSpPr/>
          <p:nvPr/>
        </p:nvCxnSpPr>
        <p:spPr>
          <a:xfrm>
            <a:off x="1538288" y="3711575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13"/>
          <p:cNvSpPr/>
          <p:nvPr/>
        </p:nvSpPr>
        <p:spPr>
          <a:xfrm>
            <a:off x="0" y="6510338"/>
            <a:ext cx="12192000" cy="34766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95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3"/>
          <p:cNvSpPr txBox="1"/>
          <p:nvPr>
            <p:ph type="ctrTitle"/>
          </p:nvPr>
        </p:nvSpPr>
        <p:spPr>
          <a:xfrm>
            <a:off x="1618268" y="1145639"/>
            <a:ext cx="9144000" cy="2441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1706563" y="4090989"/>
            <a:ext cx="2836862" cy="415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2" type="body"/>
          </p:nvPr>
        </p:nvSpPr>
        <p:spPr>
          <a:xfrm>
            <a:off x="4932100" y="4082888"/>
            <a:ext cx="2836862" cy="423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3" type="body"/>
          </p:nvPr>
        </p:nvSpPr>
        <p:spPr>
          <a:xfrm>
            <a:off x="8035090" y="4082887"/>
            <a:ext cx="2836862" cy="423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1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4" type="body"/>
          </p:nvPr>
        </p:nvSpPr>
        <p:spPr>
          <a:xfrm>
            <a:off x="1706564" y="4600575"/>
            <a:ext cx="2836862" cy="1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5" type="body"/>
          </p:nvPr>
        </p:nvSpPr>
        <p:spPr>
          <a:xfrm>
            <a:off x="4932100" y="4600575"/>
            <a:ext cx="2836862" cy="1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6" type="body"/>
          </p:nvPr>
        </p:nvSpPr>
        <p:spPr>
          <a:xfrm>
            <a:off x="8035090" y="4592116"/>
            <a:ext cx="2836862" cy="1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/>
          <p:nvPr/>
        </p:nvSpPr>
        <p:spPr>
          <a:xfrm>
            <a:off x="0" y="6518275"/>
            <a:ext cx="12192000" cy="3476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95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0" y="65008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0" y="6518275"/>
            <a:ext cx="12192000" cy="3476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95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/>
          <p:nvPr/>
        </p:nvSpPr>
        <p:spPr>
          <a:xfrm>
            <a:off x="0" y="6518275"/>
            <a:ext cx="12192000" cy="3476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95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0" type="dt"/>
          </p:nvPr>
        </p:nvSpPr>
        <p:spPr>
          <a:xfrm>
            <a:off x="0" y="65008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9448800" y="64801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/>
          <p:nvPr/>
        </p:nvSpPr>
        <p:spPr>
          <a:xfrm>
            <a:off x="0" y="6518275"/>
            <a:ext cx="12192000" cy="3476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95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/>
          <p:nvPr/>
        </p:nvSpPr>
        <p:spPr>
          <a:xfrm>
            <a:off x="0" y="6518275"/>
            <a:ext cx="12192000" cy="3476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95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0" y="65008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9429750" y="65103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/>
          <p:nvPr/>
        </p:nvSpPr>
        <p:spPr>
          <a:xfrm>
            <a:off x="0" y="6518275"/>
            <a:ext cx="12192000" cy="3476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95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0" type="dt"/>
          </p:nvPr>
        </p:nvSpPr>
        <p:spPr>
          <a:xfrm>
            <a:off x="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9448800" y="65389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688e0fb39_1_0"/>
          <p:cNvSpPr txBox="1"/>
          <p:nvPr>
            <p:ph idx="4294967295" type="ctrTitle"/>
          </p:nvPr>
        </p:nvSpPr>
        <p:spPr>
          <a:xfrm>
            <a:off x="1618268" y="1145639"/>
            <a:ext cx="9144000" cy="24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2B5384"/>
                </a:solidFill>
              </a:rPr>
              <a:t>WebIMS</a:t>
            </a:r>
            <a:endParaRPr>
              <a:solidFill>
                <a:srgbClr val="2B5384"/>
              </a:solidFill>
            </a:endParaRPr>
          </a:p>
        </p:txBody>
      </p:sp>
      <p:sp>
        <p:nvSpPr>
          <p:cNvPr id="77" name="Google Shape;77;g24688e0fb39_1_0"/>
          <p:cNvSpPr txBox="1"/>
          <p:nvPr>
            <p:ph idx="4294967295" type="body"/>
          </p:nvPr>
        </p:nvSpPr>
        <p:spPr>
          <a:xfrm>
            <a:off x="1706563" y="4090989"/>
            <a:ext cx="28368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External Guide</a:t>
            </a:r>
            <a:endParaRPr/>
          </a:p>
        </p:txBody>
      </p:sp>
      <p:sp>
        <p:nvSpPr>
          <p:cNvPr id="78" name="Google Shape;78;g24688e0fb39_1_0"/>
          <p:cNvSpPr txBox="1"/>
          <p:nvPr>
            <p:ph idx="4294967295" type="body"/>
          </p:nvPr>
        </p:nvSpPr>
        <p:spPr>
          <a:xfrm>
            <a:off x="4932100" y="4082888"/>
            <a:ext cx="28368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Internal Guide</a:t>
            </a:r>
            <a:endParaRPr/>
          </a:p>
        </p:txBody>
      </p:sp>
      <p:sp>
        <p:nvSpPr>
          <p:cNvPr id="79" name="Google Shape;79;g24688e0fb39_1_0"/>
          <p:cNvSpPr txBox="1"/>
          <p:nvPr>
            <p:ph idx="4294967295" type="body"/>
          </p:nvPr>
        </p:nvSpPr>
        <p:spPr>
          <a:xfrm>
            <a:off x="8035090" y="4082887"/>
            <a:ext cx="28368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/>
              <a:t>Prepared By</a:t>
            </a:r>
            <a:endParaRPr/>
          </a:p>
        </p:txBody>
      </p:sp>
      <p:sp>
        <p:nvSpPr>
          <p:cNvPr id="80" name="Google Shape;80;g24688e0fb39_1_0"/>
          <p:cNvSpPr txBox="1"/>
          <p:nvPr>
            <p:ph idx="4294967295" type="body"/>
          </p:nvPr>
        </p:nvSpPr>
        <p:spPr>
          <a:xfrm>
            <a:off x="1706564" y="4600575"/>
            <a:ext cx="28368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Manish Lakhara</a:t>
            </a:r>
            <a:r>
              <a:rPr lang="en-US" sz="2400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(Team Lead - Front-end)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81" name="Google Shape;81;g24688e0fb39_1_0"/>
          <p:cNvSpPr txBox="1"/>
          <p:nvPr>
            <p:ph idx="4294967295" type="body"/>
          </p:nvPr>
        </p:nvSpPr>
        <p:spPr>
          <a:xfrm>
            <a:off x="4932100" y="4600575"/>
            <a:ext cx="28368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Prof. </a:t>
            </a:r>
            <a:r>
              <a:rPr lang="en-US" sz="2000"/>
              <a:t>K. P. Bhatt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82" name="Google Shape;82;g24688e0fb39_1_0"/>
          <p:cNvSpPr txBox="1"/>
          <p:nvPr>
            <p:ph idx="4294967295" type="body"/>
          </p:nvPr>
        </p:nvSpPr>
        <p:spPr>
          <a:xfrm>
            <a:off x="7980651" y="4600575"/>
            <a:ext cx="32454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Kaushal Jethava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</a:t>
            </a:r>
            <a:r>
              <a:rPr lang="en-US" sz="2000"/>
              <a:t>(20017010750</a:t>
            </a:r>
            <a:r>
              <a:rPr lang="en-US" sz="2000"/>
              <a:t>7</a:t>
            </a:r>
            <a:r>
              <a:rPr lang="en-US" sz="2000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g24688e0fb39_1_0"/>
          <p:cNvCxnSpPr/>
          <p:nvPr/>
        </p:nvCxnSpPr>
        <p:spPr>
          <a:xfrm>
            <a:off x="1520825" y="110331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g24688e0fb39_1_0"/>
          <p:cNvSpPr txBox="1"/>
          <p:nvPr/>
        </p:nvSpPr>
        <p:spPr>
          <a:xfrm>
            <a:off x="1520825" y="428526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VISHWAKARMA GOVERNMENT ENGINEERING COLLEGE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24688e0fb39_1_0"/>
          <p:cNvSpPr/>
          <p:nvPr/>
        </p:nvSpPr>
        <p:spPr>
          <a:xfrm>
            <a:off x="-3175" y="6499225"/>
            <a:ext cx="12192000" cy="347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95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MR Software Company | Medical Software Company | Meditab" id="86" name="Google Shape;86;g24688e0fb39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0592" y="1468846"/>
            <a:ext cx="3164464" cy="61315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24688e0fb39_1_0"/>
          <p:cNvSpPr txBox="1"/>
          <p:nvPr>
            <p:ph idx="12" type="sldNum"/>
          </p:nvPr>
        </p:nvSpPr>
        <p:spPr>
          <a:xfrm>
            <a:off x="9448800" y="6483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g24688e0fb39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644" y="123044"/>
            <a:ext cx="980275" cy="9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24688e0fb39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49650" y="83125"/>
            <a:ext cx="1049900" cy="106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1F497D"/>
                </a:solidFill>
              </a:rPr>
              <a:t>Hardware Requirement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/>
              <a:t>RAM Requirement: 8 GB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/>
              <a:t>Storage: 256 GB SSD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/>
              <a:t>Processor: Intel i5 10</a:t>
            </a:r>
            <a:r>
              <a:rPr baseline="30000" lang="en-US" sz="2400"/>
              <a:t>th</a:t>
            </a:r>
            <a:r>
              <a:rPr lang="en-US" sz="2400"/>
              <a:t> gen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/>
              <a:t>Network steed: minimum 1 mb/s</a:t>
            </a:r>
            <a:endParaRPr/>
          </a:p>
        </p:txBody>
      </p:sp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Functional Requirement</a:t>
            </a:r>
            <a:endParaRPr/>
          </a:p>
        </p:txBody>
      </p:sp>
      <p:sp>
        <p:nvSpPr>
          <p:cNvPr id="195" name="Google Shape;195;p7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7"/>
          <p:cNvSpPr txBox="1"/>
          <p:nvPr>
            <p:ph idx="1" type="body"/>
          </p:nvPr>
        </p:nvSpPr>
        <p:spPr>
          <a:xfrm>
            <a:off x="847078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/>
              <a:t>Functional Requirement</a:t>
            </a:r>
            <a:endParaRPr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User can view available time, book appointment, and receive reminders.</a:t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User can manage and store patient medical records electronically.</a:t>
            </a:r>
            <a:endParaRPr sz="2400"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User can manage billing and insurance claims, including claim submission, tracking, and processing.</a:t>
            </a:r>
            <a:endParaRPr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User can user use tools for communicating with patients, such as fax, messaging, appointment reminders.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Non Functional Requirement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-US" sz="2800"/>
              <a:t>Nonfunctional Requirement</a:t>
            </a:r>
            <a:endParaRPr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Application should be able to perform its functions in a timely and efficient manner with </a:t>
            </a:r>
            <a:r>
              <a:rPr b="1" lang="en-US" sz="2400"/>
              <a:t>minimal delay</a:t>
            </a:r>
            <a:r>
              <a:rPr lang="en-US" sz="2400"/>
              <a:t>.</a:t>
            </a:r>
            <a:endParaRPr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Application should be following HIPAA act to </a:t>
            </a:r>
            <a:r>
              <a:rPr b="1" lang="en-US" sz="2400"/>
              <a:t>secure</a:t>
            </a:r>
            <a:r>
              <a:rPr lang="en-US" sz="2400"/>
              <a:t> patient data.</a:t>
            </a:r>
            <a:endParaRPr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Application should be </a:t>
            </a:r>
            <a:r>
              <a:rPr b="1" lang="en-US" sz="2400"/>
              <a:t>reliable</a:t>
            </a:r>
            <a:r>
              <a:rPr lang="en-US" sz="2400"/>
              <a:t> and </a:t>
            </a:r>
            <a:r>
              <a:rPr b="1" lang="en-US" sz="2400"/>
              <a:t>available</a:t>
            </a:r>
            <a:r>
              <a:rPr lang="en-US" sz="2400"/>
              <a:t> for use when needed with minimal downtime.</a:t>
            </a:r>
            <a:endParaRPr/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Application should be </a:t>
            </a:r>
            <a:r>
              <a:rPr b="1" lang="en-US" sz="2400"/>
              <a:t>user-friendly</a:t>
            </a:r>
            <a:r>
              <a:rPr lang="en-US" sz="2400"/>
              <a:t> and intuitive with an interface that is easy to navigate and understand.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752675" y="232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 Flow</a:t>
            </a:r>
            <a:endParaRPr/>
          </a:p>
        </p:txBody>
      </p:sp>
      <p:sp>
        <p:nvSpPr>
          <p:cNvPr id="209" name="Google Shape;209;p25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2594" y="1488690"/>
            <a:ext cx="9406812" cy="4697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744900" y="2329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 case Diagram</a:t>
            </a:r>
            <a:endParaRPr/>
          </a:p>
        </p:txBody>
      </p:sp>
      <p:sp>
        <p:nvSpPr>
          <p:cNvPr id="216" name="Google Shape;216;p26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5975" y="1314386"/>
            <a:ext cx="736282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682700" y="271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Activity Diagram</a:t>
            </a:r>
            <a:endParaRPr/>
          </a:p>
        </p:txBody>
      </p:sp>
      <p:sp>
        <p:nvSpPr>
          <p:cNvPr id="223" name="Google Shape;223;p27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343" y="1446015"/>
            <a:ext cx="4315507" cy="4749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2572" y="1446015"/>
            <a:ext cx="4315506" cy="4749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581600" y="2795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Sequence Diagram</a:t>
            </a:r>
            <a:endParaRPr/>
          </a:p>
        </p:txBody>
      </p:sp>
      <p:sp>
        <p:nvSpPr>
          <p:cNvPr id="231" name="Google Shape;231;p28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559" y="1550332"/>
            <a:ext cx="8900882" cy="4429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690475" y="2562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ER Diagram</a:t>
            </a:r>
            <a:endParaRPr/>
          </a:p>
        </p:txBody>
      </p:sp>
      <p:sp>
        <p:nvSpPr>
          <p:cNvPr id="238" name="Google Shape;238;p29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9" name="Google Shape;23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4546" y="1471016"/>
            <a:ext cx="8322908" cy="4724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 txBox="1"/>
          <p:nvPr>
            <p:ph type="title"/>
          </p:nvPr>
        </p:nvSpPr>
        <p:spPr>
          <a:xfrm>
            <a:off x="444250" y="117000"/>
            <a:ext cx="105156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Project Demo (Front-end)</a:t>
            </a:r>
            <a:endParaRPr sz="4000"/>
          </a:p>
        </p:txBody>
      </p:sp>
      <p:sp>
        <p:nvSpPr>
          <p:cNvPr id="245" name="Google Shape;245;p8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6" name="Google Shape;2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500" y="1861750"/>
            <a:ext cx="9820999" cy="45367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8"/>
          <p:cNvSpPr txBox="1"/>
          <p:nvPr/>
        </p:nvSpPr>
        <p:spPr>
          <a:xfrm>
            <a:off x="783475" y="1135600"/>
            <a:ext cx="628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Demographic</a:t>
            </a:r>
            <a:endParaRPr sz="20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07d0f82ada_0_1"/>
          <p:cNvSpPr txBox="1"/>
          <p:nvPr>
            <p:ph type="title"/>
          </p:nvPr>
        </p:nvSpPr>
        <p:spPr>
          <a:xfrm>
            <a:off x="861525" y="529100"/>
            <a:ext cx="10146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000">
                <a:solidFill>
                  <a:schemeClr val="dk2"/>
                </a:solidFill>
              </a:rPr>
              <a:t>2. Contact Details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000">
                <a:solidFill>
                  <a:schemeClr val="dk2"/>
                </a:solidFill>
              </a:rPr>
              <a:t> </a:t>
            </a:r>
            <a:endParaRPr sz="2000"/>
          </a:p>
        </p:txBody>
      </p:sp>
      <p:sp>
        <p:nvSpPr>
          <p:cNvPr id="254" name="Google Shape;254;g207d0f82ada_0_1"/>
          <p:cNvSpPr txBox="1"/>
          <p:nvPr>
            <p:ph idx="12" type="sldNum"/>
          </p:nvPr>
        </p:nvSpPr>
        <p:spPr>
          <a:xfrm>
            <a:off x="9448800" y="64801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5" name="Google Shape;255;g207d0f82ada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775" y="1236625"/>
            <a:ext cx="9932152" cy="47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Problem Statement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Project Plan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Roles and Responsibilities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Software &amp; Hardware requirements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Functional and Nonfunctional requirements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Diagrams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Screenshots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Conclusion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Bibliography </a:t>
            </a:r>
            <a:endParaRPr sz="2400"/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07d0f82ada_0_14"/>
          <p:cNvSpPr txBox="1"/>
          <p:nvPr>
            <p:ph type="title"/>
          </p:nvPr>
        </p:nvSpPr>
        <p:spPr>
          <a:xfrm>
            <a:off x="721550" y="653500"/>
            <a:ext cx="10515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000">
                <a:solidFill>
                  <a:srgbClr val="1C4587"/>
                </a:solidFill>
              </a:rPr>
              <a:t>3. Contact Preference &amp; Other Details</a:t>
            </a:r>
            <a:endParaRPr sz="20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1C4587"/>
              </a:solidFill>
            </a:endParaRPr>
          </a:p>
        </p:txBody>
      </p:sp>
      <p:sp>
        <p:nvSpPr>
          <p:cNvPr id="262" name="Google Shape;262;g207d0f82ada_0_14"/>
          <p:cNvSpPr txBox="1"/>
          <p:nvPr>
            <p:ph idx="12" type="sldNum"/>
          </p:nvPr>
        </p:nvSpPr>
        <p:spPr>
          <a:xfrm>
            <a:off x="9448800" y="64801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3" name="Google Shape;263;g207d0f82ada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733" y="1494882"/>
            <a:ext cx="9674534" cy="44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4688e0fb39_1_17"/>
          <p:cNvSpPr txBox="1"/>
          <p:nvPr>
            <p:ph type="title"/>
          </p:nvPr>
        </p:nvSpPr>
        <p:spPr>
          <a:xfrm>
            <a:off x="999950" y="840125"/>
            <a:ext cx="10515600" cy="45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000">
                <a:solidFill>
                  <a:srgbClr val="0C343D"/>
                </a:solidFill>
              </a:rPr>
              <a:t>4. Dashboard</a:t>
            </a:r>
            <a:endParaRPr sz="20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4688e0fb39_1_17"/>
          <p:cNvSpPr txBox="1"/>
          <p:nvPr>
            <p:ph idx="12" type="sldNum"/>
          </p:nvPr>
        </p:nvSpPr>
        <p:spPr>
          <a:xfrm>
            <a:off x="9448800" y="64801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1" name="Google Shape;271;g24688e0fb39_1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975" y="1376700"/>
            <a:ext cx="9261874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4688e0fb39_1_25"/>
          <p:cNvSpPr txBox="1"/>
          <p:nvPr>
            <p:ph idx="12" type="sldNum"/>
          </p:nvPr>
        </p:nvSpPr>
        <p:spPr>
          <a:xfrm>
            <a:off x="9448800" y="64801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8" name="Google Shape;278;g24688e0fb39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725" y="1202100"/>
            <a:ext cx="8908277" cy="50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24688e0fb39_1_25"/>
          <p:cNvSpPr txBox="1"/>
          <p:nvPr/>
        </p:nvSpPr>
        <p:spPr>
          <a:xfrm>
            <a:off x="954525" y="459125"/>
            <a:ext cx="683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Access Page</a:t>
            </a:r>
            <a:endParaRPr sz="20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688e0fb39_1_37"/>
          <p:cNvSpPr txBox="1"/>
          <p:nvPr>
            <p:ph idx="12" type="sldNum"/>
          </p:nvPr>
        </p:nvSpPr>
        <p:spPr>
          <a:xfrm>
            <a:off x="9448800" y="64801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6" name="Google Shape;286;g24688e0fb39_1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275" y="1233200"/>
            <a:ext cx="8687102" cy="4886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24688e0fb39_1_37"/>
          <p:cNvSpPr txBox="1"/>
          <p:nvPr/>
        </p:nvSpPr>
        <p:spPr>
          <a:xfrm>
            <a:off x="1040075" y="474675"/>
            <a:ext cx="866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lang="en-US" sz="20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Scheduler</a:t>
            </a:r>
            <a:r>
              <a:rPr lang="en-US" sz="20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>
            <p:ph type="title"/>
          </p:nvPr>
        </p:nvSpPr>
        <p:spPr>
          <a:xfrm>
            <a:off x="231700" y="225125"/>
            <a:ext cx="10515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Project Demo (Back-end)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4" name="Google Shape;294;p30"/>
          <p:cNvSpPr txBox="1"/>
          <p:nvPr>
            <p:ph idx="12" type="sldNum"/>
          </p:nvPr>
        </p:nvSpPr>
        <p:spPr>
          <a:xfrm>
            <a:off x="9448800" y="64801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5" name="Google Shape;2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3289" y="1434383"/>
            <a:ext cx="8845423" cy="5006843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0"/>
          <p:cNvSpPr txBox="1"/>
          <p:nvPr/>
        </p:nvSpPr>
        <p:spPr>
          <a:xfrm>
            <a:off x="884550" y="777950"/>
            <a:ext cx="817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API</a:t>
            </a:r>
            <a:endParaRPr sz="20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>
            <p:ph type="title"/>
          </p:nvPr>
        </p:nvSpPr>
        <p:spPr>
          <a:xfrm>
            <a:off x="674900" y="369300"/>
            <a:ext cx="10515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C343D"/>
                </a:solidFill>
              </a:rPr>
              <a:t>2. API with Body As a Request</a:t>
            </a:r>
            <a:endParaRPr sz="2000">
              <a:solidFill>
                <a:srgbClr val="0C343D"/>
              </a:solidFill>
            </a:endParaRPr>
          </a:p>
        </p:txBody>
      </p:sp>
      <p:sp>
        <p:nvSpPr>
          <p:cNvPr id="303" name="Google Shape;303;p31"/>
          <p:cNvSpPr txBox="1"/>
          <p:nvPr>
            <p:ph idx="12" type="sldNum"/>
          </p:nvPr>
        </p:nvSpPr>
        <p:spPr>
          <a:xfrm>
            <a:off x="9448800" y="64801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516" y="1090362"/>
            <a:ext cx="9604485" cy="5153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/>
          <p:nvPr>
            <p:ph type="title"/>
          </p:nvPr>
        </p:nvSpPr>
        <p:spPr>
          <a:xfrm>
            <a:off x="931500" y="458450"/>
            <a:ext cx="105156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134F5C"/>
                </a:solidFill>
              </a:rPr>
              <a:t>3. GET API with sorting</a:t>
            </a:r>
            <a:endParaRPr sz="2000">
              <a:solidFill>
                <a:srgbClr val="134F5C"/>
              </a:solidFill>
            </a:endParaRPr>
          </a:p>
        </p:txBody>
      </p:sp>
      <p:sp>
        <p:nvSpPr>
          <p:cNvPr id="311" name="Google Shape;311;p32"/>
          <p:cNvSpPr txBox="1"/>
          <p:nvPr>
            <p:ph idx="12" type="sldNum"/>
          </p:nvPr>
        </p:nvSpPr>
        <p:spPr>
          <a:xfrm>
            <a:off x="9448800" y="64801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2" name="Google Shape;31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343" y="1166437"/>
            <a:ext cx="9414456" cy="5057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>
            <p:ph type="title"/>
          </p:nvPr>
        </p:nvSpPr>
        <p:spPr>
          <a:xfrm>
            <a:off x="760450" y="396925"/>
            <a:ext cx="105156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0C343D"/>
                </a:solidFill>
              </a:rPr>
              <a:t>4. POST API With Pagination</a:t>
            </a:r>
            <a:endParaRPr sz="2000">
              <a:solidFill>
                <a:srgbClr val="0C343D"/>
              </a:solidFill>
            </a:endParaRPr>
          </a:p>
        </p:txBody>
      </p:sp>
      <p:sp>
        <p:nvSpPr>
          <p:cNvPr id="319" name="Google Shape;319;p33"/>
          <p:cNvSpPr txBox="1"/>
          <p:nvPr>
            <p:ph idx="12" type="sldNum"/>
          </p:nvPr>
        </p:nvSpPr>
        <p:spPr>
          <a:xfrm>
            <a:off x="9448800" y="64801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0" name="Google Shape;32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850" y="1190025"/>
            <a:ext cx="9854949" cy="50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4688e0fb39_1_60"/>
          <p:cNvSpPr txBox="1"/>
          <p:nvPr>
            <p:ph idx="12" type="sldNum"/>
          </p:nvPr>
        </p:nvSpPr>
        <p:spPr>
          <a:xfrm>
            <a:off x="9448800" y="64801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7" name="Google Shape;327;g24688e0fb39_1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951" y="1015400"/>
            <a:ext cx="9613099" cy="53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24688e0fb39_1_60"/>
          <p:cNvSpPr txBox="1"/>
          <p:nvPr/>
        </p:nvSpPr>
        <p:spPr>
          <a:xfrm>
            <a:off x="760150" y="319150"/>
            <a:ext cx="908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PUT API for Updation</a:t>
            </a:r>
            <a:endParaRPr sz="20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4688e0fb39_1_53"/>
          <p:cNvSpPr txBox="1"/>
          <p:nvPr>
            <p:ph idx="12" type="sldNum"/>
          </p:nvPr>
        </p:nvSpPr>
        <p:spPr>
          <a:xfrm>
            <a:off x="9448800" y="648017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5" name="Google Shape;335;g24688e0fb39_1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050" y="946475"/>
            <a:ext cx="10080427" cy="527429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24688e0fb39_1_53"/>
          <p:cNvSpPr txBox="1"/>
          <p:nvPr/>
        </p:nvSpPr>
        <p:spPr>
          <a:xfrm>
            <a:off x="596850" y="303600"/>
            <a:ext cx="870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C34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API For deletion of Patient data</a:t>
            </a:r>
            <a:endParaRPr sz="2000">
              <a:solidFill>
                <a:srgbClr val="0C34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chemeClr val="dk2"/>
                </a:solidFill>
              </a:rPr>
              <a:t>USA Healthcare flow 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Appointment Booking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Check In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Meeting with MA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Meeting with Healthcare provider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Medication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Billing</a:t>
            </a:r>
            <a:endParaRPr/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0334" y="1690688"/>
            <a:ext cx="6227415" cy="4511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Limitations</a:t>
            </a:r>
            <a:endParaRPr/>
          </a:p>
        </p:txBody>
      </p:sp>
      <p:sp>
        <p:nvSpPr>
          <p:cNvPr id="342" name="Google Shape;342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Currently application is supporting English and Spanish languages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Internet Connectivity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Regular updates and maintenance </a:t>
            </a:r>
            <a:endParaRPr/>
          </a:p>
        </p:txBody>
      </p:sp>
      <p:sp>
        <p:nvSpPr>
          <p:cNvPr id="343" name="Google Shape;343;p34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Future Enhancement</a:t>
            </a:r>
            <a:endParaRPr/>
          </a:p>
        </p:txBody>
      </p:sp>
      <p:sp>
        <p:nvSpPr>
          <p:cNvPr id="349" name="Google Shape;349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Fix Bugs and issues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add employee management modules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add functionalities supported by hospitals</a:t>
            </a:r>
            <a:endParaRPr/>
          </a:p>
        </p:txBody>
      </p:sp>
      <p:sp>
        <p:nvSpPr>
          <p:cNvPr id="350" name="Google Shape;350;p35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56" name="Google Shape;35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By working on this project we get insight of our company’s major product (IMS – Intelligent Medical Software), also we expanded our understanding about full stack development.</a:t>
            </a:r>
            <a:endParaRPr sz="2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</p:txBody>
      </p:sp>
      <p:sp>
        <p:nvSpPr>
          <p:cNvPr id="357" name="Google Shape;357;p9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Bibliography</a:t>
            </a:r>
            <a:endParaRPr/>
          </a:p>
        </p:txBody>
      </p:sp>
      <p:sp>
        <p:nvSpPr>
          <p:cNvPr id="363" name="Google Shape;36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HTML Tutorial. https://www.w3schools.com/html/default.asp. Accessed 5 Feb. 2023.</a:t>
            </a:r>
            <a:endParaRPr sz="29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JavaScript Tutorial. https://www.w3schools.com/js. Accessed 5 Feb. 2023.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CSS Tutorial. https://www.w3schools.com/css. Accessed 5 Feb. 2023.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SQL Tutorial. https://www.w3schools.com/sql. Accessed 5 Feb. 2023.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i="1" lang="en-US" sz="2000"/>
              <a:t>Angular</a:t>
            </a:r>
            <a:r>
              <a:rPr lang="en-US" sz="2000"/>
              <a:t>. https://angular.io/. Accessed 24 Feb. 2023.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Sass: Syntactically Awesome Style Sheets. (n.d.). Sass: Syntactically Awesome Style Sheets. https://sass-lang.com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Rick-Anderson. </a:t>
            </a:r>
            <a:r>
              <a:rPr i="1" lang="en-US" sz="2000"/>
              <a:t>Get Started with ASP.NET Core</a:t>
            </a:r>
            <a:r>
              <a:rPr lang="en-US" sz="2000"/>
              <a:t>. 22 July 2022, https://learn.microsoft.com/en-us/aspnet/core/getting-started.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900"/>
          </a:p>
        </p:txBody>
      </p:sp>
      <p:sp>
        <p:nvSpPr>
          <p:cNvPr id="364" name="Google Shape;364;p10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1"/>
          <p:cNvSpPr txBox="1"/>
          <p:nvPr>
            <p:ph idx="12" type="sldNum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11"/>
          <p:cNvSpPr txBox="1"/>
          <p:nvPr/>
        </p:nvSpPr>
        <p:spPr>
          <a:xfrm>
            <a:off x="3179685" y="2718786"/>
            <a:ext cx="583262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1800" u="none" cap="none" strike="noStrike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Traditional paper-based systems to store patient data are time-consuming, error-prone, and can be difficult to manage.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To tackle the above problem EHR (Electronic Health Record) was introduced.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But it was difficult task to secure and manage large amount of patient data generated by health care organizations.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WebIMS will provide one stop solution for all the above problems.</a:t>
            </a:r>
            <a:endParaRPr sz="2400"/>
          </a:p>
        </p:txBody>
      </p: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2B5384"/>
                </a:solidFill>
              </a:rPr>
              <a:t>Project Plan</a:t>
            </a:r>
            <a:endParaRPr>
              <a:solidFill>
                <a:srgbClr val="2B5384"/>
              </a:solidFill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726231" y="1690688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We are using agile development model.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First we get requirement from health care organizations.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Based on that designs for front-end and backend are made.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Then we are assigned to develop the feature.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/>
              <a:t>After development the QA will test the feature.</a:t>
            </a:r>
            <a:endParaRPr sz="2400"/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9" name="Google Shape;119;p21"/>
          <p:cNvGrpSpPr/>
          <p:nvPr/>
        </p:nvGrpSpPr>
        <p:grpSpPr>
          <a:xfrm>
            <a:off x="6041834" y="1205003"/>
            <a:ext cx="4584952" cy="4446617"/>
            <a:chOff x="810989" y="-174"/>
            <a:chExt cx="4584952" cy="4446617"/>
          </a:xfrm>
        </p:grpSpPr>
        <p:sp>
          <p:nvSpPr>
            <p:cNvPr id="120" name="Google Shape;120;p21"/>
            <p:cNvSpPr/>
            <p:nvPr/>
          </p:nvSpPr>
          <p:spPr>
            <a:xfrm>
              <a:off x="3630250" y="32049"/>
              <a:ext cx="1100154" cy="1100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1"/>
            <p:cNvSpPr txBox="1"/>
            <p:nvPr/>
          </p:nvSpPr>
          <p:spPr>
            <a:xfrm>
              <a:off x="3630250" y="32049"/>
              <a:ext cx="1100154" cy="1100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Requirement Gathering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1038991" y="-174"/>
              <a:ext cx="4128948" cy="4128948"/>
            </a:xfrm>
            <a:custGeom>
              <a:rect b="b" l="l" r="r" t="t"/>
              <a:pathLst>
                <a:path extrusionOk="0" h="120000" w="120000">
                  <a:moveTo>
                    <a:pt x="108076" y="31589"/>
                  </a:moveTo>
                  <a:cubicBezTo>
                    <a:pt x="112359" y="38837"/>
                    <a:pt x="114948" y="46959"/>
                    <a:pt x="115649" y="55349"/>
                  </a:cubicBezTo>
                  <a:lnTo>
                    <a:pt x="119792" y="55385"/>
                  </a:lnTo>
                  <a:lnTo>
                    <a:pt x="112724" y="60462"/>
                  </a:lnTo>
                  <a:lnTo>
                    <a:pt x="105243" y="55258"/>
                  </a:lnTo>
                  <a:lnTo>
                    <a:pt x="109384" y="55294"/>
                  </a:lnTo>
                  <a:cubicBezTo>
                    <a:pt x="108693" y="48042"/>
                    <a:pt x="106414" y="41032"/>
                    <a:pt x="102708" y="3476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4295787" y="2080362"/>
              <a:ext cx="1100154" cy="1100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1"/>
            <p:cNvSpPr txBox="1"/>
            <p:nvPr/>
          </p:nvSpPr>
          <p:spPr>
            <a:xfrm>
              <a:off x="4295787" y="2080362"/>
              <a:ext cx="1100154" cy="1100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Design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1038991" y="-174"/>
              <a:ext cx="4128948" cy="4128948"/>
            </a:xfrm>
            <a:custGeom>
              <a:rect b="b" l="l" r="r" t="t"/>
              <a:pathLst>
                <a:path extrusionOk="0" h="120000" w="120000">
                  <a:moveTo>
                    <a:pt x="104282" y="94023"/>
                  </a:moveTo>
                  <a:cubicBezTo>
                    <a:pt x="98368" y="101721"/>
                    <a:pt x="90549" y="107743"/>
                    <a:pt x="81598" y="111498"/>
                  </a:cubicBezTo>
                  <a:lnTo>
                    <a:pt x="82841" y="115449"/>
                  </a:lnTo>
                  <a:lnTo>
                    <a:pt x="75831" y="110293"/>
                  </a:lnTo>
                  <a:lnTo>
                    <a:pt x="78473" y="101572"/>
                  </a:lnTo>
                  <a:lnTo>
                    <a:pt x="79716" y="105522"/>
                  </a:lnTo>
                  <a:cubicBezTo>
                    <a:pt x="87450" y="102172"/>
                    <a:pt x="94203" y="96907"/>
                    <a:pt x="99337" y="90224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2553388" y="3346289"/>
              <a:ext cx="1100154" cy="1100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1"/>
            <p:cNvSpPr txBox="1"/>
            <p:nvPr/>
          </p:nvSpPr>
          <p:spPr>
            <a:xfrm>
              <a:off x="2553388" y="3346289"/>
              <a:ext cx="1100154" cy="1100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Development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1038991" y="-174"/>
              <a:ext cx="4128948" cy="4128948"/>
            </a:xfrm>
            <a:custGeom>
              <a:rect b="b" l="l" r="r" t="t"/>
              <a:pathLst>
                <a:path extrusionOk="0" h="120000" w="120000">
                  <a:moveTo>
                    <a:pt x="43233" y="113267"/>
                  </a:moveTo>
                  <a:lnTo>
                    <a:pt x="43233" y="113267"/>
                  </a:lnTo>
                  <a:cubicBezTo>
                    <a:pt x="33974" y="110352"/>
                    <a:pt x="25634" y="105074"/>
                    <a:pt x="19037" y="97954"/>
                  </a:cubicBezTo>
                  <a:lnTo>
                    <a:pt x="15752" y="100478"/>
                  </a:lnTo>
                  <a:lnTo>
                    <a:pt x="18190" y="92124"/>
                  </a:lnTo>
                  <a:lnTo>
                    <a:pt x="27289" y="91614"/>
                  </a:lnTo>
                  <a:lnTo>
                    <a:pt x="24005" y="94137"/>
                  </a:lnTo>
                  <a:lnTo>
                    <a:pt x="24005" y="94137"/>
                  </a:lnTo>
                  <a:cubicBezTo>
                    <a:pt x="29805" y="100252"/>
                    <a:pt x="37066" y="104789"/>
                    <a:pt x="45105" y="107319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810989" y="2080362"/>
              <a:ext cx="1100154" cy="1100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1"/>
            <p:cNvSpPr txBox="1"/>
            <p:nvPr/>
          </p:nvSpPr>
          <p:spPr>
            <a:xfrm>
              <a:off x="810989" y="2080362"/>
              <a:ext cx="1100154" cy="1100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Quality Assurance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1038991" y="-174"/>
              <a:ext cx="4128948" cy="4128948"/>
            </a:xfrm>
            <a:custGeom>
              <a:rect b="b" l="l" r="r" t="t"/>
              <a:pathLst>
                <a:path extrusionOk="0" h="120000" w="120000">
                  <a:moveTo>
                    <a:pt x="4159" y="60490"/>
                  </a:moveTo>
                  <a:cubicBezTo>
                    <a:pt x="4085" y="52071"/>
                    <a:pt x="5916" y="43745"/>
                    <a:pt x="9514" y="36133"/>
                  </a:cubicBezTo>
                  <a:lnTo>
                    <a:pt x="5947" y="34026"/>
                  </a:lnTo>
                  <a:lnTo>
                    <a:pt x="14608" y="33175"/>
                  </a:lnTo>
                  <a:lnTo>
                    <a:pt x="18472" y="41428"/>
                  </a:lnTo>
                  <a:lnTo>
                    <a:pt x="14908" y="39321"/>
                  </a:lnTo>
                  <a:lnTo>
                    <a:pt x="14908" y="39321"/>
                  </a:lnTo>
                  <a:cubicBezTo>
                    <a:pt x="11871" y="45942"/>
                    <a:pt x="10330" y="53151"/>
                    <a:pt x="10394" y="60435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1476526" y="32049"/>
              <a:ext cx="1100154" cy="1100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1"/>
            <p:cNvSpPr txBox="1"/>
            <p:nvPr/>
          </p:nvSpPr>
          <p:spPr>
            <a:xfrm>
              <a:off x="1476526" y="32049"/>
              <a:ext cx="1100154" cy="1100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Deployment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1038991" y="-174"/>
              <a:ext cx="4128948" cy="4128948"/>
            </a:xfrm>
            <a:custGeom>
              <a:rect b="b" l="l" r="r" t="t"/>
              <a:pathLst>
                <a:path extrusionOk="0" h="120000" w="120000">
                  <a:moveTo>
                    <a:pt x="43943" y="6515"/>
                  </a:moveTo>
                  <a:lnTo>
                    <a:pt x="43943" y="6515"/>
                  </a:lnTo>
                  <a:cubicBezTo>
                    <a:pt x="52744" y="3873"/>
                    <a:pt x="62060" y="3443"/>
                    <a:pt x="71067" y="5264"/>
                  </a:cubicBezTo>
                  <a:lnTo>
                    <a:pt x="72258" y="1297"/>
                  </a:lnTo>
                  <a:lnTo>
                    <a:pt x="75160" y="9501"/>
                  </a:lnTo>
                  <a:lnTo>
                    <a:pt x="68075" y="15231"/>
                  </a:lnTo>
                  <a:lnTo>
                    <a:pt x="69265" y="11265"/>
                  </a:lnTo>
                  <a:lnTo>
                    <a:pt x="69265" y="11265"/>
                  </a:lnTo>
                  <a:cubicBezTo>
                    <a:pt x="61438" y="9777"/>
                    <a:pt x="53367" y="10196"/>
                    <a:pt x="45736" y="1248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type="title"/>
          </p:nvPr>
        </p:nvSpPr>
        <p:spPr>
          <a:xfrm>
            <a:off x="729325" y="2018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Gannt Chart</a:t>
            </a:r>
            <a:endParaRPr/>
          </a:p>
        </p:txBody>
      </p:sp>
      <p:sp>
        <p:nvSpPr>
          <p:cNvPr id="140" name="Google Shape;140;p4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289" y="1392585"/>
            <a:ext cx="10453422" cy="469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651575" y="108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Gannt Chart</a:t>
            </a:r>
            <a:endParaRPr/>
          </a:p>
        </p:txBody>
      </p:sp>
      <p:sp>
        <p:nvSpPr>
          <p:cNvPr id="147" name="Google Shape;147;p22"/>
          <p:cNvSpPr txBox="1"/>
          <p:nvPr>
            <p:ph idx="10" type="dt"/>
          </p:nvPr>
        </p:nvSpPr>
        <p:spPr>
          <a:xfrm>
            <a:off x="0" y="65008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2/10/2023</a:t>
            </a:r>
            <a:endParaRPr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665" y="1317088"/>
            <a:ext cx="10658670" cy="4846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Roles and  Responsibility</a:t>
            </a:r>
            <a:endParaRPr/>
          </a:p>
        </p:txBody>
      </p:sp>
      <p:sp>
        <p:nvSpPr>
          <p:cNvPr id="155" name="Google Shape;155;p5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8130633" y="2488735"/>
            <a:ext cx="1190309" cy="1190309"/>
          </a:xfrm>
          <a:custGeom>
            <a:rect b="b" l="l" r="r" t="t"/>
            <a:pathLst>
              <a:path extrusionOk="0" h="26720" w="26720">
                <a:moveTo>
                  <a:pt x="13343" y="0"/>
                </a:moveTo>
                <a:cubicBezTo>
                  <a:pt x="5972" y="0"/>
                  <a:pt x="1" y="5971"/>
                  <a:pt x="1" y="13343"/>
                </a:cubicBezTo>
                <a:cubicBezTo>
                  <a:pt x="1" y="20715"/>
                  <a:pt x="5972" y="26720"/>
                  <a:pt x="13343" y="26720"/>
                </a:cubicBezTo>
                <a:cubicBezTo>
                  <a:pt x="20715" y="26720"/>
                  <a:pt x="26720" y="20715"/>
                  <a:pt x="26720" y="13343"/>
                </a:cubicBezTo>
                <a:cubicBezTo>
                  <a:pt x="26720" y="5971"/>
                  <a:pt x="20715" y="0"/>
                  <a:pt x="13343" y="0"/>
                </a:cubicBez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 b="15794" l="40926" r="39777" t="46521"/>
          <a:stretch/>
        </p:blipFill>
        <p:spPr>
          <a:xfrm>
            <a:off x="7922275" y="1933284"/>
            <a:ext cx="1629163" cy="193831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5"/>
          <p:cNvSpPr/>
          <p:nvPr/>
        </p:nvSpPr>
        <p:spPr>
          <a:xfrm>
            <a:off x="2903882" y="2440419"/>
            <a:ext cx="1190309" cy="1190309"/>
          </a:xfrm>
          <a:custGeom>
            <a:rect b="b" l="l" r="r" t="t"/>
            <a:pathLst>
              <a:path extrusionOk="0" h="26720" w="26720">
                <a:moveTo>
                  <a:pt x="13343" y="0"/>
                </a:moveTo>
                <a:cubicBezTo>
                  <a:pt x="5972" y="0"/>
                  <a:pt x="1" y="5971"/>
                  <a:pt x="1" y="13343"/>
                </a:cubicBezTo>
                <a:cubicBezTo>
                  <a:pt x="1" y="20715"/>
                  <a:pt x="5972" y="26720"/>
                  <a:pt x="13343" y="26720"/>
                </a:cubicBezTo>
                <a:cubicBezTo>
                  <a:pt x="20715" y="26720"/>
                  <a:pt x="26720" y="20715"/>
                  <a:pt x="26720" y="13343"/>
                </a:cubicBezTo>
                <a:cubicBezTo>
                  <a:pt x="26720" y="5971"/>
                  <a:pt x="20715" y="0"/>
                  <a:pt x="13343" y="0"/>
                </a:cubicBez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 b="62315" l="60828" r="17417" t="0"/>
          <a:stretch/>
        </p:blipFill>
        <p:spPr>
          <a:xfrm>
            <a:off x="2638582" y="1933284"/>
            <a:ext cx="1836420" cy="193831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 txBox="1"/>
          <p:nvPr/>
        </p:nvSpPr>
        <p:spPr>
          <a:xfrm>
            <a:off x="2185192" y="3876681"/>
            <a:ext cx="2743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Kaushal Jethava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7354187" y="3871594"/>
            <a:ext cx="274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Priyansh Savani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2127436" y="4314642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Backend Development</a:t>
            </a:r>
            <a:endParaRPr b="0" i="0" sz="1800" u="none" cap="none" strike="noStrike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7365256" y="4314642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Front-end Development</a:t>
            </a:r>
            <a:endParaRPr b="0" i="0" sz="1800" u="none" cap="none" strike="noStrike">
              <a:solidFill>
                <a:srgbClr val="4F81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1F497D"/>
                </a:solidFill>
              </a:rPr>
              <a:t>Software Requirement</a:t>
            </a:r>
            <a:endParaRPr/>
          </a:p>
        </p:txBody>
      </p:sp>
      <p:sp>
        <p:nvSpPr>
          <p:cNvPr id="169" name="Google Shape;169;p6"/>
          <p:cNvSpPr txBox="1"/>
          <p:nvPr>
            <p:ph idx="12" type="sldNum"/>
          </p:nvPr>
        </p:nvSpPr>
        <p:spPr>
          <a:xfrm>
            <a:off x="9448800" y="6518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ml 5 icon in Color Style" id="170" name="Google Shape;1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715" y="1690688"/>
            <a:ext cx="1306286" cy="1306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CSS 3 – Logos PNG" id="171" name="Google Shape;17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5462" y="2996984"/>
            <a:ext cx="1306287" cy="1306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JavaScript – Logos PNG" id="172" name="Google Shape;17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1127" y="1690688"/>
            <a:ext cx="1306286" cy="1306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41163" y="2805696"/>
            <a:ext cx="1306286" cy="1306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582540" y="1690689"/>
            <a:ext cx="1169698" cy="116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6"/>
          <p:cNvSpPr txBox="1"/>
          <p:nvPr/>
        </p:nvSpPr>
        <p:spPr>
          <a:xfrm>
            <a:off x="1122009" y="2860386"/>
            <a:ext cx="10263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HTML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5192487" y="2860386"/>
            <a:ext cx="148356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JavaScript ES6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3512966" y="4298607"/>
            <a:ext cx="98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CSS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7385762" y="4117388"/>
            <a:ext cx="14170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Angular 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9291478" y="2860386"/>
            <a:ext cx="17518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Dot Net Core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ata Engineer's Lunch #34: DBeaver - Anant" id="180" name="Google Shape;180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45481" y="5060911"/>
            <a:ext cx="2613350" cy="996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34250" y="4517500"/>
            <a:ext cx="1266180" cy="130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6"/>
          <p:cNvSpPr txBox="1"/>
          <p:nvPr/>
        </p:nvSpPr>
        <p:spPr>
          <a:xfrm>
            <a:off x="1434250" y="5948625"/>
            <a:ext cx="148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F81B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Postgresql</a:t>
            </a:r>
            <a:endParaRPr sz="2000">
              <a:solidFill>
                <a:srgbClr val="4F81B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M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2022-02-24T04:45:45Z</dcterms:created>
  <dc:creator>KHUSHI PATEL</dc:creator>
</cp:coreProperties>
</file>