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520"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100" b="1" i="0">
                <a:solidFill>
                  <a:srgbClr val="D9D9D9"/>
                </a:solidFill>
                <a:latin typeface="Arial"/>
                <a:cs typeface="Arial"/>
              </a:defRPr>
            </a:lvl1pPr>
          </a:lstStyle>
          <a:p>
            <a:pPr marL="12700">
              <a:lnSpc>
                <a:spcPts val="1315"/>
              </a:lnSpc>
            </a:pPr>
            <a:r>
              <a:rPr spc="-5" dirty="0"/>
              <a:t>cs626-2024</a:t>
            </a:r>
            <a:r>
              <a:rPr spc="590" dirty="0"/>
              <a:t> </a:t>
            </a:r>
            <a:r>
              <a:rPr spc="-5" dirty="0"/>
              <a:t>Assignment</a:t>
            </a:r>
            <a:r>
              <a:rPr spc="-10" dirty="0"/>
              <a:t> </a:t>
            </a:r>
            <a:r>
              <a:rPr spc="-5" dirty="0"/>
              <a:t>1.a-</a:t>
            </a:r>
            <a:r>
              <a:rPr spc="-10" dirty="0"/>
              <a:t> </a:t>
            </a:r>
            <a:r>
              <a:rPr spc="-5" dirty="0"/>
              <a:t>POS</a:t>
            </a:r>
            <a:r>
              <a:rPr spc="-10" dirty="0"/>
              <a:t> </a:t>
            </a:r>
            <a:r>
              <a:rPr spc="-20" dirty="0"/>
              <a:t>Tagging</a:t>
            </a:r>
            <a:r>
              <a:rPr spc="-10" dirty="0"/>
              <a:t> </a:t>
            </a:r>
            <a:r>
              <a:rPr spc="-5" dirty="0"/>
              <a:t>using</a:t>
            </a:r>
            <a:r>
              <a:rPr spc="-10" dirty="0"/>
              <a:t> </a:t>
            </a:r>
            <a:r>
              <a:rPr spc="-5" dirty="0"/>
              <a:t>HMM</a:t>
            </a:r>
          </a:p>
        </p:txBody>
      </p:sp>
      <p:sp>
        <p:nvSpPr>
          <p:cNvPr id="5" name="Holder 5"/>
          <p:cNvSpPr>
            <a:spLocks noGrp="1"/>
          </p:cNvSpPr>
          <p:nvPr>
            <p:ph type="dt" sz="half" idx="6"/>
          </p:nvPr>
        </p:nvSpPr>
        <p:spPr/>
        <p:txBody>
          <a:bodyPr lIns="0" tIns="0" rIns="0" bIns="0"/>
          <a:lstStyle>
            <a:lvl1pPr>
              <a:defRPr sz="1100" b="0" i="0">
                <a:solidFill>
                  <a:srgbClr val="CCCCCC"/>
                </a:solidFill>
                <a:latin typeface="Arial MT"/>
                <a:cs typeface="Arial MT"/>
              </a:defRPr>
            </a:lvl1pPr>
          </a:lstStyle>
          <a:p>
            <a:pPr marL="12700">
              <a:lnSpc>
                <a:spcPts val="1315"/>
              </a:lnSpc>
            </a:pPr>
            <a:r>
              <a:rPr spc="-5" dirty="0"/>
              <a:t>07/09/2024</a:t>
            </a:r>
          </a:p>
        </p:txBody>
      </p:sp>
      <p:sp>
        <p:nvSpPr>
          <p:cNvPr id="6" name="Holder 6"/>
          <p:cNvSpPr>
            <a:spLocks noGrp="1"/>
          </p:cNvSpPr>
          <p:nvPr>
            <p:ph type="sldNum" sz="quarter" idx="7"/>
          </p:nvPr>
        </p:nvSpPr>
        <p:spPr/>
        <p:txBody>
          <a:bodyPr lIns="0" tIns="0" rIns="0" bIns="0"/>
          <a:lstStyle>
            <a:lvl1pPr>
              <a:defRPr sz="1300" b="0" i="0">
                <a:solidFill>
                  <a:schemeClr val="hlink"/>
                </a:solidFill>
                <a:latin typeface="Arial MT"/>
                <a:cs typeface="Arial MT"/>
              </a:defRPr>
            </a:lvl1pPr>
          </a:lstStyle>
          <a:p>
            <a:pPr marL="38100">
              <a:lnSpc>
                <a:spcPts val="1535"/>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009900"/>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2400" b="0" i="0">
                <a:solidFill>
                  <a:schemeClr val="hlink"/>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defRPr sz="1100" b="1" i="0">
                <a:solidFill>
                  <a:srgbClr val="D9D9D9"/>
                </a:solidFill>
                <a:latin typeface="Arial"/>
                <a:cs typeface="Arial"/>
              </a:defRPr>
            </a:lvl1pPr>
          </a:lstStyle>
          <a:p>
            <a:pPr marL="12700">
              <a:lnSpc>
                <a:spcPts val="1315"/>
              </a:lnSpc>
            </a:pPr>
            <a:r>
              <a:rPr spc="-5" dirty="0"/>
              <a:t>cs626-2024</a:t>
            </a:r>
            <a:r>
              <a:rPr spc="590" dirty="0"/>
              <a:t> </a:t>
            </a:r>
            <a:r>
              <a:rPr spc="-5" dirty="0"/>
              <a:t>Assignment</a:t>
            </a:r>
            <a:r>
              <a:rPr spc="-10" dirty="0"/>
              <a:t> </a:t>
            </a:r>
            <a:r>
              <a:rPr spc="-5" dirty="0"/>
              <a:t>1.a-</a:t>
            </a:r>
            <a:r>
              <a:rPr spc="-10" dirty="0"/>
              <a:t> </a:t>
            </a:r>
            <a:r>
              <a:rPr spc="-5" dirty="0"/>
              <a:t>POS</a:t>
            </a:r>
            <a:r>
              <a:rPr spc="-10" dirty="0"/>
              <a:t> </a:t>
            </a:r>
            <a:r>
              <a:rPr spc="-20" dirty="0"/>
              <a:t>Tagging</a:t>
            </a:r>
            <a:r>
              <a:rPr spc="-10" dirty="0"/>
              <a:t> </a:t>
            </a:r>
            <a:r>
              <a:rPr spc="-5" dirty="0"/>
              <a:t>using</a:t>
            </a:r>
            <a:r>
              <a:rPr spc="-10" dirty="0"/>
              <a:t> </a:t>
            </a:r>
            <a:r>
              <a:rPr spc="-5" dirty="0"/>
              <a:t>HMM</a:t>
            </a:r>
          </a:p>
        </p:txBody>
      </p:sp>
      <p:sp>
        <p:nvSpPr>
          <p:cNvPr id="5" name="Holder 5"/>
          <p:cNvSpPr>
            <a:spLocks noGrp="1"/>
          </p:cNvSpPr>
          <p:nvPr>
            <p:ph type="dt" sz="half" idx="6"/>
          </p:nvPr>
        </p:nvSpPr>
        <p:spPr/>
        <p:txBody>
          <a:bodyPr lIns="0" tIns="0" rIns="0" bIns="0"/>
          <a:lstStyle>
            <a:lvl1pPr>
              <a:defRPr sz="1100" b="0" i="0">
                <a:solidFill>
                  <a:srgbClr val="CCCCCC"/>
                </a:solidFill>
                <a:latin typeface="Arial MT"/>
                <a:cs typeface="Arial MT"/>
              </a:defRPr>
            </a:lvl1pPr>
          </a:lstStyle>
          <a:p>
            <a:pPr marL="12700">
              <a:lnSpc>
                <a:spcPts val="1315"/>
              </a:lnSpc>
            </a:pPr>
            <a:r>
              <a:rPr spc="-5" dirty="0"/>
              <a:t>07/09/2024</a:t>
            </a:r>
          </a:p>
        </p:txBody>
      </p:sp>
      <p:sp>
        <p:nvSpPr>
          <p:cNvPr id="6" name="Holder 6"/>
          <p:cNvSpPr>
            <a:spLocks noGrp="1"/>
          </p:cNvSpPr>
          <p:nvPr>
            <p:ph type="sldNum" sz="quarter" idx="7"/>
          </p:nvPr>
        </p:nvSpPr>
        <p:spPr/>
        <p:txBody>
          <a:bodyPr lIns="0" tIns="0" rIns="0" bIns="0"/>
          <a:lstStyle>
            <a:lvl1pPr>
              <a:defRPr sz="1300" b="0" i="0">
                <a:solidFill>
                  <a:schemeClr val="hlink"/>
                </a:solidFill>
                <a:latin typeface="Arial MT"/>
                <a:cs typeface="Arial MT"/>
              </a:defRPr>
            </a:lvl1pPr>
          </a:lstStyle>
          <a:p>
            <a:pPr marL="38100">
              <a:lnSpc>
                <a:spcPts val="1535"/>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009900"/>
                </a:solidFill>
                <a:latin typeface="Arial MT"/>
                <a:cs typeface="Arial MT"/>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100" b="1" i="0">
                <a:solidFill>
                  <a:srgbClr val="D9D9D9"/>
                </a:solidFill>
                <a:latin typeface="Arial"/>
                <a:cs typeface="Arial"/>
              </a:defRPr>
            </a:lvl1pPr>
          </a:lstStyle>
          <a:p>
            <a:pPr marL="12700">
              <a:lnSpc>
                <a:spcPts val="1315"/>
              </a:lnSpc>
            </a:pPr>
            <a:r>
              <a:rPr spc="-5" dirty="0"/>
              <a:t>cs626-2024</a:t>
            </a:r>
            <a:r>
              <a:rPr spc="590" dirty="0"/>
              <a:t> </a:t>
            </a:r>
            <a:r>
              <a:rPr spc="-5" dirty="0"/>
              <a:t>Assignment</a:t>
            </a:r>
            <a:r>
              <a:rPr spc="-10" dirty="0"/>
              <a:t> </a:t>
            </a:r>
            <a:r>
              <a:rPr spc="-5" dirty="0"/>
              <a:t>1.a-</a:t>
            </a:r>
            <a:r>
              <a:rPr spc="-10" dirty="0"/>
              <a:t> </a:t>
            </a:r>
            <a:r>
              <a:rPr spc="-5" dirty="0"/>
              <a:t>POS</a:t>
            </a:r>
            <a:r>
              <a:rPr spc="-10" dirty="0"/>
              <a:t> </a:t>
            </a:r>
            <a:r>
              <a:rPr spc="-20" dirty="0"/>
              <a:t>Tagging</a:t>
            </a:r>
            <a:r>
              <a:rPr spc="-10" dirty="0"/>
              <a:t> </a:t>
            </a:r>
            <a:r>
              <a:rPr spc="-5" dirty="0"/>
              <a:t>using</a:t>
            </a:r>
            <a:r>
              <a:rPr spc="-10" dirty="0"/>
              <a:t> </a:t>
            </a:r>
            <a:r>
              <a:rPr spc="-5" dirty="0"/>
              <a:t>HMM</a:t>
            </a:r>
          </a:p>
        </p:txBody>
      </p:sp>
      <p:sp>
        <p:nvSpPr>
          <p:cNvPr id="6" name="Holder 6"/>
          <p:cNvSpPr>
            <a:spLocks noGrp="1"/>
          </p:cNvSpPr>
          <p:nvPr>
            <p:ph type="dt" sz="half" idx="6"/>
          </p:nvPr>
        </p:nvSpPr>
        <p:spPr/>
        <p:txBody>
          <a:bodyPr lIns="0" tIns="0" rIns="0" bIns="0"/>
          <a:lstStyle>
            <a:lvl1pPr>
              <a:defRPr sz="1100" b="0" i="0">
                <a:solidFill>
                  <a:srgbClr val="CCCCCC"/>
                </a:solidFill>
                <a:latin typeface="Arial MT"/>
                <a:cs typeface="Arial MT"/>
              </a:defRPr>
            </a:lvl1pPr>
          </a:lstStyle>
          <a:p>
            <a:pPr marL="12700">
              <a:lnSpc>
                <a:spcPts val="1315"/>
              </a:lnSpc>
            </a:pPr>
            <a:r>
              <a:rPr spc="-5" dirty="0"/>
              <a:t>07/09/2024</a:t>
            </a:r>
          </a:p>
        </p:txBody>
      </p:sp>
      <p:sp>
        <p:nvSpPr>
          <p:cNvPr id="7" name="Holder 7"/>
          <p:cNvSpPr>
            <a:spLocks noGrp="1"/>
          </p:cNvSpPr>
          <p:nvPr>
            <p:ph type="sldNum" sz="quarter" idx="7"/>
          </p:nvPr>
        </p:nvSpPr>
        <p:spPr/>
        <p:txBody>
          <a:bodyPr lIns="0" tIns="0" rIns="0" bIns="0"/>
          <a:lstStyle>
            <a:lvl1pPr>
              <a:defRPr sz="1300" b="0" i="0">
                <a:solidFill>
                  <a:schemeClr val="hlink"/>
                </a:solidFill>
                <a:latin typeface="Arial MT"/>
                <a:cs typeface="Arial MT"/>
              </a:defRPr>
            </a:lvl1pPr>
          </a:lstStyle>
          <a:p>
            <a:pPr marL="38100">
              <a:lnSpc>
                <a:spcPts val="1535"/>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009900"/>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defRPr sz="1100" b="1" i="0">
                <a:solidFill>
                  <a:srgbClr val="D9D9D9"/>
                </a:solidFill>
                <a:latin typeface="Arial"/>
                <a:cs typeface="Arial"/>
              </a:defRPr>
            </a:lvl1pPr>
          </a:lstStyle>
          <a:p>
            <a:pPr marL="12700">
              <a:lnSpc>
                <a:spcPts val="1315"/>
              </a:lnSpc>
            </a:pPr>
            <a:r>
              <a:rPr spc="-5" dirty="0"/>
              <a:t>cs626-2024</a:t>
            </a:r>
            <a:r>
              <a:rPr spc="590" dirty="0"/>
              <a:t> </a:t>
            </a:r>
            <a:r>
              <a:rPr spc="-5" dirty="0"/>
              <a:t>Assignment</a:t>
            </a:r>
            <a:r>
              <a:rPr spc="-10" dirty="0"/>
              <a:t> </a:t>
            </a:r>
            <a:r>
              <a:rPr spc="-5" dirty="0"/>
              <a:t>1.a-</a:t>
            </a:r>
            <a:r>
              <a:rPr spc="-10" dirty="0"/>
              <a:t> </a:t>
            </a:r>
            <a:r>
              <a:rPr spc="-5" dirty="0"/>
              <a:t>POS</a:t>
            </a:r>
            <a:r>
              <a:rPr spc="-10" dirty="0"/>
              <a:t> </a:t>
            </a:r>
            <a:r>
              <a:rPr spc="-20" dirty="0"/>
              <a:t>Tagging</a:t>
            </a:r>
            <a:r>
              <a:rPr spc="-10" dirty="0"/>
              <a:t> </a:t>
            </a:r>
            <a:r>
              <a:rPr spc="-5" dirty="0"/>
              <a:t>using</a:t>
            </a:r>
            <a:r>
              <a:rPr spc="-10" dirty="0"/>
              <a:t> </a:t>
            </a:r>
            <a:r>
              <a:rPr spc="-5" dirty="0"/>
              <a:t>HMM</a:t>
            </a:r>
          </a:p>
        </p:txBody>
      </p:sp>
      <p:sp>
        <p:nvSpPr>
          <p:cNvPr id="4" name="Holder 4"/>
          <p:cNvSpPr>
            <a:spLocks noGrp="1"/>
          </p:cNvSpPr>
          <p:nvPr>
            <p:ph type="dt" sz="half" idx="6"/>
          </p:nvPr>
        </p:nvSpPr>
        <p:spPr/>
        <p:txBody>
          <a:bodyPr lIns="0" tIns="0" rIns="0" bIns="0"/>
          <a:lstStyle>
            <a:lvl1pPr>
              <a:defRPr sz="1100" b="0" i="0">
                <a:solidFill>
                  <a:srgbClr val="CCCCCC"/>
                </a:solidFill>
                <a:latin typeface="Arial MT"/>
                <a:cs typeface="Arial MT"/>
              </a:defRPr>
            </a:lvl1pPr>
          </a:lstStyle>
          <a:p>
            <a:pPr marL="12700">
              <a:lnSpc>
                <a:spcPts val="1315"/>
              </a:lnSpc>
            </a:pPr>
            <a:r>
              <a:rPr spc="-5" dirty="0"/>
              <a:t>07/09/2024</a:t>
            </a:r>
          </a:p>
        </p:txBody>
      </p:sp>
      <p:sp>
        <p:nvSpPr>
          <p:cNvPr id="5" name="Holder 5"/>
          <p:cNvSpPr>
            <a:spLocks noGrp="1"/>
          </p:cNvSpPr>
          <p:nvPr>
            <p:ph type="sldNum" sz="quarter" idx="7"/>
          </p:nvPr>
        </p:nvSpPr>
        <p:spPr/>
        <p:txBody>
          <a:bodyPr lIns="0" tIns="0" rIns="0" bIns="0"/>
          <a:lstStyle>
            <a:lvl1pPr>
              <a:defRPr sz="1300" b="0" i="0">
                <a:solidFill>
                  <a:schemeClr val="hlink"/>
                </a:solidFill>
                <a:latin typeface="Arial MT"/>
                <a:cs typeface="Arial MT"/>
              </a:defRPr>
            </a:lvl1pPr>
          </a:lstStyle>
          <a:p>
            <a:pPr marL="38100">
              <a:lnSpc>
                <a:spcPts val="1535"/>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100" b="1" i="0">
                <a:solidFill>
                  <a:srgbClr val="D9D9D9"/>
                </a:solidFill>
                <a:latin typeface="Arial"/>
                <a:cs typeface="Arial"/>
              </a:defRPr>
            </a:lvl1pPr>
          </a:lstStyle>
          <a:p>
            <a:pPr marL="12700">
              <a:lnSpc>
                <a:spcPts val="1315"/>
              </a:lnSpc>
            </a:pPr>
            <a:r>
              <a:rPr spc="-5" dirty="0"/>
              <a:t>cs626-2024</a:t>
            </a:r>
            <a:r>
              <a:rPr spc="590" dirty="0"/>
              <a:t> </a:t>
            </a:r>
            <a:r>
              <a:rPr spc="-5" dirty="0"/>
              <a:t>Assignment</a:t>
            </a:r>
            <a:r>
              <a:rPr spc="-10" dirty="0"/>
              <a:t> </a:t>
            </a:r>
            <a:r>
              <a:rPr spc="-5" dirty="0"/>
              <a:t>1.a-</a:t>
            </a:r>
            <a:r>
              <a:rPr spc="-10" dirty="0"/>
              <a:t> </a:t>
            </a:r>
            <a:r>
              <a:rPr spc="-5" dirty="0"/>
              <a:t>POS</a:t>
            </a:r>
            <a:r>
              <a:rPr spc="-10" dirty="0"/>
              <a:t> </a:t>
            </a:r>
            <a:r>
              <a:rPr spc="-20" dirty="0"/>
              <a:t>Tagging</a:t>
            </a:r>
            <a:r>
              <a:rPr spc="-10" dirty="0"/>
              <a:t> </a:t>
            </a:r>
            <a:r>
              <a:rPr spc="-5" dirty="0"/>
              <a:t>using</a:t>
            </a:r>
            <a:r>
              <a:rPr spc="-10" dirty="0"/>
              <a:t> </a:t>
            </a:r>
            <a:r>
              <a:rPr spc="-5" dirty="0"/>
              <a:t>HMM</a:t>
            </a:r>
          </a:p>
        </p:txBody>
      </p:sp>
      <p:sp>
        <p:nvSpPr>
          <p:cNvPr id="3" name="Holder 3"/>
          <p:cNvSpPr>
            <a:spLocks noGrp="1"/>
          </p:cNvSpPr>
          <p:nvPr>
            <p:ph type="dt" sz="half" idx="6"/>
          </p:nvPr>
        </p:nvSpPr>
        <p:spPr/>
        <p:txBody>
          <a:bodyPr lIns="0" tIns="0" rIns="0" bIns="0"/>
          <a:lstStyle>
            <a:lvl1pPr>
              <a:defRPr sz="1100" b="0" i="0">
                <a:solidFill>
                  <a:srgbClr val="CCCCCC"/>
                </a:solidFill>
                <a:latin typeface="Arial MT"/>
                <a:cs typeface="Arial MT"/>
              </a:defRPr>
            </a:lvl1pPr>
          </a:lstStyle>
          <a:p>
            <a:pPr marL="12700">
              <a:lnSpc>
                <a:spcPts val="1315"/>
              </a:lnSpc>
            </a:pPr>
            <a:r>
              <a:rPr spc="-5" dirty="0"/>
              <a:t>07/09/2024</a:t>
            </a:r>
          </a:p>
        </p:txBody>
      </p:sp>
      <p:sp>
        <p:nvSpPr>
          <p:cNvPr id="4" name="Holder 4"/>
          <p:cNvSpPr>
            <a:spLocks noGrp="1"/>
          </p:cNvSpPr>
          <p:nvPr>
            <p:ph type="sldNum" sz="quarter" idx="7"/>
          </p:nvPr>
        </p:nvSpPr>
        <p:spPr/>
        <p:txBody>
          <a:bodyPr lIns="0" tIns="0" rIns="0" bIns="0"/>
          <a:lstStyle>
            <a:lvl1pPr>
              <a:defRPr sz="1300" b="0" i="0">
                <a:solidFill>
                  <a:schemeClr val="hlink"/>
                </a:solidFill>
                <a:latin typeface="Arial MT"/>
                <a:cs typeface="Arial MT"/>
              </a:defRPr>
            </a:lvl1pPr>
          </a:lstStyle>
          <a:p>
            <a:pPr marL="38100">
              <a:lnSpc>
                <a:spcPts val="1535"/>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31223" y="-8016"/>
            <a:ext cx="7268845" cy="1244600"/>
          </a:xfrm>
          <a:prstGeom prst="rect">
            <a:avLst/>
          </a:prstGeom>
        </p:spPr>
        <p:txBody>
          <a:bodyPr wrap="square" lIns="0" tIns="0" rIns="0" bIns="0">
            <a:spAutoFit/>
          </a:bodyPr>
          <a:lstStyle>
            <a:lvl1pPr>
              <a:defRPr sz="4000" b="0" i="0">
                <a:solidFill>
                  <a:srgbClr val="009900"/>
                </a:solidFill>
                <a:latin typeface="Arial MT"/>
                <a:cs typeface="Arial MT"/>
              </a:defRPr>
            </a:lvl1pPr>
          </a:lstStyle>
          <a:p>
            <a:endParaRPr/>
          </a:p>
        </p:txBody>
      </p:sp>
      <p:sp>
        <p:nvSpPr>
          <p:cNvPr id="3" name="Holder 3"/>
          <p:cNvSpPr>
            <a:spLocks noGrp="1"/>
          </p:cNvSpPr>
          <p:nvPr>
            <p:ph type="body" idx="1"/>
          </p:nvPr>
        </p:nvSpPr>
        <p:spPr>
          <a:xfrm>
            <a:off x="745365" y="1153533"/>
            <a:ext cx="7375525" cy="1183639"/>
          </a:xfrm>
          <a:prstGeom prst="rect">
            <a:avLst/>
          </a:prstGeom>
        </p:spPr>
        <p:txBody>
          <a:bodyPr wrap="square" lIns="0" tIns="0" rIns="0" bIns="0">
            <a:spAutoFit/>
          </a:bodyPr>
          <a:lstStyle>
            <a:lvl1pPr>
              <a:defRPr sz="2400" b="0" i="0">
                <a:solidFill>
                  <a:schemeClr val="hlink"/>
                </a:solidFill>
                <a:latin typeface="Arial MT"/>
                <a:cs typeface="Arial MT"/>
              </a:defRPr>
            </a:lvl1pPr>
          </a:lstStyle>
          <a:p>
            <a:endParaRPr/>
          </a:p>
        </p:txBody>
      </p:sp>
      <p:sp>
        <p:nvSpPr>
          <p:cNvPr id="4" name="Holder 4"/>
          <p:cNvSpPr>
            <a:spLocks noGrp="1"/>
          </p:cNvSpPr>
          <p:nvPr>
            <p:ph type="ftr" sz="quarter" idx="5"/>
          </p:nvPr>
        </p:nvSpPr>
        <p:spPr>
          <a:xfrm>
            <a:off x="2642845" y="4931200"/>
            <a:ext cx="3651885" cy="181610"/>
          </a:xfrm>
          <a:prstGeom prst="rect">
            <a:avLst/>
          </a:prstGeom>
        </p:spPr>
        <p:txBody>
          <a:bodyPr wrap="square" lIns="0" tIns="0" rIns="0" bIns="0">
            <a:spAutoFit/>
          </a:bodyPr>
          <a:lstStyle>
            <a:lvl1pPr>
              <a:defRPr sz="1100" b="1" i="0">
                <a:solidFill>
                  <a:srgbClr val="D9D9D9"/>
                </a:solidFill>
                <a:latin typeface="Arial"/>
                <a:cs typeface="Arial"/>
              </a:defRPr>
            </a:lvl1pPr>
          </a:lstStyle>
          <a:p>
            <a:pPr marL="12700">
              <a:lnSpc>
                <a:spcPts val="1315"/>
              </a:lnSpc>
            </a:pPr>
            <a:r>
              <a:rPr spc="-5" dirty="0"/>
              <a:t>cs626-2024</a:t>
            </a:r>
            <a:r>
              <a:rPr spc="590" dirty="0"/>
              <a:t> </a:t>
            </a:r>
            <a:r>
              <a:rPr spc="-5" dirty="0"/>
              <a:t>Assignment</a:t>
            </a:r>
            <a:r>
              <a:rPr spc="-10" dirty="0"/>
              <a:t> </a:t>
            </a:r>
            <a:r>
              <a:rPr spc="-5" dirty="0"/>
              <a:t>1.a-</a:t>
            </a:r>
            <a:r>
              <a:rPr spc="-10" dirty="0"/>
              <a:t> </a:t>
            </a:r>
            <a:r>
              <a:rPr spc="-5" dirty="0"/>
              <a:t>POS</a:t>
            </a:r>
            <a:r>
              <a:rPr spc="-10" dirty="0"/>
              <a:t> </a:t>
            </a:r>
            <a:r>
              <a:rPr spc="-20" dirty="0"/>
              <a:t>Tagging</a:t>
            </a:r>
            <a:r>
              <a:rPr spc="-10" dirty="0"/>
              <a:t> </a:t>
            </a:r>
            <a:r>
              <a:rPr spc="-5" dirty="0"/>
              <a:t>using</a:t>
            </a:r>
            <a:r>
              <a:rPr spc="-10" dirty="0"/>
              <a:t> </a:t>
            </a:r>
            <a:r>
              <a:rPr spc="-5" dirty="0"/>
              <a:t>HMM</a:t>
            </a:r>
          </a:p>
        </p:txBody>
      </p:sp>
      <p:sp>
        <p:nvSpPr>
          <p:cNvPr id="5" name="Holder 5"/>
          <p:cNvSpPr>
            <a:spLocks noGrp="1"/>
          </p:cNvSpPr>
          <p:nvPr>
            <p:ph type="dt" sz="half" idx="6"/>
          </p:nvPr>
        </p:nvSpPr>
        <p:spPr>
          <a:xfrm>
            <a:off x="267457" y="4931200"/>
            <a:ext cx="724535" cy="181610"/>
          </a:xfrm>
          <a:prstGeom prst="rect">
            <a:avLst/>
          </a:prstGeom>
        </p:spPr>
        <p:txBody>
          <a:bodyPr wrap="square" lIns="0" tIns="0" rIns="0" bIns="0">
            <a:spAutoFit/>
          </a:bodyPr>
          <a:lstStyle>
            <a:lvl1pPr>
              <a:defRPr sz="1100" b="0" i="0">
                <a:solidFill>
                  <a:srgbClr val="CCCCCC"/>
                </a:solidFill>
                <a:latin typeface="Arial MT"/>
                <a:cs typeface="Arial MT"/>
              </a:defRPr>
            </a:lvl1pPr>
          </a:lstStyle>
          <a:p>
            <a:pPr marL="12700">
              <a:lnSpc>
                <a:spcPts val="1315"/>
              </a:lnSpc>
            </a:pPr>
            <a:r>
              <a:rPr spc="-5" dirty="0"/>
              <a:t>07/09/2024</a:t>
            </a:r>
          </a:p>
        </p:txBody>
      </p:sp>
      <p:sp>
        <p:nvSpPr>
          <p:cNvPr id="6" name="Holder 6"/>
          <p:cNvSpPr>
            <a:spLocks noGrp="1"/>
          </p:cNvSpPr>
          <p:nvPr>
            <p:ph type="sldNum" sz="quarter" idx="7"/>
          </p:nvPr>
        </p:nvSpPr>
        <p:spPr>
          <a:xfrm>
            <a:off x="8789057" y="4879273"/>
            <a:ext cx="260350" cy="210185"/>
          </a:xfrm>
          <a:prstGeom prst="rect">
            <a:avLst/>
          </a:prstGeom>
        </p:spPr>
        <p:txBody>
          <a:bodyPr wrap="square" lIns="0" tIns="0" rIns="0" bIns="0">
            <a:spAutoFit/>
          </a:bodyPr>
          <a:lstStyle>
            <a:lvl1pPr>
              <a:defRPr sz="1300" b="0" i="0">
                <a:solidFill>
                  <a:schemeClr val="hlink"/>
                </a:solidFill>
                <a:latin typeface="Arial MT"/>
                <a:cs typeface="Arial MT"/>
              </a:defRPr>
            </a:lvl1pPr>
          </a:lstStyle>
          <a:p>
            <a:pPr marL="38100">
              <a:lnSpc>
                <a:spcPts val="1535"/>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gradio.app/" TargetMode="External"/><Relationship Id="rId2" Type="http://schemas.openxmlformats.org/officeDocument/2006/relationships/hyperlink" Target="http://www.nltk.org/nltk_data" TargetMode="External"/><Relationship Id="rId1" Type="http://schemas.openxmlformats.org/officeDocument/2006/relationships/slideLayout" Target="../slideLayouts/slideLayout2.xml"/><Relationship Id="rId4" Type="http://schemas.openxmlformats.org/officeDocument/2006/relationships/hyperlink" Target="https://streamlit.io/"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16418" y="878664"/>
            <a:ext cx="6682105" cy="3954779"/>
          </a:xfrm>
          <a:prstGeom prst="rect">
            <a:avLst/>
          </a:prstGeom>
        </p:spPr>
        <p:txBody>
          <a:bodyPr vert="horz" wrap="square" lIns="0" tIns="12700" rIns="0" bIns="0" rtlCol="0">
            <a:spAutoFit/>
          </a:bodyPr>
          <a:lstStyle/>
          <a:p>
            <a:pPr marL="12700" marR="5080" indent="1398905">
              <a:lnSpc>
                <a:spcPct val="100000"/>
              </a:lnSpc>
              <a:spcBef>
                <a:spcPts val="100"/>
              </a:spcBef>
            </a:pPr>
            <a:r>
              <a:rPr sz="4400" b="1" spc="-5" dirty="0">
                <a:solidFill>
                  <a:srgbClr val="009900"/>
                </a:solidFill>
                <a:latin typeface="Arial"/>
                <a:cs typeface="Arial"/>
              </a:rPr>
              <a:t>Assignment-1a </a:t>
            </a:r>
            <a:r>
              <a:rPr sz="4400" b="1" dirty="0">
                <a:solidFill>
                  <a:srgbClr val="009900"/>
                </a:solidFill>
                <a:latin typeface="Arial"/>
                <a:cs typeface="Arial"/>
              </a:rPr>
              <a:t> </a:t>
            </a:r>
            <a:r>
              <a:rPr sz="4400" b="1" spc="-10" dirty="0">
                <a:solidFill>
                  <a:srgbClr val="009900"/>
                </a:solidFill>
                <a:latin typeface="Arial"/>
                <a:cs typeface="Arial"/>
              </a:rPr>
              <a:t>POS</a:t>
            </a:r>
            <a:r>
              <a:rPr sz="4400" b="1" spc="-35" dirty="0">
                <a:solidFill>
                  <a:srgbClr val="009900"/>
                </a:solidFill>
                <a:latin typeface="Arial"/>
                <a:cs typeface="Arial"/>
              </a:rPr>
              <a:t> </a:t>
            </a:r>
            <a:r>
              <a:rPr sz="4400" b="1" spc="-55" dirty="0">
                <a:solidFill>
                  <a:srgbClr val="009900"/>
                </a:solidFill>
                <a:latin typeface="Arial"/>
                <a:cs typeface="Arial"/>
              </a:rPr>
              <a:t>Tagging</a:t>
            </a:r>
            <a:r>
              <a:rPr sz="4400" b="1" spc="-25" dirty="0">
                <a:solidFill>
                  <a:srgbClr val="009900"/>
                </a:solidFill>
                <a:latin typeface="Arial"/>
                <a:cs typeface="Arial"/>
              </a:rPr>
              <a:t> </a:t>
            </a:r>
            <a:r>
              <a:rPr sz="4400" b="1" spc="-5" dirty="0">
                <a:solidFill>
                  <a:srgbClr val="009900"/>
                </a:solidFill>
                <a:latin typeface="Arial"/>
                <a:cs typeface="Arial"/>
              </a:rPr>
              <a:t>Using</a:t>
            </a:r>
            <a:r>
              <a:rPr sz="4400" b="1" spc="-25" dirty="0">
                <a:solidFill>
                  <a:srgbClr val="009900"/>
                </a:solidFill>
                <a:latin typeface="Arial"/>
                <a:cs typeface="Arial"/>
              </a:rPr>
              <a:t> </a:t>
            </a:r>
            <a:r>
              <a:rPr sz="4400" b="1" spc="-5" dirty="0">
                <a:solidFill>
                  <a:srgbClr val="009900"/>
                </a:solidFill>
                <a:latin typeface="Arial"/>
                <a:cs typeface="Arial"/>
              </a:rPr>
              <a:t>HMM</a:t>
            </a:r>
            <a:endParaRPr sz="4400" dirty="0">
              <a:latin typeface="Arial"/>
              <a:cs typeface="Arial"/>
            </a:endParaRPr>
          </a:p>
          <a:p>
            <a:pPr marL="540385" algn="ctr">
              <a:lnSpc>
                <a:spcPct val="100000"/>
              </a:lnSpc>
              <a:spcBef>
                <a:spcPts val="2445"/>
              </a:spcBef>
              <a:tabLst>
                <a:tab pos="2179320" algn="l"/>
              </a:tabLst>
            </a:pPr>
            <a:r>
              <a:rPr sz="1800" b="1" spc="-5" dirty="0">
                <a:solidFill>
                  <a:srgbClr val="0000FF"/>
                </a:solidFill>
                <a:latin typeface="Arial"/>
                <a:cs typeface="Arial"/>
              </a:rPr>
              <a:t>Group</a:t>
            </a:r>
            <a:r>
              <a:rPr sz="1800" b="1" spc="-50" dirty="0">
                <a:solidFill>
                  <a:srgbClr val="0000FF"/>
                </a:solidFill>
                <a:latin typeface="Arial"/>
                <a:cs typeface="Arial"/>
              </a:rPr>
              <a:t> </a:t>
            </a:r>
            <a:r>
              <a:rPr sz="1800" b="1" spc="-5" dirty="0">
                <a:solidFill>
                  <a:srgbClr val="0000FF"/>
                </a:solidFill>
                <a:latin typeface="Arial"/>
                <a:cs typeface="Arial"/>
              </a:rPr>
              <a:t>Id-</a:t>
            </a:r>
            <a:r>
              <a:rPr sz="1800" b="1" spc="45" dirty="0">
                <a:solidFill>
                  <a:srgbClr val="0000FF"/>
                </a:solidFill>
                <a:latin typeface="Arial"/>
                <a:cs typeface="Arial"/>
              </a:rPr>
              <a:t> </a:t>
            </a:r>
            <a:r>
              <a:rPr sz="1800" u="sng" dirty="0">
                <a:solidFill>
                  <a:srgbClr val="0000FF"/>
                </a:solidFill>
                <a:uFill>
                  <a:solidFill>
                    <a:srgbClr val="000000"/>
                  </a:solidFill>
                </a:uFill>
                <a:latin typeface="Times New Roman"/>
                <a:cs typeface="Times New Roman"/>
              </a:rPr>
              <a:t> </a:t>
            </a:r>
            <a:r>
              <a:rPr lang="en-IN" sz="1800" u="sng" dirty="0">
                <a:solidFill>
                  <a:srgbClr val="0000FF"/>
                </a:solidFill>
                <a:uFill>
                  <a:solidFill>
                    <a:srgbClr val="000000"/>
                  </a:solidFill>
                </a:uFill>
                <a:latin typeface="Times New Roman"/>
                <a:cs typeface="Times New Roman"/>
              </a:rPr>
              <a:t>42</a:t>
            </a:r>
            <a:r>
              <a:rPr sz="1800" u="sng" dirty="0">
                <a:solidFill>
                  <a:srgbClr val="0000FF"/>
                </a:solidFill>
                <a:uFill>
                  <a:solidFill>
                    <a:srgbClr val="000000"/>
                  </a:solidFill>
                </a:uFill>
                <a:latin typeface="Times New Roman"/>
                <a:cs typeface="Times New Roman"/>
              </a:rPr>
              <a:t>	</a:t>
            </a:r>
            <a:endParaRPr sz="1800" dirty="0">
              <a:latin typeface="Times New Roman"/>
              <a:cs typeface="Times New Roman"/>
            </a:endParaRPr>
          </a:p>
          <a:p>
            <a:pPr marR="67945" algn="ctr">
              <a:lnSpc>
                <a:spcPts val="2050"/>
              </a:lnSpc>
              <a:spcBef>
                <a:spcPts val="1725"/>
              </a:spcBef>
            </a:pPr>
            <a:r>
              <a:rPr lang="en-IN" spc="-5" dirty="0">
                <a:solidFill>
                  <a:srgbClr val="0000FF"/>
                </a:solidFill>
                <a:latin typeface="Arial MT"/>
                <a:cs typeface="Arial MT"/>
              </a:rPr>
              <a:t>Jayesh Jadhav</a:t>
            </a:r>
            <a:r>
              <a:rPr sz="1800" spc="-5" dirty="0">
                <a:solidFill>
                  <a:srgbClr val="0000FF"/>
                </a:solidFill>
                <a:latin typeface="Arial MT"/>
                <a:cs typeface="Arial MT"/>
              </a:rPr>
              <a:t>,</a:t>
            </a:r>
            <a:r>
              <a:rPr lang="en-IN" sz="1800" spc="-5" dirty="0">
                <a:solidFill>
                  <a:srgbClr val="0000FF"/>
                </a:solidFill>
                <a:latin typeface="Arial MT"/>
                <a:cs typeface="Arial MT"/>
              </a:rPr>
              <a:t> 22B1056</a:t>
            </a:r>
            <a:r>
              <a:rPr sz="1800" spc="-5" dirty="0">
                <a:solidFill>
                  <a:srgbClr val="0000FF"/>
                </a:solidFill>
                <a:latin typeface="Arial MT"/>
                <a:cs typeface="Arial MT"/>
              </a:rPr>
              <a:t>,</a:t>
            </a:r>
            <a:r>
              <a:rPr lang="en-IN" sz="1800" spc="-5" dirty="0">
                <a:solidFill>
                  <a:srgbClr val="0000FF"/>
                </a:solidFill>
                <a:latin typeface="Arial MT"/>
                <a:cs typeface="Arial MT"/>
              </a:rPr>
              <a:t> </a:t>
            </a:r>
            <a:r>
              <a:rPr lang="en-IN" spc="-5" dirty="0">
                <a:solidFill>
                  <a:srgbClr val="0000FF"/>
                </a:solidFill>
                <a:latin typeface="Arial MT"/>
                <a:cs typeface="Arial MT"/>
              </a:rPr>
              <a:t>Computer Science</a:t>
            </a:r>
            <a:endParaRPr lang="en-US" sz="1800" dirty="0">
              <a:latin typeface="Arial MT"/>
              <a:cs typeface="Arial MT"/>
            </a:endParaRPr>
          </a:p>
          <a:p>
            <a:pPr marR="67945" algn="ctr">
              <a:lnSpc>
                <a:spcPts val="1945"/>
              </a:lnSpc>
            </a:pPr>
            <a:r>
              <a:rPr lang="en-US" spc="-5" dirty="0">
                <a:solidFill>
                  <a:srgbClr val="0000FF"/>
                </a:solidFill>
                <a:latin typeface="Arial MT"/>
                <a:cs typeface="Arial MT"/>
              </a:rPr>
              <a:t>Kaushal </a:t>
            </a:r>
            <a:r>
              <a:rPr lang="en-US" spc="-5" dirty="0" err="1">
                <a:solidFill>
                  <a:srgbClr val="0000FF"/>
                </a:solidFill>
                <a:latin typeface="Arial MT"/>
                <a:cs typeface="Arial MT"/>
              </a:rPr>
              <a:t>Malpure</a:t>
            </a:r>
            <a:r>
              <a:rPr lang="en-US" sz="1800" spc="-5" dirty="0">
                <a:solidFill>
                  <a:srgbClr val="0000FF"/>
                </a:solidFill>
                <a:latin typeface="Arial MT"/>
                <a:cs typeface="Arial MT"/>
              </a:rPr>
              <a:t>, 22B1276, Electrical Engineering</a:t>
            </a:r>
            <a:endParaRPr lang="en-US" sz="1800" dirty="0">
              <a:latin typeface="Arial MT"/>
              <a:cs typeface="Arial MT"/>
            </a:endParaRPr>
          </a:p>
          <a:p>
            <a:pPr marR="67945" algn="ctr">
              <a:lnSpc>
                <a:spcPts val="1945"/>
              </a:lnSpc>
            </a:pPr>
            <a:r>
              <a:rPr lang="en-IN" spc="-5" dirty="0">
                <a:solidFill>
                  <a:srgbClr val="0000FF"/>
                </a:solidFill>
                <a:latin typeface="Arial MT"/>
                <a:cs typeface="Arial MT"/>
              </a:rPr>
              <a:t>Sachi Deshmukh</a:t>
            </a:r>
            <a:r>
              <a:rPr sz="1800" spc="-5" dirty="0">
                <a:solidFill>
                  <a:srgbClr val="0000FF"/>
                </a:solidFill>
                <a:latin typeface="Arial MT"/>
                <a:cs typeface="Arial MT"/>
              </a:rPr>
              <a:t>,</a:t>
            </a:r>
            <a:r>
              <a:rPr lang="en-IN" sz="1800" spc="-5" dirty="0">
                <a:solidFill>
                  <a:srgbClr val="0000FF"/>
                </a:solidFill>
                <a:latin typeface="Arial MT"/>
                <a:cs typeface="Arial MT"/>
              </a:rPr>
              <a:t> 22B1213</a:t>
            </a:r>
            <a:r>
              <a:rPr sz="1800" spc="-5" dirty="0">
                <a:solidFill>
                  <a:srgbClr val="0000FF"/>
                </a:solidFill>
                <a:latin typeface="Arial MT"/>
                <a:cs typeface="Arial MT"/>
              </a:rPr>
              <a:t>,</a:t>
            </a:r>
            <a:r>
              <a:rPr lang="en-IN" sz="1800" spc="-5" dirty="0">
                <a:solidFill>
                  <a:srgbClr val="0000FF"/>
                </a:solidFill>
                <a:latin typeface="Arial MT"/>
                <a:cs typeface="Arial MT"/>
              </a:rPr>
              <a:t> Electrical Engineering</a:t>
            </a:r>
            <a:endParaRPr sz="1800" dirty="0">
              <a:latin typeface="Arial MT"/>
              <a:cs typeface="Arial MT"/>
            </a:endParaRPr>
          </a:p>
          <a:p>
            <a:pPr marR="67945" algn="ctr">
              <a:lnSpc>
                <a:spcPts val="2050"/>
              </a:lnSpc>
            </a:pPr>
            <a:r>
              <a:rPr lang="en-IN" spc="-5" dirty="0">
                <a:solidFill>
                  <a:srgbClr val="0000FF"/>
                </a:solidFill>
                <a:latin typeface="Arial MT"/>
                <a:cs typeface="Arial MT"/>
              </a:rPr>
              <a:t>Prasanna </a:t>
            </a:r>
            <a:r>
              <a:rPr lang="en-IN" spc="-5" dirty="0" err="1">
                <a:solidFill>
                  <a:srgbClr val="0000FF"/>
                </a:solidFill>
                <a:latin typeface="Arial MT"/>
                <a:cs typeface="Arial MT"/>
              </a:rPr>
              <a:t>Nage</a:t>
            </a:r>
            <a:r>
              <a:rPr sz="1800" spc="-5" dirty="0">
                <a:solidFill>
                  <a:srgbClr val="0000FF"/>
                </a:solidFill>
                <a:latin typeface="Arial MT"/>
                <a:cs typeface="Arial MT"/>
              </a:rPr>
              <a:t>,</a:t>
            </a:r>
            <a:r>
              <a:rPr lang="en-IN" sz="1800" spc="-5" dirty="0">
                <a:solidFill>
                  <a:srgbClr val="0000FF"/>
                </a:solidFill>
                <a:latin typeface="Arial MT"/>
                <a:cs typeface="Arial MT"/>
              </a:rPr>
              <a:t> 22B0953</a:t>
            </a:r>
            <a:r>
              <a:rPr sz="1800" spc="-5" dirty="0">
                <a:solidFill>
                  <a:srgbClr val="0000FF"/>
                </a:solidFill>
                <a:latin typeface="Arial MT"/>
                <a:cs typeface="Arial MT"/>
              </a:rPr>
              <a:t>,</a:t>
            </a:r>
            <a:r>
              <a:rPr lang="en-IN" sz="1800" spc="-5" dirty="0">
                <a:solidFill>
                  <a:srgbClr val="0000FF"/>
                </a:solidFill>
                <a:latin typeface="Arial MT"/>
                <a:cs typeface="Arial MT"/>
              </a:rPr>
              <a:t> Computer Science</a:t>
            </a:r>
            <a:endParaRPr sz="1800" dirty="0">
              <a:latin typeface="Arial MT"/>
              <a:cs typeface="Arial MT"/>
            </a:endParaRPr>
          </a:p>
          <a:p>
            <a:pPr>
              <a:lnSpc>
                <a:spcPct val="100000"/>
              </a:lnSpc>
            </a:pPr>
            <a:endParaRPr sz="2000" dirty="0">
              <a:latin typeface="Arial MT"/>
              <a:cs typeface="Arial MT"/>
            </a:endParaRPr>
          </a:p>
          <a:p>
            <a:pPr marL="4445" algn="ctr">
              <a:lnSpc>
                <a:spcPct val="100000"/>
              </a:lnSpc>
              <a:spcBef>
                <a:spcPts val="1595"/>
              </a:spcBef>
            </a:pPr>
            <a:r>
              <a:rPr sz="1800" b="1" spc="-5" dirty="0">
                <a:solidFill>
                  <a:srgbClr val="0000FF"/>
                </a:solidFill>
                <a:latin typeface="Arial"/>
                <a:cs typeface="Arial"/>
              </a:rPr>
              <a:t>Date:</a:t>
            </a:r>
            <a:r>
              <a:rPr sz="1800" b="1" spc="-50" dirty="0">
                <a:solidFill>
                  <a:srgbClr val="0000FF"/>
                </a:solidFill>
                <a:latin typeface="Arial"/>
                <a:cs typeface="Arial"/>
              </a:rPr>
              <a:t> </a:t>
            </a:r>
            <a:r>
              <a:rPr sz="1800" b="1" spc="-5" dirty="0">
                <a:solidFill>
                  <a:srgbClr val="0000FF"/>
                </a:solidFill>
                <a:latin typeface="Arial"/>
                <a:cs typeface="Arial"/>
              </a:rPr>
              <a:t>07/09/2024</a:t>
            </a:r>
            <a:endParaRPr sz="1800" dirty="0">
              <a:latin typeface="Arial"/>
              <a:cs typeface="Arial"/>
            </a:endParaRPr>
          </a:p>
        </p:txBody>
      </p:sp>
      <p:sp>
        <p:nvSpPr>
          <p:cNvPr id="3" name="object 3"/>
          <p:cNvSpPr txBox="1">
            <a:spLocks noGrp="1"/>
          </p:cNvSpPr>
          <p:nvPr>
            <p:ph type="title"/>
          </p:nvPr>
        </p:nvSpPr>
        <p:spPr>
          <a:xfrm>
            <a:off x="202812" y="293353"/>
            <a:ext cx="8741410"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00FF"/>
                </a:solidFill>
                <a:latin typeface="Arial"/>
                <a:cs typeface="Arial"/>
              </a:rPr>
              <a:t>CS626</a:t>
            </a:r>
            <a:r>
              <a:rPr sz="2400" b="1" spc="-15" dirty="0">
                <a:solidFill>
                  <a:srgbClr val="0000FF"/>
                </a:solidFill>
                <a:latin typeface="Arial"/>
                <a:cs typeface="Arial"/>
              </a:rPr>
              <a:t> </a:t>
            </a:r>
            <a:r>
              <a:rPr sz="2400" b="1" dirty="0">
                <a:solidFill>
                  <a:srgbClr val="0000FF"/>
                </a:solidFill>
                <a:latin typeface="Arial"/>
                <a:cs typeface="Arial"/>
              </a:rPr>
              <a:t>-</a:t>
            </a:r>
            <a:r>
              <a:rPr sz="2400" b="1" spc="-15" dirty="0">
                <a:solidFill>
                  <a:srgbClr val="0000FF"/>
                </a:solidFill>
                <a:latin typeface="Arial"/>
                <a:cs typeface="Arial"/>
              </a:rPr>
              <a:t> </a:t>
            </a:r>
            <a:r>
              <a:rPr sz="2400" b="1" spc="-5" dirty="0">
                <a:solidFill>
                  <a:srgbClr val="0000FF"/>
                </a:solidFill>
                <a:latin typeface="Arial"/>
                <a:cs typeface="Arial"/>
              </a:rPr>
              <a:t>Speech,</a:t>
            </a:r>
            <a:r>
              <a:rPr sz="2400" b="1" spc="-20" dirty="0">
                <a:solidFill>
                  <a:srgbClr val="0000FF"/>
                </a:solidFill>
                <a:latin typeface="Arial"/>
                <a:cs typeface="Arial"/>
              </a:rPr>
              <a:t> </a:t>
            </a:r>
            <a:r>
              <a:rPr sz="2400" b="1" spc="-5" dirty="0">
                <a:solidFill>
                  <a:srgbClr val="0000FF"/>
                </a:solidFill>
                <a:latin typeface="Arial"/>
                <a:cs typeface="Arial"/>
              </a:rPr>
              <a:t>Natural</a:t>
            </a:r>
            <a:r>
              <a:rPr sz="2400" b="1" spc="-10" dirty="0">
                <a:solidFill>
                  <a:srgbClr val="0000FF"/>
                </a:solidFill>
                <a:latin typeface="Arial"/>
                <a:cs typeface="Arial"/>
              </a:rPr>
              <a:t> </a:t>
            </a:r>
            <a:r>
              <a:rPr sz="2400" b="1" spc="-5" dirty="0">
                <a:solidFill>
                  <a:srgbClr val="0000FF"/>
                </a:solidFill>
                <a:latin typeface="Arial"/>
                <a:cs typeface="Arial"/>
              </a:rPr>
              <a:t>Language</a:t>
            </a:r>
            <a:r>
              <a:rPr sz="2400" b="1" spc="-20" dirty="0">
                <a:solidFill>
                  <a:srgbClr val="0000FF"/>
                </a:solidFill>
                <a:latin typeface="Arial"/>
                <a:cs typeface="Arial"/>
              </a:rPr>
              <a:t> </a:t>
            </a:r>
            <a:r>
              <a:rPr sz="2400" b="1" spc="-5" dirty="0">
                <a:solidFill>
                  <a:srgbClr val="0000FF"/>
                </a:solidFill>
                <a:latin typeface="Arial"/>
                <a:cs typeface="Arial"/>
              </a:rPr>
              <a:t>Processing,</a:t>
            </a:r>
            <a:r>
              <a:rPr sz="2400" b="1" spc="-20" dirty="0">
                <a:solidFill>
                  <a:srgbClr val="0000FF"/>
                </a:solidFill>
                <a:latin typeface="Arial"/>
                <a:cs typeface="Arial"/>
              </a:rPr>
              <a:t> </a:t>
            </a:r>
            <a:r>
              <a:rPr sz="2400" b="1" spc="-5" dirty="0">
                <a:solidFill>
                  <a:srgbClr val="0000FF"/>
                </a:solidFill>
                <a:latin typeface="Arial"/>
                <a:cs typeface="Arial"/>
              </a:rPr>
              <a:t>and</a:t>
            </a:r>
            <a:r>
              <a:rPr sz="2400" b="1" spc="-10" dirty="0">
                <a:solidFill>
                  <a:srgbClr val="0000FF"/>
                </a:solidFill>
                <a:latin typeface="Arial"/>
                <a:cs typeface="Arial"/>
              </a:rPr>
              <a:t> </a:t>
            </a:r>
            <a:r>
              <a:rPr sz="2400" b="1" dirty="0">
                <a:solidFill>
                  <a:srgbClr val="0000FF"/>
                </a:solidFill>
                <a:latin typeface="Arial"/>
                <a:cs typeface="Arial"/>
              </a:rPr>
              <a:t>the</a:t>
            </a:r>
            <a:r>
              <a:rPr sz="2400" b="1" spc="-15" dirty="0">
                <a:solidFill>
                  <a:srgbClr val="0000FF"/>
                </a:solidFill>
                <a:latin typeface="Arial"/>
                <a:cs typeface="Arial"/>
              </a:rPr>
              <a:t> </a:t>
            </a:r>
            <a:r>
              <a:rPr sz="2400" b="1" spc="-20" dirty="0">
                <a:solidFill>
                  <a:srgbClr val="0000FF"/>
                </a:solidFill>
                <a:latin typeface="Arial"/>
                <a:cs typeface="Arial"/>
              </a:rPr>
              <a:t>Web</a:t>
            </a:r>
            <a:endParaRPr sz="24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535"/>
              </a:lnSpc>
            </a:pPr>
            <a:fld id="{81D60167-4931-47E6-BA6A-407CBD079E47}" type="slidenum">
              <a:rPr dirty="0"/>
              <a:t>10</a:t>
            </a:fld>
            <a:endParaRPr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315"/>
              </a:lnSpc>
            </a:pPr>
            <a:r>
              <a:rPr spc="-5" dirty="0"/>
              <a:t>07/09/2024</a:t>
            </a: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315"/>
              </a:lnSpc>
            </a:pPr>
            <a:r>
              <a:rPr spc="-5" dirty="0"/>
              <a:t>cs626-2024</a:t>
            </a:r>
            <a:r>
              <a:rPr spc="590" dirty="0"/>
              <a:t> </a:t>
            </a:r>
            <a:r>
              <a:rPr spc="-5" dirty="0"/>
              <a:t>Assignment</a:t>
            </a:r>
            <a:r>
              <a:rPr spc="-10" dirty="0"/>
              <a:t> </a:t>
            </a:r>
            <a:r>
              <a:rPr spc="-5" dirty="0"/>
              <a:t>1.a-</a:t>
            </a:r>
            <a:r>
              <a:rPr spc="-10" dirty="0"/>
              <a:t> </a:t>
            </a:r>
            <a:r>
              <a:rPr spc="-5" dirty="0"/>
              <a:t>POS</a:t>
            </a:r>
            <a:r>
              <a:rPr spc="-10" dirty="0"/>
              <a:t> </a:t>
            </a:r>
            <a:r>
              <a:rPr spc="-20" dirty="0"/>
              <a:t>Tagging</a:t>
            </a:r>
            <a:r>
              <a:rPr spc="-10" dirty="0"/>
              <a:t> </a:t>
            </a:r>
            <a:r>
              <a:rPr spc="-5" dirty="0"/>
              <a:t>using</a:t>
            </a:r>
            <a:r>
              <a:rPr spc="-10" dirty="0"/>
              <a:t> </a:t>
            </a:r>
            <a:r>
              <a:rPr spc="-5" dirty="0"/>
              <a:t>HMM</a:t>
            </a:r>
          </a:p>
        </p:txBody>
      </p:sp>
      <p:sp>
        <p:nvSpPr>
          <p:cNvPr id="2" name="object 2"/>
          <p:cNvSpPr txBox="1">
            <a:spLocks noGrp="1"/>
          </p:cNvSpPr>
          <p:nvPr>
            <p:ph type="title"/>
          </p:nvPr>
        </p:nvSpPr>
        <p:spPr>
          <a:xfrm>
            <a:off x="2596696" y="296857"/>
            <a:ext cx="3945254" cy="635000"/>
          </a:xfrm>
          <a:prstGeom prst="rect">
            <a:avLst/>
          </a:prstGeom>
        </p:spPr>
        <p:txBody>
          <a:bodyPr vert="horz" wrap="square" lIns="0" tIns="12700" rIns="0" bIns="0" rtlCol="0">
            <a:spAutoFit/>
          </a:bodyPr>
          <a:lstStyle/>
          <a:p>
            <a:pPr marL="12700">
              <a:lnSpc>
                <a:spcPct val="100000"/>
              </a:lnSpc>
              <a:spcBef>
                <a:spcPts val="100"/>
              </a:spcBef>
            </a:pPr>
            <a:r>
              <a:rPr spc="-5" dirty="0"/>
              <a:t>Challenges</a:t>
            </a:r>
            <a:r>
              <a:rPr spc="-90" dirty="0"/>
              <a:t> </a:t>
            </a:r>
            <a:r>
              <a:rPr spc="-10" dirty="0"/>
              <a:t>faced</a:t>
            </a:r>
          </a:p>
        </p:txBody>
      </p:sp>
      <p:sp>
        <p:nvSpPr>
          <p:cNvPr id="3" name="object 3"/>
          <p:cNvSpPr txBox="1"/>
          <p:nvPr/>
        </p:nvSpPr>
        <p:spPr>
          <a:xfrm>
            <a:off x="745365" y="1153533"/>
            <a:ext cx="6979920" cy="756920"/>
          </a:xfrm>
          <a:prstGeom prst="rect">
            <a:avLst/>
          </a:prstGeom>
        </p:spPr>
        <p:txBody>
          <a:bodyPr vert="horz" wrap="square" lIns="0" tIns="12700" rIns="0" bIns="0" rtlCol="0">
            <a:spAutoFit/>
          </a:bodyPr>
          <a:lstStyle/>
          <a:p>
            <a:pPr marL="309880" marR="5080" indent="-297815">
              <a:lnSpc>
                <a:spcPct val="100000"/>
              </a:lnSpc>
              <a:spcBef>
                <a:spcPts val="100"/>
              </a:spcBef>
              <a:buChar char="•"/>
              <a:tabLst>
                <a:tab pos="309245" algn="l"/>
                <a:tab pos="310515" algn="l"/>
              </a:tabLst>
            </a:pPr>
            <a:r>
              <a:rPr sz="2400" spc="-5" dirty="0">
                <a:solidFill>
                  <a:srgbClr val="0000FF"/>
                </a:solidFill>
                <a:latin typeface="Arial MT"/>
                <a:cs typeface="Arial MT"/>
              </a:rPr>
              <a:t>&lt;Describe</a:t>
            </a:r>
            <a:r>
              <a:rPr sz="2400" spc="-30" dirty="0">
                <a:solidFill>
                  <a:srgbClr val="0000FF"/>
                </a:solidFill>
                <a:latin typeface="Arial MT"/>
                <a:cs typeface="Arial MT"/>
              </a:rPr>
              <a:t> </a:t>
            </a:r>
            <a:r>
              <a:rPr sz="2400" spc="-5" dirty="0">
                <a:solidFill>
                  <a:srgbClr val="0000FF"/>
                </a:solidFill>
                <a:latin typeface="Arial MT"/>
                <a:cs typeface="Arial MT"/>
              </a:rPr>
              <a:t>any</a:t>
            </a:r>
            <a:r>
              <a:rPr sz="2400" spc="-20" dirty="0">
                <a:solidFill>
                  <a:srgbClr val="0000FF"/>
                </a:solidFill>
                <a:latin typeface="Arial MT"/>
                <a:cs typeface="Arial MT"/>
              </a:rPr>
              <a:t> </a:t>
            </a:r>
            <a:r>
              <a:rPr sz="2400" dirty="0">
                <a:solidFill>
                  <a:srgbClr val="0000FF"/>
                </a:solidFill>
                <a:latin typeface="Arial MT"/>
                <a:cs typeface="Arial MT"/>
              </a:rPr>
              <a:t>challenges</a:t>
            </a:r>
            <a:r>
              <a:rPr sz="2400" spc="-20" dirty="0">
                <a:solidFill>
                  <a:srgbClr val="0000FF"/>
                </a:solidFill>
                <a:latin typeface="Arial MT"/>
                <a:cs typeface="Arial MT"/>
              </a:rPr>
              <a:t> </a:t>
            </a:r>
            <a:r>
              <a:rPr sz="2400" spc="-5" dirty="0">
                <a:solidFill>
                  <a:srgbClr val="0000FF"/>
                </a:solidFill>
                <a:latin typeface="Arial MT"/>
                <a:cs typeface="Arial MT"/>
              </a:rPr>
              <a:t>faced</a:t>
            </a:r>
            <a:r>
              <a:rPr sz="2400" spc="-25" dirty="0">
                <a:solidFill>
                  <a:srgbClr val="0000FF"/>
                </a:solidFill>
                <a:latin typeface="Arial MT"/>
                <a:cs typeface="Arial MT"/>
              </a:rPr>
              <a:t> </a:t>
            </a:r>
            <a:r>
              <a:rPr sz="2400" spc="-5" dirty="0">
                <a:solidFill>
                  <a:srgbClr val="0000FF"/>
                </a:solidFill>
                <a:latin typeface="Arial MT"/>
                <a:cs typeface="Arial MT"/>
              </a:rPr>
              <a:t>in</a:t>
            </a:r>
            <a:r>
              <a:rPr sz="2400" spc="-20" dirty="0">
                <a:solidFill>
                  <a:srgbClr val="0000FF"/>
                </a:solidFill>
                <a:latin typeface="Arial MT"/>
                <a:cs typeface="Arial MT"/>
              </a:rPr>
              <a:t> </a:t>
            </a:r>
            <a:r>
              <a:rPr sz="2400" spc="-5" dirty="0">
                <a:solidFill>
                  <a:srgbClr val="0000FF"/>
                </a:solidFill>
                <a:latin typeface="Arial MT"/>
                <a:cs typeface="Arial MT"/>
              </a:rPr>
              <a:t>understanding </a:t>
            </a:r>
            <a:r>
              <a:rPr sz="2400" spc="-650" dirty="0">
                <a:solidFill>
                  <a:srgbClr val="0000FF"/>
                </a:solidFill>
                <a:latin typeface="Arial MT"/>
                <a:cs typeface="Arial MT"/>
              </a:rPr>
              <a:t> </a:t>
            </a:r>
            <a:r>
              <a:rPr sz="2400" dirty="0">
                <a:solidFill>
                  <a:srgbClr val="0000FF"/>
                </a:solidFill>
                <a:latin typeface="Arial MT"/>
                <a:cs typeface="Arial MT"/>
              </a:rPr>
              <a:t>concept</a:t>
            </a:r>
            <a:r>
              <a:rPr sz="2400" spc="-10" dirty="0">
                <a:solidFill>
                  <a:srgbClr val="0000FF"/>
                </a:solidFill>
                <a:latin typeface="Arial MT"/>
                <a:cs typeface="Arial MT"/>
              </a:rPr>
              <a:t> </a:t>
            </a:r>
            <a:r>
              <a:rPr sz="2400" spc="-5" dirty="0">
                <a:solidFill>
                  <a:srgbClr val="0000FF"/>
                </a:solidFill>
                <a:latin typeface="Arial MT"/>
                <a:cs typeface="Arial MT"/>
              </a:rPr>
              <a:t>or</a:t>
            </a:r>
            <a:r>
              <a:rPr sz="2400" spc="-10" dirty="0">
                <a:solidFill>
                  <a:srgbClr val="0000FF"/>
                </a:solidFill>
                <a:latin typeface="Arial MT"/>
                <a:cs typeface="Arial MT"/>
              </a:rPr>
              <a:t> </a:t>
            </a:r>
            <a:r>
              <a:rPr sz="2400" spc="-5" dirty="0">
                <a:solidFill>
                  <a:srgbClr val="0000FF"/>
                </a:solidFill>
                <a:latin typeface="Arial MT"/>
                <a:cs typeface="Arial MT"/>
              </a:rPr>
              <a:t>during</a:t>
            </a:r>
            <a:r>
              <a:rPr sz="2400" spc="-10" dirty="0">
                <a:solidFill>
                  <a:srgbClr val="0000FF"/>
                </a:solidFill>
                <a:latin typeface="Arial MT"/>
                <a:cs typeface="Arial MT"/>
              </a:rPr>
              <a:t> </a:t>
            </a:r>
            <a:r>
              <a:rPr sz="2400" spc="-5" dirty="0">
                <a:solidFill>
                  <a:srgbClr val="0000FF"/>
                </a:solidFill>
                <a:latin typeface="Arial MT"/>
                <a:cs typeface="Arial MT"/>
              </a:rPr>
              <a:t>implementation&gt;</a:t>
            </a:r>
            <a:endParaRPr sz="2400">
              <a:latin typeface="Arial MT"/>
              <a:cs typeface="Arial M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535"/>
              </a:lnSpc>
            </a:pPr>
            <a:fld id="{81D60167-4931-47E6-BA6A-407CBD079E47}" type="slidenum">
              <a:rPr dirty="0"/>
              <a:t>11</a:t>
            </a:fld>
            <a:endParaRPr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315"/>
              </a:lnSpc>
            </a:pPr>
            <a:r>
              <a:rPr spc="-5" dirty="0"/>
              <a:t>07/09/2024</a:t>
            </a: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315"/>
              </a:lnSpc>
            </a:pPr>
            <a:r>
              <a:rPr spc="-5" dirty="0"/>
              <a:t>cs626-2024</a:t>
            </a:r>
            <a:r>
              <a:rPr spc="590" dirty="0"/>
              <a:t> </a:t>
            </a:r>
            <a:r>
              <a:rPr spc="-5" dirty="0"/>
              <a:t>Assignment</a:t>
            </a:r>
            <a:r>
              <a:rPr spc="-10" dirty="0"/>
              <a:t> </a:t>
            </a:r>
            <a:r>
              <a:rPr spc="-5" dirty="0"/>
              <a:t>1.a-</a:t>
            </a:r>
            <a:r>
              <a:rPr spc="-10" dirty="0"/>
              <a:t> </a:t>
            </a:r>
            <a:r>
              <a:rPr spc="-5" dirty="0"/>
              <a:t>POS</a:t>
            </a:r>
            <a:r>
              <a:rPr spc="-10" dirty="0"/>
              <a:t> </a:t>
            </a:r>
            <a:r>
              <a:rPr spc="-20" dirty="0"/>
              <a:t>Tagging</a:t>
            </a:r>
            <a:r>
              <a:rPr spc="-10" dirty="0"/>
              <a:t> </a:t>
            </a:r>
            <a:r>
              <a:rPr spc="-5" dirty="0"/>
              <a:t>using</a:t>
            </a:r>
            <a:r>
              <a:rPr spc="-10" dirty="0"/>
              <a:t> </a:t>
            </a:r>
            <a:r>
              <a:rPr spc="-5" dirty="0"/>
              <a:t>HMM</a:t>
            </a:r>
          </a:p>
        </p:txBody>
      </p:sp>
      <p:sp>
        <p:nvSpPr>
          <p:cNvPr id="2" name="object 2"/>
          <p:cNvSpPr txBox="1">
            <a:spLocks noGrp="1"/>
          </p:cNvSpPr>
          <p:nvPr>
            <p:ph type="title"/>
          </p:nvPr>
        </p:nvSpPr>
        <p:spPr>
          <a:xfrm>
            <a:off x="3570805" y="296857"/>
            <a:ext cx="2002155" cy="635000"/>
          </a:xfrm>
          <a:prstGeom prst="rect">
            <a:avLst/>
          </a:prstGeom>
        </p:spPr>
        <p:txBody>
          <a:bodyPr vert="horz" wrap="square" lIns="0" tIns="12700" rIns="0" bIns="0" rtlCol="0">
            <a:spAutoFit/>
          </a:bodyPr>
          <a:lstStyle/>
          <a:p>
            <a:pPr marL="12700">
              <a:lnSpc>
                <a:spcPct val="100000"/>
              </a:lnSpc>
              <a:spcBef>
                <a:spcPts val="100"/>
              </a:spcBef>
            </a:pPr>
            <a:r>
              <a:rPr spc="-5" dirty="0"/>
              <a:t>Learning</a:t>
            </a:r>
          </a:p>
        </p:txBody>
      </p:sp>
      <p:sp>
        <p:nvSpPr>
          <p:cNvPr id="3" name="object 3"/>
          <p:cNvSpPr txBox="1"/>
          <p:nvPr/>
        </p:nvSpPr>
        <p:spPr>
          <a:xfrm>
            <a:off x="618054" y="1444913"/>
            <a:ext cx="7907655" cy="2967479"/>
          </a:xfrm>
          <a:prstGeom prst="rect">
            <a:avLst/>
          </a:prstGeom>
        </p:spPr>
        <p:txBody>
          <a:bodyPr vert="horz" wrap="square" lIns="0" tIns="12700" rIns="0" bIns="0" rtlCol="0">
            <a:spAutoFit/>
          </a:bodyPr>
          <a:lstStyle/>
          <a:p>
            <a:pPr marL="12065" marR="5080" algn="just">
              <a:lnSpc>
                <a:spcPct val="100000"/>
              </a:lnSpc>
              <a:spcBef>
                <a:spcPts val="100"/>
              </a:spcBef>
              <a:tabLst>
                <a:tab pos="309245" algn="l"/>
                <a:tab pos="310515" algn="l"/>
              </a:tabLst>
            </a:pPr>
            <a:r>
              <a:rPr lang="en-IN" sz="2400" spc="-5" dirty="0">
                <a:solidFill>
                  <a:srgbClr val="0000FF"/>
                </a:solidFill>
                <a:latin typeface="Arial MT"/>
                <a:cs typeface="Arial MT"/>
              </a:rPr>
              <a:t>In this assignment, we applied our knowledge of Hidden Markov Models and Viterbi algorithm to design a program to do POS tagging given any sentence as input. This learning can be scaled to NLP tasks like the named entity recognition where words can be classified into entities like LOCATION, PERSON, ORGANISATION, etc. We can also use it for word sense disambiguation where the hidden states will be the various possible meanings of the word.</a:t>
            </a:r>
            <a:endParaRPr sz="2400" dirty="0">
              <a:latin typeface="Arial MT"/>
              <a:cs typeface="Arial M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535"/>
              </a:lnSpc>
            </a:pPr>
            <a:fld id="{81D60167-4931-47E6-BA6A-407CBD079E47}" type="slidenum">
              <a:rPr dirty="0"/>
              <a:t>12</a:t>
            </a:fld>
            <a:endParaRPr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315"/>
              </a:lnSpc>
            </a:pPr>
            <a:r>
              <a:rPr spc="-5" dirty="0"/>
              <a:t>07/09/2024</a:t>
            </a: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315"/>
              </a:lnSpc>
            </a:pPr>
            <a:r>
              <a:rPr spc="-5" dirty="0"/>
              <a:t>cs626-2024</a:t>
            </a:r>
            <a:r>
              <a:rPr spc="590" dirty="0"/>
              <a:t> </a:t>
            </a:r>
            <a:r>
              <a:rPr spc="-5" dirty="0"/>
              <a:t>Assignment</a:t>
            </a:r>
            <a:r>
              <a:rPr spc="-10" dirty="0"/>
              <a:t> </a:t>
            </a:r>
            <a:r>
              <a:rPr spc="-5" dirty="0"/>
              <a:t>1.a-</a:t>
            </a:r>
            <a:r>
              <a:rPr spc="-10" dirty="0"/>
              <a:t> </a:t>
            </a:r>
            <a:r>
              <a:rPr spc="-5" dirty="0"/>
              <a:t>POS</a:t>
            </a:r>
            <a:r>
              <a:rPr spc="-10" dirty="0"/>
              <a:t> </a:t>
            </a:r>
            <a:r>
              <a:rPr spc="-20" dirty="0"/>
              <a:t>Tagging</a:t>
            </a:r>
            <a:r>
              <a:rPr spc="-10" dirty="0"/>
              <a:t> </a:t>
            </a:r>
            <a:r>
              <a:rPr spc="-5" dirty="0"/>
              <a:t>using</a:t>
            </a:r>
            <a:r>
              <a:rPr spc="-10" dirty="0"/>
              <a:t> </a:t>
            </a:r>
            <a:r>
              <a:rPr spc="-5" dirty="0"/>
              <a:t>HMM</a:t>
            </a:r>
          </a:p>
        </p:txBody>
      </p:sp>
      <p:sp>
        <p:nvSpPr>
          <p:cNvPr id="2" name="object 2"/>
          <p:cNvSpPr txBox="1">
            <a:spLocks noGrp="1"/>
          </p:cNvSpPr>
          <p:nvPr>
            <p:ph type="title"/>
          </p:nvPr>
        </p:nvSpPr>
        <p:spPr>
          <a:xfrm>
            <a:off x="3260529" y="296857"/>
            <a:ext cx="2622550" cy="635000"/>
          </a:xfrm>
          <a:prstGeom prst="rect">
            <a:avLst/>
          </a:prstGeom>
        </p:spPr>
        <p:txBody>
          <a:bodyPr vert="horz" wrap="square" lIns="0" tIns="12700" rIns="0" bIns="0" rtlCol="0">
            <a:spAutoFit/>
          </a:bodyPr>
          <a:lstStyle/>
          <a:p>
            <a:pPr marL="12700">
              <a:lnSpc>
                <a:spcPct val="100000"/>
              </a:lnSpc>
              <a:spcBef>
                <a:spcPts val="100"/>
              </a:spcBef>
            </a:pPr>
            <a:r>
              <a:rPr spc="-5" dirty="0"/>
              <a:t>References</a:t>
            </a:r>
          </a:p>
        </p:txBody>
      </p:sp>
      <p:sp>
        <p:nvSpPr>
          <p:cNvPr id="3" name="object 3"/>
          <p:cNvSpPr txBox="1"/>
          <p:nvPr/>
        </p:nvSpPr>
        <p:spPr>
          <a:xfrm>
            <a:off x="597876" y="1005258"/>
            <a:ext cx="7905750" cy="2585720"/>
          </a:xfrm>
          <a:prstGeom prst="rect">
            <a:avLst/>
          </a:prstGeom>
        </p:spPr>
        <p:txBody>
          <a:bodyPr vert="horz" wrap="square" lIns="0" tIns="12700" rIns="0" bIns="0" rtlCol="0">
            <a:spAutoFit/>
          </a:bodyPr>
          <a:lstStyle/>
          <a:p>
            <a:pPr marL="495300" marR="3595370" indent="-483234">
              <a:lnSpc>
                <a:spcPct val="100000"/>
              </a:lnSpc>
              <a:spcBef>
                <a:spcPts val="100"/>
              </a:spcBef>
              <a:buAutoNum type="arabicPeriod"/>
              <a:tabLst>
                <a:tab pos="495300" algn="l"/>
                <a:tab pos="495934" algn="l"/>
              </a:tabLst>
            </a:pPr>
            <a:r>
              <a:rPr sz="2400" spc="-5" dirty="0">
                <a:solidFill>
                  <a:srgbClr val="0000FF"/>
                </a:solidFill>
                <a:latin typeface="Arial MT"/>
                <a:cs typeface="Arial MT"/>
              </a:rPr>
              <a:t>For Brown </a:t>
            </a:r>
            <a:r>
              <a:rPr sz="2400" dirty="0">
                <a:solidFill>
                  <a:srgbClr val="0000FF"/>
                </a:solidFill>
                <a:latin typeface="Arial MT"/>
                <a:cs typeface="Arial MT"/>
              </a:rPr>
              <a:t>corpus </a:t>
            </a:r>
            <a:r>
              <a:rPr sz="2400" spc="5" dirty="0">
                <a:solidFill>
                  <a:srgbClr val="009999"/>
                </a:solidFill>
                <a:latin typeface="Arial MT"/>
                <a:cs typeface="Arial MT"/>
              </a:rPr>
              <a:t> </a:t>
            </a:r>
            <a:r>
              <a:rPr sz="2400" u="heavy" spc="-5" dirty="0">
                <a:solidFill>
                  <a:srgbClr val="009999"/>
                </a:solidFill>
                <a:uFill>
                  <a:solidFill>
                    <a:srgbClr val="009999"/>
                  </a:solidFill>
                </a:uFill>
                <a:latin typeface="Arial MT"/>
                <a:cs typeface="Arial MT"/>
                <a:hlinkClick r:id="rId2"/>
              </a:rPr>
              <a:t>http://ww</a:t>
            </a:r>
            <a:r>
              <a:rPr sz="2400" u="heavy" spc="-135" dirty="0">
                <a:solidFill>
                  <a:srgbClr val="009999"/>
                </a:solidFill>
                <a:uFill>
                  <a:solidFill>
                    <a:srgbClr val="009999"/>
                  </a:solidFill>
                </a:uFill>
                <a:latin typeface="Arial MT"/>
                <a:cs typeface="Arial MT"/>
                <a:hlinkClick r:id="rId2"/>
              </a:rPr>
              <a:t>w</a:t>
            </a:r>
            <a:r>
              <a:rPr sz="2400" u="heavy" spc="-5" dirty="0">
                <a:solidFill>
                  <a:srgbClr val="009999"/>
                </a:solidFill>
                <a:uFill>
                  <a:solidFill>
                    <a:srgbClr val="009999"/>
                  </a:solidFill>
                </a:uFill>
                <a:latin typeface="Arial MT"/>
                <a:cs typeface="Arial MT"/>
                <a:hlinkClick r:id="rId2"/>
              </a:rPr>
              <a:t>.nltk.org/nltk_data</a:t>
            </a:r>
            <a:endParaRPr sz="2400">
              <a:latin typeface="Arial MT"/>
              <a:cs typeface="Arial MT"/>
            </a:endParaRPr>
          </a:p>
          <a:p>
            <a:pPr marL="495300" indent="-483234">
              <a:lnSpc>
                <a:spcPct val="100000"/>
              </a:lnSpc>
              <a:buAutoNum type="arabicPeriod"/>
              <a:tabLst>
                <a:tab pos="495300" algn="l"/>
                <a:tab pos="495934" algn="l"/>
              </a:tabLst>
            </a:pPr>
            <a:r>
              <a:rPr sz="2400" spc="-5" dirty="0">
                <a:solidFill>
                  <a:srgbClr val="0000FF"/>
                </a:solidFill>
                <a:latin typeface="Arial MT"/>
                <a:cs typeface="Arial MT"/>
              </a:rPr>
              <a:t>For</a:t>
            </a:r>
            <a:r>
              <a:rPr sz="2400" spc="-55" dirty="0">
                <a:solidFill>
                  <a:srgbClr val="0000FF"/>
                </a:solidFill>
                <a:latin typeface="Arial MT"/>
                <a:cs typeface="Arial MT"/>
              </a:rPr>
              <a:t> </a:t>
            </a:r>
            <a:r>
              <a:rPr sz="2400" spc="-5" dirty="0">
                <a:solidFill>
                  <a:srgbClr val="0000FF"/>
                </a:solidFill>
                <a:latin typeface="Arial MT"/>
                <a:cs typeface="Arial MT"/>
              </a:rPr>
              <a:t>GUI</a:t>
            </a:r>
            <a:endParaRPr sz="2400">
              <a:latin typeface="Arial MT"/>
              <a:cs typeface="Arial MT"/>
            </a:endParaRPr>
          </a:p>
          <a:p>
            <a:pPr marL="952500" lvl="1" indent="-483234">
              <a:lnSpc>
                <a:spcPct val="100000"/>
              </a:lnSpc>
              <a:buClr>
                <a:srgbClr val="0000FF"/>
              </a:buClr>
              <a:buAutoNum type="alphaLcPeriod"/>
              <a:tabLst>
                <a:tab pos="952500" algn="l"/>
                <a:tab pos="953135" algn="l"/>
              </a:tabLst>
            </a:pPr>
            <a:r>
              <a:rPr sz="2400" u="heavy" spc="-15" dirty="0">
                <a:solidFill>
                  <a:srgbClr val="009999"/>
                </a:solidFill>
                <a:uFill>
                  <a:solidFill>
                    <a:srgbClr val="009999"/>
                  </a:solidFill>
                </a:uFill>
                <a:latin typeface="Arial MT"/>
                <a:cs typeface="Arial MT"/>
                <a:hlinkClick r:id="rId3"/>
              </a:rPr>
              <a:t>https://www.gradio.app/</a:t>
            </a:r>
            <a:endParaRPr sz="2400">
              <a:latin typeface="Arial MT"/>
              <a:cs typeface="Arial MT"/>
            </a:endParaRPr>
          </a:p>
          <a:p>
            <a:pPr marL="952500" lvl="1" indent="-483234">
              <a:lnSpc>
                <a:spcPct val="100000"/>
              </a:lnSpc>
              <a:buClr>
                <a:srgbClr val="0000FF"/>
              </a:buClr>
              <a:buAutoNum type="alphaLcPeriod"/>
              <a:tabLst>
                <a:tab pos="952500" algn="l"/>
                <a:tab pos="953135" algn="l"/>
              </a:tabLst>
            </a:pPr>
            <a:r>
              <a:rPr sz="2400" u="heavy" spc="-5" dirty="0">
                <a:solidFill>
                  <a:srgbClr val="009999"/>
                </a:solidFill>
                <a:uFill>
                  <a:solidFill>
                    <a:srgbClr val="009999"/>
                  </a:solidFill>
                </a:uFill>
                <a:latin typeface="Arial MT"/>
                <a:cs typeface="Arial MT"/>
                <a:hlinkClick r:id="rId4"/>
              </a:rPr>
              <a:t>https://streamlit.io/</a:t>
            </a:r>
            <a:endParaRPr sz="2400">
              <a:latin typeface="Arial MT"/>
              <a:cs typeface="Arial MT"/>
            </a:endParaRPr>
          </a:p>
          <a:p>
            <a:pPr marL="952500" lvl="1" indent="-466725">
              <a:lnSpc>
                <a:spcPct val="100000"/>
              </a:lnSpc>
              <a:buAutoNum type="alphaLcPeriod"/>
              <a:tabLst>
                <a:tab pos="952500" algn="l"/>
                <a:tab pos="953135" algn="l"/>
              </a:tabLst>
            </a:pPr>
            <a:r>
              <a:rPr sz="2400" spc="-5" dirty="0">
                <a:solidFill>
                  <a:srgbClr val="0000FF"/>
                </a:solidFill>
                <a:latin typeface="Arial MT"/>
                <a:cs typeface="Arial MT"/>
              </a:rPr>
              <a:t>Any</a:t>
            </a:r>
            <a:r>
              <a:rPr sz="2400" spc="-30" dirty="0">
                <a:solidFill>
                  <a:srgbClr val="0000FF"/>
                </a:solidFill>
                <a:latin typeface="Arial MT"/>
                <a:cs typeface="Arial MT"/>
              </a:rPr>
              <a:t> </a:t>
            </a:r>
            <a:r>
              <a:rPr sz="2400" dirty="0">
                <a:solidFill>
                  <a:srgbClr val="0000FF"/>
                </a:solidFill>
                <a:latin typeface="Arial MT"/>
                <a:cs typeface="Arial MT"/>
              </a:rPr>
              <a:t>JS</a:t>
            </a:r>
            <a:r>
              <a:rPr sz="2400" spc="-20" dirty="0">
                <a:solidFill>
                  <a:srgbClr val="0000FF"/>
                </a:solidFill>
                <a:latin typeface="Arial MT"/>
                <a:cs typeface="Arial MT"/>
              </a:rPr>
              <a:t> </a:t>
            </a:r>
            <a:r>
              <a:rPr sz="2400" spc="-5" dirty="0">
                <a:solidFill>
                  <a:srgbClr val="0000FF"/>
                </a:solidFill>
                <a:latin typeface="Arial MT"/>
                <a:cs typeface="Arial MT"/>
              </a:rPr>
              <a:t>or</a:t>
            </a:r>
            <a:r>
              <a:rPr sz="2400" spc="-20" dirty="0">
                <a:solidFill>
                  <a:srgbClr val="0000FF"/>
                </a:solidFill>
                <a:latin typeface="Arial MT"/>
                <a:cs typeface="Arial MT"/>
              </a:rPr>
              <a:t> </a:t>
            </a:r>
            <a:r>
              <a:rPr sz="2400" spc="-5" dirty="0">
                <a:solidFill>
                  <a:srgbClr val="0000FF"/>
                </a:solidFill>
                <a:latin typeface="Arial MT"/>
                <a:cs typeface="Arial MT"/>
              </a:rPr>
              <a:t>python</a:t>
            </a:r>
            <a:r>
              <a:rPr sz="2400" spc="-25" dirty="0">
                <a:solidFill>
                  <a:srgbClr val="0000FF"/>
                </a:solidFill>
                <a:latin typeface="Arial MT"/>
                <a:cs typeface="Arial MT"/>
              </a:rPr>
              <a:t> </a:t>
            </a:r>
            <a:r>
              <a:rPr sz="2400" spc="-5" dirty="0">
                <a:solidFill>
                  <a:srgbClr val="0000FF"/>
                </a:solidFill>
                <a:latin typeface="Arial MT"/>
                <a:cs typeface="Arial MT"/>
              </a:rPr>
              <a:t>framework</a:t>
            </a:r>
            <a:endParaRPr sz="2400">
              <a:latin typeface="Arial MT"/>
              <a:cs typeface="Arial MT"/>
            </a:endParaRPr>
          </a:p>
          <a:p>
            <a:pPr marL="495300" indent="-483234">
              <a:lnSpc>
                <a:spcPct val="100000"/>
              </a:lnSpc>
              <a:buAutoNum type="arabicPeriod"/>
              <a:tabLst>
                <a:tab pos="495300" algn="l"/>
                <a:tab pos="495934" algn="l"/>
              </a:tabLst>
            </a:pPr>
            <a:r>
              <a:rPr sz="2400" spc="-5" dirty="0">
                <a:solidFill>
                  <a:srgbClr val="0000FF"/>
                </a:solidFill>
                <a:latin typeface="Arial MT"/>
                <a:cs typeface="Arial MT"/>
              </a:rPr>
              <a:t>Other</a:t>
            </a:r>
            <a:r>
              <a:rPr sz="2400" spc="-25" dirty="0">
                <a:solidFill>
                  <a:srgbClr val="0000FF"/>
                </a:solidFill>
                <a:latin typeface="Arial MT"/>
                <a:cs typeface="Arial MT"/>
              </a:rPr>
              <a:t> </a:t>
            </a:r>
            <a:r>
              <a:rPr sz="2400" dirty="0">
                <a:solidFill>
                  <a:srgbClr val="0000FF"/>
                </a:solidFill>
                <a:latin typeface="Arial MT"/>
                <a:cs typeface="Arial MT"/>
              </a:rPr>
              <a:t>references</a:t>
            </a:r>
            <a:r>
              <a:rPr sz="2400" spc="-15" dirty="0">
                <a:solidFill>
                  <a:srgbClr val="0000FF"/>
                </a:solidFill>
                <a:latin typeface="Arial MT"/>
                <a:cs typeface="Arial MT"/>
              </a:rPr>
              <a:t> </a:t>
            </a:r>
            <a:r>
              <a:rPr sz="2400" spc="-5" dirty="0">
                <a:solidFill>
                  <a:srgbClr val="0000FF"/>
                </a:solidFill>
                <a:latin typeface="Arial MT"/>
                <a:cs typeface="Arial MT"/>
              </a:rPr>
              <a:t>e.g.</a:t>
            </a:r>
            <a:r>
              <a:rPr sz="2400" spc="-15" dirty="0">
                <a:solidFill>
                  <a:srgbClr val="0000FF"/>
                </a:solidFill>
                <a:latin typeface="Arial MT"/>
                <a:cs typeface="Arial MT"/>
              </a:rPr>
              <a:t> </a:t>
            </a:r>
            <a:r>
              <a:rPr sz="2400" spc="-5" dirty="0">
                <a:solidFill>
                  <a:srgbClr val="0000FF"/>
                </a:solidFill>
                <a:latin typeface="Arial MT"/>
                <a:cs typeface="Arial MT"/>
              </a:rPr>
              <a:t>Lectures</a:t>
            </a:r>
            <a:r>
              <a:rPr sz="2400" spc="-15" dirty="0">
                <a:solidFill>
                  <a:srgbClr val="0000FF"/>
                </a:solidFill>
                <a:latin typeface="Arial MT"/>
                <a:cs typeface="Arial MT"/>
              </a:rPr>
              <a:t> </a:t>
            </a:r>
            <a:r>
              <a:rPr sz="2400" spc="-5" dirty="0">
                <a:solidFill>
                  <a:srgbClr val="0000FF"/>
                </a:solidFill>
                <a:latin typeface="Arial MT"/>
                <a:cs typeface="Arial MT"/>
              </a:rPr>
              <a:t>notes,</a:t>
            </a:r>
            <a:r>
              <a:rPr sz="2400" spc="-15" dirty="0">
                <a:solidFill>
                  <a:srgbClr val="0000FF"/>
                </a:solidFill>
                <a:latin typeface="Arial MT"/>
                <a:cs typeface="Arial MT"/>
              </a:rPr>
              <a:t> </a:t>
            </a:r>
            <a:r>
              <a:rPr sz="2400" dirty="0">
                <a:solidFill>
                  <a:srgbClr val="0000FF"/>
                </a:solidFill>
                <a:latin typeface="Arial MT"/>
                <a:cs typeface="Arial MT"/>
              </a:rPr>
              <a:t>videos,</a:t>
            </a:r>
            <a:r>
              <a:rPr sz="2400" spc="-15" dirty="0">
                <a:solidFill>
                  <a:srgbClr val="0000FF"/>
                </a:solidFill>
                <a:latin typeface="Arial MT"/>
                <a:cs typeface="Arial MT"/>
              </a:rPr>
              <a:t> </a:t>
            </a:r>
            <a:r>
              <a:rPr sz="2400" spc="-5" dirty="0">
                <a:solidFill>
                  <a:srgbClr val="0000FF"/>
                </a:solidFill>
                <a:latin typeface="Arial MT"/>
                <a:cs typeface="Arial MT"/>
              </a:rPr>
              <a:t>blogs</a:t>
            </a:r>
            <a:r>
              <a:rPr sz="2400" spc="-15" dirty="0">
                <a:solidFill>
                  <a:srgbClr val="0000FF"/>
                </a:solidFill>
                <a:latin typeface="Arial MT"/>
                <a:cs typeface="Arial MT"/>
              </a:rPr>
              <a:t> </a:t>
            </a:r>
            <a:r>
              <a:rPr sz="2400" spc="-5" dirty="0">
                <a:solidFill>
                  <a:srgbClr val="0000FF"/>
                </a:solidFill>
                <a:latin typeface="Arial MT"/>
                <a:cs typeface="Arial MT"/>
              </a:rPr>
              <a:t>etc</a:t>
            </a:r>
            <a:endParaRPr sz="2400">
              <a:latin typeface="Arial MT"/>
              <a:cs typeface="Arial M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535"/>
              </a:lnSpc>
            </a:pPr>
            <a:fld id="{81D60167-4931-47E6-BA6A-407CBD079E47}" type="slidenum">
              <a:rPr dirty="0"/>
              <a:t>13</a:t>
            </a:fld>
            <a:endParaRPr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315"/>
              </a:lnSpc>
            </a:pPr>
            <a:r>
              <a:rPr spc="-5" dirty="0"/>
              <a:t>07/09/2024</a:t>
            </a: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315"/>
              </a:lnSpc>
            </a:pPr>
            <a:r>
              <a:rPr spc="-5" dirty="0"/>
              <a:t>cs626-2024</a:t>
            </a:r>
            <a:r>
              <a:rPr spc="590" dirty="0"/>
              <a:t> </a:t>
            </a:r>
            <a:r>
              <a:rPr spc="-5" dirty="0"/>
              <a:t>Assignment</a:t>
            </a:r>
            <a:r>
              <a:rPr spc="-10" dirty="0"/>
              <a:t> </a:t>
            </a:r>
            <a:r>
              <a:rPr spc="-5" dirty="0"/>
              <a:t>1.a-</a:t>
            </a:r>
            <a:r>
              <a:rPr spc="-10" dirty="0"/>
              <a:t> </a:t>
            </a:r>
            <a:r>
              <a:rPr spc="-5" dirty="0"/>
              <a:t>POS</a:t>
            </a:r>
            <a:r>
              <a:rPr spc="-10" dirty="0"/>
              <a:t> </a:t>
            </a:r>
            <a:r>
              <a:rPr spc="-20" dirty="0"/>
              <a:t>Tagging</a:t>
            </a:r>
            <a:r>
              <a:rPr spc="-10" dirty="0"/>
              <a:t> </a:t>
            </a:r>
            <a:r>
              <a:rPr spc="-5" dirty="0"/>
              <a:t>using</a:t>
            </a:r>
            <a:r>
              <a:rPr spc="-10" dirty="0"/>
              <a:t> </a:t>
            </a:r>
            <a:r>
              <a:rPr spc="-5" dirty="0"/>
              <a:t>HMM</a:t>
            </a:r>
          </a:p>
        </p:txBody>
      </p:sp>
      <p:sp>
        <p:nvSpPr>
          <p:cNvPr id="2" name="object 2"/>
          <p:cNvSpPr txBox="1">
            <a:spLocks noGrp="1"/>
          </p:cNvSpPr>
          <p:nvPr>
            <p:ph type="title"/>
          </p:nvPr>
        </p:nvSpPr>
        <p:spPr>
          <a:xfrm>
            <a:off x="2131529" y="188555"/>
            <a:ext cx="4874895" cy="635000"/>
          </a:xfrm>
          <a:prstGeom prst="rect">
            <a:avLst/>
          </a:prstGeom>
        </p:spPr>
        <p:txBody>
          <a:bodyPr vert="horz" wrap="square" lIns="0" tIns="12700" rIns="0" bIns="0" rtlCol="0">
            <a:spAutoFit/>
          </a:bodyPr>
          <a:lstStyle/>
          <a:p>
            <a:pPr marL="12700">
              <a:lnSpc>
                <a:spcPct val="100000"/>
              </a:lnSpc>
              <a:spcBef>
                <a:spcPts val="100"/>
              </a:spcBef>
            </a:pPr>
            <a:r>
              <a:rPr spc="-5" dirty="0"/>
              <a:t>Marking</a:t>
            </a:r>
            <a:r>
              <a:rPr spc="-45" dirty="0"/>
              <a:t> </a:t>
            </a:r>
            <a:r>
              <a:rPr spc="-10" dirty="0"/>
              <a:t>Scheme</a:t>
            </a:r>
            <a:r>
              <a:rPr spc="-55" dirty="0"/>
              <a:t> </a:t>
            </a:r>
            <a:r>
              <a:rPr dirty="0"/>
              <a:t>(50)</a:t>
            </a:r>
          </a:p>
        </p:txBody>
      </p:sp>
      <p:sp>
        <p:nvSpPr>
          <p:cNvPr id="3" name="object 3"/>
          <p:cNvSpPr txBox="1"/>
          <p:nvPr/>
        </p:nvSpPr>
        <p:spPr>
          <a:xfrm>
            <a:off x="610626" y="957755"/>
            <a:ext cx="6549390" cy="3713479"/>
          </a:xfrm>
          <a:prstGeom prst="rect">
            <a:avLst/>
          </a:prstGeom>
        </p:spPr>
        <p:txBody>
          <a:bodyPr vert="horz" wrap="square" lIns="0" tIns="12700" rIns="0" bIns="0" rtlCol="0">
            <a:spAutoFit/>
          </a:bodyPr>
          <a:lstStyle/>
          <a:p>
            <a:pPr marL="482600" indent="-419734">
              <a:lnSpc>
                <a:spcPct val="100000"/>
              </a:lnSpc>
              <a:spcBef>
                <a:spcPts val="100"/>
              </a:spcBef>
              <a:buAutoNum type="arabicPeriod"/>
              <a:tabLst>
                <a:tab pos="482600" algn="l"/>
                <a:tab pos="483234" algn="l"/>
              </a:tabLst>
            </a:pPr>
            <a:r>
              <a:rPr sz="1800" spc="-5" dirty="0">
                <a:solidFill>
                  <a:srgbClr val="0000FF"/>
                </a:solidFill>
                <a:latin typeface="Arial MT"/>
                <a:cs typeface="Arial MT"/>
              </a:rPr>
              <a:t>Demo</a:t>
            </a:r>
            <a:r>
              <a:rPr sz="1800" spc="-15" dirty="0">
                <a:solidFill>
                  <a:srgbClr val="0000FF"/>
                </a:solidFill>
                <a:latin typeface="Arial MT"/>
                <a:cs typeface="Arial MT"/>
              </a:rPr>
              <a:t> </a:t>
            </a:r>
            <a:r>
              <a:rPr sz="1800" spc="-5" dirty="0">
                <a:solidFill>
                  <a:srgbClr val="0000FF"/>
                </a:solidFill>
                <a:latin typeface="Arial MT"/>
                <a:cs typeface="Arial MT"/>
              </a:rPr>
              <a:t>working-</a:t>
            </a:r>
            <a:r>
              <a:rPr sz="1800" spc="-15" dirty="0">
                <a:solidFill>
                  <a:srgbClr val="0000FF"/>
                </a:solidFill>
                <a:latin typeface="Arial MT"/>
                <a:cs typeface="Arial MT"/>
              </a:rPr>
              <a:t> </a:t>
            </a:r>
            <a:r>
              <a:rPr sz="1800" spc="-5" dirty="0">
                <a:solidFill>
                  <a:srgbClr val="0000FF"/>
                </a:solidFill>
                <a:latin typeface="Arial MT"/>
                <a:cs typeface="Arial MT"/>
              </a:rPr>
              <a:t>10/10</a:t>
            </a:r>
            <a:r>
              <a:rPr sz="1800" spc="-15" dirty="0">
                <a:solidFill>
                  <a:srgbClr val="0000FF"/>
                </a:solidFill>
                <a:latin typeface="Arial MT"/>
                <a:cs typeface="Arial MT"/>
              </a:rPr>
              <a:t> </a:t>
            </a:r>
            <a:r>
              <a:rPr sz="1800" dirty="0">
                <a:solidFill>
                  <a:srgbClr val="0000FF"/>
                </a:solidFill>
                <a:latin typeface="Arial MT"/>
                <a:cs typeface="Arial MT"/>
              </a:rPr>
              <a:t>(if</a:t>
            </a:r>
            <a:r>
              <a:rPr sz="1800" spc="-15" dirty="0">
                <a:solidFill>
                  <a:srgbClr val="0000FF"/>
                </a:solidFill>
                <a:latin typeface="Arial MT"/>
                <a:cs typeface="Arial MT"/>
              </a:rPr>
              <a:t> </a:t>
            </a:r>
            <a:r>
              <a:rPr sz="1800" spc="-5" dirty="0">
                <a:solidFill>
                  <a:srgbClr val="0000FF"/>
                </a:solidFill>
                <a:latin typeface="Arial MT"/>
                <a:cs typeface="Arial MT"/>
              </a:rPr>
              <a:t>not</a:t>
            </a:r>
            <a:r>
              <a:rPr sz="1800" spc="-15" dirty="0">
                <a:solidFill>
                  <a:srgbClr val="0000FF"/>
                </a:solidFill>
                <a:latin typeface="Arial MT"/>
                <a:cs typeface="Arial MT"/>
              </a:rPr>
              <a:t> </a:t>
            </a:r>
            <a:r>
              <a:rPr sz="1800" spc="-5" dirty="0">
                <a:solidFill>
                  <a:srgbClr val="0000FF"/>
                </a:solidFill>
                <a:latin typeface="Arial MT"/>
                <a:cs typeface="Arial MT"/>
              </a:rPr>
              <a:t>working</a:t>
            </a:r>
            <a:r>
              <a:rPr sz="1800" spc="-10" dirty="0">
                <a:solidFill>
                  <a:srgbClr val="0000FF"/>
                </a:solidFill>
                <a:latin typeface="Arial MT"/>
                <a:cs typeface="Arial MT"/>
              </a:rPr>
              <a:t> </a:t>
            </a:r>
            <a:r>
              <a:rPr sz="1800" dirty="0">
                <a:solidFill>
                  <a:srgbClr val="0000FF"/>
                </a:solidFill>
                <a:latin typeface="Arial MT"/>
                <a:cs typeface="Arial MT"/>
              </a:rPr>
              <a:t>-</a:t>
            </a:r>
            <a:r>
              <a:rPr sz="1800" spc="-15" dirty="0">
                <a:solidFill>
                  <a:srgbClr val="0000FF"/>
                </a:solidFill>
                <a:latin typeface="Arial MT"/>
                <a:cs typeface="Arial MT"/>
              </a:rPr>
              <a:t> </a:t>
            </a:r>
            <a:r>
              <a:rPr sz="1800" spc="-5" dirty="0">
                <a:solidFill>
                  <a:srgbClr val="0000FF"/>
                </a:solidFill>
                <a:latin typeface="Arial MT"/>
                <a:cs typeface="Arial MT"/>
              </a:rPr>
              <a:t>0)</a:t>
            </a:r>
            <a:endParaRPr sz="1800">
              <a:latin typeface="Arial MT"/>
              <a:cs typeface="Arial MT"/>
            </a:endParaRPr>
          </a:p>
          <a:p>
            <a:pPr marL="482600" indent="-419734">
              <a:lnSpc>
                <a:spcPct val="100000"/>
              </a:lnSpc>
              <a:buAutoNum type="arabicPeriod"/>
              <a:tabLst>
                <a:tab pos="482600" algn="l"/>
                <a:tab pos="483234" algn="l"/>
              </a:tabLst>
            </a:pPr>
            <a:r>
              <a:rPr sz="1800" spc="-5" dirty="0">
                <a:solidFill>
                  <a:srgbClr val="0000FF"/>
                </a:solidFill>
                <a:latin typeface="Arial MT"/>
                <a:cs typeface="Arial MT"/>
              </a:rPr>
              <a:t>Implemented</a:t>
            </a:r>
            <a:r>
              <a:rPr sz="1800" spc="-15" dirty="0">
                <a:solidFill>
                  <a:srgbClr val="0000FF"/>
                </a:solidFill>
                <a:latin typeface="Arial MT"/>
                <a:cs typeface="Arial MT"/>
              </a:rPr>
              <a:t> </a:t>
            </a:r>
            <a:r>
              <a:rPr sz="1800" spc="-10" dirty="0">
                <a:solidFill>
                  <a:srgbClr val="0000FF"/>
                </a:solidFill>
                <a:latin typeface="Arial MT"/>
                <a:cs typeface="Arial MT"/>
              </a:rPr>
              <a:t>Viterbi</a:t>
            </a:r>
            <a:r>
              <a:rPr sz="1800" spc="-15" dirty="0">
                <a:solidFill>
                  <a:srgbClr val="0000FF"/>
                </a:solidFill>
                <a:latin typeface="Arial MT"/>
                <a:cs typeface="Arial MT"/>
              </a:rPr>
              <a:t> </a:t>
            </a:r>
            <a:r>
              <a:rPr sz="1800" spc="-5" dirty="0">
                <a:solidFill>
                  <a:srgbClr val="0000FF"/>
                </a:solidFill>
                <a:latin typeface="Arial MT"/>
                <a:cs typeface="Arial MT"/>
              </a:rPr>
              <a:t>and</a:t>
            </a:r>
            <a:r>
              <a:rPr sz="1800" spc="-10" dirty="0">
                <a:solidFill>
                  <a:srgbClr val="0000FF"/>
                </a:solidFill>
                <a:latin typeface="Arial MT"/>
                <a:cs typeface="Arial MT"/>
              </a:rPr>
              <a:t> </a:t>
            </a:r>
            <a:r>
              <a:rPr sz="1800" spc="-5" dirty="0">
                <a:solidFill>
                  <a:srgbClr val="0000FF"/>
                </a:solidFill>
                <a:latin typeface="Arial MT"/>
                <a:cs typeface="Arial MT"/>
              </a:rPr>
              <a:t>Clarity</a:t>
            </a:r>
            <a:r>
              <a:rPr sz="1800" spc="-15" dirty="0">
                <a:solidFill>
                  <a:srgbClr val="0000FF"/>
                </a:solidFill>
                <a:latin typeface="Arial MT"/>
                <a:cs typeface="Arial MT"/>
              </a:rPr>
              <a:t> </a:t>
            </a:r>
            <a:r>
              <a:rPr sz="1800" spc="-5" dirty="0">
                <a:solidFill>
                  <a:srgbClr val="0000FF"/>
                </a:solidFill>
                <a:latin typeface="Arial MT"/>
                <a:cs typeface="Arial MT"/>
              </a:rPr>
              <a:t>on</a:t>
            </a:r>
            <a:r>
              <a:rPr sz="1800" spc="-10" dirty="0">
                <a:solidFill>
                  <a:srgbClr val="0000FF"/>
                </a:solidFill>
                <a:latin typeface="Arial MT"/>
                <a:cs typeface="Arial MT"/>
              </a:rPr>
              <a:t> Viterbi-</a:t>
            </a:r>
            <a:r>
              <a:rPr sz="1800" spc="-15" dirty="0">
                <a:solidFill>
                  <a:srgbClr val="0000FF"/>
                </a:solidFill>
                <a:latin typeface="Arial MT"/>
                <a:cs typeface="Arial MT"/>
              </a:rPr>
              <a:t> </a:t>
            </a:r>
            <a:r>
              <a:rPr sz="1800" spc="-5" dirty="0">
                <a:solidFill>
                  <a:srgbClr val="0000FF"/>
                </a:solidFill>
                <a:latin typeface="Arial MT"/>
                <a:cs typeface="Arial MT"/>
              </a:rPr>
              <a:t>5/5</a:t>
            </a:r>
            <a:endParaRPr sz="1800">
              <a:latin typeface="Arial MT"/>
              <a:cs typeface="Arial MT"/>
            </a:endParaRPr>
          </a:p>
          <a:p>
            <a:pPr marL="482600" indent="-419734">
              <a:lnSpc>
                <a:spcPct val="100000"/>
              </a:lnSpc>
              <a:buAutoNum type="arabicPeriod"/>
              <a:tabLst>
                <a:tab pos="482600" algn="l"/>
                <a:tab pos="483234" algn="l"/>
              </a:tabLst>
            </a:pPr>
            <a:r>
              <a:rPr sz="1800" spc="-10" dirty="0">
                <a:solidFill>
                  <a:srgbClr val="0000FF"/>
                </a:solidFill>
                <a:latin typeface="Arial MT"/>
                <a:cs typeface="Arial MT"/>
              </a:rPr>
              <a:t>Transition</a:t>
            </a:r>
            <a:r>
              <a:rPr sz="1800" spc="-15" dirty="0">
                <a:solidFill>
                  <a:srgbClr val="0000FF"/>
                </a:solidFill>
                <a:latin typeface="Arial MT"/>
                <a:cs typeface="Arial MT"/>
              </a:rPr>
              <a:t> </a:t>
            </a:r>
            <a:r>
              <a:rPr sz="1800" spc="-5" dirty="0">
                <a:solidFill>
                  <a:srgbClr val="0000FF"/>
                </a:solidFill>
                <a:latin typeface="Arial MT"/>
                <a:cs typeface="Arial MT"/>
              </a:rPr>
              <a:t>and</a:t>
            </a:r>
            <a:r>
              <a:rPr sz="1800" spc="-10" dirty="0">
                <a:solidFill>
                  <a:srgbClr val="0000FF"/>
                </a:solidFill>
                <a:latin typeface="Arial MT"/>
                <a:cs typeface="Arial MT"/>
              </a:rPr>
              <a:t> </a:t>
            </a:r>
            <a:r>
              <a:rPr sz="1800" spc="-5" dirty="0">
                <a:solidFill>
                  <a:srgbClr val="0000FF"/>
                </a:solidFill>
                <a:latin typeface="Arial MT"/>
                <a:cs typeface="Arial MT"/>
              </a:rPr>
              <a:t>Lexical</a:t>
            </a:r>
            <a:r>
              <a:rPr sz="1800" spc="-15" dirty="0">
                <a:solidFill>
                  <a:srgbClr val="0000FF"/>
                </a:solidFill>
                <a:latin typeface="Arial MT"/>
                <a:cs typeface="Arial MT"/>
              </a:rPr>
              <a:t> </a:t>
            </a:r>
            <a:r>
              <a:rPr sz="1800" spc="-5" dirty="0">
                <a:solidFill>
                  <a:srgbClr val="0000FF"/>
                </a:solidFill>
                <a:latin typeface="Arial MT"/>
                <a:cs typeface="Arial MT"/>
              </a:rPr>
              <a:t>tables</a:t>
            </a:r>
            <a:r>
              <a:rPr sz="1800" spc="-10" dirty="0">
                <a:solidFill>
                  <a:srgbClr val="0000FF"/>
                </a:solidFill>
                <a:latin typeface="Arial MT"/>
                <a:cs typeface="Arial MT"/>
              </a:rPr>
              <a:t> </a:t>
            </a:r>
            <a:r>
              <a:rPr sz="1800" dirty="0">
                <a:solidFill>
                  <a:srgbClr val="0000FF"/>
                </a:solidFill>
                <a:latin typeface="Arial MT"/>
                <a:cs typeface="Arial MT"/>
              </a:rPr>
              <a:t>clearly</a:t>
            </a:r>
            <a:r>
              <a:rPr sz="1800" spc="-10" dirty="0">
                <a:solidFill>
                  <a:srgbClr val="0000FF"/>
                </a:solidFill>
                <a:latin typeface="Arial MT"/>
                <a:cs typeface="Arial MT"/>
              </a:rPr>
              <a:t> </a:t>
            </a:r>
            <a:r>
              <a:rPr sz="1800" spc="-5" dirty="0">
                <a:solidFill>
                  <a:srgbClr val="0000FF"/>
                </a:solidFill>
                <a:latin typeface="Arial MT"/>
                <a:cs typeface="Arial MT"/>
              </a:rPr>
              <a:t>described-</a:t>
            </a:r>
            <a:r>
              <a:rPr sz="1800" spc="-15" dirty="0">
                <a:solidFill>
                  <a:srgbClr val="0000FF"/>
                </a:solidFill>
                <a:latin typeface="Arial MT"/>
                <a:cs typeface="Arial MT"/>
              </a:rPr>
              <a:t> </a:t>
            </a:r>
            <a:r>
              <a:rPr sz="1800" spc="-5" dirty="0">
                <a:solidFill>
                  <a:srgbClr val="0000FF"/>
                </a:solidFill>
                <a:latin typeface="Arial MT"/>
                <a:cs typeface="Arial MT"/>
              </a:rPr>
              <a:t>5/5</a:t>
            </a:r>
            <a:endParaRPr sz="1800">
              <a:latin typeface="Arial MT"/>
              <a:cs typeface="Arial MT"/>
            </a:endParaRPr>
          </a:p>
          <a:p>
            <a:pPr marL="482600" indent="-419734">
              <a:lnSpc>
                <a:spcPct val="100000"/>
              </a:lnSpc>
              <a:buAutoNum type="arabicPeriod"/>
              <a:tabLst>
                <a:tab pos="482600" algn="l"/>
                <a:tab pos="483234" algn="l"/>
              </a:tabLst>
            </a:pPr>
            <a:r>
              <a:rPr sz="1800" spc="-5" dirty="0">
                <a:solidFill>
                  <a:srgbClr val="0000FF"/>
                </a:solidFill>
                <a:latin typeface="Arial MT"/>
                <a:cs typeface="Arial MT"/>
              </a:rPr>
              <a:t>Confusion</a:t>
            </a:r>
            <a:r>
              <a:rPr sz="1800" spc="-20" dirty="0">
                <a:solidFill>
                  <a:srgbClr val="0000FF"/>
                </a:solidFill>
                <a:latin typeface="Arial MT"/>
                <a:cs typeface="Arial MT"/>
              </a:rPr>
              <a:t> </a:t>
            </a:r>
            <a:r>
              <a:rPr sz="1800" dirty="0">
                <a:solidFill>
                  <a:srgbClr val="0000FF"/>
                </a:solidFill>
                <a:latin typeface="Arial MT"/>
                <a:cs typeface="Arial MT"/>
              </a:rPr>
              <a:t>matrix</a:t>
            </a:r>
            <a:r>
              <a:rPr sz="1800" spc="-15" dirty="0">
                <a:solidFill>
                  <a:srgbClr val="0000FF"/>
                </a:solidFill>
                <a:latin typeface="Arial MT"/>
                <a:cs typeface="Arial MT"/>
              </a:rPr>
              <a:t> </a:t>
            </a:r>
            <a:r>
              <a:rPr sz="1800" spc="-5" dirty="0">
                <a:solidFill>
                  <a:srgbClr val="0000FF"/>
                </a:solidFill>
                <a:latin typeface="Arial MT"/>
                <a:cs typeface="Arial MT"/>
              </a:rPr>
              <a:t>drawn</a:t>
            </a:r>
            <a:r>
              <a:rPr sz="1800" spc="-15" dirty="0">
                <a:solidFill>
                  <a:srgbClr val="0000FF"/>
                </a:solidFill>
                <a:latin typeface="Arial MT"/>
                <a:cs typeface="Arial MT"/>
              </a:rPr>
              <a:t> </a:t>
            </a:r>
            <a:r>
              <a:rPr sz="1800" spc="-5" dirty="0">
                <a:solidFill>
                  <a:srgbClr val="0000FF"/>
                </a:solidFill>
                <a:latin typeface="Arial MT"/>
                <a:cs typeface="Arial MT"/>
              </a:rPr>
              <a:t>and</a:t>
            </a:r>
            <a:r>
              <a:rPr sz="1800" spc="-15" dirty="0">
                <a:solidFill>
                  <a:srgbClr val="0000FF"/>
                </a:solidFill>
                <a:latin typeface="Arial MT"/>
                <a:cs typeface="Arial MT"/>
              </a:rPr>
              <a:t> </a:t>
            </a:r>
            <a:r>
              <a:rPr sz="1800" spc="-5" dirty="0">
                <a:solidFill>
                  <a:srgbClr val="0000FF"/>
                </a:solidFill>
                <a:latin typeface="Arial MT"/>
                <a:cs typeface="Arial MT"/>
              </a:rPr>
              <a:t>error</a:t>
            </a:r>
            <a:r>
              <a:rPr sz="1800" spc="-15" dirty="0">
                <a:solidFill>
                  <a:srgbClr val="0000FF"/>
                </a:solidFill>
                <a:latin typeface="Arial MT"/>
                <a:cs typeface="Arial MT"/>
              </a:rPr>
              <a:t> </a:t>
            </a:r>
            <a:r>
              <a:rPr sz="1800" spc="-5" dirty="0">
                <a:solidFill>
                  <a:srgbClr val="0000FF"/>
                </a:solidFill>
                <a:latin typeface="Arial MT"/>
                <a:cs typeface="Arial MT"/>
              </a:rPr>
              <a:t>analysed-</a:t>
            </a:r>
            <a:r>
              <a:rPr sz="1800" spc="-15" dirty="0">
                <a:solidFill>
                  <a:srgbClr val="0000FF"/>
                </a:solidFill>
                <a:latin typeface="Arial MT"/>
                <a:cs typeface="Arial MT"/>
              </a:rPr>
              <a:t> </a:t>
            </a:r>
            <a:r>
              <a:rPr sz="1800" spc="-5" dirty="0">
                <a:solidFill>
                  <a:srgbClr val="0000FF"/>
                </a:solidFill>
                <a:latin typeface="Arial MT"/>
                <a:cs typeface="Arial MT"/>
              </a:rPr>
              <a:t>5/5</a:t>
            </a:r>
            <a:endParaRPr sz="1800">
              <a:latin typeface="Arial MT"/>
              <a:cs typeface="Arial MT"/>
            </a:endParaRPr>
          </a:p>
          <a:p>
            <a:pPr marL="482600" indent="-419734">
              <a:lnSpc>
                <a:spcPct val="100000"/>
              </a:lnSpc>
              <a:buFont typeface="Arial MT"/>
              <a:buAutoNum type="arabicPeriod"/>
              <a:tabLst>
                <a:tab pos="482600" algn="l"/>
                <a:tab pos="483234" algn="l"/>
              </a:tabLst>
            </a:pPr>
            <a:r>
              <a:rPr sz="1800" b="1" spc="-5" dirty="0">
                <a:solidFill>
                  <a:srgbClr val="0000FF"/>
                </a:solidFill>
                <a:latin typeface="Arial"/>
                <a:cs typeface="Arial"/>
              </a:rPr>
              <a:t>Overall</a:t>
            </a:r>
            <a:r>
              <a:rPr sz="1800" b="1" spc="-40" dirty="0">
                <a:solidFill>
                  <a:srgbClr val="0000FF"/>
                </a:solidFill>
                <a:latin typeface="Arial"/>
                <a:cs typeface="Arial"/>
              </a:rPr>
              <a:t> </a:t>
            </a:r>
            <a:r>
              <a:rPr sz="1800" b="1" dirty="0">
                <a:solidFill>
                  <a:srgbClr val="0000FF"/>
                </a:solidFill>
                <a:latin typeface="Arial"/>
                <a:cs typeface="Arial"/>
              </a:rPr>
              <a:t>F</a:t>
            </a:r>
            <a:r>
              <a:rPr sz="1800" b="1" baseline="-32407" dirty="0">
                <a:solidFill>
                  <a:srgbClr val="0000FF"/>
                </a:solidFill>
                <a:latin typeface="Arial"/>
                <a:cs typeface="Arial"/>
              </a:rPr>
              <a:t>1</a:t>
            </a:r>
            <a:r>
              <a:rPr sz="1800" b="1" dirty="0">
                <a:solidFill>
                  <a:srgbClr val="0000FF"/>
                </a:solidFill>
                <a:latin typeface="Arial"/>
                <a:cs typeface="Arial"/>
              </a:rPr>
              <a:t>-score</a:t>
            </a:r>
            <a:endParaRPr sz="1800">
              <a:latin typeface="Arial"/>
              <a:cs typeface="Arial"/>
            </a:endParaRPr>
          </a:p>
          <a:p>
            <a:pPr marL="520700">
              <a:lnSpc>
                <a:spcPct val="100000"/>
              </a:lnSpc>
              <a:tabLst>
                <a:tab pos="939800" algn="l"/>
              </a:tabLst>
            </a:pPr>
            <a:r>
              <a:rPr sz="1800" spc="-5" dirty="0">
                <a:solidFill>
                  <a:srgbClr val="0000FF"/>
                </a:solidFill>
                <a:latin typeface="Arial MT"/>
                <a:cs typeface="Arial MT"/>
              </a:rPr>
              <a:t>a.	</a:t>
            </a:r>
            <a:r>
              <a:rPr sz="1800" b="1" dirty="0">
                <a:solidFill>
                  <a:srgbClr val="0000FF"/>
                </a:solidFill>
                <a:latin typeface="Arial"/>
                <a:cs typeface="Arial"/>
              </a:rPr>
              <a:t>&gt;</a:t>
            </a:r>
            <a:r>
              <a:rPr sz="1800" b="1" spc="-30" dirty="0">
                <a:solidFill>
                  <a:srgbClr val="0000FF"/>
                </a:solidFill>
                <a:latin typeface="Arial"/>
                <a:cs typeface="Arial"/>
              </a:rPr>
              <a:t> </a:t>
            </a:r>
            <a:r>
              <a:rPr sz="1800" b="1" spc="-5" dirty="0">
                <a:solidFill>
                  <a:srgbClr val="0000FF"/>
                </a:solidFill>
                <a:latin typeface="Arial"/>
                <a:cs typeface="Arial"/>
              </a:rPr>
              <a:t>90</a:t>
            </a:r>
            <a:r>
              <a:rPr sz="1800" b="1" spc="-25" dirty="0">
                <a:solidFill>
                  <a:srgbClr val="0000FF"/>
                </a:solidFill>
                <a:latin typeface="Arial"/>
                <a:cs typeface="Arial"/>
              </a:rPr>
              <a:t> </a:t>
            </a:r>
            <a:r>
              <a:rPr sz="1800" dirty="0">
                <a:solidFill>
                  <a:srgbClr val="0000FF"/>
                </a:solidFill>
                <a:latin typeface="Arial MT"/>
                <a:cs typeface="Arial MT"/>
              </a:rPr>
              <a:t>-</a:t>
            </a:r>
            <a:r>
              <a:rPr sz="1800" spc="-25" dirty="0">
                <a:solidFill>
                  <a:srgbClr val="0000FF"/>
                </a:solidFill>
                <a:latin typeface="Arial MT"/>
                <a:cs typeface="Arial MT"/>
              </a:rPr>
              <a:t> </a:t>
            </a:r>
            <a:r>
              <a:rPr sz="1800" spc="-5" dirty="0">
                <a:solidFill>
                  <a:srgbClr val="0000FF"/>
                </a:solidFill>
                <a:latin typeface="Arial MT"/>
                <a:cs typeface="Arial MT"/>
              </a:rPr>
              <a:t>10/10</a:t>
            </a:r>
            <a:endParaRPr sz="1800">
              <a:latin typeface="Arial MT"/>
              <a:cs typeface="Arial MT"/>
            </a:endParaRPr>
          </a:p>
          <a:p>
            <a:pPr marL="520700">
              <a:lnSpc>
                <a:spcPct val="100000"/>
              </a:lnSpc>
              <a:tabLst>
                <a:tab pos="939800" algn="l"/>
              </a:tabLst>
            </a:pPr>
            <a:r>
              <a:rPr sz="1800" spc="-5" dirty="0">
                <a:solidFill>
                  <a:srgbClr val="0000FF"/>
                </a:solidFill>
                <a:latin typeface="Arial MT"/>
                <a:cs typeface="Arial MT"/>
              </a:rPr>
              <a:t>b.	</a:t>
            </a:r>
            <a:r>
              <a:rPr sz="1800" b="1" spc="-5" dirty="0">
                <a:solidFill>
                  <a:srgbClr val="0000FF"/>
                </a:solidFill>
                <a:latin typeface="Arial"/>
                <a:cs typeface="Arial"/>
              </a:rPr>
              <a:t>&gt;80</a:t>
            </a:r>
            <a:r>
              <a:rPr sz="1800" b="1" spc="-30" dirty="0">
                <a:solidFill>
                  <a:srgbClr val="0000FF"/>
                </a:solidFill>
                <a:latin typeface="Arial"/>
                <a:cs typeface="Arial"/>
              </a:rPr>
              <a:t> </a:t>
            </a:r>
            <a:r>
              <a:rPr sz="1800" b="1" dirty="0">
                <a:solidFill>
                  <a:srgbClr val="0000FF"/>
                </a:solidFill>
                <a:latin typeface="Arial"/>
                <a:cs typeface="Arial"/>
              </a:rPr>
              <a:t>&amp;</a:t>
            </a:r>
            <a:r>
              <a:rPr sz="1800" b="1" spc="-25" dirty="0">
                <a:solidFill>
                  <a:srgbClr val="0000FF"/>
                </a:solidFill>
                <a:latin typeface="Arial"/>
                <a:cs typeface="Arial"/>
              </a:rPr>
              <a:t> </a:t>
            </a:r>
            <a:r>
              <a:rPr sz="1800" b="1" spc="-5" dirty="0">
                <a:solidFill>
                  <a:srgbClr val="0000FF"/>
                </a:solidFill>
                <a:latin typeface="Arial"/>
                <a:cs typeface="Arial"/>
              </a:rPr>
              <a:t>&lt;=90</a:t>
            </a:r>
            <a:r>
              <a:rPr sz="1800" b="1" spc="-10" dirty="0">
                <a:solidFill>
                  <a:srgbClr val="0000FF"/>
                </a:solidFill>
                <a:latin typeface="Arial"/>
                <a:cs typeface="Arial"/>
              </a:rPr>
              <a:t> </a:t>
            </a:r>
            <a:r>
              <a:rPr sz="1800" dirty="0">
                <a:solidFill>
                  <a:srgbClr val="0000FF"/>
                </a:solidFill>
                <a:latin typeface="Arial MT"/>
                <a:cs typeface="Arial MT"/>
              </a:rPr>
              <a:t>-</a:t>
            </a:r>
            <a:r>
              <a:rPr sz="1800" spc="-25" dirty="0">
                <a:solidFill>
                  <a:srgbClr val="0000FF"/>
                </a:solidFill>
                <a:latin typeface="Arial MT"/>
                <a:cs typeface="Arial MT"/>
              </a:rPr>
              <a:t> </a:t>
            </a:r>
            <a:r>
              <a:rPr sz="1800" spc="-5" dirty="0">
                <a:solidFill>
                  <a:srgbClr val="0000FF"/>
                </a:solidFill>
                <a:latin typeface="Arial MT"/>
                <a:cs typeface="Arial MT"/>
              </a:rPr>
              <a:t>8/10</a:t>
            </a:r>
            <a:endParaRPr sz="1800">
              <a:latin typeface="Arial MT"/>
              <a:cs typeface="Arial MT"/>
            </a:endParaRPr>
          </a:p>
          <a:p>
            <a:pPr marL="533400">
              <a:lnSpc>
                <a:spcPct val="100000"/>
              </a:lnSpc>
              <a:tabLst>
                <a:tab pos="939800" algn="l"/>
              </a:tabLst>
            </a:pPr>
            <a:r>
              <a:rPr sz="1800" dirty="0">
                <a:solidFill>
                  <a:srgbClr val="0000FF"/>
                </a:solidFill>
                <a:latin typeface="Arial MT"/>
                <a:cs typeface="Arial MT"/>
              </a:rPr>
              <a:t>c.	</a:t>
            </a:r>
            <a:r>
              <a:rPr sz="1800" b="1" spc="-5" dirty="0">
                <a:solidFill>
                  <a:srgbClr val="0000FF"/>
                </a:solidFill>
                <a:latin typeface="Arial"/>
                <a:cs typeface="Arial"/>
              </a:rPr>
              <a:t>&gt;70</a:t>
            </a:r>
            <a:r>
              <a:rPr sz="1800" b="1" spc="-30" dirty="0">
                <a:solidFill>
                  <a:srgbClr val="0000FF"/>
                </a:solidFill>
                <a:latin typeface="Arial"/>
                <a:cs typeface="Arial"/>
              </a:rPr>
              <a:t> </a:t>
            </a:r>
            <a:r>
              <a:rPr sz="1800" b="1" dirty="0">
                <a:solidFill>
                  <a:srgbClr val="0000FF"/>
                </a:solidFill>
                <a:latin typeface="Arial"/>
                <a:cs typeface="Arial"/>
              </a:rPr>
              <a:t>&amp;</a:t>
            </a:r>
            <a:r>
              <a:rPr sz="1800" b="1" spc="-25" dirty="0">
                <a:solidFill>
                  <a:srgbClr val="0000FF"/>
                </a:solidFill>
                <a:latin typeface="Arial"/>
                <a:cs typeface="Arial"/>
              </a:rPr>
              <a:t> </a:t>
            </a:r>
            <a:r>
              <a:rPr sz="1800" b="1" spc="-5" dirty="0">
                <a:solidFill>
                  <a:srgbClr val="0000FF"/>
                </a:solidFill>
                <a:latin typeface="Arial"/>
                <a:cs typeface="Arial"/>
              </a:rPr>
              <a:t>&lt;=80</a:t>
            </a:r>
            <a:r>
              <a:rPr sz="1800" b="1" spc="-10" dirty="0">
                <a:solidFill>
                  <a:srgbClr val="0000FF"/>
                </a:solidFill>
                <a:latin typeface="Arial"/>
                <a:cs typeface="Arial"/>
              </a:rPr>
              <a:t> </a:t>
            </a:r>
            <a:r>
              <a:rPr sz="1800" dirty="0">
                <a:solidFill>
                  <a:srgbClr val="0000FF"/>
                </a:solidFill>
                <a:latin typeface="Arial MT"/>
                <a:cs typeface="Arial MT"/>
              </a:rPr>
              <a:t>-</a:t>
            </a:r>
            <a:r>
              <a:rPr sz="1800" spc="-25" dirty="0">
                <a:solidFill>
                  <a:srgbClr val="0000FF"/>
                </a:solidFill>
                <a:latin typeface="Arial MT"/>
                <a:cs typeface="Arial MT"/>
              </a:rPr>
              <a:t> </a:t>
            </a:r>
            <a:r>
              <a:rPr sz="1800" spc="-5" dirty="0">
                <a:solidFill>
                  <a:srgbClr val="0000FF"/>
                </a:solidFill>
                <a:latin typeface="Arial MT"/>
                <a:cs typeface="Arial MT"/>
              </a:rPr>
              <a:t>7/10</a:t>
            </a:r>
            <a:endParaRPr sz="1800">
              <a:latin typeface="Arial MT"/>
              <a:cs typeface="Arial MT"/>
            </a:endParaRPr>
          </a:p>
          <a:p>
            <a:pPr marL="520700">
              <a:lnSpc>
                <a:spcPct val="100000"/>
              </a:lnSpc>
              <a:tabLst>
                <a:tab pos="939800" algn="l"/>
              </a:tabLst>
            </a:pPr>
            <a:r>
              <a:rPr sz="1800" spc="-5" dirty="0">
                <a:solidFill>
                  <a:srgbClr val="0000FF"/>
                </a:solidFill>
                <a:latin typeface="Arial MT"/>
                <a:cs typeface="Arial MT"/>
              </a:rPr>
              <a:t>d.	</a:t>
            </a:r>
            <a:r>
              <a:rPr sz="1800" b="1" spc="-5" dirty="0">
                <a:solidFill>
                  <a:srgbClr val="0000FF"/>
                </a:solidFill>
                <a:latin typeface="Arial"/>
                <a:cs typeface="Arial"/>
              </a:rPr>
              <a:t>so</a:t>
            </a:r>
            <a:r>
              <a:rPr sz="1800" b="1" spc="-45" dirty="0">
                <a:solidFill>
                  <a:srgbClr val="0000FF"/>
                </a:solidFill>
                <a:latin typeface="Arial"/>
                <a:cs typeface="Arial"/>
              </a:rPr>
              <a:t> </a:t>
            </a:r>
            <a:r>
              <a:rPr sz="1800" b="1" spc="-5" dirty="0">
                <a:solidFill>
                  <a:srgbClr val="0000FF"/>
                </a:solidFill>
                <a:latin typeface="Arial"/>
                <a:cs typeface="Arial"/>
              </a:rPr>
              <a:t>on</a:t>
            </a:r>
            <a:r>
              <a:rPr sz="1800" spc="-5" dirty="0">
                <a:solidFill>
                  <a:srgbClr val="0000FF"/>
                </a:solidFill>
                <a:latin typeface="Arial MT"/>
                <a:cs typeface="Arial MT"/>
              </a:rPr>
              <a:t>.</a:t>
            </a:r>
            <a:endParaRPr sz="1800">
              <a:latin typeface="Arial MT"/>
              <a:cs typeface="Arial MT"/>
            </a:endParaRPr>
          </a:p>
          <a:p>
            <a:pPr marL="482600" indent="-419734">
              <a:lnSpc>
                <a:spcPct val="100000"/>
              </a:lnSpc>
              <a:buAutoNum type="arabicPeriod" startAt="6"/>
              <a:tabLst>
                <a:tab pos="482600" algn="l"/>
                <a:tab pos="483234" algn="l"/>
              </a:tabLst>
            </a:pPr>
            <a:r>
              <a:rPr sz="1800" spc="-5" dirty="0">
                <a:solidFill>
                  <a:srgbClr val="0000FF"/>
                </a:solidFill>
                <a:latin typeface="Arial MT"/>
                <a:cs typeface="Arial MT"/>
              </a:rPr>
              <a:t>Unknown</a:t>
            </a:r>
            <a:r>
              <a:rPr sz="1800" spc="-20" dirty="0">
                <a:solidFill>
                  <a:srgbClr val="0000FF"/>
                </a:solidFill>
                <a:latin typeface="Arial MT"/>
                <a:cs typeface="Arial MT"/>
              </a:rPr>
              <a:t> </a:t>
            </a:r>
            <a:r>
              <a:rPr sz="1800" spc="-5" dirty="0">
                <a:solidFill>
                  <a:srgbClr val="0000FF"/>
                </a:solidFill>
                <a:latin typeface="Arial MT"/>
                <a:cs typeface="Arial MT"/>
              </a:rPr>
              <a:t>word</a:t>
            </a:r>
            <a:r>
              <a:rPr sz="1800" spc="-15" dirty="0">
                <a:solidFill>
                  <a:srgbClr val="0000FF"/>
                </a:solidFill>
                <a:latin typeface="Arial MT"/>
                <a:cs typeface="Arial MT"/>
              </a:rPr>
              <a:t> </a:t>
            </a:r>
            <a:r>
              <a:rPr sz="1800" spc="-5" dirty="0">
                <a:solidFill>
                  <a:srgbClr val="0000FF"/>
                </a:solidFill>
                <a:latin typeface="Arial MT"/>
                <a:cs typeface="Arial MT"/>
              </a:rPr>
              <a:t>handling-</a:t>
            </a:r>
            <a:r>
              <a:rPr sz="1800" spc="-15" dirty="0">
                <a:solidFill>
                  <a:srgbClr val="0000FF"/>
                </a:solidFill>
                <a:latin typeface="Arial MT"/>
                <a:cs typeface="Arial MT"/>
              </a:rPr>
              <a:t> </a:t>
            </a:r>
            <a:r>
              <a:rPr sz="1800" spc="-5" dirty="0">
                <a:solidFill>
                  <a:srgbClr val="0000FF"/>
                </a:solidFill>
                <a:latin typeface="Arial MT"/>
                <a:cs typeface="Arial MT"/>
              </a:rPr>
              <a:t>done</a:t>
            </a:r>
            <a:r>
              <a:rPr sz="1800" spc="-15" dirty="0">
                <a:solidFill>
                  <a:srgbClr val="0000FF"/>
                </a:solidFill>
                <a:latin typeface="Arial MT"/>
                <a:cs typeface="Arial MT"/>
              </a:rPr>
              <a:t> </a:t>
            </a:r>
            <a:r>
              <a:rPr sz="1800" dirty="0">
                <a:solidFill>
                  <a:srgbClr val="0000FF"/>
                </a:solidFill>
                <a:latin typeface="Arial MT"/>
                <a:cs typeface="Arial MT"/>
              </a:rPr>
              <a:t>(5/5;</a:t>
            </a:r>
            <a:r>
              <a:rPr sz="1800" spc="-15" dirty="0">
                <a:solidFill>
                  <a:srgbClr val="0000FF"/>
                </a:solidFill>
                <a:latin typeface="Arial MT"/>
                <a:cs typeface="Arial MT"/>
              </a:rPr>
              <a:t> </a:t>
            </a:r>
            <a:r>
              <a:rPr sz="1800" spc="-5" dirty="0">
                <a:solidFill>
                  <a:srgbClr val="0000FF"/>
                </a:solidFill>
                <a:latin typeface="Arial MT"/>
                <a:cs typeface="Arial MT"/>
              </a:rPr>
              <a:t>else</a:t>
            </a:r>
            <a:r>
              <a:rPr sz="1800" spc="-15" dirty="0">
                <a:solidFill>
                  <a:srgbClr val="0000FF"/>
                </a:solidFill>
                <a:latin typeface="Arial MT"/>
                <a:cs typeface="Arial MT"/>
              </a:rPr>
              <a:t> </a:t>
            </a:r>
            <a:r>
              <a:rPr sz="1800" spc="-5" dirty="0">
                <a:solidFill>
                  <a:srgbClr val="0000FF"/>
                </a:solidFill>
                <a:latin typeface="Arial MT"/>
                <a:cs typeface="Arial MT"/>
              </a:rPr>
              <a:t>0)</a:t>
            </a:r>
            <a:endParaRPr sz="1800">
              <a:latin typeface="Arial MT"/>
              <a:cs typeface="Arial MT"/>
            </a:endParaRPr>
          </a:p>
          <a:p>
            <a:pPr marL="482600" indent="-419734">
              <a:lnSpc>
                <a:spcPct val="100000"/>
              </a:lnSpc>
              <a:buAutoNum type="arabicPeriod" startAt="6"/>
              <a:tabLst>
                <a:tab pos="482600" algn="l"/>
                <a:tab pos="483234" algn="l"/>
              </a:tabLst>
            </a:pPr>
            <a:r>
              <a:rPr sz="1800" spc="-5" dirty="0">
                <a:solidFill>
                  <a:srgbClr val="0000FF"/>
                </a:solidFill>
                <a:latin typeface="Arial MT"/>
                <a:cs typeface="Arial MT"/>
              </a:rPr>
              <a:t>Benchmarking</a:t>
            </a:r>
            <a:r>
              <a:rPr sz="1800" spc="-25" dirty="0">
                <a:solidFill>
                  <a:srgbClr val="0000FF"/>
                </a:solidFill>
                <a:latin typeface="Arial MT"/>
                <a:cs typeface="Arial MT"/>
              </a:rPr>
              <a:t> </a:t>
            </a:r>
            <a:r>
              <a:rPr sz="1800" spc="-5" dirty="0">
                <a:solidFill>
                  <a:srgbClr val="0000FF"/>
                </a:solidFill>
                <a:latin typeface="Arial MT"/>
                <a:cs typeface="Arial MT"/>
              </a:rPr>
              <a:t>against</a:t>
            </a:r>
            <a:r>
              <a:rPr sz="1800" spc="-20" dirty="0">
                <a:solidFill>
                  <a:srgbClr val="0000FF"/>
                </a:solidFill>
                <a:latin typeface="Arial MT"/>
                <a:cs typeface="Arial MT"/>
              </a:rPr>
              <a:t> </a:t>
            </a:r>
            <a:r>
              <a:rPr sz="1800" spc="-5" dirty="0">
                <a:solidFill>
                  <a:srgbClr val="0000FF"/>
                </a:solidFill>
                <a:latin typeface="Arial MT"/>
                <a:cs typeface="Arial MT"/>
              </a:rPr>
              <a:t>ChatGPT</a:t>
            </a:r>
            <a:r>
              <a:rPr sz="1800" spc="-45" dirty="0">
                <a:solidFill>
                  <a:srgbClr val="0000FF"/>
                </a:solidFill>
                <a:latin typeface="Arial MT"/>
                <a:cs typeface="Arial MT"/>
              </a:rPr>
              <a:t> </a:t>
            </a:r>
            <a:r>
              <a:rPr sz="1800" dirty="0">
                <a:solidFill>
                  <a:srgbClr val="0000FF"/>
                </a:solidFill>
                <a:latin typeface="Arial MT"/>
                <a:cs typeface="Arial MT"/>
              </a:rPr>
              <a:t>(10</a:t>
            </a:r>
            <a:r>
              <a:rPr sz="1800" spc="-20" dirty="0">
                <a:solidFill>
                  <a:srgbClr val="0000FF"/>
                </a:solidFill>
                <a:latin typeface="Arial MT"/>
                <a:cs typeface="Arial MT"/>
              </a:rPr>
              <a:t> </a:t>
            </a:r>
            <a:r>
              <a:rPr sz="1800" spc="-5" dirty="0">
                <a:solidFill>
                  <a:srgbClr val="0000FF"/>
                </a:solidFill>
                <a:latin typeface="Arial MT"/>
                <a:cs typeface="Arial MT"/>
              </a:rPr>
              <a:t>else</a:t>
            </a:r>
            <a:r>
              <a:rPr sz="1800" spc="-15" dirty="0">
                <a:solidFill>
                  <a:srgbClr val="0000FF"/>
                </a:solidFill>
                <a:latin typeface="Arial MT"/>
                <a:cs typeface="Arial MT"/>
              </a:rPr>
              <a:t> </a:t>
            </a:r>
            <a:r>
              <a:rPr sz="1800" spc="-5" dirty="0">
                <a:solidFill>
                  <a:srgbClr val="0000FF"/>
                </a:solidFill>
                <a:latin typeface="Arial MT"/>
                <a:cs typeface="Arial MT"/>
              </a:rPr>
              <a:t>0)</a:t>
            </a:r>
            <a:endParaRPr sz="1800">
              <a:latin typeface="Arial MT"/>
              <a:cs typeface="Arial MT"/>
            </a:endParaRPr>
          </a:p>
          <a:p>
            <a:pPr>
              <a:lnSpc>
                <a:spcPct val="100000"/>
              </a:lnSpc>
              <a:spcBef>
                <a:spcPts val="15"/>
              </a:spcBef>
            </a:pPr>
            <a:endParaRPr sz="2700">
              <a:latin typeface="Arial MT"/>
              <a:cs typeface="Arial MT"/>
            </a:endParaRPr>
          </a:p>
          <a:p>
            <a:pPr marL="25400">
              <a:lnSpc>
                <a:spcPct val="100000"/>
              </a:lnSpc>
            </a:pPr>
            <a:r>
              <a:rPr sz="1800" b="1" spc="-5" dirty="0">
                <a:solidFill>
                  <a:srgbClr val="0000FF"/>
                </a:solidFill>
                <a:latin typeface="Arial"/>
                <a:cs typeface="Arial"/>
              </a:rPr>
              <a:t>Note: </a:t>
            </a:r>
            <a:r>
              <a:rPr sz="1800" dirty="0">
                <a:solidFill>
                  <a:srgbClr val="0000FF"/>
                </a:solidFill>
                <a:latin typeface="Arial MT"/>
                <a:cs typeface="Arial MT"/>
              </a:rPr>
              <a:t>Must</a:t>
            </a:r>
            <a:r>
              <a:rPr sz="1800" spc="-10" dirty="0">
                <a:solidFill>
                  <a:srgbClr val="0000FF"/>
                </a:solidFill>
                <a:latin typeface="Arial MT"/>
                <a:cs typeface="Arial MT"/>
              </a:rPr>
              <a:t> </a:t>
            </a:r>
            <a:r>
              <a:rPr sz="1800" spc="-5" dirty="0">
                <a:solidFill>
                  <a:srgbClr val="0000FF"/>
                </a:solidFill>
                <a:latin typeface="Arial MT"/>
                <a:cs typeface="Arial MT"/>
              </a:rPr>
              <a:t>have</a:t>
            </a:r>
            <a:r>
              <a:rPr sz="1800" spc="-10" dirty="0">
                <a:solidFill>
                  <a:srgbClr val="0000FF"/>
                </a:solidFill>
                <a:latin typeface="Arial MT"/>
                <a:cs typeface="Arial MT"/>
              </a:rPr>
              <a:t> </a:t>
            </a:r>
            <a:r>
              <a:rPr sz="1800" spc="-5" dirty="0">
                <a:solidFill>
                  <a:srgbClr val="0000FF"/>
                </a:solidFill>
                <a:latin typeface="Arial MT"/>
                <a:cs typeface="Arial MT"/>
              </a:rPr>
              <a:t>GUI,</a:t>
            </a:r>
            <a:r>
              <a:rPr sz="1800" spc="-10" dirty="0">
                <a:solidFill>
                  <a:srgbClr val="0000FF"/>
                </a:solidFill>
                <a:latin typeface="Arial MT"/>
                <a:cs typeface="Arial MT"/>
              </a:rPr>
              <a:t> </a:t>
            </a:r>
            <a:r>
              <a:rPr sz="1800" spc="-5" dirty="0">
                <a:solidFill>
                  <a:srgbClr val="0000FF"/>
                </a:solidFill>
                <a:latin typeface="Arial MT"/>
                <a:cs typeface="Arial MT"/>
              </a:rPr>
              <a:t>otherwise</a:t>
            </a:r>
            <a:r>
              <a:rPr sz="1800" spc="-10" dirty="0">
                <a:solidFill>
                  <a:srgbClr val="0000FF"/>
                </a:solidFill>
                <a:latin typeface="Arial MT"/>
                <a:cs typeface="Arial MT"/>
              </a:rPr>
              <a:t> </a:t>
            </a:r>
            <a:r>
              <a:rPr sz="1800" spc="-5" dirty="0">
                <a:solidFill>
                  <a:srgbClr val="0000FF"/>
                </a:solidFill>
                <a:latin typeface="Arial MT"/>
                <a:cs typeface="Arial MT"/>
              </a:rPr>
              <a:t>no</a:t>
            </a:r>
            <a:r>
              <a:rPr sz="1800" spc="-10" dirty="0">
                <a:solidFill>
                  <a:srgbClr val="0000FF"/>
                </a:solidFill>
                <a:latin typeface="Arial MT"/>
                <a:cs typeface="Arial MT"/>
              </a:rPr>
              <a:t> </a:t>
            </a:r>
            <a:r>
              <a:rPr sz="1800" dirty="0">
                <a:solidFill>
                  <a:srgbClr val="0000FF"/>
                </a:solidFill>
                <a:latin typeface="Arial MT"/>
                <a:cs typeface="Arial MT"/>
              </a:rPr>
              <a:t>mark</a:t>
            </a:r>
            <a:r>
              <a:rPr sz="1800" spc="-10" dirty="0">
                <a:solidFill>
                  <a:srgbClr val="0000FF"/>
                </a:solidFill>
                <a:latin typeface="Arial MT"/>
                <a:cs typeface="Arial MT"/>
              </a:rPr>
              <a:t> </a:t>
            </a:r>
            <a:r>
              <a:rPr sz="1800" spc="-5" dirty="0">
                <a:solidFill>
                  <a:srgbClr val="0000FF"/>
                </a:solidFill>
                <a:latin typeface="Arial MT"/>
                <a:cs typeface="Arial MT"/>
              </a:rPr>
              <a:t>will</a:t>
            </a:r>
            <a:r>
              <a:rPr sz="1800" spc="-10" dirty="0">
                <a:solidFill>
                  <a:srgbClr val="0000FF"/>
                </a:solidFill>
                <a:latin typeface="Arial MT"/>
                <a:cs typeface="Arial MT"/>
              </a:rPr>
              <a:t> </a:t>
            </a:r>
            <a:r>
              <a:rPr sz="1800" spc="-5" dirty="0">
                <a:solidFill>
                  <a:srgbClr val="0000FF"/>
                </a:solidFill>
                <a:latin typeface="Arial MT"/>
                <a:cs typeface="Arial MT"/>
              </a:rPr>
              <a:t>be</a:t>
            </a:r>
            <a:r>
              <a:rPr sz="1800" spc="-10" dirty="0">
                <a:solidFill>
                  <a:srgbClr val="0000FF"/>
                </a:solidFill>
                <a:latin typeface="Arial MT"/>
                <a:cs typeface="Arial MT"/>
              </a:rPr>
              <a:t> </a:t>
            </a:r>
            <a:r>
              <a:rPr sz="1800" spc="-5" dirty="0">
                <a:solidFill>
                  <a:srgbClr val="0000FF"/>
                </a:solidFill>
                <a:latin typeface="Arial MT"/>
                <a:cs typeface="Arial MT"/>
              </a:rPr>
              <a:t>given</a:t>
            </a:r>
            <a:r>
              <a:rPr sz="1800" spc="-10" dirty="0">
                <a:solidFill>
                  <a:srgbClr val="0000FF"/>
                </a:solidFill>
                <a:latin typeface="Arial MT"/>
                <a:cs typeface="Arial MT"/>
              </a:rPr>
              <a:t> </a:t>
            </a:r>
            <a:r>
              <a:rPr sz="1800" spc="-5" dirty="0">
                <a:solidFill>
                  <a:srgbClr val="0000FF"/>
                </a:solidFill>
                <a:latin typeface="Arial MT"/>
                <a:cs typeface="Arial MT"/>
              </a:rPr>
              <a:t>for</a:t>
            </a:r>
            <a:r>
              <a:rPr sz="1800" spc="-10" dirty="0">
                <a:solidFill>
                  <a:srgbClr val="0000FF"/>
                </a:solidFill>
                <a:latin typeface="Arial MT"/>
                <a:cs typeface="Arial MT"/>
              </a:rPr>
              <a:t> </a:t>
            </a:r>
            <a:r>
              <a:rPr sz="1800" spc="-5" dirty="0">
                <a:solidFill>
                  <a:srgbClr val="0000FF"/>
                </a:solidFill>
                <a:latin typeface="Arial MT"/>
                <a:cs typeface="Arial MT"/>
              </a:rPr>
              <a:t>demo.</a:t>
            </a:r>
            <a:endParaRPr sz="1800">
              <a:latin typeface="Arial MT"/>
              <a:cs typeface="Arial M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535"/>
              </a:lnSpc>
            </a:pPr>
            <a:fld id="{81D60167-4931-47E6-BA6A-407CBD079E47}" type="slidenum">
              <a:rPr dirty="0"/>
              <a:t>2</a:t>
            </a:fld>
            <a:endParaRPr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315"/>
              </a:lnSpc>
            </a:pPr>
            <a:r>
              <a:rPr spc="-5" dirty="0"/>
              <a:t>07/09/2024</a:t>
            </a: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315"/>
              </a:lnSpc>
            </a:pPr>
            <a:r>
              <a:rPr spc="-5" dirty="0"/>
              <a:t>cs626-2024</a:t>
            </a:r>
            <a:r>
              <a:rPr spc="590" dirty="0"/>
              <a:t> </a:t>
            </a:r>
            <a:r>
              <a:rPr spc="-5" dirty="0"/>
              <a:t>Assignment</a:t>
            </a:r>
            <a:r>
              <a:rPr spc="-10" dirty="0"/>
              <a:t> </a:t>
            </a:r>
            <a:r>
              <a:rPr spc="-5" dirty="0"/>
              <a:t>1.a-</a:t>
            </a:r>
            <a:r>
              <a:rPr spc="-10" dirty="0"/>
              <a:t> </a:t>
            </a:r>
            <a:r>
              <a:rPr spc="-5" dirty="0"/>
              <a:t>POS</a:t>
            </a:r>
            <a:r>
              <a:rPr spc="-10" dirty="0"/>
              <a:t> </a:t>
            </a:r>
            <a:r>
              <a:rPr spc="-20" dirty="0"/>
              <a:t>Tagging</a:t>
            </a:r>
            <a:r>
              <a:rPr spc="-10" dirty="0"/>
              <a:t> </a:t>
            </a:r>
            <a:r>
              <a:rPr spc="-5" dirty="0"/>
              <a:t>using</a:t>
            </a:r>
            <a:r>
              <a:rPr spc="-10" dirty="0"/>
              <a:t> </a:t>
            </a:r>
            <a:r>
              <a:rPr spc="-5" dirty="0"/>
              <a:t>HMM</a:t>
            </a:r>
          </a:p>
        </p:txBody>
      </p:sp>
      <p:sp>
        <p:nvSpPr>
          <p:cNvPr id="2" name="object 2"/>
          <p:cNvSpPr txBox="1">
            <a:spLocks noGrp="1"/>
          </p:cNvSpPr>
          <p:nvPr>
            <p:ph type="title"/>
          </p:nvPr>
        </p:nvSpPr>
        <p:spPr>
          <a:xfrm>
            <a:off x="2385380" y="213755"/>
            <a:ext cx="4361815" cy="635000"/>
          </a:xfrm>
          <a:prstGeom prst="rect">
            <a:avLst/>
          </a:prstGeom>
        </p:spPr>
        <p:txBody>
          <a:bodyPr vert="horz" wrap="square" lIns="0" tIns="12700" rIns="0" bIns="0" rtlCol="0">
            <a:spAutoFit/>
          </a:bodyPr>
          <a:lstStyle/>
          <a:p>
            <a:pPr marL="12700">
              <a:lnSpc>
                <a:spcPct val="100000"/>
              </a:lnSpc>
              <a:spcBef>
                <a:spcPts val="100"/>
              </a:spcBef>
            </a:pPr>
            <a:r>
              <a:rPr spc="-10" dirty="0"/>
              <a:t>Problem</a:t>
            </a:r>
            <a:r>
              <a:rPr spc="-100" dirty="0"/>
              <a:t> </a:t>
            </a:r>
            <a:r>
              <a:rPr spc="-5" dirty="0"/>
              <a:t>Statement</a:t>
            </a:r>
          </a:p>
        </p:txBody>
      </p:sp>
      <p:sp>
        <p:nvSpPr>
          <p:cNvPr id="3" name="object 3"/>
          <p:cNvSpPr txBox="1"/>
          <p:nvPr/>
        </p:nvSpPr>
        <p:spPr>
          <a:xfrm>
            <a:off x="732665" y="910483"/>
            <a:ext cx="7436484" cy="3683000"/>
          </a:xfrm>
          <a:prstGeom prst="rect">
            <a:avLst/>
          </a:prstGeom>
        </p:spPr>
        <p:txBody>
          <a:bodyPr vert="horz" wrap="square" lIns="0" tIns="12700" rIns="0" bIns="0" rtlCol="0">
            <a:spAutoFit/>
          </a:bodyPr>
          <a:lstStyle/>
          <a:p>
            <a:pPr marL="360680" marR="43815" indent="-335915">
              <a:lnSpc>
                <a:spcPct val="100000"/>
              </a:lnSpc>
              <a:spcBef>
                <a:spcPts val="100"/>
              </a:spcBef>
              <a:buFont typeface="Arial MT"/>
              <a:buChar char="•"/>
              <a:tabLst>
                <a:tab pos="360045" algn="l"/>
                <a:tab pos="361315" algn="l"/>
              </a:tabLst>
            </a:pPr>
            <a:r>
              <a:rPr sz="2400" b="1" spc="-5" dirty="0">
                <a:solidFill>
                  <a:srgbClr val="0000FF"/>
                </a:solidFill>
                <a:latin typeface="Arial"/>
                <a:cs typeface="Arial"/>
              </a:rPr>
              <a:t>Objective: </a:t>
            </a:r>
            <a:r>
              <a:rPr sz="2400" spc="-5" dirty="0">
                <a:solidFill>
                  <a:srgbClr val="0000FF"/>
                </a:solidFill>
                <a:latin typeface="Arial MT"/>
                <a:cs typeface="Arial MT"/>
              </a:rPr>
              <a:t>Given </a:t>
            </a:r>
            <a:r>
              <a:rPr sz="2400" dirty="0">
                <a:solidFill>
                  <a:srgbClr val="0000FF"/>
                </a:solidFill>
                <a:latin typeface="Arial MT"/>
                <a:cs typeface="Arial MT"/>
              </a:rPr>
              <a:t>a sequence </a:t>
            </a:r>
            <a:r>
              <a:rPr sz="2400" spc="-5" dirty="0">
                <a:solidFill>
                  <a:srgbClr val="0000FF"/>
                </a:solidFill>
                <a:latin typeface="Arial MT"/>
                <a:cs typeface="Arial MT"/>
              </a:rPr>
              <a:t>of words, produce the </a:t>
            </a:r>
            <a:r>
              <a:rPr sz="2400" spc="-655" dirty="0">
                <a:solidFill>
                  <a:srgbClr val="0000FF"/>
                </a:solidFill>
                <a:latin typeface="Arial MT"/>
                <a:cs typeface="Arial MT"/>
              </a:rPr>
              <a:t> </a:t>
            </a:r>
            <a:r>
              <a:rPr sz="2400" spc="-5" dirty="0">
                <a:solidFill>
                  <a:srgbClr val="0000FF"/>
                </a:solidFill>
                <a:latin typeface="Arial MT"/>
                <a:cs typeface="Arial MT"/>
              </a:rPr>
              <a:t>POS</a:t>
            </a:r>
            <a:r>
              <a:rPr sz="2400" spc="-15" dirty="0">
                <a:solidFill>
                  <a:srgbClr val="0000FF"/>
                </a:solidFill>
                <a:latin typeface="Arial MT"/>
                <a:cs typeface="Arial MT"/>
              </a:rPr>
              <a:t> </a:t>
            </a:r>
            <a:r>
              <a:rPr sz="2400" spc="-5" dirty="0">
                <a:solidFill>
                  <a:srgbClr val="0000FF"/>
                </a:solidFill>
                <a:latin typeface="Arial MT"/>
                <a:cs typeface="Arial MT"/>
              </a:rPr>
              <a:t>tag</a:t>
            </a:r>
            <a:r>
              <a:rPr sz="2400" spc="-15" dirty="0">
                <a:solidFill>
                  <a:srgbClr val="0000FF"/>
                </a:solidFill>
                <a:latin typeface="Arial MT"/>
                <a:cs typeface="Arial MT"/>
              </a:rPr>
              <a:t> </a:t>
            </a:r>
            <a:r>
              <a:rPr sz="2400" dirty="0">
                <a:solidFill>
                  <a:srgbClr val="0000FF"/>
                </a:solidFill>
                <a:latin typeface="Arial MT"/>
                <a:cs typeface="Arial MT"/>
              </a:rPr>
              <a:t>sequence</a:t>
            </a:r>
            <a:r>
              <a:rPr sz="2400" spc="-5" dirty="0">
                <a:solidFill>
                  <a:srgbClr val="0000FF"/>
                </a:solidFill>
                <a:latin typeface="Arial MT"/>
                <a:cs typeface="Arial MT"/>
              </a:rPr>
              <a:t> using</a:t>
            </a:r>
            <a:r>
              <a:rPr sz="2400" spc="-10" dirty="0">
                <a:solidFill>
                  <a:srgbClr val="0000FF"/>
                </a:solidFill>
                <a:latin typeface="Arial MT"/>
                <a:cs typeface="Arial MT"/>
              </a:rPr>
              <a:t> HMM-Viterbi</a:t>
            </a:r>
            <a:endParaRPr sz="2400">
              <a:latin typeface="Arial MT"/>
              <a:cs typeface="Arial MT"/>
            </a:endParaRPr>
          </a:p>
          <a:p>
            <a:pPr marL="360680" indent="-335915">
              <a:lnSpc>
                <a:spcPct val="100000"/>
              </a:lnSpc>
              <a:spcBef>
                <a:spcPts val="480"/>
              </a:spcBef>
              <a:buChar char="•"/>
              <a:tabLst>
                <a:tab pos="360045" algn="l"/>
                <a:tab pos="361315" algn="l"/>
              </a:tabLst>
            </a:pPr>
            <a:r>
              <a:rPr sz="2400" b="1" spc="-5" dirty="0">
                <a:solidFill>
                  <a:srgbClr val="0000FF"/>
                </a:solidFill>
                <a:latin typeface="Arial"/>
                <a:cs typeface="Arial"/>
              </a:rPr>
              <a:t>Input:</a:t>
            </a:r>
            <a:r>
              <a:rPr sz="2400" b="1" spc="10" dirty="0">
                <a:solidFill>
                  <a:srgbClr val="0000FF"/>
                </a:solidFill>
                <a:latin typeface="Arial"/>
                <a:cs typeface="Arial"/>
              </a:rPr>
              <a:t> </a:t>
            </a:r>
            <a:r>
              <a:rPr sz="2400" spc="-5" dirty="0">
                <a:solidFill>
                  <a:srgbClr val="0000FF"/>
                </a:solidFill>
                <a:latin typeface="Arial MT"/>
                <a:cs typeface="Arial MT"/>
              </a:rPr>
              <a:t>The</a:t>
            </a:r>
            <a:r>
              <a:rPr sz="2400" spc="-15" dirty="0">
                <a:solidFill>
                  <a:srgbClr val="0000FF"/>
                </a:solidFill>
                <a:latin typeface="Arial MT"/>
                <a:cs typeface="Arial MT"/>
              </a:rPr>
              <a:t> </a:t>
            </a:r>
            <a:r>
              <a:rPr sz="2400" spc="-5" dirty="0">
                <a:solidFill>
                  <a:srgbClr val="0000FF"/>
                </a:solidFill>
                <a:latin typeface="Arial MT"/>
                <a:cs typeface="Arial MT"/>
              </a:rPr>
              <a:t>quick</a:t>
            </a:r>
            <a:r>
              <a:rPr sz="2400" spc="-10" dirty="0">
                <a:solidFill>
                  <a:srgbClr val="0000FF"/>
                </a:solidFill>
                <a:latin typeface="Arial MT"/>
                <a:cs typeface="Arial MT"/>
              </a:rPr>
              <a:t> </a:t>
            </a:r>
            <a:r>
              <a:rPr sz="2400" spc="-5" dirty="0">
                <a:solidFill>
                  <a:srgbClr val="0000FF"/>
                </a:solidFill>
                <a:latin typeface="Arial MT"/>
                <a:cs typeface="Arial MT"/>
              </a:rPr>
              <a:t>brown</a:t>
            </a:r>
            <a:r>
              <a:rPr sz="2400" spc="-10" dirty="0">
                <a:solidFill>
                  <a:srgbClr val="0000FF"/>
                </a:solidFill>
                <a:latin typeface="Arial MT"/>
                <a:cs typeface="Arial MT"/>
              </a:rPr>
              <a:t> </a:t>
            </a:r>
            <a:r>
              <a:rPr sz="2400" spc="-5" dirty="0">
                <a:solidFill>
                  <a:srgbClr val="0000FF"/>
                </a:solidFill>
                <a:latin typeface="Arial MT"/>
                <a:cs typeface="Arial MT"/>
              </a:rPr>
              <a:t>fox</a:t>
            </a:r>
            <a:r>
              <a:rPr sz="2400" spc="-15" dirty="0">
                <a:solidFill>
                  <a:srgbClr val="0000FF"/>
                </a:solidFill>
                <a:latin typeface="Arial MT"/>
                <a:cs typeface="Arial MT"/>
              </a:rPr>
              <a:t> </a:t>
            </a:r>
            <a:r>
              <a:rPr sz="2400" spc="-5" dirty="0">
                <a:solidFill>
                  <a:srgbClr val="0000FF"/>
                </a:solidFill>
                <a:latin typeface="Arial MT"/>
                <a:cs typeface="Arial MT"/>
              </a:rPr>
              <a:t>jumps</a:t>
            </a:r>
            <a:r>
              <a:rPr sz="2400" spc="-10" dirty="0">
                <a:solidFill>
                  <a:srgbClr val="0000FF"/>
                </a:solidFill>
                <a:latin typeface="Arial MT"/>
                <a:cs typeface="Arial MT"/>
              </a:rPr>
              <a:t> </a:t>
            </a:r>
            <a:r>
              <a:rPr sz="2400" spc="-5" dirty="0">
                <a:solidFill>
                  <a:srgbClr val="0000FF"/>
                </a:solidFill>
                <a:latin typeface="Arial MT"/>
                <a:cs typeface="Arial MT"/>
              </a:rPr>
              <a:t>over</a:t>
            </a:r>
            <a:r>
              <a:rPr sz="2400" spc="-10" dirty="0">
                <a:solidFill>
                  <a:srgbClr val="0000FF"/>
                </a:solidFill>
                <a:latin typeface="Arial MT"/>
                <a:cs typeface="Arial MT"/>
              </a:rPr>
              <a:t> </a:t>
            </a:r>
            <a:r>
              <a:rPr sz="2400" spc="-5" dirty="0">
                <a:solidFill>
                  <a:srgbClr val="0000FF"/>
                </a:solidFill>
                <a:latin typeface="Arial MT"/>
                <a:cs typeface="Arial MT"/>
              </a:rPr>
              <a:t>the</a:t>
            </a:r>
            <a:r>
              <a:rPr sz="2400" spc="-15" dirty="0">
                <a:solidFill>
                  <a:srgbClr val="0000FF"/>
                </a:solidFill>
                <a:latin typeface="Arial MT"/>
                <a:cs typeface="Arial MT"/>
              </a:rPr>
              <a:t> </a:t>
            </a:r>
            <a:r>
              <a:rPr sz="2400" spc="-5" dirty="0">
                <a:solidFill>
                  <a:srgbClr val="0000FF"/>
                </a:solidFill>
                <a:latin typeface="Arial MT"/>
                <a:cs typeface="Arial MT"/>
              </a:rPr>
              <a:t>lazy</a:t>
            </a:r>
            <a:r>
              <a:rPr sz="2400" spc="-10" dirty="0">
                <a:solidFill>
                  <a:srgbClr val="0000FF"/>
                </a:solidFill>
                <a:latin typeface="Arial MT"/>
                <a:cs typeface="Arial MT"/>
              </a:rPr>
              <a:t> </a:t>
            </a:r>
            <a:r>
              <a:rPr sz="2400" spc="-5" dirty="0">
                <a:solidFill>
                  <a:srgbClr val="0000FF"/>
                </a:solidFill>
                <a:latin typeface="Arial MT"/>
                <a:cs typeface="Arial MT"/>
              </a:rPr>
              <a:t>dog</a:t>
            </a:r>
            <a:endParaRPr sz="2400">
              <a:latin typeface="Arial MT"/>
              <a:cs typeface="Arial MT"/>
            </a:endParaRPr>
          </a:p>
          <a:p>
            <a:pPr marL="360680" marR="17780" indent="-335915">
              <a:lnSpc>
                <a:spcPct val="100000"/>
              </a:lnSpc>
              <a:spcBef>
                <a:spcPts val="480"/>
              </a:spcBef>
              <a:buChar char="•"/>
              <a:tabLst>
                <a:tab pos="360045" algn="l"/>
                <a:tab pos="361315" algn="l"/>
              </a:tabLst>
            </a:pPr>
            <a:r>
              <a:rPr sz="2400" b="1" spc="-5" dirty="0">
                <a:solidFill>
                  <a:srgbClr val="0000FF"/>
                </a:solidFill>
                <a:latin typeface="Arial"/>
                <a:cs typeface="Arial"/>
              </a:rPr>
              <a:t>Output:</a:t>
            </a:r>
            <a:r>
              <a:rPr sz="2400" spc="-5" dirty="0">
                <a:solidFill>
                  <a:srgbClr val="0000FF"/>
                </a:solidFill>
                <a:latin typeface="Arial MT"/>
                <a:cs typeface="Arial MT"/>
              </a:rPr>
              <a:t>The</a:t>
            </a:r>
            <a:r>
              <a:rPr sz="2400" spc="-7" baseline="-31250" dirty="0">
                <a:solidFill>
                  <a:srgbClr val="FF0000"/>
                </a:solidFill>
                <a:latin typeface="Arial MT"/>
                <a:cs typeface="Arial MT"/>
              </a:rPr>
              <a:t>DET</a:t>
            </a:r>
            <a:r>
              <a:rPr sz="2400" spc="315" baseline="-31250" dirty="0">
                <a:solidFill>
                  <a:srgbClr val="FF0000"/>
                </a:solidFill>
                <a:latin typeface="Arial MT"/>
                <a:cs typeface="Arial MT"/>
              </a:rPr>
              <a:t> </a:t>
            </a:r>
            <a:r>
              <a:rPr sz="2400" spc="-5" dirty="0">
                <a:solidFill>
                  <a:srgbClr val="0000FF"/>
                </a:solidFill>
                <a:latin typeface="Arial MT"/>
                <a:cs typeface="Arial MT"/>
              </a:rPr>
              <a:t>quick</a:t>
            </a:r>
            <a:r>
              <a:rPr sz="2400" spc="-7" baseline="-31250" dirty="0">
                <a:solidFill>
                  <a:srgbClr val="FF0000"/>
                </a:solidFill>
                <a:latin typeface="Arial MT"/>
                <a:cs typeface="Arial MT"/>
              </a:rPr>
              <a:t>ADJ</a:t>
            </a:r>
            <a:r>
              <a:rPr sz="2400" spc="315" baseline="-31250" dirty="0">
                <a:solidFill>
                  <a:srgbClr val="FF0000"/>
                </a:solidFill>
                <a:latin typeface="Arial MT"/>
                <a:cs typeface="Arial MT"/>
              </a:rPr>
              <a:t> </a:t>
            </a:r>
            <a:r>
              <a:rPr sz="2400" spc="-5" dirty="0">
                <a:solidFill>
                  <a:srgbClr val="0000FF"/>
                </a:solidFill>
                <a:latin typeface="Arial MT"/>
                <a:cs typeface="Arial MT"/>
              </a:rPr>
              <a:t>brown</a:t>
            </a:r>
            <a:r>
              <a:rPr sz="2400" spc="-7" baseline="-31250" dirty="0">
                <a:solidFill>
                  <a:srgbClr val="FF0000"/>
                </a:solidFill>
                <a:latin typeface="Arial MT"/>
                <a:cs typeface="Arial MT"/>
              </a:rPr>
              <a:t>ADJ</a:t>
            </a:r>
            <a:r>
              <a:rPr sz="2400" spc="315" baseline="-31250" dirty="0">
                <a:solidFill>
                  <a:srgbClr val="FF0000"/>
                </a:solidFill>
                <a:latin typeface="Arial MT"/>
                <a:cs typeface="Arial MT"/>
              </a:rPr>
              <a:t> </a:t>
            </a:r>
            <a:r>
              <a:rPr sz="2400" spc="-5" dirty="0">
                <a:solidFill>
                  <a:srgbClr val="0000FF"/>
                </a:solidFill>
                <a:latin typeface="Arial MT"/>
                <a:cs typeface="Arial MT"/>
              </a:rPr>
              <a:t>fox</a:t>
            </a:r>
            <a:r>
              <a:rPr sz="2400" spc="-7" baseline="-31250" dirty="0">
                <a:solidFill>
                  <a:srgbClr val="FF0000"/>
                </a:solidFill>
                <a:latin typeface="Arial MT"/>
                <a:cs typeface="Arial MT"/>
              </a:rPr>
              <a:t>NOUN</a:t>
            </a:r>
            <a:r>
              <a:rPr sz="2400" spc="315" baseline="-31250" dirty="0">
                <a:solidFill>
                  <a:srgbClr val="FF0000"/>
                </a:solidFill>
                <a:latin typeface="Arial MT"/>
                <a:cs typeface="Arial MT"/>
              </a:rPr>
              <a:t> </a:t>
            </a:r>
            <a:r>
              <a:rPr sz="2400" spc="-5" dirty="0">
                <a:solidFill>
                  <a:srgbClr val="0000FF"/>
                </a:solidFill>
                <a:latin typeface="Arial MT"/>
                <a:cs typeface="Arial MT"/>
              </a:rPr>
              <a:t>jumps</a:t>
            </a:r>
            <a:r>
              <a:rPr sz="2400" spc="-7" baseline="-31250" dirty="0">
                <a:solidFill>
                  <a:srgbClr val="FF0000"/>
                </a:solidFill>
                <a:latin typeface="Arial MT"/>
                <a:cs typeface="Arial MT"/>
              </a:rPr>
              <a:t>VERB </a:t>
            </a:r>
            <a:r>
              <a:rPr sz="2400" spc="-644" baseline="-31250" dirty="0">
                <a:solidFill>
                  <a:srgbClr val="FF0000"/>
                </a:solidFill>
                <a:latin typeface="Arial MT"/>
                <a:cs typeface="Arial MT"/>
              </a:rPr>
              <a:t> </a:t>
            </a:r>
            <a:r>
              <a:rPr sz="2400" spc="-5" dirty="0">
                <a:solidFill>
                  <a:srgbClr val="0000FF"/>
                </a:solidFill>
                <a:latin typeface="Arial MT"/>
                <a:cs typeface="Arial MT"/>
              </a:rPr>
              <a:t>over</a:t>
            </a:r>
            <a:r>
              <a:rPr sz="2400" spc="-7" baseline="-31250" dirty="0">
                <a:solidFill>
                  <a:srgbClr val="FF0000"/>
                </a:solidFill>
                <a:latin typeface="Arial MT"/>
                <a:cs typeface="Arial MT"/>
              </a:rPr>
              <a:t>ADP</a:t>
            </a:r>
            <a:r>
              <a:rPr sz="2400" spc="322" baseline="-31250" dirty="0">
                <a:solidFill>
                  <a:srgbClr val="FF0000"/>
                </a:solidFill>
                <a:latin typeface="Arial MT"/>
                <a:cs typeface="Arial MT"/>
              </a:rPr>
              <a:t> </a:t>
            </a:r>
            <a:r>
              <a:rPr sz="2400" spc="-5" dirty="0">
                <a:solidFill>
                  <a:srgbClr val="0000FF"/>
                </a:solidFill>
                <a:latin typeface="Arial MT"/>
                <a:cs typeface="Arial MT"/>
              </a:rPr>
              <a:t>the</a:t>
            </a:r>
            <a:r>
              <a:rPr sz="2400" spc="-7" baseline="-31250" dirty="0">
                <a:solidFill>
                  <a:srgbClr val="FF0000"/>
                </a:solidFill>
                <a:latin typeface="Arial MT"/>
                <a:cs typeface="Arial MT"/>
              </a:rPr>
              <a:t>DET</a:t>
            </a:r>
            <a:r>
              <a:rPr sz="2400" spc="330" baseline="-31250" dirty="0">
                <a:solidFill>
                  <a:srgbClr val="FF0000"/>
                </a:solidFill>
                <a:latin typeface="Arial MT"/>
                <a:cs typeface="Arial MT"/>
              </a:rPr>
              <a:t> </a:t>
            </a:r>
            <a:r>
              <a:rPr sz="2400" spc="-5" dirty="0">
                <a:solidFill>
                  <a:srgbClr val="0000FF"/>
                </a:solidFill>
                <a:latin typeface="Arial MT"/>
                <a:cs typeface="Arial MT"/>
              </a:rPr>
              <a:t>lazy</a:t>
            </a:r>
            <a:r>
              <a:rPr sz="2400" spc="-7" baseline="-31250" dirty="0">
                <a:solidFill>
                  <a:srgbClr val="FF0000"/>
                </a:solidFill>
                <a:latin typeface="Arial MT"/>
                <a:cs typeface="Arial MT"/>
              </a:rPr>
              <a:t>ADJ</a:t>
            </a:r>
            <a:r>
              <a:rPr sz="2400" spc="-5" dirty="0">
                <a:solidFill>
                  <a:srgbClr val="0000FF"/>
                </a:solidFill>
                <a:latin typeface="Arial MT"/>
                <a:cs typeface="Arial MT"/>
              </a:rPr>
              <a:t>dog</a:t>
            </a:r>
            <a:r>
              <a:rPr sz="2400" spc="-7" baseline="-31250" dirty="0">
                <a:solidFill>
                  <a:srgbClr val="FF0000"/>
                </a:solidFill>
                <a:latin typeface="Arial MT"/>
                <a:cs typeface="Arial MT"/>
              </a:rPr>
              <a:t>NOUN</a:t>
            </a:r>
            <a:endParaRPr sz="2400" baseline="-31250">
              <a:latin typeface="Arial MT"/>
              <a:cs typeface="Arial MT"/>
            </a:endParaRPr>
          </a:p>
          <a:p>
            <a:pPr marL="360680" indent="-335915">
              <a:lnSpc>
                <a:spcPct val="100000"/>
              </a:lnSpc>
              <a:spcBef>
                <a:spcPts val="480"/>
              </a:spcBef>
              <a:buFont typeface="Arial MT"/>
              <a:buChar char="•"/>
              <a:tabLst>
                <a:tab pos="360045" algn="l"/>
                <a:tab pos="361315" algn="l"/>
              </a:tabLst>
            </a:pPr>
            <a:r>
              <a:rPr sz="2400" b="1" spc="-5" dirty="0">
                <a:solidFill>
                  <a:srgbClr val="0000FF"/>
                </a:solidFill>
                <a:latin typeface="Arial"/>
                <a:cs typeface="Arial"/>
              </a:rPr>
              <a:t>Dataset:</a:t>
            </a:r>
            <a:r>
              <a:rPr sz="2400" b="1" spc="-30" dirty="0">
                <a:solidFill>
                  <a:srgbClr val="0000FF"/>
                </a:solidFill>
                <a:latin typeface="Arial"/>
                <a:cs typeface="Arial"/>
              </a:rPr>
              <a:t> </a:t>
            </a:r>
            <a:r>
              <a:rPr sz="2400" spc="-5" dirty="0">
                <a:solidFill>
                  <a:srgbClr val="0000FF"/>
                </a:solidFill>
                <a:latin typeface="Arial MT"/>
                <a:cs typeface="Arial MT"/>
              </a:rPr>
              <a:t>Brown</a:t>
            </a:r>
            <a:r>
              <a:rPr sz="2400" spc="-40" dirty="0">
                <a:solidFill>
                  <a:srgbClr val="0000FF"/>
                </a:solidFill>
                <a:latin typeface="Arial MT"/>
                <a:cs typeface="Arial MT"/>
              </a:rPr>
              <a:t> </a:t>
            </a:r>
            <a:r>
              <a:rPr sz="2400" dirty="0">
                <a:solidFill>
                  <a:srgbClr val="0000FF"/>
                </a:solidFill>
                <a:latin typeface="Arial MT"/>
                <a:cs typeface="Arial MT"/>
              </a:rPr>
              <a:t>corpus</a:t>
            </a:r>
            <a:endParaRPr sz="2400">
              <a:latin typeface="Arial MT"/>
              <a:cs typeface="Arial MT"/>
            </a:endParaRPr>
          </a:p>
          <a:p>
            <a:pPr marL="360680" indent="-335915">
              <a:lnSpc>
                <a:spcPct val="100000"/>
              </a:lnSpc>
              <a:spcBef>
                <a:spcPts val="480"/>
              </a:spcBef>
              <a:buChar char="•"/>
              <a:tabLst>
                <a:tab pos="360045" algn="l"/>
                <a:tab pos="361315" algn="l"/>
              </a:tabLst>
            </a:pPr>
            <a:r>
              <a:rPr sz="2400" spc="-5" dirty="0">
                <a:solidFill>
                  <a:srgbClr val="0000FF"/>
                </a:solidFill>
                <a:latin typeface="Arial MT"/>
                <a:cs typeface="Arial MT"/>
              </a:rPr>
              <a:t>Use</a:t>
            </a:r>
            <a:r>
              <a:rPr sz="2400" spc="-15" dirty="0">
                <a:solidFill>
                  <a:srgbClr val="0000FF"/>
                </a:solidFill>
                <a:latin typeface="Arial MT"/>
                <a:cs typeface="Arial MT"/>
              </a:rPr>
              <a:t> </a:t>
            </a:r>
            <a:r>
              <a:rPr sz="2400" spc="-5" dirty="0">
                <a:solidFill>
                  <a:srgbClr val="0000FF"/>
                </a:solidFill>
                <a:latin typeface="Arial MT"/>
                <a:cs typeface="Arial MT"/>
              </a:rPr>
              <a:t>Universal</a:t>
            </a:r>
            <a:r>
              <a:rPr sz="2400" spc="-60" dirty="0">
                <a:solidFill>
                  <a:srgbClr val="0000FF"/>
                </a:solidFill>
                <a:latin typeface="Arial MT"/>
                <a:cs typeface="Arial MT"/>
              </a:rPr>
              <a:t> </a:t>
            </a:r>
            <a:r>
              <a:rPr sz="2400" spc="-95" dirty="0">
                <a:solidFill>
                  <a:srgbClr val="0000FF"/>
                </a:solidFill>
                <a:latin typeface="Arial MT"/>
                <a:cs typeface="Arial MT"/>
              </a:rPr>
              <a:t>Tag</a:t>
            </a:r>
            <a:r>
              <a:rPr sz="2400" spc="-15" dirty="0">
                <a:solidFill>
                  <a:srgbClr val="0000FF"/>
                </a:solidFill>
                <a:latin typeface="Arial MT"/>
                <a:cs typeface="Arial MT"/>
              </a:rPr>
              <a:t> </a:t>
            </a:r>
            <a:r>
              <a:rPr sz="2400" spc="-5" dirty="0">
                <a:solidFill>
                  <a:srgbClr val="0000FF"/>
                </a:solidFill>
                <a:latin typeface="Arial MT"/>
                <a:cs typeface="Arial MT"/>
              </a:rPr>
              <a:t>Set</a:t>
            </a:r>
            <a:r>
              <a:rPr sz="2400" spc="-20" dirty="0">
                <a:solidFill>
                  <a:srgbClr val="0000FF"/>
                </a:solidFill>
                <a:latin typeface="Arial MT"/>
                <a:cs typeface="Arial MT"/>
              </a:rPr>
              <a:t> </a:t>
            </a:r>
            <a:r>
              <a:rPr sz="2400" dirty="0">
                <a:solidFill>
                  <a:srgbClr val="0000FF"/>
                </a:solidFill>
                <a:latin typeface="Arial MT"/>
                <a:cs typeface="Arial MT"/>
              </a:rPr>
              <a:t>(12</a:t>
            </a:r>
            <a:r>
              <a:rPr sz="2400" spc="-15" dirty="0">
                <a:solidFill>
                  <a:srgbClr val="0000FF"/>
                </a:solidFill>
                <a:latin typeface="Arial MT"/>
                <a:cs typeface="Arial MT"/>
              </a:rPr>
              <a:t> </a:t>
            </a:r>
            <a:r>
              <a:rPr sz="2400" spc="-5" dirty="0">
                <a:solidFill>
                  <a:srgbClr val="0000FF"/>
                </a:solidFill>
                <a:latin typeface="Arial MT"/>
                <a:cs typeface="Arial MT"/>
              </a:rPr>
              <a:t>in</a:t>
            </a:r>
            <a:r>
              <a:rPr sz="2400" spc="-15" dirty="0">
                <a:solidFill>
                  <a:srgbClr val="0000FF"/>
                </a:solidFill>
                <a:latin typeface="Arial MT"/>
                <a:cs typeface="Arial MT"/>
              </a:rPr>
              <a:t> </a:t>
            </a:r>
            <a:r>
              <a:rPr sz="2400" spc="-5" dirty="0">
                <a:solidFill>
                  <a:srgbClr val="0000FF"/>
                </a:solidFill>
                <a:latin typeface="Arial MT"/>
                <a:cs typeface="Arial MT"/>
              </a:rPr>
              <a:t>number)</a:t>
            </a:r>
            <a:endParaRPr sz="2400">
              <a:latin typeface="Arial MT"/>
              <a:cs typeface="Arial MT"/>
            </a:endParaRPr>
          </a:p>
          <a:p>
            <a:pPr marL="419734">
              <a:lnSpc>
                <a:spcPct val="100000"/>
              </a:lnSpc>
              <a:spcBef>
                <a:spcPts val="480"/>
              </a:spcBef>
              <a:tabLst>
                <a:tab pos="817244" algn="l"/>
              </a:tabLst>
            </a:pPr>
            <a:r>
              <a:rPr sz="2400" dirty="0">
                <a:solidFill>
                  <a:srgbClr val="0000FF"/>
                </a:solidFill>
                <a:latin typeface="Arial MT"/>
                <a:cs typeface="Arial MT"/>
              </a:rPr>
              <a:t>–	</a:t>
            </a:r>
            <a:r>
              <a:rPr sz="2400" spc="-5" dirty="0">
                <a:solidFill>
                  <a:srgbClr val="0000FF"/>
                </a:solidFill>
                <a:latin typeface="Arial MT"/>
                <a:cs typeface="Arial MT"/>
              </a:rPr>
              <a:t>&lt;list</a:t>
            </a:r>
            <a:r>
              <a:rPr sz="2400" spc="-40" dirty="0">
                <a:solidFill>
                  <a:srgbClr val="0000FF"/>
                </a:solidFill>
                <a:latin typeface="Arial MT"/>
                <a:cs typeface="Arial MT"/>
              </a:rPr>
              <a:t> </a:t>
            </a:r>
            <a:r>
              <a:rPr sz="2400" spc="-5" dirty="0">
                <a:solidFill>
                  <a:srgbClr val="0000FF"/>
                </a:solidFill>
                <a:latin typeface="Arial MT"/>
                <a:cs typeface="Arial MT"/>
              </a:rPr>
              <a:t>of</a:t>
            </a:r>
            <a:r>
              <a:rPr sz="2400" spc="-35" dirty="0">
                <a:solidFill>
                  <a:srgbClr val="0000FF"/>
                </a:solidFill>
                <a:latin typeface="Arial MT"/>
                <a:cs typeface="Arial MT"/>
              </a:rPr>
              <a:t> </a:t>
            </a:r>
            <a:r>
              <a:rPr sz="2400" spc="-5" dirty="0">
                <a:solidFill>
                  <a:srgbClr val="0000FF"/>
                </a:solidFill>
                <a:latin typeface="Arial MT"/>
                <a:cs typeface="Arial MT"/>
              </a:rPr>
              <a:t>tags&gt;</a:t>
            </a:r>
            <a:endParaRPr sz="2400">
              <a:latin typeface="Arial MT"/>
              <a:cs typeface="Arial MT"/>
            </a:endParaRPr>
          </a:p>
          <a:p>
            <a:pPr marL="360680" indent="-335915">
              <a:lnSpc>
                <a:spcPct val="100000"/>
              </a:lnSpc>
              <a:spcBef>
                <a:spcPts val="480"/>
              </a:spcBef>
              <a:buChar char="•"/>
              <a:tabLst>
                <a:tab pos="360045" algn="l"/>
                <a:tab pos="361315" algn="l"/>
              </a:tabLst>
            </a:pPr>
            <a:r>
              <a:rPr sz="2400" dirty="0">
                <a:solidFill>
                  <a:srgbClr val="0000FF"/>
                </a:solidFill>
                <a:latin typeface="Arial MT"/>
                <a:cs typeface="Arial MT"/>
              </a:rPr>
              <a:t>k-fold</a:t>
            </a:r>
            <a:r>
              <a:rPr sz="2400" spc="-30" dirty="0">
                <a:solidFill>
                  <a:srgbClr val="0000FF"/>
                </a:solidFill>
                <a:latin typeface="Arial MT"/>
                <a:cs typeface="Arial MT"/>
              </a:rPr>
              <a:t> </a:t>
            </a:r>
            <a:r>
              <a:rPr sz="2400" dirty="0">
                <a:solidFill>
                  <a:srgbClr val="0000FF"/>
                </a:solidFill>
                <a:latin typeface="Arial MT"/>
                <a:cs typeface="Arial MT"/>
              </a:rPr>
              <a:t>cross</a:t>
            </a:r>
            <a:r>
              <a:rPr sz="2400" spc="-30" dirty="0">
                <a:solidFill>
                  <a:srgbClr val="0000FF"/>
                </a:solidFill>
                <a:latin typeface="Arial MT"/>
                <a:cs typeface="Arial MT"/>
              </a:rPr>
              <a:t> </a:t>
            </a:r>
            <a:r>
              <a:rPr sz="2400" dirty="0">
                <a:solidFill>
                  <a:srgbClr val="0000FF"/>
                </a:solidFill>
                <a:latin typeface="Arial MT"/>
                <a:cs typeface="Arial MT"/>
              </a:rPr>
              <a:t>validation</a:t>
            </a:r>
            <a:r>
              <a:rPr sz="2400" spc="-30" dirty="0">
                <a:solidFill>
                  <a:srgbClr val="0000FF"/>
                </a:solidFill>
                <a:latin typeface="Arial MT"/>
                <a:cs typeface="Arial MT"/>
              </a:rPr>
              <a:t> </a:t>
            </a:r>
            <a:r>
              <a:rPr sz="2400" dirty="0">
                <a:solidFill>
                  <a:srgbClr val="0000FF"/>
                </a:solidFill>
                <a:latin typeface="Arial MT"/>
                <a:cs typeface="Arial MT"/>
              </a:rPr>
              <a:t>(k=5)</a:t>
            </a:r>
            <a:endParaRPr sz="240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535"/>
              </a:lnSpc>
            </a:pPr>
            <a:fld id="{81D60167-4931-47E6-BA6A-407CBD079E47}" type="slidenum">
              <a:rPr dirty="0"/>
              <a:t>3</a:t>
            </a:fld>
            <a:endParaRPr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315"/>
              </a:lnSpc>
            </a:pPr>
            <a:r>
              <a:rPr spc="-5" dirty="0"/>
              <a:t>07/09/2024</a:t>
            </a: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315"/>
              </a:lnSpc>
            </a:pPr>
            <a:r>
              <a:rPr spc="-5" dirty="0"/>
              <a:t>cs626-2024</a:t>
            </a:r>
            <a:r>
              <a:rPr spc="590" dirty="0"/>
              <a:t> </a:t>
            </a:r>
            <a:r>
              <a:rPr spc="-5" dirty="0"/>
              <a:t>Assignment</a:t>
            </a:r>
            <a:r>
              <a:rPr spc="-10" dirty="0"/>
              <a:t> </a:t>
            </a:r>
            <a:r>
              <a:rPr spc="-5" dirty="0"/>
              <a:t>1.a-</a:t>
            </a:r>
            <a:r>
              <a:rPr spc="-10" dirty="0"/>
              <a:t> </a:t>
            </a:r>
            <a:r>
              <a:rPr spc="-5" dirty="0"/>
              <a:t>POS</a:t>
            </a:r>
            <a:r>
              <a:rPr spc="-10" dirty="0"/>
              <a:t> </a:t>
            </a:r>
            <a:r>
              <a:rPr spc="-20" dirty="0"/>
              <a:t>Tagging</a:t>
            </a:r>
            <a:r>
              <a:rPr spc="-10" dirty="0"/>
              <a:t> </a:t>
            </a:r>
            <a:r>
              <a:rPr spc="-5" dirty="0"/>
              <a:t>using</a:t>
            </a:r>
            <a:r>
              <a:rPr spc="-10" dirty="0"/>
              <a:t> </a:t>
            </a:r>
            <a:r>
              <a:rPr spc="-5" dirty="0"/>
              <a:t>HMM</a:t>
            </a:r>
          </a:p>
        </p:txBody>
      </p:sp>
      <p:sp>
        <p:nvSpPr>
          <p:cNvPr id="2" name="object 2"/>
          <p:cNvSpPr txBox="1">
            <a:spLocks noGrp="1"/>
          </p:cNvSpPr>
          <p:nvPr>
            <p:ph type="title"/>
          </p:nvPr>
        </p:nvSpPr>
        <p:spPr>
          <a:xfrm>
            <a:off x="2201720" y="0"/>
            <a:ext cx="4726305" cy="1244600"/>
          </a:xfrm>
          <a:prstGeom prst="rect">
            <a:avLst/>
          </a:prstGeom>
        </p:spPr>
        <p:txBody>
          <a:bodyPr vert="horz" wrap="square" lIns="0" tIns="12700" rIns="0" bIns="0" rtlCol="0">
            <a:spAutoFit/>
          </a:bodyPr>
          <a:lstStyle/>
          <a:p>
            <a:pPr marL="492759" marR="5080" indent="-480695">
              <a:lnSpc>
                <a:spcPct val="100000"/>
              </a:lnSpc>
              <a:spcBef>
                <a:spcPts val="100"/>
              </a:spcBef>
            </a:pPr>
            <a:r>
              <a:rPr spc="-5" dirty="0"/>
              <a:t>Data</a:t>
            </a:r>
            <a:r>
              <a:rPr spc="-50" dirty="0"/>
              <a:t> </a:t>
            </a:r>
            <a:r>
              <a:rPr spc="-10" dirty="0"/>
              <a:t>Processing</a:t>
            </a:r>
            <a:r>
              <a:rPr spc="-55" dirty="0"/>
              <a:t> </a:t>
            </a:r>
            <a:r>
              <a:rPr spc="-10" dirty="0"/>
              <a:t>Info </a:t>
            </a:r>
            <a:r>
              <a:rPr spc="-1095" dirty="0"/>
              <a:t> </a:t>
            </a:r>
            <a:r>
              <a:rPr dirty="0"/>
              <a:t>(Pre-processing)</a:t>
            </a:r>
          </a:p>
        </p:txBody>
      </p:sp>
      <p:sp>
        <p:nvSpPr>
          <p:cNvPr id="3" name="object 3"/>
          <p:cNvSpPr txBox="1"/>
          <p:nvPr/>
        </p:nvSpPr>
        <p:spPr>
          <a:xfrm>
            <a:off x="745365" y="1153533"/>
            <a:ext cx="6617970" cy="391160"/>
          </a:xfrm>
          <a:prstGeom prst="rect">
            <a:avLst/>
          </a:prstGeom>
        </p:spPr>
        <p:txBody>
          <a:bodyPr vert="horz" wrap="square" lIns="0" tIns="12700" rIns="0" bIns="0" rtlCol="0">
            <a:spAutoFit/>
          </a:bodyPr>
          <a:lstStyle/>
          <a:p>
            <a:pPr marL="347980" indent="-335915">
              <a:lnSpc>
                <a:spcPct val="100000"/>
              </a:lnSpc>
              <a:spcBef>
                <a:spcPts val="100"/>
              </a:spcBef>
              <a:buChar char="•"/>
              <a:tabLst>
                <a:tab pos="347345" algn="l"/>
                <a:tab pos="348615" algn="l"/>
              </a:tabLst>
            </a:pPr>
            <a:r>
              <a:rPr sz="2400" spc="-5" dirty="0">
                <a:solidFill>
                  <a:srgbClr val="0000FF"/>
                </a:solidFill>
                <a:latin typeface="Arial MT"/>
                <a:cs typeface="Arial MT"/>
              </a:rPr>
              <a:t>&lt;for</a:t>
            </a:r>
            <a:r>
              <a:rPr sz="2400" spc="-25" dirty="0">
                <a:solidFill>
                  <a:srgbClr val="0000FF"/>
                </a:solidFill>
                <a:latin typeface="Arial MT"/>
                <a:cs typeface="Arial MT"/>
              </a:rPr>
              <a:t> </a:t>
            </a:r>
            <a:r>
              <a:rPr sz="2400" spc="-5" dirty="0">
                <a:solidFill>
                  <a:srgbClr val="0000FF"/>
                </a:solidFill>
                <a:latin typeface="Arial MT"/>
                <a:cs typeface="Arial MT"/>
              </a:rPr>
              <a:t>example,</a:t>
            </a:r>
            <a:r>
              <a:rPr sz="2400" spc="-25" dirty="0">
                <a:solidFill>
                  <a:srgbClr val="0000FF"/>
                </a:solidFill>
                <a:latin typeface="Arial MT"/>
                <a:cs typeface="Arial MT"/>
              </a:rPr>
              <a:t> </a:t>
            </a:r>
            <a:r>
              <a:rPr sz="2400" spc="-5" dirty="0">
                <a:solidFill>
                  <a:srgbClr val="0000FF"/>
                </a:solidFill>
                <a:latin typeface="Arial MT"/>
                <a:cs typeface="Arial MT"/>
              </a:rPr>
              <a:t>lower</a:t>
            </a:r>
            <a:r>
              <a:rPr sz="2400" spc="-20" dirty="0">
                <a:solidFill>
                  <a:srgbClr val="0000FF"/>
                </a:solidFill>
                <a:latin typeface="Arial MT"/>
                <a:cs typeface="Arial MT"/>
              </a:rPr>
              <a:t> </a:t>
            </a:r>
            <a:r>
              <a:rPr sz="2400" dirty="0">
                <a:solidFill>
                  <a:srgbClr val="0000FF"/>
                </a:solidFill>
                <a:latin typeface="Arial MT"/>
                <a:cs typeface="Arial MT"/>
              </a:rPr>
              <a:t>casing,</a:t>
            </a:r>
            <a:r>
              <a:rPr sz="2400" spc="-20" dirty="0">
                <a:solidFill>
                  <a:srgbClr val="0000FF"/>
                </a:solidFill>
                <a:latin typeface="Arial MT"/>
                <a:cs typeface="Arial MT"/>
              </a:rPr>
              <a:t> </a:t>
            </a:r>
            <a:r>
              <a:rPr sz="2400" spc="-5" dirty="0">
                <a:solidFill>
                  <a:srgbClr val="0000FF"/>
                </a:solidFill>
                <a:latin typeface="Arial MT"/>
                <a:cs typeface="Arial MT"/>
              </a:rPr>
              <a:t>tokenization,</a:t>
            </a:r>
            <a:r>
              <a:rPr sz="2400" spc="-25" dirty="0">
                <a:solidFill>
                  <a:srgbClr val="0000FF"/>
                </a:solidFill>
                <a:latin typeface="Arial MT"/>
                <a:cs typeface="Arial MT"/>
              </a:rPr>
              <a:t> </a:t>
            </a:r>
            <a:r>
              <a:rPr sz="2400" spc="-5" dirty="0">
                <a:solidFill>
                  <a:srgbClr val="0000FF"/>
                </a:solidFill>
                <a:latin typeface="Arial MT"/>
                <a:cs typeface="Arial MT"/>
              </a:rPr>
              <a:t>etc.&gt;</a:t>
            </a:r>
            <a:endParaRPr sz="2400">
              <a:latin typeface="Arial MT"/>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535"/>
              </a:lnSpc>
            </a:pPr>
            <a:fld id="{81D60167-4931-47E6-BA6A-407CBD079E47}" type="slidenum">
              <a:rPr dirty="0"/>
              <a:t>4</a:t>
            </a:fld>
            <a:endParaRPr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315"/>
              </a:lnSpc>
            </a:pPr>
            <a:r>
              <a:rPr spc="-5" dirty="0"/>
              <a:t>07/09/2024</a:t>
            </a: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315"/>
              </a:lnSpc>
            </a:pPr>
            <a:r>
              <a:rPr spc="-5" dirty="0"/>
              <a:t>cs626-2024</a:t>
            </a:r>
            <a:r>
              <a:rPr spc="590" dirty="0"/>
              <a:t> </a:t>
            </a:r>
            <a:r>
              <a:rPr spc="-5" dirty="0"/>
              <a:t>Assignment</a:t>
            </a:r>
            <a:r>
              <a:rPr spc="-10" dirty="0"/>
              <a:t> </a:t>
            </a:r>
            <a:r>
              <a:rPr spc="-5" dirty="0"/>
              <a:t>1.a-</a:t>
            </a:r>
            <a:r>
              <a:rPr spc="-10" dirty="0"/>
              <a:t> </a:t>
            </a:r>
            <a:r>
              <a:rPr spc="-5" dirty="0"/>
              <a:t>POS</a:t>
            </a:r>
            <a:r>
              <a:rPr spc="-10" dirty="0"/>
              <a:t> </a:t>
            </a:r>
            <a:r>
              <a:rPr spc="-20" dirty="0"/>
              <a:t>Tagging</a:t>
            </a:r>
            <a:r>
              <a:rPr spc="-10" dirty="0"/>
              <a:t> </a:t>
            </a:r>
            <a:r>
              <a:rPr spc="-5" dirty="0"/>
              <a:t>using</a:t>
            </a:r>
            <a:r>
              <a:rPr spc="-10" dirty="0"/>
              <a:t> </a:t>
            </a:r>
            <a:r>
              <a:rPr spc="-5" dirty="0"/>
              <a:t>HMM</a:t>
            </a:r>
          </a:p>
        </p:txBody>
      </p:sp>
      <p:sp>
        <p:nvSpPr>
          <p:cNvPr id="2" name="object 2"/>
          <p:cNvSpPr txBox="1">
            <a:spLocks noGrp="1"/>
          </p:cNvSpPr>
          <p:nvPr>
            <p:ph type="title"/>
          </p:nvPr>
        </p:nvSpPr>
        <p:spPr>
          <a:xfrm>
            <a:off x="2258517" y="296783"/>
            <a:ext cx="4620260" cy="635000"/>
          </a:xfrm>
          <a:prstGeom prst="rect">
            <a:avLst/>
          </a:prstGeom>
        </p:spPr>
        <p:txBody>
          <a:bodyPr vert="horz" wrap="square" lIns="0" tIns="12700" rIns="0" bIns="0" rtlCol="0">
            <a:spAutoFit/>
          </a:bodyPr>
          <a:lstStyle/>
          <a:p>
            <a:pPr marL="12700">
              <a:lnSpc>
                <a:spcPct val="100000"/>
              </a:lnSpc>
              <a:spcBef>
                <a:spcPts val="100"/>
              </a:spcBef>
            </a:pPr>
            <a:r>
              <a:rPr spc="-10" dirty="0"/>
              <a:t>Overall</a:t>
            </a:r>
            <a:r>
              <a:rPr spc="-90" dirty="0"/>
              <a:t> </a:t>
            </a:r>
            <a:r>
              <a:rPr spc="-5" dirty="0"/>
              <a:t>performance</a:t>
            </a:r>
          </a:p>
        </p:txBody>
      </p:sp>
      <p:sp>
        <p:nvSpPr>
          <p:cNvPr id="3" name="object 3"/>
          <p:cNvSpPr txBox="1"/>
          <p:nvPr/>
        </p:nvSpPr>
        <p:spPr>
          <a:xfrm>
            <a:off x="732664" y="1092573"/>
            <a:ext cx="5896736" cy="2610971"/>
          </a:xfrm>
          <a:prstGeom prst="rect">
            <a:avLst/>
          </a:prstGeom>
        </p:spPr>
        <p:txBody>
          <a:bodyPr vert="horz" wrap="square" lIns="0" tIns="73660" rIns="0" bIns="0" rtlCol="0">
            <a:spAutoFit/>
          </a:bodyPr>
          <a:lstStyle/>
          <a:p>
            <a:pPr marL="360680" indent="-335915">
              <a:lnSpc>
                <a:spcPct val="100000"/>
              </a:lnSpc>
              <a:spcBef>
                <a:spcPts val="580"/>
              </a:spcBef>
              <a:buChar char="•"/>
              <a:tabLst>
                <a:tab pos="360045" algn="l"/>
                <a:tab pos="361315" algn="l"/>
              </a:tabLst>
            </a:pPr>
            <a:r>
              <a:rPr sz="2400" spc="-5" dirty="0">
                <a:solidFill>
                  <a:srgbClr val="0000FF"/>
                </a:solidFill>
                <a:latin typeface="Arial MT"/>
                <a:cs typeface="Arial MT"/>
              </a:rPr>
              <a:t>Precision</a:t>
            </a:r>
            <a:r>
              <a:rPr sz="2400" dirty="0">
                <a:solidFill>
                  <a:srgbClr val="0000FF"/>
                </a:solidFill>
                <a:latin typeface="Arial MT"/>
                <a:cs typeface="Arial MT"/>
              </a:rPr>
              <a:t>:</a:t>
            </a:r>
            <a:r>
              <a:rPr lang="en-IN" sz="2400" dirty="0">
                <a:solidFill>
                  <a:srgbClr val="0000FF"/>
                </a:solidFill>
                <a:latin typeface="Arial MT"/>
                <a:cs typeface="Arial MT"/>
              </a:rPr>
              <a:t> 0.9422054517306861</a:t>
            </a:r>
            <a:endParaRPr sz="2400" dirty="0">
              <a:latin typeface="Arial MT"/>
              <a:cs typeface="Arial MT"/>
            </a:endParaRPr>
          </a:p>
          <a:p>
            <a:pPr marL="360680" indent="-335915">
              <a:lnSpc>
                <a:spcPct val="100000"/>
              </a:lnSpc>
              <a:spcBef>
                <a:spcPts val="480"/>
              </a:spcBef>
              <a:buChar char="•"/>
              <a:tabLst>
                <a:tab pos="360045" algn="l"/>
                <a:tab pos="361315" algn="l"/>
              </a:tabLst>
            </a:pPr>
            <a:r>
              <a:rPr sz="2400" spc="-5" dirty="0">
                <a:solidFill>
                  <a:srgbClr val="0000FF"/>
                </a:solidFill>
                <a:latin typeface="Arial MT"/>
                <a:cs typeface="Arial MT"/>
              </a:rPr>
              <a:t>Recall</a:t>
            </a:r>
            <a:r>
              <a:rPr sz="2400" dirty="0">
                <a:solidFill>
                  <a:srgbClr val="0000FF"/>
                </a:solidFill>
                <a:latin typeface="Arial MT"/>
                <a:cs typeface="Arial MT"/>
              </a:rPr>
              <a:t>:</a:t>
            </a:r>
            <a:r>
              <a:rPr lang="en-IN" sz="2400" dirty="0">
                <a:solidFill>
                  <a:srgbClr val="0000FF"/>
                </a:solidFill>
                <a:latin typeface="Arial MT"/>
                <a:cs typeface="Arial MT"/>
              </a:rPr>
              <a:t> 0.913226212734768</a:t>
            </a:r>
            <a:endParaRPr sz="2400" dirty="0">
              <a:latin typeface="Arial MT"/>
              <a:cs typeface="Arial MT"/>
            </a:endParaRPr>
          </a:p>
          <a:p>
            <a:pPr marL="360680" indent="-335915">
              <a:lnSpc>
                <a:spcPct val="100000"/>
              </a:lnSpc>
              <a:spcBef>
                <a:spcPts val="480"/>
              </a:spcBef>
              <a:buChar char="•"/>
              <a:tabLst>
                <a:tab pos="360045" algn="l"/>
                <a:tab pos="361315" algn="l"/>
              </a:tabLst>
            </a:pPr>
            <a:r>
              <a:rPr sz="2400" spc="-5" dirty="0">
                <a:solidFill>
                  <a:srgbClr val="0000FF"/>
                </a:solidFill>
                <a:latin typeface="Arial MT"/>
                <a:cs typeface="Arial MT"/>
              </a:rPr>
              <a:t>F-score</a:t>
            </a:r>
            <a:r>
              <a:rPr sz="2400" spc="-55" dirty="0">
                <a:solidFill>
                  <a:srgbClr val="0000FF"/>
                </a:solidFill>
                <a:latin typeface="Arial MT"/>
                <a:cs typeface="Arial MT"/>
              </a:rPr>
              <a:t> </a:t>
            </a:r>
            <a:r>
              <a:rPr sz="2400" dirty="0">
                <a:solidFill>
                  <a:srgbClr val="0000FF"/>
                </a:solidFill>
                <a:latin typeface="Arial MT"/>
                <a:cs typeface="Arial MT"/>
              </a:rPr>
              <a:t>(3</a:t>
            </a:r>
            <a:r>
              <a:rPr sz="2400" spc="-45" dirty="0">
                <a:solidFill>
                  <a:srgbClr val="0000FF"/>
                </a:solidFill>
                <a:latin typeface="Arial MT"/>
                <a:cs typeface="Arial MT"/>
              </a:rPr>
              <a:t> </a:t>
            </a:r>
            <a:r>
              <a:rPr sz="2400" dirty="0">
                <a:solidFill>
                  <a:srgbClr val="0000FF"/>
                </a:solidFill>
                <a:latin typeface="Arial MT"/>
                <a:cs typeface="Arial MT"/>
              </a:rPr>
              <a:t>values)</a:t>
            </a:r>
            <a:endParaRPr sz="2400" dirty="0">
              <a:latin typeface="Arial MT"/>
              <a:cs typeface="Arial MT"/>
            </a:endParaRPr>
          </a:p>
          <a:p>
            <a:pPr marL="817880" lvl="1" indent="-398780">
              <a:lnSpc>
                <a:spcPct val="100000"/>
              </a:lnSpc>
              <a:spcBef>
                <a:spcPts val="480"/>
              </a:spcBef>
              <a:buChar char="–"/>
              <a:tabLst>
                <a:tab pos="817244" algn="l"/>
                <a:tab pos="818515" algn="l"/>
              </a:tabLst>
            </a:pPr>
            <a:r>
              <a:rPr sz="2400" spc="-5" dirty="0">
                <a:solidFill>
                  <a:srgbClr val="0000FF"/>
                </a:solidFill>
                <a:latin typeface="Arial MT"/>
                <a:cs typeface="Arial MT"/>
              </a:rPr>
              <a:t>F</a:t>
            </a:r>
            <a:r>
              <a:rPr sz="2400" spc="-7" baseline="-31250" dirty="0">
                <a:solidFill>
                  <a:srgbClr val="0000FF"/>
                </a:solidFill>
                <a:latin typeface="Arial MT"/>
                <a:cs typeface="Arial MT"/>
              </a:rPr>
              <a:t>1</a:t>
            </a:r>
            <a:r>
              <a:rPr sz="2400" spc="-5" dirty="0">
                <a:solidFill>
                  <a:srgbClr val="0000FF"/>
                </a:solidFill>
                <a:latin typeface="Arial MT"/>
                <a:cs typeface="Arial MT"/>
              </a:rPr>
              <a:t>-score</a:t>
            </a:r>
            <a:r>
              <a:rPr lang="en-IN" sz="2400" spc="-5" dirty="0">
                <a:solidFill>
                  <a:srgbClr val="0000FF"/>
                </a:solidFill>
                <a:latin typeface="Arial MT"/>
                <a:cs typeface="Arial MT"/>
              </a:rPr>
              <a:t>: 0.9243217411158184</a:t>
            </a:r>
            <a:endParaRPr sz="2400" dirty="0">
              <a:latin typeface="Arial MT"/>
              <a:cs typeface="Arial MT"/>
            </a:endParaRPr>
          </a:p>
          <a:p>
            <a:pPr marL="817880" lvl="1" indent="-398780">
              <a:lnSpc>
                <a:spcPct val="100000"/>
              </a:lnSpc>
              <a:spcBef>
                <a:spcPts val="480"/>
              </a:spcBef>
              <a:buChar char="–"/>
              <a:tabLst>
                <a:tab pos="817244" algn="l"/>
                <a:tab pos="818515" algn="l"/>
              </a:tabLst>
            </a:pPr>
            <a:r>
              <a:rPr sz="2400" spc="-5" dirty="0">
                <a:solidFill>
                  <a:srgbClr val="0000FF"/>
                </a:solidFill>
                <a:latin typeface="Arial MT"/>
                <a:cs typeface="Arial MT"/>
              </a:rPr>
              <a:t>F</a:t>
            </a:r>
            <a:r>
              <a:rPr sz="2400" spc="-7" baseline="-31250" dirty="0">
                <a:solidFill>
                  <a:srgbClr val="0000FF"/>
                </a:solidFill>
                <a:latin typeface="Arial MT"/>
                <a:cs typeface="Arial MT"/>
              </a:rPr>
              <a:t>0.5</a:t>
            </a:r>
            <a:r>
              <a:rPr sz="2400" spc="-5" dirty="0">
                <a:solidFill>
                  <a:srgbClr val="0000FF"/>
                </a:solidFill>
                <a:latin typeface="Arial MT"/>
                <a:cs typeface="Arial MT"/>
              </a:rPr>
              <a:t>-score</a:t>
            </a:r>
            <a:r>
              <a:rPr lang="en-IN" sz="2400" spc="-5" dirty="0">
                <a:solidFill>
                  <a:srgbClr val="0000FF"/>
                </a:solidFill>
                <a:latin typeface="Arial MT"/>
                <a:cs typeface="Arial MT"/>
              </a:rPr>
              <a:t>: 0.9338380507205188</a:t>
            </a:r>
            <a:endParaRPr sz="2400" dirty="0">
              <a:latin typeface="Arial MT"/>
              <a:cs typeface="Arial MT"/>
            </a:endParaRPr>
          </a:p>
          <a:p>
            <a:pPr marL="817880" lvl="1" indent="-398780">
              <a:lnSpc>
                <a:spcPct val="100000"/>
              </a:lnSpc>
              <a:spcBef>
                <a:spcPts val="480"/>
              </a:spcBef>
              <a:buChar char="–"/>
              <a:tabLst>
                <a:tab pos="817244" algn="l"/>
                <a:tab pos="818515" algn="l"/>
              </a:tabLst>
            </a:pPr>
            <a:r>
              <a:rPr sz="2400" spc="-5" dirty="0">
                <a:solidFill>
                  <a:srgbClr val="0000FF"/>
                </a:solidFill>
                <a:latin typeface="Arial MT"/>
                <a:cs typeface="Arial MT"/>
              </a:rPr>
              <a:t>F</a:t>
            </a:r>
            <a:r>
              <a:rPr sz="2400" spc="-7" baseline="-31250" dirty="0">
                <a:solidFill>
                  <a:srgbClr val="0000FF"/>
                </a:solidFill>
                <a:latin typeface="Arial MT"/>
                <a:cs typeface="Arial MT"/>
              </a:rPr>
              <a:t>2</a:t>
            </a:r>
            <a:r>
              <a:rPr sz="2400" spc="-5" dirty="0">
                <a:solidFill>
                  <a:srgbClr val="0000FF"/>
                </a:solidFill>
                <a:latin typeface="Arial MT"/>
                <a:cs typeface="Arial MT"/>
              </a:rPr>
              <a:t>-score</a:t>
            </a:r>
            <a:r>
              <a:rPr lang="en-IN" sz="2400" spc="-5" dirty="0">
                <a:solidFill>
                  <a:srgbClr val="0000FF"/>
                </a:solidFill>
                <a:latin typeface="Arial MT"/>
                <a:cs typeface="Arial MT"/>
              </a:rPr>
              <a:t>: 0.9171357802147465</a:t>
            </a:r>
            <a:endParaRPr sz="2400" dirty="0">
              <a:latin typeface="Arial MT"/>
              <a:cs typeface="Arial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535"/>
              </a:lnSpc>
            </a:pPr>
            <a:fld id="{81D60167-4931-47E6-BA6A-407CBD079E47}" type="slidenum">
              <a:rPr dirty="0"/>
              <a:t>5</a:t>
            </a:fld>
            <a:endParaRPr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315"/>
              </a:lnSpc>
            </a:pPr>
            <a:r>
              <a:rPr spc="-5" dirty="0"/>
              <a:t>07/09/2024</a:t>
            </a: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315"/>
              </a:lnSpc>
            </a:pPr>
            <a:r>
              <a:rPr spc="-5" dirty="0"/>
              <a:t>cs626-2024</a:t>
            </a:r>
            <a:r>
              <a:rPr spc="590" dirty="0"/>
              <a:t> </a:t>
            </a:r>
            <a:r>
              <a:rPr spc="-5" dirty="0"/>
              <a:t>Assignment</a:t>
            </a:r>
            <a:r>
              <a:rPr spc="-10" dirty="0"/>
              <a:t> </a:t>
            </a:r>
            <a:r>
              <a:rPr spc="-5" dirty="0"/>
              <a:t>1.a-</a:t>
            </a:r>
            <a:r>
              <a:rPr spc="-10" dirty="0"/>
              <a:t> </a:t>
            </a:r>
            <a:r>
              <a:rPr spc="-5" dirty="0"/>
              <a:t>POS</a:t>
            </a:r>
            <a:r>
              <a:rPr spc="-10" dirty="0"/>
              <a:t> </a:t>
            </a:r>
            <a:r>
              <a:rPr spc="-20" dirty="0"/>
              <a:t>Tagging</a:t>
            </a:r>
            <a:r>
              <a:rPr spc="-10" dirty="0"/>
              <a:t> </a:t>
            </a:r>
            <a:r>
              <a:rPr spc="-5" dirty="0"/>
              <a:t>using</a:t>
            </a:r>
            <a:r>
              <a:rPr spc="-10" dirty="0"/>
              <a:t> </a:t>
            </a:r>
            <a:r>
              <a:rPr spc="-5" dirty="0"/>
              <a:t>HMM</a:t>
            </a:r>
          </a:p>
        </p:txBody>
      </p:sp>
      <p:sp>
        <p:nvSpPr>
          <p:cNvPr id="2" name="object 2"/>
          <p:cNvSpPr txBox="1">
            <a:spLocks noGrp="1"/>
          </p:cNvSpPr>
          <p:nvPr>
            <p:ph type="title"/>
          </p:nvPr>
        </p:nvSpPr>
        <p:spPr>
          <a:xfrm>
            <a:off x="2060843" y="296783"/>
            <a:ext cx="5015230" cy="635000"/>
          </a:xfrm>
          <a:prstGeom prst="rect">
            <a:avLst/>
          </a:prstGeom>
        </p:spPr>
        <p:txBody>
          <a:bodyPr vert="horz" wrap="square" lIns="0" tIns="12700" rIns="0" bIns="0" rtlCol="0">
            <a:spAutoFit/>
          </a:bodyPr>
          <a:lstStyle/>
          <a:p>
            <a:pPr marL="12700">
              <a:lnSpc>
                <a:spcPct val="100000"/>
              </a:lnSpc>
              <a:spcBef>
                <a:spcPts val="100"/>
              </a:spcBef>
            </a:pPr>
            <a:r>
              <a:rPr spc="-10" dirty="0"/>
              <a:t>Per</a:t>
            </a:r>
            <a:r>
              <a:rPr spc="-55" dirty="0"/>
              <a:t> </a:t>
            </a:r>
            <a:r>
              <a:rPr spc="-10" dirty="0"/>
              <a:t>POS</a:t>
            </a:r>
            <a:r>
              <a:rPr spc="-50" dirty="0"/>
              <a:t> </a:t>
            </a:r>
            <a:r>
              <a:rPr spc="-5" dirty="0"/>
              <a:t>performance</a:t>
            </a:r>
          </a:p>
        </p:txBody>
      </p:sp>
      <p:sp>
        <p:nvSpPr>
          <p:cNvPr id="3" name="object 3"/>
          <p:cNvSpPr txBox="1"/>
          <p:nvPr/>
        </p:nvSpPr>
        <p:spPr>
          <a:xfrm>
            <a:off x="745365" y="1092573"/>
            <a:ext cx="3826635" cy="3044423"/>
          </a:xfrm>
          <a:prstGeom prst="rect">
            <a:avLst/>
          </a:prstGeom>
        </p:spPr>
        <p:txBody>
          <a:bodyPr vert="horz" wrap="square" lIns="0" tIns="73660" rIns="0" bIns="0" rtlCol="0">
            <a:spAutoFit/>
          </a:bodyPr>
          <a:lstStyle/>
          <a:p>
            <a:pPr marL="347980" indent="-335915">
              <a:lnSpc>
                <a:spcPct val="100000"/>
              </a:lnSpc>
              <a:spcBef>
                <a:spcPts val="580"/>
              </a:spcBef>
              <a:buChar char="•"/>
              <a:tabLst>
                <a:tab pos="347345" algn="l"/>
                <a:tab pos="348615" algn="l"/>
              </a:tabLst>
            </a:pPr>
            <a:r>
              <a:rPr lang="en-IN" sz="2400" spc="-270" dirty="0">
                <a:solidFill>
                  <a:srgbClr val="0000FF"/>
                </a:solidFill>
                <a:latin typeface="Arial MT"/>
                <a:cs typeface="Arial MT"/>
              </a:rPr>
              <a:t>ADJ</a:t>
            </a:r>
            <a:r>
              <a:rPr sz="2400" dirty="0">
                <a:solidFill>
                  <a:srgbClr val="0000FF"/>
                </a:solidFill>
                <a:latin typeface="Arial MT"/>
                <a:cs typeface="Arial MT"/>
              </a:rPr>
              <a:t>:</a:t>
            </a:r>
            <a:r>
              <a:rPr sz="2400" spc="-5" dirty="0">
                <a:solidFill>
                  <a:srgbClr val="0000FF"/>
                </a:solidFill>
                <a:latin typeface="Arial MT"/>
                <a:cs typeface="Arial MT"/>
              </a:rPr>
              <a:t> </a:t>
            </a:r>
            <a:r>
              <a:rPr lang="en-IN" sz="2400" spc="-310" dirty="0">
                <a:solidFill>
                  <a:srgbClr val="0000FF"/>
                </a:solidFill>
                <a:latin typeface="Arial MT"/>
                <a:cs typeface="Arial MT"/>
              </a:rPr>
              <a:t>0.921</a:t>
            </a:r>
            <a:r>
              <a:rPr sz="2400" dirty="0">
                <a:solidFill>
                  <a:srgbClr val="0000FF"/>
                </a:solidFill>
                <a:latin typeface="Arial MT"/>
                <a:cs typeface="Arial MT"/>
              </a:rPr>
              <a:t>,</a:t>
            </a:r>
            <a:r>
              <a:rPr sz="2400" spc="-10" dirty="0">
                <a:solidFill>
                  <a:srgbClr val="0000FF"/>
                </a:solidFill>
                <a:latin typeface="Arial MT"/>
                <a:cs typeface="Arial MT"/>
              </a:rPr>
              <a:t> </a:t>
            </a:r>
            <a:r>
              <a:rPr lang="en-IN" sz="2400" spc="-5" dirty="0">
                <a:solidFill>
                  <a:srgbClr val="0000FF"/>
                </a:solidFill>
                <a:latin typeface="Arial MT"/>
                <a:cs typeface="Arial MT"/>
              </a:rPr>
              <a:t>0.911</a:t>
            </a:r>
            <a:r>
              <a:rPr sz="2400" dirty="0">
                <a:solidFill>
                  <a:srgbClr val="0000FF"/>
                </a:solidFill>
                <a:latin typeface="Arial MT"/>
                <a:cs typeface="Arial MT"/>
              </a:rPr>
              <a:t>,</a:t>
            </a:r>
            <a:r>
              <a:rPr sz="2400" spc="-5" dirty="0">
                <a:solidFill>
                  <a:srgbClr val="0000FF"/>
                </a:solidFill>
                <a:latin typeface="Arial MT"/>
                <a:cs typeface="Arial MT"/>
              </a:rPr>
              <a:t> </a:t>
            </a:r>
            <a:r>
              <a:rPr lang="en-IN" sz="2400" spc="-5" dirty="0">
                <a:solidFill>
                  <a:srgbClr val="0000FF"/>
                </a:solidFill>
                <a:latin typeface="Arial MT"/>
                <a:cs typeface="Arial MT"/>
              </a:rPr>
              <a:t>0.916</a:t>
            </a:r>
            <a:endParaRPr sz="2400" dirty="0">
              <a:latin typeface="Arial MT"/>
              <a:cs typeface="Arial MT"/>
            </a:endParaRPr>
          </a:p>
          <a:p>
            <a:pPr marL="347980" indent="-335915">
              <a:lnSpc>
                <a:spcPct val="100000"/>
              </a:lnSpc>
              <a:spcBef>
                <a:spcPts val="480"/>
              </a:spcBef>
              <a:buChar char="•"/>
              <a:tabLst>
                <a:tab pos="347345" algn="l"/>
                <a:tab pos="348615" algn="l"/>
              </a:tabLst>
            </a:pPr>
            <a:r>
              <a:rPr lang="en-IN" sz="2400" spc="-270" dirty="0">
                <a:solidFill>
                  <a:srgbClr val="0000FF"/>
                </a:solidFill>
                <a:latin typeface="Arial MT"/>
                <a:cs typeface="Arial MT"/>
              </a:rPr>
              <a:t>ADP</a:t>
            </a:r>
            <a:r>
              <a:rPr sz="2400" dirty="0">
                <a:solidFill>
                  <a:srgbClr val="0000FF"/>
                </a:solidFill>
                <a:latin typeface="Arial MT"/>
                <a:cs typeface="Arial MT"/>
              </a:rPr>
              <a:t>:</a:t>
            </a:r>
            <a:r>
              <a:rPr sz="2400" spc="-5" dirty="0">
                <a:solidFill>
                  <a:srgbClr val="0000FF"/>
                </a:solidFill>
                <a:latin typeface="Arial MT"/>
                <a:cs typeface="Arial MT"/>
              </a:rPr>
              <a:t> </a:t>
            </a:r>
            <a:r>
              <a:rPr lang="en-IN" sz="2400" spc="-310" dirty="0">
                <a:solidFill>
                  <a:srgbClr val="0000FF"/>
                </a:solidFill>
                <a:latin typeface="Arial MT"/>
                <a:cs typeface="Arial MT"/>
              </a:rPr>
              <a:t>0.950</a:t>
            </a:r>
            <a:r>
              <a:rPr sz="2400" dirty="0">
                <a:solidFill>
                  <a:srgbClr val="0000FF"/>
                </a:solidFill>
                <a:latin typeface="Arial MT"/>
                <a:cs typeface="Arial MT"/>
              </a:rPr>
              <a:t>,</a:t>
            </a:r>
            <a:r>
              <a:rPr sz="2400" spc="-10" dirty="0">
                <a:solidFill>
                  <a:srgbClr val="0000FF"/>
                </a:solidFill>
                <a:latin typeface="Arial MT"/>
                <a:cs typeface="Arial MT"/>
              </a:rPr>
              <a:t> </a:t>
            </a:r>
            <a:r>
              <a:rPr lang="en-IN" sz="2400" spc="-5" dirty="0">
                <a:solidFill>
                  <a:srgbClr val="0000FF"/>
                </a:solidFill>
                <a:latin typeface="Arial MT"/>
                <a:cs typeface="Arial MT"/>
              </a:rPr>
              <a:t>0.968</a:t>
            </a:r>
            <a:r>
              <a:rPr sz="2400" dirty="0">
                <a:solidFill>
                  <a:srgbClr val="0000FF"/>
                </a:solidFill>
                <a:latin typeface="Arial MT"/>
                <a:cs typeface="Arial MT"/>
              </a:rPr>
              <a:t>,</a:t>
            </a:r>
            <a:r>
              <a:rPr sz="2400" spc="-5" dirty="0">
                <a:solidFill>
                  <a:srgbClr val="0000FF"/>
                </a:solidFill>
                <a:latin typeface="Arial MT"/>
                <a:cs typeface="Arial MT"/>
              </a:rPr>
              <a:t> </a:t>
            </a:r>
            <a:r>
              <a:rPr lang="en-IN" sz="2400" spc="-5" dirty="0">
                <a:solidFill>
                  <a:srgbClr val="0000FF"/>
                </a:solidFill>
                <a:latin typeface="Arial MT"/>
                <a:cs typeface="Arial MT"/>
              </a:rPr>
              <a:t>0.959</a:t>
            </a:r>
          </a:p>
          <a:p>
            <a:pPr marL="347980" indent="-335915">
              <a:spcBef>
                <a:spcPts val="480"/>
              </a:spcBef>
              <a:buFontTx/>
              <a:buChar char="•"/>
              <a:tabLst>
                <a:tab pos="347345" algn="l"/>
                <a:tab pos="348615" algn="l"/>
              </a:tabLst>
            </a:pPr>
            <a:r>
              <a:rPr lang="en-IN" sz="2400" spc="-270" dirty="0">
                <a:solidFill>
                  <a:srgbClr val="0000FF"/>
                </a:solidFill>
                <a:latin typeface="Arial MT"/>
                <a:cs typeface="Arial MT"/>
              </a:rPr>
              <a:t>ADV</a:t>
            </a:r>
            <a:r>
              <a:rPr lang="en-IN" sz="2400" dirty="0">
                <a:solidFill>
                  <a:srgbClr val="0000FF"/>
                </a:solidFill>
                <a:latin typeface="Arial MT"/>
                <a:cs typeface="Arial MT"/>
              </a:rPr>
              <a:t>:</a:t>
            </a:r>
            <a:r>
              <a:rPr lang="en-IN" sz="2400" spc="-5" dirty="0">
                <a:solidFill>
                  <a:srgbClr val="0000FF"/>
                </a:solidFill>
                <a:latin typeface="Arial MT"/>
                <a:cs typeface="Arial MT"/>
              </a:rPr>
              <a:t> </a:t>
            </a:r>
            <a:r>
              <a:rPr lang="en-IN" sz="2400" spc="-310" dirty="0">
                <a:solidFill>
                  <a:srgbClr val="0000FF"/>
                </a:solidFill>
                <a:latin typeface="Arial MT"/>
                <a:cs typeface="Arial MT"/>
              </a:rPr>
              <a:t>0.909,</a:t>
            </a:r>
            <a:r>
              <a:rPr lang="en-IN" sz="2400" spc="-10" dirty="0">
                <a:solidFill>
                  <a:srgbClr val="0000FF"/>
                </a:solidFill>
                <a:latin typeface="Arial MT"/>
                <a:cs typeface="Arial MT"/>
              </a:rPr>
              <a:t> </a:t>
            </a:r>
            <a:r>
              <a:rPr lang="en-IN" sz="2400" spc="-5" dirty="0">
                <a:solidFill>
                  <a:srgbClr val="0000FF"/>
                </a:solidFill>
                <a:latin typeface="Arial MT"/>
                <a:cs typeface="Arial MT"/>
              </a:rPr>
              <a:t>0.896</a:t>
            </a:r>
            <a:r>
              <a:rPr lang="en-IN" sz="2400" dirty="0">
                <a:solidFill>
                  <a:srgbClr val="0000FF"/>
                </a:solidFill>
                <a:latin typeface="Arial MT"/>
                <a:cs typeface="Arial MT"/>
              </a:rPr>
              <a:t>,</a:t>
            </a:r>
            <a:r>
              <a:rPr lang="en-IN" sz="2400" spc="-5" dirty="0">
                <a:solidFill>
                  <a:srgbClr val="0000FF"/>
                </a:solidFill>
                <a:latin typeface="Arial MT"/>
                <a:cs typeface="Arial MT"/>
              </a:rPr>
              <a:t> 0.902</a:t>
            </a:r>
            <a:endParaRPr lang="en-IN" sz="2400" dirty="0">
              <a:latin typeface="Arial MT"/>
              <a:cs typeface="Arial MT"/>
            </a:endParaRPr>
          </a:p>
          <a:p>
            <a:pPr marL="347980" indent="-335915">
              <a:spcBef>
                <a:spcPts val="480"/>
              </a:spcBef>
              <a:buFontTx/>
              <a:buChar char="•"/>
              <a:tabLst>
                <a:tab pos="347345" algn="l"/>
                <a:tab pos="348615" algn="l"/>
              </a:tabLst>
            </a:pPr>
            <a:r>
              <a:rPr lang="en-IN" sz="2400" spc="-270" dirty="0">
                <a:solidFill>
                  <a:srgbClr val="0000FF"/>
                </a:solidFill>
                <a:latin typeface="Arial MT"/>
                <a:cs typeface="Arial MT"/>
              </a:rPr>
              <a:t>CONJ</a:t>
            </a:r>
            <a:r>
              <a:rPr lang="en-IN" sz="2400" dirty="0">
                <a:solidFill>
                  <a:srgbClr val="0000FF"/>
                </a:solidFill>
                <a:latin typeface="Arial MT"/>
                <a:cs typeface="Arial MT"/>
              </a:rPr>
              <a:t>:</a:t>
            </a:r>
            <a:r>
              <a:rPr lang="en-IN" sz="2400" spc="-5" dirty="0">
                <a:solidFill>
                  <a:srgbClr val="0000FF"/>
                </a:solidFill>
                <a:latin typeface="Arial MT"/>
                <a:cs typeface="Arial MT"/>
              </a:rPr>
              <a:t> </a:t>
            </a:r>
            <a:r>
              <a:rPr lang="en-IN" sz="2400" spc="-310" dirty="0">
                <a:solidFill>
                  <a:srgbClr val="0000FF"/>
                </a:solidFill>
                <a:latin typeface="Arial MT"/>
                <a:cs typeface="Arial MT"/>
              </a:rPr>
              <a:t>0.993</a:t>
            </a:r>
            <a:r>
              <a:rPr lang="en-IN" sz="2400" dirty="0">
                <a:solidFill>
                  <a:srgbClr val="0000FF"/>
                </a:solidFill>
                <a:latin typeface="Arial MT"/>
                <a:cs typeface="Arial MT"/>
              </a:rPr>
              <a:t>,</a:t>
            </a:r>
            <a:r>
              <a:rPr lang="en-IN" sz="2400" spc="-10" dirty="0">
                <a:solidFill>
                  <a:srgbClr val="0000FF"/>
                </a:solidFill>
                <a:latin typeface="Arial MT"/>
                <a:cs typeface="Arial MT"/>
              </a:rPr>
              <a:t> </a:t>
            </a:r>
            <a:r>
              <a:rPr lang="en-IN" sz="2400" spc="-5" dirty="0">
                <a:solidFill>
                  <a:srgbClr val="0000FF"/>
                </a:solidFill>
                <a:latin typeface="Arial MT"/>
                <a:cs typeface="Arial MT"/>
              </a:rPr>
              <a:t>0.995</a:t>
            </a:r>
            <a:r>
              <a:rPr lang="en-IN" sz="2400" dirty="0">
                <a:solidFill>
                  <a:srgbClr val="0000FF"/>
                </a:solidFill>
                <a:latin typeface="Arial MT"/>
                <a:cs typeface="Arial MT"/>
              </a:rPr>
              <a:t>,</a:t>
            </a:r>
            <a:r>
              <a:rPr lang="en-IN" sz="2400" spc="-5" dirty="0">
                <a:solidFill>
                  <a:srgbClr val="0000FF"/>
                </a:solidFill>
                <a:latin typeface="Arial MT"/>
                <a:cs typeface="Arial MT"/>
              </a:rPr>
              <a:t> 0.994</a:t>
            </a:r>
            <a:endParaRPr lang="en-IN" sz="2400" dirty="0">
              <a:latin typeface="Arial MT"/>
              <a:cs typeface="Arial MT"/>
            </a:endParaRPr>
          </a:p>
          <a:p>
            <a:pPr marL="347980" indent="-335915">
              <a:spcBef>
                <a:spcPts val="480"/>
              </a:spcBef>
              <a:buFontTx/>
              <a:buChar char="•"/>
              <a:tabLst>
                <a:tab pos="347345" algn="l"/>
                <a:tab pos="348615" algn="l"/>
              </a:tabLst>
            </a:pPr>
            <a:r>
              <a:rPr lang="en-IN" sz="2400" spc="-270" dirty="0">
                <a:solidFill>
                  <a:srgbClr val="0000FF"/>
                </a:solidFill>
                <a:latin typeface="Arial MT"/>
                <a:cs typeface="Arial MT"/>
              </a:rPr>
              <a:t>DET</a:t>
            </a:r>
            <a:r>
              <a:rPr lang="en-IN" sz="2400" dirty="0">
                <a:solidFill>
                  <a:srgbClr val="0000FF"/>
                </a:solidFill>
                <a:latin typeface="Arial MT"/>
                <a:cs typeface="Arial MT"/>
              </a:rPr>
              <a:t>:</a:t>
            </a:r>
            <a:r>
              <a:rPr lang="en-IN" sz="2400" spc="-5" dirty="0">
                <a:solidFill>
                  <a:srgbClr val="0000FF"/>
                </a:solidFill>
                <a:latin typeface="Arial MT"/>
                <a:cs typeface="Arial MT"/>
              </a:rPr>
              <a:t> </a:t>
            </a:r>
            <a:r>
              <a:rPr lang="en-IN" sz="2400" spc="-310" dirty="0">
                <a:solidFill>
                  <a:srgbClr val="0000FF"/>
                </a:solidFill>
                <a:latin typeface="Arial MT"/>
                <a:cs typeface="Arial MT"/>
              </a:rPr>
              <a:t>0.968</a:t>
            </a:r>
            <a:r>
              <a:rPr lang="en-IN" sz="2400" dirty="0">
                <a:solidFill>
                  <a:srgbClr val="0000FF"/>
                </a:solidFill>
                <a:latin typeface="Arial MT"/>
                <a:cs typeface="Arial MT"/>
              </a:rPr>
              <a:t>,</a:t>
            </a:r>
            <a:r>
              <a:rPr lang="en-IN" sz="2400" spc="-10" dirty="0">
                <a:solidFill>
                  <a:srgbClr val="0000FF"/>
                </a:solidFill>
                <a:latin typeface="Arial MT"/>
                <a:cs typeface="Arial MT"/>
              </a:rPr>
              <a:t> </a:t>
            </a:r>
            <a:r>
              <a:rPr lang="en-IN" sz="2400" spc="-5" dirty="0">
                <a:solidFill>
                  <a:srgbClr val="0000FF"/>
                </a:solidFill>
                <a:latin typeface="Arial MT"/>
                <a:cs typeface="Arial MT"/>
              </a:rPr>
              <a:t>0.987</a:t>
            </a:r>
            <a:r>
              <a:rPr lang="en-IN" sz="2400" dirty="0">
                <a:solidFill>
                  <a:srgbClr val="0000FF"/>
                </a:solidFill>
                <a:latin typeface="Arial MT"/>
                <a:cs typeface="Arial MT"/>
              </a:rPr>
              <a:t>,</a:t>
            </a:r>
            <a:r>
              <a:rPr lang="en-IN" sz="2400" spc="-5" dirty="0">
                <a:solidFill>
                  <a:srgbClr val="0000FF"/>
                </a:solidFill>
                <a:latin typeface="Arial MT"/>
                <a:cs typeface="Arial MT"/>
              </a:rPr>
              <a:t> 0.977</a:t>
            </a:r>
            <a:endParaRPr sz="2400" dirty="0">
              <a:latin typeface="Arial MT"/>
              <a:cs typeface="Arial MT"/>
            </a:endParaRPr>
          </a:p>
          <a:p>
            <a:pPr marL="347980" indent="-335915">
              <a:lnSpc>
                <a:spcPct val="100000"/>
              </a:lnSpc>
              <a:spcBef>
                <a:spcPts val="480"/>
              </a:spcBef>
              <a:buChar char="•"/>
              <a:tabLst>
                <a:tab pos="347345" algn="l"/>
                <a:tab pos="348615" algn="l"/>
              </a:tabLst>
            </a:pPr>
            <a:r>
              <a:rPr lang="en-IN" sz="2400" spc="-270" dirty="0">
                <a:solidFill>
                  <a:srgbClr val="0000FF"/>
                </a:solidFill>
                <a:latin typeface="Arial MT"/>
                <a:cs typeface="Arial MT"/>
              </a:rPr>
              <a:t>NOUN</a:t>
            </a:r>
            <a:r>
              <a:rPr sz="2400" dirty="0">
                <a:solidFill>
                  <a:srgbClr val="0000FF"/>
                </a:solidFill>
                <a:latin typeface="Arial MT"/>
                <a:cs typeface="Arial MT"/>
              </a:rPr>
              <a:t>:</a:t>
            </a:r>
            <a:r>
              <a:rPr sz="2400" spc="-5" dirty="0">
                <a:solidFill>
                  <a:srgbClr val="0000FF"/>
                </a:solidFill>
                <a:latin typeface="Arial MT"/>
                <a:cs typeface="Arial MT"/>
              </a:rPr>
              <a:t> </a:t>
            </a:r>
            <a:r>
              <a:rPr lang="en-IN" sz="2400" spc="-310" dirty="0">
                <a:solidFill>
                  <a:srgbClr val="0000FF"/>
                </a:solidFill>
                <a:latin typeface="Arial MT"/>
                <a:cs typeface="Arial MT"/>
              </a:rPr>
              <a:t>0.962</a:t>
            </a:r>
            <a:r>
              <a:rPr sz="2400" dirty="0">
                <a:solidFill>
                  <a:srgbClr val="0000FF"/>
                </a:solidFill>
                <a:latin typeface="Arial MT"/>
                <a:cs typeface="Arial MT"/>
              </a:rPr>
              <a:t>,</a:t>
            </a:r>
            <a:r>
              <a:rPr sz="2400" spc="-10" dirty="0">
                <a:solidFill>
                  <a:srgbClr val="0000FF"/>
                </a:solidFill>
                <a:latin typeface="Arial MT"/>
                <a:cs typeface="Arial MT"/>
              </a:rPr>
              <a:t> </a:t>
            </a:r>
            <a:r>
              <a:rPr lang="en-IN" sz="2400" spc="-5" dirty="0">
                <a:solidFill>
                  <a:srgbClr val="0000FF"/>
                </a:solidFill>
                <a:latin typeface="Arial MT"/>
                <a:cs typeface="Arial MT"/>
              </a:rPr>
              <a:t>0.952</a:t>
            </a:r>
            <a:r>
              <a:rPr sz="2400" dirty="0">
                <a:solidFill>
                  <a:srgbClr val="0000FF"/>
                </a:solidFill>
                <a:latin typeface="Arial MT"/>
                <a:cs typeface="Arial MT"/>
              </a:rPr>
              <a:t>,</a:t>
            </a:r>
            <a:r>
              <a:rPr sz="2400" spc="-5" dirty="0">
                <a:solidFill>
                  <a:srgbClr val="0000FF"/>
                </a:solidFill>
                <a:latin typeface="Arial MT"/>
                <a:cs typeface="Arial MT"/>
              </a:rPr>
              <a:t> </a:t>
            </a:r>
            <a:r>
              <a:rPr lang="en-IN" sz="2400" spc="-5" dirty="0">
                <a:solidFill>
                  <a:srgbClr val="0000FF"/>
                </a:solidFill>
                <a:latin typeface="Arial MT"/>
                <a:cs typeface="Arial MT"/>
              </a:rPr>
              <a:t>0.957</a:t>
            </a:r>
          </a:p>
          <a:p>
            <a:pPr marL="347980" indent="-335915">
              <a:lnSpc>
                <a:spcPct val="100000"/>
              </a:lnSpc>
              <a:spcBef>
                <a:spcPts val="480"/>
              </a:spcBef>
              <a:buChar char="•"/>
              <a:tabLst>
                <a:tab pos="347345" algn="l"/>
                <a:tab pos="348615" algn="l"/>
              </a:tabLst>
            </a:pPr>
            <a:endParaRPr sz="2400" dirty="0">
              <a:latin typeface="Arial MT"/>
              <a:cs typeface="Arial MT"/>
            </a:endParaRPr>
          </a:p>
        </p:txBody>
      </p:sp>
      <p:sp>
        <p:nvSpPr>
          <p:cNvPr id="7" name="object 3">
            <a:extLst>
              <a:ext uri="{FF2B5EF4-FFF2-40B4-BE49-F238E27FC236}">
                <a16:creationId xmlns:a16="http://schemas.microsoft.com/office/drawing/2014/main" id="{15269459-BF26-81BE-DD3C-D36D10B7C83E}"/>
              </a:ext>
            </a:extLst>
          </p:cNvPr>
          <p:cNvSpPr txBox="1"/>
          <p:nvPr/>
        </p:nvSpPr>
        <p:spPr>
          <a:xfrm>
            <a:off x="4572000" y="1092573"/>
            <a:ext cx="3857117" cy="2610971"/>
          </a:xfrm>
          <a:prstGeom prst="rect">
            <a:avLst/>
          </a:prstGeom>
        </p:spPr>
        <p:txBody>
          <a:bodyPr vert="horz" wrap="square" lIns="0" tIns="73660" rIns="0" bIns="0" rtlCol="0">
            <a:spAutoFit/>
          </a:bodyPr>
          <a:lstStyle/>
          <a:p>
            <a:pPr marL="347980" indent="-335915">
              <a:lnSpc>
                <a:spcPct val="100000"/>
              </a:lnSpc>
              <a:spcBef>
                <a:spcPts val="580"/>
              </a:spcBef>
              <a:buChar char="•"/>
              <a:tabLst>
                <a:tab pos="347345" algn="l"/>
                <a:tab pos="348615" algn="l"/>
              </a:tabLst>
            </a:pPr>
            <a:r>
              <a:rPr lang="en-IN" sz="2400" spc="-270" dirty="0">
                <a:solidFill>
                  <a:srgbClr val="0000FF"/>
                </a:solidFill>
                <a:latin typeface="Arial MT"/>
                <a:cs typeface="Arial MT"/>
              </a:rPr>
              <a:t>NUM</a:t>
            </a:r>
            <a:r>
              <a:rPr sz="2400" dirty="0">
                <a:solidFill>
                  <a:srgbClr val="0000FF"/>
                </a:solidFill>
                <a:latin typeface="Arial MT"/>
                <a:cs typeface="Arial MT"/>
              </a:rPr>
              <a:t>:</a:t>
            </a:r>
            <a:r>
              <a:rPr sz="2400" spc="-5" dirty="0">
                <a:solidFill>
                  <a:srgbClr val="0000FF"/>
                </a:solidFill>
                <a:latin typeface="Arial MT"/>
                <a:cs typeface="Arial MT"/>
              </a:rPr>
              <a:t> </a:t>
            </a:r>
            <a:r>
              <a:rPr lang="en-IN" sz="2400" spc="-310" dirty="0">
                <a:solidFill>
                  <a:srgbClr val="0000FF"/>
                </a:solidFill>
                <a:latin typeface="Arial MT"/>
                <a:cs typeface="Arial MT"/>
              </a:rPr>
              <a:t>0.971</a:t>
            </a:r>
            <a:r>
              <a:rPr sz="2400" dirty="0">
                <a:solidFill>
                  <a:srgbClr val="0000FF"/>
                </a:solidFill>
                <a:latin typeface="Arial MT"/>
                <a:cs typeface="Arial MT"/>
              </a:rPr>
              <a:t>,</a:t>
            </a:r>
            <a:r>
              <a:rPr sz="2400" spc="-10" dirty="0">
                <a:solidFill>
                  <a:srgbClr val="0000FF"/>
                </a:solidFill>
                <a:latin typeface="Arial MT"/>
                <a:cs typeface="Arial MT"/>
              </a:rPr>
              <a:t> </a:t>
            </a:r>
            <a:r>
              <a:rPr lang="en-IN" sz="2400" spc="-5" dirty="0">
                <a:solidFill>
                  <a:srgbClr val="0000FF"/>
                </a:solidFill>
                <a:latin typeface="Arial MT"/>
                <a:cs typeface="Arial MT"/>
              </a:rPr>
              <a:t>0.913</a:t>
            </a:r>
            <a:r>
              <a:rPr sz="2400" dirty="0">
                <a:solidFill>
                  <a:srgbClr val="0000FF"/>
                </a:solidFill>
                <a:latin typeface="Arial MT"/>
                <a:cs typeface="Arial MT"/>
              </a:rPr>
              <a:t>,</a:t>
            </a:r>
            <a:r>
              <a:rPr sz="2400" spc="-5" dirty="0">
                <a:solidFill>
                  <a:srgbClr val="0000FF"/>
                </a:solidFill>
                <a:latin typeface="Arial MT"/>
                <a:cs typeface="Arial MT"/>
              </a:rPr>
              <a:t> </a:t>
            </a:r>
            <a:r>
              <a:rPr lang="en-IN" sz="2400" spc="-5" dirty="0">
                <a:solidFill>
                  <a:srgbClr val="0000FF"/>
                </a:solidFill>
                <a:latin typeface="Arial MT"/>
                <a:cs typeface="Arial MT"/>
              </a:rPr>
              <a:t>0.941</a:t>
            </a:r>
            <a:endParaRPr sz="2400" dirty="0">
              <a:latin typeface="Arial MT"/>
              <a:cs typeface="Arial MT"/>
            </a:endParaRPr>
          </a:p>
          <a:p>
            <a:pPr marL="347980" indent="-335915">
              <a:lnSpc>
                <a:spcPct val="100000"/>
              </a:lnSpc>
              <a:spcBef>
                <a:spcPts val="480"/>
              </a:spcBef>
              <a:buChar char="•"/>
              <a:tabLst>
                <a:tab pos="347345" algn="l"/>
                <a:tab pos="348615" algn="l"/>
              </a:tabLst>
            </a:pPr>
            <a:r>
              <a:rPr lang="en-IN" sz="2400" spc="-270" dirty="0">
                <a:solidFill>
                  <a:srgbClr val="0000FF"/>
                </a:solidFill>
                <a:latin typeface="Arial MT"/>
                <a:cs typeface="Arial MT"/>
              </a:rPr>
              <a:t>PRON</a:t>
            </a:r>
            <a:r>
              <a:rPr sz="2400" dirty="0">
                <a:solidFill>
                  <a:srgbClr val="0000FF"/>
                </a:solidFill>
                <a:latin typeface="Arial MT"/>
                <a:cs typeface="Arial MT"/>
              </a:rPr>
              <a:t>:</a:t>
            </a:r>
            <a:r>
              <a:rPr sz="2400" spc="-5" dirty="0">
                <a:solidFill>
                  <a:srgbClr val="0000FF"/>
                </a:solidFill>
                <a:latin typeface="Arial MT"/>
                <a:cs typeface="Arial MT"/>
              </a:rPr>
              <a:t> </a:t>
            </a:r>
            <a:r>
              <a:rPr lang="en-IN" sz="2400" spc="-310" dirty="0">
                <a:solidFill>
                  <a:srgbClr val="0000FF"/>
                </a:solidFill>
                <a:latin typeface="Arial MT"/>
                <a:cs typeface="Arial MT"/>
              </a:rPr>
              <a:t>0.954</a:t>
            </a:r>
            <a:r>
              <a:rPr sz="2400" dirty="0">
                <a:solidFill>
                  <a:srgbClr val="0000FF"/>
                </a:solidFill>
                <a:latin typeface="Arial MT"/>
                <a:cs typeface="Arial MT"/>
              </a:rPr>
              <a:t>,</a:t>
            </a:r>
            <a:r>
              <a:rPr sz="2400" spc="-10" dirty="0">
                <a:solidFill>
                  <a:srgbClr val="0000FF"/>
                </a:solidFill>
                <a:latin typeface="Arial MT"/>
                <a:cs typeface="Arial MT"/>
              </a:rPr>
              <a:t> </a:t>
            </a:r>
            <a:r>
              <a:rPr lang="en-IN" sz="2400" spc="-5" dirty="0">
                <a:solidFill>
                  <a:srgbClr val="0000FF"/>
                </a:solidFill>
                <a:latin typeface="Arial MT"/>
                <a:cs typeface="Arial MT"/>
              </a:rPr>
              <a:t>0.985</a:t>
            </a:r>
            <a:r>
              <a:rPr sz="2400" dirty="0">
                <a:solidFill>
                  <a:srgbClr val="0000FF"/>
                </a:solidFill>
                <a:latin typeface="Arial MT"/>
                <a:cs typeface="Arial MT"/>
              </a:rPr>
              <a:t>,</a:t>
            </a:r>
            <a:r>
              <a:rPr sz="2400" spc="-5" dirty="0">
                <a:solidFill>
                  <a:srgbClr val="0000FF"/>
                </a:solidFill>
                <a:latin typeface="Arial MT"/>
                <a:cs typeface="Arial MT"/>
              </a:rPr>
              <a:t> </a:t>
            </a:r>
            <a:r>
              <a:rPr lang="en-IN" sz="2400" spc="-5" dirty="0">
                <a:solidFill>
                  <a:srgbClr val="0000FF"/>
                </a:solidFill>
                <a:latin typeface="Arial MT"/>
                <a:cs typeface="Arial MT"/>
              </a:rPr>
              <a:t>0.969</a:t>
            </a:r>
          </a:p>
          <a:p>
            <a:pPr marL="347980" indent="-335915">
              <a:spcBef>
                <a:spcPts val="480"/>
              </a:spcBef>
              <a:buFontTx/>
              <a:buChar char="•"/>
              <a:tabLst>
                <a:tab pos="347345" algn="l"/>
                <a:tab pos="348615" algn="l"/>
              </a:tabLst>
            </a:pPr>
            <a:r>
              <a:rPr lang="en-IN" sz="2400" spc="-270" dirty="0">
                <a:solidFill>
                  <a:srgbClr val="0000FF"/>
                </a:solidFill>
                <a:latin typeface="Arial MT"/>
                <a:cs typeface="Arial MT"/>
              </a:rPr>
              <a:t>PRT</a:t>
            </a:r>
            <a:r>
              <a:rPr lang="en-IN" sz="2400" dirty="0">
                <a:solidFill>
                  <a:srgbClr val="0000FF"/>
                </a:solidFill>
                <a:latin typeface="Arial MT"/>
                <a:cs typeface="Arial MT"/>
              </a:rPr>
              <a:t>:</a:t>
            </a:r>
            <a:r>
              <a:rPr lang="en-IN" sz="2400" spc="-5" dirty="0">
                <a:solidFill>
                  <a:srgbClr val="0000FF"/>
                </a:solidFill>
                <a:latin typeface="Arial MT"/>
                <a:cs typeface="Arial MT"/>
              </a:rPr>
              <a:t> </a:t>
            </a:r>
            <a:r>
              <a:rPr lang="en-IN" sz="2400" spc="-310" dirty="0">
                <a:solidFill>
                  <a:srgbClr val="0000FF"/>
                </a:solidFill>
                <a:latin typeface="Arial MT"/>
                <a:cs typeface="Arial MT"/>
              </a:rPr>
              <a:t>0.908</a:t>
            </a:r>
            <a:r>
              <a:rPr lang="en-IN" sz="2400" dirty="0">
                <a:solidFill>
                  <a:srgbClr val="0000FF"/>
                </a:solidFill>
                <a:latin typeface="Arial MT"/>
                <a:cs typeface="Arial MT"/>
              </a:rPr>
              <a:t>,</a:t>
            </a:r>
            <a:r>
              <a:rPr lang="en-IN" sz="2400" spc="-10" dirty="0">
                <a:solidFill>
                  <a:srgbClr val="0000FF"/>
                </a:solidFill>
                <a:latin typeface="Arial MT"/>
                <a:cs typeface="Arial MT"/>
              </a:rPr>
              <a:t> </a:t>
            </a:r>
            <a:r>
              <a:rPr lang="en-IN" sz="2400" spc="-5" dirty="0">
                <a:solidFill>
                  <a:srgbClr val="0000FF"/>
                </a:solidFill>
                <a:latin typeface="Arial MT"/>
                <a:cs typeface="Arial MT"/>
              </a:rPr>
              <a:t>0.907</a:t>
            </a:r>
            <a:r>
              <a:rPr lang="en-IN" sz="2400" dirty="0">
                <a:solidFill>
                  <a:srgbClr val="0000FF"/>
                </a:solidFill>
                <a:latin typeface="Arial MT"/>
                <a:cs typeface="Arial MT"/>
              </a:rPr>
              <a:t>,</a:t>
            </a:r>
            <a:r>
              <a:rPr lang="en-IN" sz="2400" spc="-5" dirty="0">
                <a:solidFill>
                  <a:srgbClr val="0000FF"/>
                </a:solidFill>
                <a:latin typeface="Arial MT"/>
                <a:cs typeface="Arial MT"/>
              </a:rPr>
              <a:t> 0.907</a:t>
            </a:r>
            <a:endParaRPr lang="en-IN" sz="2400" dirty="0">
              <a:latin typeface="Arial MT"/>
              <a:cs typeface="Arial MT"/>
            </a:endParaRPr>
          </a:p>
          <a:p>
            <a:pPr marL="347980" indent="-335915">
              <a:spcBef>
                <a:spcPts val="480"/>
              </a:spcBef>
              <a:buFontTx/>
              <a:buChar char="•"/>
              <a:tabLst>
                <a:tab pos="347345" algn="l"/>
                <a:tab pos="348615" algn="l"/>
              </a:tabLst>
            </a:pPr>
            <a:r>
              <a:rPr lang="en-IN" sz="2400" spc="-270" dirty="0">
                <a:solidFill>
                  <a:srgbClr val="0000FF"/>
                </a:solidFill>
                <a:latin typeface="Arial MT"/>
                <a:cs typeface="Arial MT"/>
              </a:rPr>
              <a:t>VERB</a:t>
            </a:r>
            <a:r>
              <a:rPr lang="en-IN" sz="2400" dirty="0">
                <a:solidFill>
                  <a:srgbClr val="0000FF"/>
                </a:solidFill>
                <a:latin typeface="Arial MT"/>
                <a:cs typeface="Arial MT"/>
              </a:rPr>
              <a:t>:</a:t>
            </a:r>
            <a:r>
              <a:rPr lang="en-IN" sz="2400" spc="-5" dirty="0">
                <a:solidFill>
                  <a:srgbClr val="0000FF"/>
                </a:solidFill>
                <a:latin typeface="Arial MT"/>
                <a:cs typeface="Arial MT"/>
              </a:rPr>
              <a:t> </a:t>
            </a:r>
            <a:r>
              <a:rPr lang="en-IN" sz="2400" spc="-310" dirty="0">
                <a:solidFill>
                  <a:srgbClr val="0000FF"/>
                </a:solidFill>
                <a:latin typeface="Arial MT"/>
                <a:cs typeface="Arial MT"/>
              </a:rPr>
              <a:t>0.972</a:t>
            </a:r>
            <a:r>
              <a:rPr lang="en-IN" sz="2400" dirty="0">
                <a:solidFill>
                  <a:srgbClr val="0000FF"/>
                </a:solidFill>
                <a:latin typeface="Arial MT"/>
                <a:cs typeface="Arial MT"/>
              </a:rPr>
              <a:t>,</a:t>
            </a:r>
            <a:r>
              <a:rPr lang="en-IN" sz="2400" spc="-10" dirty="0">
                <a:solidFill>
                  <a:srgbClr val="0000FF"/>
                </a:solidFill>
                <a:latin typeface="Arial MT"/>
                <a:cs typeface="Arial MT"/>
              </a:rPr>
              <a:t> </a:t>
            </a:r>
            <a:r>
              <a:rPr lang="en-IN" sz="2400" spc="-5" dirty="0">
                <a:solidFill>
                  <a:srgbClr val="0000FF"/>
                </a:solidFill>
                <a:latin typeface="Arial MT"/>
                <a:cs typeface="Arial MT"/>
              </a:rPr>
              <a:t>0.951</a:t>
            </a:r>
            <a:r>
              <a:rPr lang="en-IN" sz="2400" dirty="0">
                <a:solidFill>
                  <a:srgbClr val="0000FF"/>
                </a:solidFill>
                <a:latin typeface="Arial MT"/>
                <a:cs typeface="Arial MT"/>
              </a:rPr>
              <a:t>,</a:t>
            </a:r>
            <a:r>
              <a:rPr lang="en-IN" sz="2400" spc="-5" dirty="0">
                <a:solidFill>
                  <a:srgbClr val="0000FF"/>
                </a:solidFill>
                <a:latin typeface="Arial MT"/>
                <a:cs typeface="Arial MT"/>
              </a:rPr>
              <a:t> 0.962</a:t>
            </a:r>
            <a:endParaRPr lang="en-IN" sz="2400" dirty="0">
              <a:latin typeface="Arial MT"/>
              <a:cs typeface="Arial MT"/>
            </a:endParaRPr>
          </a:p>
          <a:p>
            <a:pPr marL="347980" indent="-335915">
              <a:spcBef>
                <a:spcPts val="480"/>
              </a:spcBef>
              <a:buFontTx/>
              <a:buChar char="•"/>
              <a:tabLst>
                <a:tab pos="347345" algn="l"/>
                <a:tab pos="348615" algn="l"/>
              </a:tabLst>
            </a:pPr>
            <a:r>
              <a:rPr lang="en-IN" sz="2400" spc="-270" dirty="0">
                <a:solidFill>
                  <a:srgbClr val="0000FF"/>
                </a:solidFill>
                <a:latin typeface="Arial MT"/>
                <a:cs typeface="Arial MT"/>
              </a:rPr>
              <a:t>X</a:t>
            </a:r>
            <a:r>
              <a:rPr lang="en-IN" sz="2400" dirty="0">
                <a:solidFill>
                  <a:srgbClr val="0000FF"/>
                </a:solidFill>
                <a:latin typeface="Arial MT"/>
                <a:cs typeface="Arial MT"/>
              </a:rPr>
              <a:t>:</a:t>
            </a:r>
            <a:r>
              <a:rPr lang="en-IN" sz="2400" spc="-5" dirty="0">
                <a:solidFill>
                  <a:srgbClr val="0000FF"/>
                </a:solidFill>
                <a:latin typeface="Arial MT"/>
                <a:cs typeface="Arial MT"/>
              </a:rPr>
              <a:t> </a:t>
            </a:r>
            <a:r>
              <a:rPr lang="en-IN" sz="2400" spc="-310" dirty="0">
                <a:solidFill>
                  <a:srgbClr val="0000FF"/>
                </a:solidFill>
                <a:latin typeface="Arial MT"/>
                <a:cs typeface="Arial MT"/>
              </a:rPr>
              <a:t>0.804</a:t>
            </a:r>
            <a:r>
              <a:rPr lang="en-IN" sz="2400" dirty="0">
                <a:solidFill>
                  <a:srgbClr val="0000FF"/>
                </a:solidFill>
                <a:latin typeface="Arial MT"/>
                <a:cs typeface="Arial MT"/>
              </a:rPr>
              <a:t>,</a:t>
            </a:r>
            <a:r>
              <a:rPr lang="en-IN" sz="2400" spc="-10" dirty="0">
                <a:solidFill>
                  <a:srgbClr val="0000FF"/>
                </a:solidFill>
                <a:latin typeface="Arial MT"/>
                <a:cs typeface="Arial MT"/>
              </a:rPr>
              <a:t> </a:t>
            </a:r>
            <a:r>
              <a:rPr lang="en-IN" sz="2400" spc="-5" dirty="0">
                <a:solidFill>
                  <a:srgbClr val="0000FF"/>
                </a:solidFill>
                <a:latin typeface="Arial MT"/>
                <a:cs typeface="Arial MT"/>
              </a:rPr>
              <a:t>0.493</a:t>
            </a:r>
            <a:r>
              <a:rPr lang="en-IN" sz="2400" dirty="0">
                <a:solidFill>
                  <a:srgbClr val="0000FF"/>
                </a:solidFill>
                <a:latin typeface="Arial MT"/>
                <a:cs typeface="Arial MT"/>
              </a:rPr>
              <a:t>,</a:t>
            </a:r>
            <a:r>
              <a:rPr lang="en-IN" sz="2400" spc="-5" dirty="0">
                <a:solidFill>
                  <a:srgbClr val="0000FF"/>
                </a:solidFill>
                <a:latin typeface="Arial MT"/>
                <a:cs typeface="Arial MT"/>
              </a:rPr>
              <a:t> 0.609</a:t>
            </a:r>
          </a:p>
          <a:p>
            <a:pPr marL="347980" indent="-335915">
              <a:spcBef>
                <a:spcPts val="480"/>
              </a:spcBef>
              <a:buFontTx/>
              <a:buChar char="•"/>
              <a:tabLst>
                <a:tab pos="347345" algn="l"/>
                <a:tab pos="348615" algn="l"/>
              </a:tabLst>
            </a:pPr>
            <a:r>
              <a:rPr lang="en-IN" sz="2400" spc="-270" dirty="0">
                <a:solidFill>
                  <a:srgbClr val="0000FF"/>
                </a:solidFill>
                <a:latin typeface="Arial MT"/>
                <a:cs typeface="Arial MT"/>
              </a:rPr>
              <a:t>. </a:t>
            </a:r>
            <a:r>
              <a:rPr lang="en-IN" sz="2400" dirty="0">
                <a:solidFill>
                  <a:srgbClr val="0000FF"/>
                </a:solidFill>
                <a:latin typeface="Arial MT"/>
                <a:cs typeface="Arial MT"/>
              </a:rPr>
              <a:t>:</a:t>
            </a:r>
            <a:r>
              <a:rPr lang="en-IN" sz="2400" spc="-5" dirty="0">
                <a:solidFill>
                  <a:srgbClr val="0000FF"/>
                </a:solidFill>
                <a:latin typeface="Arial MT"/>
                <a:cs typeface="Arial MT"/>
              </a:rPr>
              <a:t> </a:t>
            </a:r>
            <a:r>
              <a:rPr lang="en-IN" sz="2400" spc="-310" dirty="0">
                <a:solidFill>
                  <a:srgbClr val="0000FF"/>
                </a:solidFill>
                <a:latin typeface="Arial MT"/>
                <a:cs typeface="Arial MT"/>
              </a:rPr>
              <a:t>0.996</a:t>
            </a:r>
            <a:r>
              <a:rPr lang="en-IN" sz="2400" dirty="0">
                <a:solidFill>
                  <a:srgbClr val="0000FF"/>
                </a:solidFill>
                <a:latin typeface="Arial MT"/>
                <a:cs typeface="Arial MT"/>
              </a:rPr>
              <a:t>,</a:t>
            </a:r>
            <a:r>
              <a:rPr lang="en-IN" sz="2400" spc="-10" dirty="0">
                <a:solidFill>
                  <a:srgbClr val="0000FF"/>
                </a:solidFill>
                <a:latin typeface="Arial MT"/>
                <a:cs typeface="Arial MT"/>
              </a:rPr>
              <a:t> </a:t>
            </a:r>
            <a:r>
              <a:rPr lang="en-IN" sz="2400" spc="-5" dirty="0">
                <a:solidFill>
                  <a:srgbClr val="0000FF"/>
                </a:solidFill>
                <a:latin typeface="Arial MT"/>
                <a:cs typeface="Arial MT"/>
              </a:rPr>
              <a:t>1,000</a:t>
            </a:r>
            <a:r>
              <a:rPr lang="en-IN" sz="2400" dirty="0">
                <a:solidFill>
                  <a:srgbClr val="0000FF"/>
                </a:solidFill>
                <a:latin typeface="Arial MT"/>
                <a:cs typeface="Arial MT"/>
              </a:rPr>
              <a:t>,</a:t>
            </a:r>
            <a:r>
              <a:rPr lang="en-IN" sz="2400" spc="-5" dirty="0">
                <a:solidFill>
                  <a:srgbClr val="0000FF"/>
                </a:solidFill>
                <a:latin typeface="Arial MT"/>
                <a:cs typeface="Arial MT"/>
              </a:rPr>
              <a:t> 0.998</a:t>
            </a:r>
            <a:endParaRPr lang="en-IN" sz="2400" dirty="0">
              <a:latin typeface="Arial MT"/>
              <a:cs typeface="Arial M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535"/>
              </a:lnSpc>
            </a:pPr>
            <a:fld id="{81D60167-4931-47E6-BA6A-407CBD079E47}" type="slidenum">
              <a:rPr dirty="0"/>
              <a:t>6</a:t>
            </a:fld>
            <a:endParaRPr dirty="0"/>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315"/>
              </a:lnSpc>
            </a:pPr>
            <a:r>
              <a:rPr spc="-5" dirty="0"/>
              <a:t>07/09/2024</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315"/>
              </a:lnSpc>
            </a:pPr>
            <a:r>
              <a:rPr spc="-5" dirty="0"/>
              <a:t>cs626-2024</a:t>
            </a:r>
            <a:r>
              <a:rPr spc="590" dirty="0"/>
              <a:t> </a:t>
            </a:r>
            <a:r>
              <a:rPr spc="-5" dirty="0"/>
              <a:t>Assignment</a:t>
            </a:r>
            <a:r>
              <a:rPr spc="-10" dirty="0"/>
              <a:t> </a:t>
            </a:r>
            <a:r>
              <a:rPr spc="-5" dirty="0"/>
              <a:t>1.a-</a:t>
            </a:r>
            <a:r>
              <a:rPr spc="-10" dirty="0"/>
              <a:t> </a:t>
            </a:r>
            <a:r>
              <a:rPr spc="-5" dirty="0"/>
              <a:t>POS</a:t>
            </a:r>
            <a:r>
              <a:rPr spc="-10" dirty="0"/>
              <a:t> </a:t>
            </a:r>
            <a:r>
              <a:rPr spc="-20" dirty="0"/>
              <a:t>Tagging</a:t>
            </a:r>
            <a:r>
              <a:rPr spc="-10" dirty="0"/>
              <a:t> </a:t>
            </a:r>
            <a:r>
              <a:rPr spc="-5" dirty="0"/>
              <a:t>using</a:t>
            </a:r>
            <a:r>
              <a:rPr spc="-10" dirty="0"/>
              <a:t> </a:t>
            </a:r>
            <a:r>
              <a:rPr spc="-5" dirty="0"/>
              <a:t>HMM</a:t>
            </a:r>
          </a:p>
        </p:txBody>
      </p:sp>
      <p:sp>
        <p:nvSpPr>
          <p:cNvPr id="2" name="object 2"/>
          <p:cNvSpPr txBox="1">
            <a:spLocks noGrp="1"/>
          </p:cNvSpPr>
          <p:nvPr>
            <p:ph type="title"/>
          </p:nvPr>
        </p:nvSpPr>
        <p:spPr>
          <a:prstGeom prst="rect">
            <a:avLst/>
          </a:prstGeom>
        </p:spPr>
        <p:txBody>
          <a:bodyPr vert="horz" wrap="square" lIns="0" tIns="12700" rIns="0" bIns="0" rtlCol="0">
            <a:spAutoFit/>
          </a:bodyPr>
          <a:lstStyle/>
          <a:p>
            <a:pPr marL="1960245" marR="5080" indent="-1905635">
              <a:lnSpc>
                <a:spcPct val="100000"/>
              </a:lnSpc>
              <a:spcBef>
                <a:spcPts val="100"/>
              </a:spcBef>
            </a:pPr>
            <a:r>
              <a:rPr spc="-5" dirty="0"/>
              <a:t>Confusion Matrix (12 </a:t>
            </a:r>
            <a:r>
              <a:rPr dirty="0"/>
              <a:t>X </a:t>
            </a:r>
            <a:r>
              <a:rPr spc="-5" dirty="0"/>
              <a:t>12) (can </a:t>
            </a:r>
            <a:r>
              <a:rPr spc="-1100" dirty="0"/>
              <a:t> </a:t>
            </a:r>
            <a:r>
              <a:rPr spc="-5" dirty="0"/>
              <a:t>give</a:t>
            </a:r>
            <a:r>
              <a:rPr spc="-15" dirty="0"/>
              <a:t> </a:t>
            </a:r>
            <a:r>
              <a:rPr spc="-5" dirty="0"/>
              <a:t>heat</a:t>
            </a:r>
            <a:r>
              <a:rPr spc="-10" dirty="0"/>
              <a:t> </a:t>
            </a:r>
            <a:r>
              <a:rPr dirty="0"/>
              <a:t>map)</a:t>
            </a:r>
          </a:p>
        </p:txBody>
      </p:sp>
      <p:pic>
        <p:nvPicPr>
          <p:cNvPr id="9" name="Picture 8">
            <a:extLst>
              <a:ext uri="{FF2B5EF4-FFF2-40B4-BE49-F238E27FC236}">
                <a16:creationId xmlns:a16="http://schemas.microsoft.com/office/drawing/2014/main" id="{97F4E677-D01D-19AC-D381-A9050B828D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856" y="1265916"/>
            <a:ext cx="6335577" cy="387758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535"/>
              </a:lnSpc>
            </a:pPr>
            <a:fld id="{81D60167-4931-47E6-BA6A-407CBD079E47}" type="slidenum">
              <a:rPr dirty="0"/>
              <a:t>7</a:t>
            </a:fld>
            <a:endParaRPr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315"/>
              </a:lnSpc>
            </a:pPr>
            <a:r>
              <a:rPr spc="-5" dirty="0"/>
              <a:t>07/09/2024</a:t>
            </a: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315"/>
              </a:lnSpc>
            </a:pPr>
            <a:r>
              <a:rPr spc="-5" dirty="0"/>
              <a:t>cs626-2024</a:t>
            </a:r>
            <a:r>
              <a:rPr spc="590" dirty="0"/>
              <a:t> </a:t>
            </a:r>
            <a:r>
              <a:rPr spc="-5" dirty="0"/>
              <a:t>Assignment</a:t>
            </a:r>
            <a:r>
              <a:rPr spc="-10" dirty="0"/>
              <a:t> </a:t>
            </a:r>
            <a:r>
              <a:rPr spc="-5" dirty="0"/>
              <a:t>1.a-</a:t>
            </a:r>
            <a:r>
              <a:rPr spc="-10" dirty="0"/>
              <a:t> </a:t>
            </a:r>
            <a:r>
              <a:rPr spc="-5" dirty="0"/>
              <a:t>POS</a:t>
            </a:r>
            <a:r>
              <a:rPr spc="-10" dirty="0"/>
              <a:t> </a:t>
            </a:r>
            <a:r>
              <a:rPr spc="-20" dirty="0"/>
              <a:t>Tagging</a:t>
            </a:r>
            <a:r>
              <a:rPr spc="-10" dirty="0"/>
              <a:t> </a:t>
            </a:r>
            <a:r>
              <a:rPr spc="-5" dirty="0"/>
              <a:t>using</a:t>
            </a:r>
            <a:r>
              <a:rPr spc="-10" dirty="0"/>
              <a:t> </a:t>
            </a:r>
            <a:r>
              <a:rPr spc="-5" dirty="0"/>
              <a:t>HMM</a:t>
            </a:r>
          </a:p>
        </p:txBody>
      </p:sp>
      <p:sp>
        <p:nvSpPr>
          <p:cNvPr id="2" name="object 2"/>
          <p:cNvSpPr txBox="1">
            <a:spLocks noGrp="1"/>
          </p:cNvSpPr>
          <p:nvPr>
            <p:ph type="title"/>
          </p:nvPr>
        </p:nvSpPr>
        <p:spPr>
          <a:prstGeom prst="rect">
            <a:avLst/>
          </a:prstGeom>
        </p:spPr>
        <p:txBody>
          <a:bodyPr vert="horz" wrap="square" lIns="0" tIns="12700" rIns="0" bIns="0" rtlCol="0">
            <a:spAutoFit/>
          </a:bodyPr>
          <a:lstStyle/>
          <a:p>
            <a:pPr marL="2638425" marR="5080" indent="-2626360">
              <a:lnSpc>
                <a:spcPct val="100000"/>
              </a:lnSpc>
              <a:spcBef>
                <a:spcPts val="100"/>
              </a:spcBef>
            </a:pPr>
            <a:r>
              <a:rPr spc="-10" dirty="0"/>
              <a:t>Interpretation</a:t>
            </a:r>
            <a:r>
              <a:rPr spc="-40" dirty="0"/>
              <a:t> </a:t>
            </a:r>
            <a:r>
              <a:rPr spc="-5" dirty="0"/>
              <a:t>of</a:t>
            </a:r>
            <a:r>
              <a:rPr spc="-35" dirty="0"/>
              <a:t> </a:t>
            </a:r>
            <a:r>
              <a:rPr dirty="0"/>
              <a:t>confusion</a:t>
            </a:r>
            <a:r>
              <a:rPr spc="-30" dirty="0"/>
              <a:t> </a:t>
            </a:r>
            <a:r>
              <a:rPr spc="-5" dirty="0"/>
              <a:t>(error </a:t>
            </a:r>
            <a:r>
              <a:rPr spc="-1095" dirty="0"/>
              <a:t> </a:t>
            </a:r>
            <a:r>
              <a:rPr spc="-5" dirty="0"/>
              <a:t>analysis)</a:t>
            </a:r>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347980" marR="5080" indent="-335915">
              <a:lnSpc>
                <a:spcPct val="100000"/>
              </a:lnSpc>
              <a:spcBef>
                <a:spcPts val="100"/>
              </a:spcBef>
              <a:buChar char="•"/>
              <a:tabLst>
                <a:tab pos="347345" algn="l"/>
                <a:tab pos="348615" algn="l"/>
              </a:tabLst>
            </a:pPr>
            <a:r>
              <a:rPr spc="-5" dirty="0"/>
              <a:t>&lt;list</a:t>
            </a:r>
            <a:r>
              <a:rPr spc="-25" dirty="0"/>
              <a:t> </a:t>
            </a:r>
            <a:r>
              <a:rPr dirty="0"/>
              <a:t>maximal</a:t>
            </a:r>
            <a:r>
              <a:rPr spc="-15" dirty="0"/>
              <a:t> </a:t>
            </a:r>
            <a:r>
              <a:rPr dirty="0"/>
              <a:t>confusions;</a:t>
            </a:r>
            <a:r>
              <a:rPr spc="-15" dirty="0"/>
              <a:t> </a:t>
            </a:r>
            <a:r>
              <a:rPr spc="-5" dirty="0"/>
              <a:t>which</a:t>
            </a:r>
            <a:r>
              <a:rPr spc="-15" dirty="0"/>
              <a:t> </a:t>
            </a:r>
            <a:r>
              <a:rPr spc="-5" dirty="0"/>
              <a:t>tag</a:t>
            </a:r>
            <a:r>
              <a:rPr spc="-25" dirty="0"/>
              <a:t> </a:t>
            </a:r>
            <a:r>
              <a:rPr spc="-5" dirty="0"/>
              <a:t>is</a:t>
            </a:r>
            <a:r>
              <a:rPr spc="-15" dirty="0"/>
              <a:t> </a:t>
            </a:r>
            <a:r>
              <a:rPr dirty="0"/>
              <a:t>confused</a:t>
            </a:r>
            <a:r>
              <a:rPr spc="-15" dirty="0"/>
              <a:t> </a:t>
            </a:r>
            <a:r>
              <a:rPr spc="-5" dirty="0"/>
              <a:t>with </a:t>
            </a:r>
            <a:r>
              <a:rPr spc="-655" dirty="0"/>
              <a:t> </a:t>
            </a:r>
            <a:r>
              <a:rPr spc="-5" dirty="0"/>
              <a:t>which</a:t>
            </a:r>
            <a:r>
              <a:rPr spc="-10" dirty="0"/>
              <a:t> </a:t>
            </a:r>
            <a:r>
              <a:rPr spc="-5" dirty="0"/>
              <a:t>tag</a:t>
            </a:r>
            <a:r>
              <a:rPr spc="-10" dirty="0"/>
              <a:t> </a:t>
            </a:r>
            <a:r>
              <a:rPr dirty="0"/>
              <a:t>most&gt;</a:t>
            </a:r>
          </a:p>
          <a:p>
            <a:pPr marL="347980" indent="-335915">
              <a:lnSpc>
                <a:spcPct val="100000"/>
              </a:lnSpc>
              <a:spcBef>
                <a:spcPts val="480"/>
              </a:spcBef>
              <a:buChar char="•"/>
              <a:tabLst>
                <a:tab pos="347345" algn="l"/>
                <a:tab pos="348615" algn="l"/>
              </a:tabLst>
            </a:pPr>
            <a:r>
              <a:rPr spc="-5" dirty="0"/>
              <a:t>&lt;try</a:t>
            </a:r>
            <a:r>
              <a:rPr spc="-40" dirty="0"/>
              <a:t> </a:t>
            </a:r>
            <a:r>
              <a:rPr spc="-5" dirty="0"/>
              <a:t>giving</a:t>
            </a:r>
            <a:r>
              <a:rPr spc="-35" dirty="0"/>
              <a:t> </a:t>
            </a:r>
            <a:r>
              <a:rPr dirty="0"/>
              <a:t>reasons&gt;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535"/>
              </a:lnSpc>
            </a:pPr>
            <a:fld id="{81D60167-4931-47E6-BA6A-407CBD079E47}" type="slidenum">
              <a:rPr dirty="0"/>
              <a:t>8</a:t>
            </a:fld>
            <a:endParaRPr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315"/>
              </a:lnSpc>
            </a:pPr>
            <a:r>
              <a:rPr spc="-5" dirty="0"/>
              <a:t>07/09/2024</a:t>
            </a: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315"/>
              </a:lnSpc>
            </a:pPr>
            <a:r>
              <a:rPr spc="-5" dirty="0"/>
              <a:t>cs626-2024</a:t>
            </a:r>
            <a:r>
              <a:rPr spc="590" dirty="0"/>
              <a:t> </a:t>
            </a:r>
            <a:r>
              <a:rPr spc="-5" dirty="0"/>
              <a:t>Assignment</a:t>
            </a:r>
            <a:r>
              <a:rPr spc="-10" dirty="0"/>
              <a:t> </a:t>
            </a:r>
            <a:r>
              <a:rPr spc="-5" dirty="0"/>
              <a:t>1.a-</a:t>
            </a:r>
            <a:r>
              <a:rPr spc="-10" dirty="0"/>
              <a:t> </a:t>
            </a:r>
            <a:r>
              <a:rPr spc="-5" dirty="0"/>
              <a:t>POS</a:t>
            </a:r>
            <a:r>
              <a:rPr spc="-10" dirty="0"/>
              <a:t> </a:t>
            </a:r>
            <a:r>
              <a:rPr spc="-20" dirty="0"/>
              <a:t>Tagging</a:t>
            </a:r>
            <a:r>
              <a:rPr spc="-10" dirty="0"/>
              <a:t> </a:t>
            </a:r>
            <a:r>
              <a:rPr spc="-5" dirty="0"/>
              <a:t>using</a:t>
            </a:r>
            <a:r>
              <a:rPr spc="-10" dirty="0"/>
              <a:t> </a:t>
            </a:r>
            <a:r>
              <a:rPr spc="-5" dirty="0"/>
              <a:t>HMM</a:t>
            </a:r>
          </a:p>
        </p:txBody>
      </p:sp>
      <p:sp>
        <p:nvSpPr>
          <p:cNvPr id="2" name="object 2"/>
          <p:cNvSpPr txBox="1">
            <a:spLocks noGrp="1"/>
          </p:cNvSpPr>
          <p:nvPr>
            <p:ph type="title"/>
          </p:nvPr>
        </p:nvSpPr>
        <p:spPr>
          <a:xfrm>
            <a:off x="1664874" y="296783"/>
            <a:ext cx="5796280" cy="635000"/>
          </a:xfrm>
          <a:prstGeom prst="rect">
            <a:avLst/>
          </a:prstGeom>
        </p:spPr>
        <p:txBody>
          <a:bodyPr vert="horz" wrap="square" lIns="0" tIns="12700" rIns="0" bIns="0" rtlCol="0">
            <a:spAutoFit/>
          </a:bodyPr>
          <a:lstStyle/>
          <a:p>
            <a:pPr marL="12700">
              <a:lnSpc>
                <a:spcPct val="100000"/>
              </a:lnSpc>
              <a:spcBef>
                <a:spcPts val="100"/>
              </a:spcBef>
            </a:pPr>
            <a:r>
              <a:rPr spc="-10" dirty="0"/>
              <a:t>Inferencing/Decoding</a:t>
            </a:r>
            <a:r>
              <a:rPr spc="-90" dirty="0"/>
              <a:t> </a:t>
            </a:r>
            <a:r>
              <a:rPr spc="-5" dirty="0"/>
              <a:t>Info</a:t>
            </a:r>
          </a:p>
        </p:txBody>
      </p:sp>
      <p:sp>
        <p:nvSpPr>
          <p:cNvPr id="3" name="object 3"/>
          <p:cNvSpPr txBox="1"/>
          <p:nvPr/>
        </p:nvSpPr>
        <p:spPr>
          <a:xfrm>
            <a:off x="786447" y="893734"/>
            <a:ext cx="7571105" cy="4075475"/>
          </a:xfrm>
          <a:prstGeom prst="rect">
            <a:avLst/>
          </a:prstGeom>
        </p:spPr>
        <p:txBody>
          <a:bodyPr vert="horz" wrap="square" lIns="0" tIns="12700" rIns="0" bIns="0" rtlCol="0">
            <a:spAutoFit/>
          </a:bodyPr>
          <a:lstStyle/>
          <a:p>
            <a:pPr marL="12065" marR="5080" algn="just">
              <a:lnSpc>
                <a:spcPct val="100000"/>
              </a:lnSpc>
              <a:spcBef>
                <a:spcPts val="100"/>
              </a:spcBef>
              <a:tabLst>
                <a:tab pos="309245" algn="l"/>
                <a:tab pos="310515" algn="l"/>
              </a:tabLst>
            </a:pPr>
            <a:r>
              <a:rPr lang="en-IN" sz="2400" spc="-5" dirty="0">
                <a:solidFill>
                  <a:srgbClr val="0000FF"/>
                </a:solidFill>
                <a:latin typeface="Arial MT"/>
                <a:cs typeface="Arial MT"/>
              </a:rPr>
              <a:t>In Viterbi algorithm we are first creating T by K matrix (T= no. of words in sentence, K=no. of tags). In each position (</a:t>
            </a:r>
            <a:r>
              <a:rPr lang="en-IN" sz="2400" spc="-5" dirty="0" err="1">
                <a:solidFill>
                  <a:srgbClr val="0000FF"/>
                </a:solidFill>
                <a:latin typeface="Arial MT"/>
                <a:cs typeface="Arial MT"/>
              </a:rPr>
              <a:t>i,j</a:t>
            </a:r>
            <a:r>
              <a:rPr lang="en-IN" sz="2400" spc="-5" dirty="0">
                <a:solidFill>
                  <a:srgbClr val="0000FF"/>
                </a:solidFill>
                <a:latin typeface="Arial MT"/>
                <a:cs typeface="Arial MT"/>
              </a:rPr>
              <a:t>) of the matrix, we will store the maximum log probability possible for the </a:t>
            </a:r>
            <a:r>
              <a:rPr lang="en-IN" sz="2400" spc="-5" dirty="0" err="1">
                <a:solidFill>
                  <a:srgbClr val="0000FF"/>
                </a:solidFill>
                <a:latin typeface="Arial MT"/>
                <a:cs typeface="Arial MT"/>
              </a:rPr>
              <a:t>i</a:t>
            </a:r>
            <a:r>
              <a:rPr lang="en-IN" sz="2400" spc="-5" dirty="0">
                <a:solidFill>
                  <a:srgbClr val="0000FF"/>
                </a:solidFill>
                <a:latin typeface="Arial MT"/>
                <a:cs typeface="Arial MT"/>
              </a:rPr>
              <a:t> </a:t>
            </a:r>
            <a:r>
              <a:rPr lang="en-IN" sz="2400" spc="-5" dirty="0" err="1">
                <a:solidFill>
                  <a:srgbClr val="0000FF"/>
                </a:solidFill>
                <a:latin typeface="Arial MT"/>
                <a:cs typeface="Arial MT"/>
              </a:rPr>
              <a:t>th</a:t>
            </a:r>
            <a:r>
              <a:rPr lang="en-IN" sz="2400" spc="-5" dirty="0">
                <a:solidFill>
                  <a:srgbClr val="0000FF"/>
                </a:solidFill>
                <a:latin typeface="Arial MT"/>
                <a:cs typeface="Arial MT"/>
              </a:rPr>
              <a:t> word to have tag number j. Then from each row, we select the tag having the maximum probability value in that row. For calculating the probability value, we are using the emission and transition matrices which are given as arguments to the Viterbi function. The final tag sequence having maximum probability is then returned by the Viterbi function.</a:t>
            </a:r>
            <a:endParaRPr sz="2400" dirty="0">
              <a:latin typeface="Arial MT"/>
              <a:cs typeface="Arial M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535"/>
              </a:lnSpc>
            </a:pPr>
            <a:fld id="{81D60167-4931-47E6-BA6A-407CBD079E47}" type="slidenum">
              <a:rPr dirty="0"/>
              <a:t>9</a:t>
            </a:fld>
            <a:endParaRPr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315"/>
              </a:lnSpc>
            </a:pPr>
            <a:r>
              <a:rPr spc="-5" dirty="0"/>
              <a:t>07/09/2024</a:t>
            </a: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315"/>
              </a:lnSpc>
            </a:pPr>
            <a:r>
              <a:rPr spc="-5" dirty="0"/>
              <a:t>cs626-2024</a:t>
            </a:r>
            <a:r>
              <a:rPr spc="590" dirty="0"/>
              <a:t> </a:t>
            </a:r>
            <a:r>
              <a:rPr spc="-5" dirty="0"/>
              <a:t>Assignment</a:t>
            </a:r>
            <a:r>
              <a:rPr spc="-10" dirty="0"/>
              <a:t> </a:t>
            </a:r>
            <a:r>
              <a:rPr spc="-5" dirty="0"/>
              <a:t>1.a-</a:t>
            </a:r>
            <a:r>
              <a:rPr spc="-10" dirty="0"/>
              <a:t> </a:t>
            </a:r>
            <a:r>
              <a:rPr spc="-5" dirty="0"/>
              <a:t>POS</a:t>
            </a:r>
            <a:r>
              <a:rPr spc="-10" dirty="0"/>
              <a:t> </a:t>
            </a:r>
            <a:r>
              <a:rPr spc="-20" dirty="0"/>
              <a:t>Tagging</a:t>
            </a:r>
            <a:r>
              <a:rPr spc="-10" dirty="0"/>
              <a:t> </a:t>
            </a:r>
            <a:r>
              <a:rPr spc="-5" dirty="0"/>
              <a:t>using</a:t>
            </a:r>
            <a:r>
              <a:rPr spc="-10" dirty="0"/>
              <a:t> </a:t>
            </a:r>
            <a:r>
              <a:rPr spc="-5" dirty="0"/>
              <a:t>HMM</a:t>
            </a:r>
          </a:p>
        </p:txBody>
      </p:sp>
      <p:sp>
        <p:nvSpPr>
          <p:cNvPr id="2" name="object 2"/>
          <p:cNvSpPr txBox="1">
            <a:spLocks noGrp="1"/>
          </p:cNvSpPr>
          <p:nvPr>
            <p:ph type="title"/>
          </p:nvPr>
        </p:nvSpPr>
        <p:spPr>
          <a:xfrm>
            <a:off x="917210" y="296857"/>
            <a:ext cx="7296150" cy="635000"/>
          </a:xfrm>
          <a:prstGeom prst="rect">
            <a:avLst/>
          </a:prstGeom>
        </p:spPr>
        <p:txBody>
          <a:bodyPr vert="horz" wrap="square" lIns="0" tIns="12700" rIns="0" bIns="0" rtlCol="0">
            <a:spAutoFit/>
          </a:bodyPr>
          <a:lstStyle/>
          <a:p>
            <a:pPr marL="12700">
              <a:lnSpc>
                <a:spcPct val="100000"/>
              </a:lnSpc>
              <a:spcBef>
                <a:spcPts val="100"/>
              </a:spcBef>
            </a:pPr>
            <a:r>
              <a:rPr spc="-10" dirty="0"/>
              <a:t>Benchmarking</a:t>
            </a:r>
            <a:r>
              <a:rPr spc="-55" dirty="0"/>
              <a:t> </a:t>
            </a:r>
            <a:r>
              <a:rPr spc="-5" dirty="0"/>
              <a:t>against</a:t>
            </a:r>
            <a:r>
              <a:rPr spc="-45" dirty="0"/>
              <a:t> </a:t>
            </a:r>
            <a:r>
              <a:rPr spc="-5" dirty="0"/>
              <a:t>ChatGPT</a:t>
            </a:r>
          </a:p>
        </p:txBody>
      </p:sp>
      <p:sp>
        <p:nvSpPr>
          <p:cNvPr id="3" name="object 3"/>
          <p:cNvSpPr txBox="1"/>
          <p:nvPr/>
        </p:nvSpPr>
        <p:spPr>
          <a:xfrm>
            <a:off x="745365" y="1153533"/>
            <a:ext cx="7947025" cy="3134360"/>
          </a:xfrm>
          <a:prstGeom prst="rect">
            <a:avLst/>
          </a:prstGeom>
        </p:spPr>
        <p:txBody>
          <a:bodyPr vert="horz" wrap="square" lIns="0" tIns="12700" rIns="0" bIns="0" rtlCol="0">
            <a:spAutoFit/>
          </a:bodyPr>
          <a:lstStyle/>
          <a:p>
            <a:pPr marL="309880" marR="1232535" indent="-297815">
              <a:lnSpc>
                <a:spcPct val="100000"/>
              </a:lnSpc>
              <a:spcBef>
                <a:spcPts val="100"/>
              </a:spcBef>
              <a:buChar char="•"/>
              <a:tabLst>
                <a:tab pos="309245" algn="l"/>
                <a:tab pos="310515" algn="l"/>
              </a:tabLst>
            </a:pPr>
            <a:r>
              <a:rPr sz="2400" spc="-5" dirty="0">
                <a:solidFill>
                  <a:srgbClr val="0000FF"/>
                </a:solidFill>
                <a:latin typeface="Arial MT"/>
                <a:cs typeface="Arial MT"/>
              </a:rPr>
              <a:t>&lt;Describe</a:t>
            </a:r>
            <a:r>
              <a:rPr sz="2400" spc="-25" dirty="0">
                <a:solidFill>
                  <a:srgbClr val="0000FF"/>
                </a:solidFill>
                <a:latin typeface="Arial MT"/>
                <a:cs typeface="Arial MT"/>
              </a:rPr>
              <a:t> </a:t>
            </a:r>
            <a:r>
              <a:rPr sz="2400" spc="-5" dirty="0">
                <a:solidFill>
                  <a:srgbClr val="0000FF"/>
                </a:solidFill>
                <a:latin typeface="Arial MT"/>
                <a:cs typeface="Arial MT"/>
              </a:rPr>
              <a:t>which</a:t>
            </a:r>
            <a:r>
              <a:rPr sz="2400" spc="-15" dirty="0">
                <a:solidFill>
                  <a:srgbClr val="0000FF"/>
                </a:solidFill>
                <a:latin typeface="Arial MT"/>
                <a:cs typeface="Arial MT"/>
              </a:rPr>
              <a:t> </a:t>
            </a:r>
            <a:r>
              <a:rPr sz="2400" spc="-5" dirty="0">
                <a:solidFill>
                  <a:srgbClr val="0000FF"/>
                </a:solidFill>
                <a:latin typeface="Arial MT"/>
                <a:cs typeface="Arial MT"/>
              </a:rPr>
              <a:t>tags</a:t>
            </a:r>
            <a:r>
              <a:rPr sz="2400" spc="-20" dirty="0">
                <a:solidFill>
                  <a:srgbClr val="0000FF"/>
                </a:solidFill>
                <a:latin typeface="Arial MT"/>
                <a:cs typeface="Arial MT"/>
              </a:rPr>
              <a:t> </a:t>
            </a:r>
            <a:r>
              <a:rPr sz="2400" spc="-5" dirty="0">
                <a:solidFill>
                  <a:srgbClr val="0000FF"/>
                </a:solidFill>
                <a:latin typeface="Arial MT"/>
                <a:cs typeface="Arial MT"/>
              </a:rPr>
              <a:t>does</a:t>
            </a:r>
            <a:r>
              <a:rPr sz="2400" spc="-20" dirty="0">
                <a:solidFill>
                  <a:srgbClr val="0000FF"/>
                </a:solidFill>
                <a:latin typeface="Arial MT"/>
                <a:cs typeface="Arial MT"/>
              </a:rPr>
              <a:t> </a:t>
            </a:r>
            <a:r>
              <a:rPr sz="2400" spc="-5" dirty="0">
                <a:solidFill>
                  <a:srgbClr val="0000FF"/>
                </a:solidFill>
                <a:latin typeface="Arial MT"/>
                <a:cs typeface="Arial MT"/>
              </a:rPr>
              <a:t>ChatGPT</a:t>
            </a:r>
            <a:r>
              <a:rPr sz="2400" spc="-60" dirty="0">
                <a:solidFill>
                  <a:srgbClr val="0000FF"/>
                </a:solidFill>
                <a:latin typeface="Arial MT"/>
                <a:cs typeface="Arial MT"/>
              </a:rPr>
              <a:t> </a:t>
            </a:r>
            <a:r>
              <a:rPr sz="2400" spc="-5" dirty="0">
                <a:solidFill>
                  <a:srgbClr val="0000FF"/>
                </a:solidFill>
                <a:latin typeface="Arial MT"/>
                <a:cs typeface="Arial MT"/>
              </a:rPr>
              <a:t>gets</a:t>
            </a:r>
            <a:r>
              <a:rPr sz="2400" spc="-15" dirty="0">
                <a:solidFill>
                  <a:srgbClr val="0000FF"/>
                </a:solidFill>
                <a:latin typeface="Arial MT"/>
                <a:cs typeface="Arial MT"/>
              </a:rPr>
              <a:t> </a:t>
            </a:r>
            <a:r>
              <a:rPr sz="2400" dirty="0">
                <a:solidFill>
                  <a:srgbClr val="0000FF"/>
                </a:solidFill>
                <a:latin typeface="Arial MT"/>
                <a:cs typeface="Arial MT"/>
              </a:rPr>
              <a:t>most </a:t>
            </a:r>
            <a:r>
              <a:rPr sz="2400" spc="-650" dirty="0">
                <a:solidFill>
                  <a:srgbClr val="0000FF"/>
                </a:solidFill>
                <a:latin typeface="Arial MT"/>
                <a:cs typeface="Arial MT"/>
              </a:rPr>
              <a:t> </a:t>
            </a:r>
            <a:r>
              <a:rPr sz="2400" dirty="0">
                <a:solidFill>
                  <a:srgbClr val="0000FF"/>
                </a:solidFill>
                <a:latin typeface="Arial MT"/>
                <a:cs typeface="Arial MT"/>
              </a:rPr>
              <a:t>confused&gt;</a:t>
            </a:r>
            <a:endParaRPr sz="2400" dirty="0">
              <a:latin typeface="Arial MT"/>
              <a:cs typeface="Arial MT"/>
            </a:endParaRPr>
          </a:p>
          <a:p>
            <a:pPr marL="309880" marR="5080" indent="-297815">
              <a:lnSpc>
                <a:spcPct val="100000"/>
              </a:lnSpc>
              <a:spcBef>
                <a:spcPts val="480"/>
              </a:spcBef>
              <a:buChar char="•"/>
              <a:tabLst>
                <a:tab pos="309245" algn="l"/>
                <a:tab pos="310515" algn="l"/>
              </a:tabLst>
            </a:pPr>
            <a:r>
              <a:rPr sz="2400" spc="-5" dirty="0">
                <a:solidFill>
                  <a:srgbClr val="0000FF"/>
                </a:solidFill>
                <a:latin typeface="Arial MT"/>
                <a:cs typeface="Arial MT"/>
              </a:rPr>
              <a:t>&lt;Compare the performance of HMM for each POS </a:t>
            </a:r>
            <a:r>
              <a:rPr sz="2400" dirty="0">
                <a:solidFill>
                  <a:srgbClr val="0000FF"/>
                </a:solidFill>
                <a:latin typeface="Arial MT"/>
                <a:cs typeface="Arial MT"/>
              </a:rPr>
              <a:t> </a:t>
            </a:r>
            <a:r>
              <a:rPr sz="2400" spc="-5" dirty="0">
                <a:solidFill>
                  <a:srgbClr val="0000FF"/>
                </a:solidFill>
                <a:latin typeface="Arial MT"/>
                <a:cs typeface="Arial MT"/>
              </a:rPr>
              <a:t>against ChatGPT&gt; </a:t>
            </a:r>
            <a:r>
              <a:rPr sz="2400" dirty="0">
                <a:solidFill>
                  <a:srgbClr val="0000FF"/>
                </a:solidFill>
                <a:latin typeface="Arial MT"/>
                <a:cs typeface="Arial MT"/>
              </a:rPr>
              <a:t>(It can shown </a:t>
            </a:r>
            <a:r>
              <a:rPr sz="2400" spc="-5" dirty="0">
                <a:solidFill>
                  <a:srgbClr val="0000FF"/>
                </a:solidFill>
                <a:latin typeface="Arial MT"/>
                <a:cs typeface="Arial MT"/>
              </a:rPr>
              <a:t>through plot as well but </a:t>
            </a:r>
            <a:r>
              <a:rPr sz="2400" spc="-655" dirty="0">
                <a:solidFill>
                  <a:srgbClr val="0000FF"/>
                </a:solidFill>
                <a:latin typeface="Arial MT"/>
                <a:cs typeface="Arial MT"/>
              </a:rPr>
              <a:t> </a:t>
            </a:r>
            <a:r>
              <a:rPr sz="2400" spc="-5" dirty="0">
                <a:solidFill>
                  <a:srgbClr val="0000FF"/>
                </a:solidFill>
                <a:latin typeface="Arial MT"/>
                <a:cs typeface="Arial MT"/>
              </a:rPr>
              <a:t>it</a:t>
            </a:r>
            <a:r>
              <a:rPr sz="2400" spc="-10" dirty="0">
                <a:solidFill>
                  <a:srgbClr val="0000FF"/>
                </a:solidFill>
                <a:latin typeface="Arial MT"/>
                <a:cs typeface="Arial MT"/>
              </a:rPr>
              <a:t> </a:t>
            </a:r>
            <a:r>
              <a:rPr sz="2400" spc="-5" dirty="0">
                <a:solidFill>
                  <a:srgbClr val="0000FF"/>
                </a:solidFill>
                <a:latin typeface="Arial MT"/>
                <a:cs typeface="Arial MT"/>
              </a:rPr>
              <a:t>is optional)</a:t>
            </a:r>
            <a:endParaRPr sz="2400" dirty="0">
              <a:latin typeface="Arial MT"/>
              <a:cs typeface="Arial MT"/>
            </a:endParaRPr>
          </a:p>
          <a:p>
            <a:pPr marL="805180" marR="1136650" lvl="1" indent="-398145">
              <a:lnSpc>
                <a:spcPct val="100000"/>
              </a:lnSpc>
              <a:spcBef>
                <a:spcPts val="480"/>
              </a:spcBef>
              <a:buChar char="–"/>
              <a:tabLst>
                <a:tab pos="804545" algn="l"/>
                <a:tab pos="805815" algn="l"/>
              </a:tabLst>
            </a:pPr>
            <a:r>
              <a:rPr sz="2400" spc="-5" dirty="0">
                <a:solidFill>
                  <a:srgbClr val="0000FF"/>
                </a:solidFill>
                <a:latin typeface="Arial MT"/>
                <a:cs typeface="Arial MT"/>
              </a:rPr>
              <a:t>&lt;What </a:t>
            </a:r>
            <a:r>
              <a:rPr sz="2400" dirty="0">
                <a:solidFill>
                  <a:srgbClr val="0000FF"/>
                </a:solidFill>
                <a:latin typeface="Arial MT"/>
                <a:cs typeface="Arial MT"/>
              </a:rPr>
              <a:t>cases </a:t>
            </a:r>
            <a:r>
              <a:rPr sz="2400" spc="-5" dirty="0">
                <a:solidFill>
                  <a:srgbClr val="0000FF"/>
                </a:solidFill>
                <a:latin typeface="Arial MT"/>
                <a:cs typeface="Arial MT"/>
              </a:rPr>
              <a:t>does HMM perform better than </a:t>
            </a:r>
            <a:r>
              <a:rPr sz="2400" spc="-655" dirty="0">
                <a:solidFill>
                  <a:srgbClr val="0000FF"/>
                </a:solidFill>
                <a:latin typeface="Arial MT"/>
                <a:cs typeface="Arial MT"/>
              </a:rPr>
              <a:t> </a:t>
            </a:r>
            <a:r>
              <a:rPr sz="2400" spc="-5" dirty="0">
                <a:solidFill>
                  <a:srgbClr val="0000FF"/>
                </a:solidFill>
                <a:latin typeface="Arial MT"/>
                <a:cs typeface="Arial MT"/>
              </a:rPr>
              <a:t>ChatGPT</a:t>
            </a:r>
            <a:r>
              <a:rPr sz="2400" spc="-55" dirty="0">
                <a:solidFill>
                  <a:srgbClr val="0000FF"/>
                </a:solidFill>
                <a:latin typeface="Arial MT"/>
                <a:cs typeface="Arial MT"/>
              </a:rPr>
              <a:t> </a:t>
            </a:r>
            <a:r>
              <a:rPr sz="2400" spc="-5" dirty="0">
                <a:solidFill>
                  <a:srgbClr val="0000FF"/>
                </a:solidFill>
                <a:latin typeface="Arial MT"/>
                <a:cs typeface="Arial MT"/>
              </a:rPr>
              <a:t>and</a:t>
            </a:r>
            <a:r>
              <a:rPr sz="2400" spc="-10" dirty="0">
                <a:solidFill>
                  <a:srgbClr val="0000FF"/>
                </a:solidFill>
                <a:latin typeface="Arial MT"/>
                <a:cs typeface="Arial MT"/>
              </a:rPr>
              <a:t> </a:t>
            </a:r>
            <a:r>
              <a:rPr sz="2400" dirty="0">
                <a:solidFill>
                  <a:srgbClr val="0000FF"/>
                </a:solidFill>
                <a:latin typeface="Arial MT"/>
                <a:cs typeface="Arial MT"/>
              </a:rPr>
              <a:t>vice</a:t>
            </a:r>
            <a:r>
              <a:rPr sz="2400" spc="-5" dirty="0">
                <a:solidFill>
                  <a:srgbClr val="0000FF"/>
                </a:solidFill>
                <a:latin typeface="Arial MT"/>
                <a:cs typeface="Arial MT"/>
              </a:rPr>
              <a:t> </a:t>
            </a:r>
            <a:r>
              <a:rPr sz="2400" dirty="0">
                <a:solidFill>
                  <a:srgbClr val="0000FF"/>
                </a:solidFill>
                <a:latin typeface="Arial MT"/>
                <a:cs typeface="Arial MT"/>
              </a:rPr>
              <a:t>versa&gt;</a:t>
            </a:r>
            <a:endParaRPr sz="2400" dirty="0">
              <a:latin typeface="Arial MT"/>
              <a:cs typeface="Arial MT"/>
            </a:endParaRPr>
          </a:p>
          <a:p>
            <a:pPr marL="805180" lvl="1" indent="-398780">
              <a:lnSpc>
                <a:spcPct val="100000"/>
              </a:lnSpc>
              <a:spcBef>
                <a:spcPts val="480"/>
              </a:spcBef>
              <a:buChar char="–"/>
              <a:tabLst>
                <a:tab pos="804545" algn="l"/>
                <a:tab pos="805815" algn="l"/>
              </a:tabLst>
            </a:pPr>
            <a:r>
              <a:rPr sz="2400" spc="-5" dirty="0">
                <a:solidFill>
                  <a:srgbClr val="0000FF"/>
                </a:solidFill>
                <a:latin typeface="Arial MT"/>
                <a:cs typeface="Arial MT"/>
              </a:rPr>
              <a:t>&lt;try</a:t>
            </a:r>
            <a:r>
              <a:rPr sz="2400" spc="-40" dirty="0">
                <a:solidFill>
                  <a:srgbClr val="0000FF"/>
                </a:solidFill>
                <a:latin typeface="Arial MT"/>
                <a:cs typeface="Arial MT"/>
              </a:rPr>
              <a:t> </a:t>
            </a:r>
            <a:r>
              <a:rPr sz="2400" spc="-5" dirty="0">
                <a:solidFill>
                  <a:srgbClr val="0000FF"/>
                </a:solidFill>
                <a:latin typeface="Arial MT"/>
                <a:cs typeface="Arial MT"/>
              </a:rPr>
              <a:t>giving</a:t>
            </a:r>
            <a:r>
              <a:rPr sz="2400" spc="-35" dirty="0">
                <a:solidFill>
                  <a:srgbClr val="0000FF"/>
                </a:solidFill>
                <a:latin typeface="Arial MT"/>
                <a:cs typeface="Arial MT"/>
              </a:rPr>
              <a:t> </a:t>
            </a:r>
            <a:r>
              <a:rPr sz="2400" dirty="0">
                <a:solidFill>
                  <a:srgbClr val="0000FF"/>
                </a:solidFill>
                <a:latin typeface="Arial MT"/>
                <a:cs typeface="Arial MT"/>
              </a:rPr>
              <a:t>reasons&gt;</a:t>
            </a:r>
            <a:endParaRPr sz="2400" dirty="0">
              <a:latin typeface="Arial MT"/>
              <a:cs typeface="Arial M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9999"/>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172</TotalTime>
  <Words>839</Words>
  <Application>Microsoft Office PowerPoint</Application>
  <PresentationFormat>On-screen Show (16:9)</PresentationFormat>
  <Paragraphs>111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Arial MT</vt:lpstr>
      <vt:lpstr>Times New Roman</vt:lpstr>
      <vt:lpstr>Office Theme</vt:lpstr>
      <vt:lpstr>CS626 - Speech, Natural Language Processing, and the Web</vt:lpstr>
      <vt:lpstr>Problem Statement</vt:lpstr>
      <vt:lpstr>Data Processing Info  (Pre-processing)</vt:lpstr>
      <vt:lpstr>Overall performance</vt:lpstr>
      <vt:lpstr>Per POS performance</vt:lpstr>
      <vt:lpstr>Confusion Matrix (12 X 12) (can  give heat map)</vt:lpstr>
      <vt:lpstr>Interpretation of confusion (error  analysis)</vt:lpstr>
      <vt:lpstr>Inferencing/Decoding Info</vt:lpstr>
      <vt:lpstr>Benchmarking against ChatGPT</vt:lpstr>
      <vt:lpstr>Challenges faced</vt:lpstr>
      <vt:lpstr>Learning</vt:lpstr>
      <vt:lpstr>References</vt:lpstr>
      <vt:lpstr>Marking Scheme (50)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cs626-2024-Assignment-1a-PoS tagging</dc:title>
  <cp:lastModifiedBy>JAYESH JADHAV</cp:lastModifiedBy>
  <cp:revision>28</cp:revision>
  <dcterms:created xsi:type="dcterms:W3CDTF">2024-09-05T18:37:25Z</dcterms:created>
  <dcterms:modified xsi:type="dcterms:W3CDTF">2024-09-06T09:27:10Z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