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79" r:id="rId1"/>
  </p:sldMasterIdLst>
  <p:notesMasterIdLst>
    <p:notesMasterId r:id="rId24"/>
  </p:notesMasterIdLst>
  <p:sldIdLst>
    <p:sldId id="257" r:id="rId2"/>
    <p:sldId id="295" r:id="rId3"/>
    <p:sldId id="296" r:id="rId4"/>
    <p:sldId id="297" r:id="rId5"/>
    <p:sldId id="298" r:id="rId6"/>
    <p:sldId id="331" r:id="rId7"/>
    <p:sldId id="332" r:id="rId8"/>
    <p:sldId id="333" r:id="rId9"/>
    <p:sldId id="336" r:id="rId10"/>
    <p:sldId id="335" r:id="rId11"/>
    <p:sldId id="334" r:id="rId12"/>
    <p:sldId id="337" r:id="rId13"/>
    <p:sldId id="302" r:id="rId14"/>
    <p:sldId id="303" r:id="rId15"/>
    <p:sldId id="304" r:id="rId16"/>
    <p:sldId id="305" r:id="rId17"/>
    <p:sldId id="313" r:id="rId18"/>
    <p:sldId id="326" r:id="rId19"/>
    <p:sldId id="306" r:id="rId20"/>
    <p:sldId id="307" r:id="rId21"/>
    <p:sldId id="314" r:id="rId22"/>
    <p:sldId id="30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FD578-9D7A-4D33-9156-9757D7F5E69D}" type="datetimeFigureOut">
              <a:rPr lang="en-IN" smtClean="0"/>
              <a:t>06-04-2023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BE4EC-3CC2-4886-993D-27887770956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93AB6-58DA-4CA4-B8C0-6878FCD68BAC}" type="datetime1">
              <a:rPr lang="en-IN" smtClean="0"/>
              <a:t>06-04-2023</a:t>
            </a:fld>
            <a:endParaRPr lang="en-IN"/>
          </a:p>
        </p:txBody>
      </p:sp>
      <p:sp>
        <p:nvSpPr>
          <p:cNvPr id="5" name="Footer Placeholder 4"/>
          <p:cNvSpPr>
            <a:spLocks noGrp="1"/>
          </p:cNvSpPr>
          <p:nvPr>
            <p:ph type="ftr" sz="quarter" idx="11"/>
          </p:nvPr>
        </p:nvSpPr>
        <p:spPr/>
        <p:txBody>
          <a:bodyPr/>
          <a:lstStyle/>
          <a:p>
            <a:r>
              <a:rPr lang="nl-NL"/>
              <a:t>Dept.of ISE                                                                                                                         HYPERLOOP TECHNOLOGY</a:t>
            </a:r>
            <a:endParaRPr lang="en-IN"/>
          </a:p>
        </p:txBody>
      </p:sp>
      <p:sp>
        <p:nvSpPr>
          <p:cNvPr id="6" name="Slide Number Placeholder 5"/>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368357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98801-2ED8-4F1B-8C69-154ECE6B99C9}" type="datetime1">
              <a:rPr lang="en-IN" smtClean="0"/>
              <a:t>06-04-2023</a:t>
            </a:fld>
            <a:endParaRPr lang="en-IN"/>
          </a:p>
        </p:txBody>
      </p:sp>
      <p:sp>
        <p:nvSpPr>
          <p:cNvPr id="5" name="Footer Placeholder 4"/>
          <p:cNvSpPr>
            <a:spLocks noGrp="1"/>
          </p:cNvSpPr>
          <p:nvPr>
            <p:ph type="ftr" sz="quarter" idx="11"/>
          </p:nvPr>
        </p:nvSpPr>
        <p:spPr/>
        <p:txBody>
          <a:bodyPr/>
          <a:lstStyle/>
          <a:p>
            <a:r>
              <a:rPr lang="nl-NL"/>
              <a:t>Dept.of ISE                                                                                                                         HYPERLOOP TECHNOLOGY</a:t>
            </a:r>
            <a:endParaRPr lang="en-IN"/>
          </a:p>
        </p:txBody>
      </p:sp>
      <p:sp>
        <p:nvSpPr>
          <p:cNvPr id="6" name="Slide Number Placeholder 5"/>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105233623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98801-2ED8-4F1B-8C69-154ECE6B99C9}" type="datetime1">
              <a:rPr lang="en-IN" smtClean="0"/>
              <a:t>06-04-2023</a:t>
            </a:fld>
            <a:endParaRPr lang="en-IN"/>
          </a:p>
        </p:txBody>
      </p:sp>
      <p:sp>
        <p:nvSpPr>
          <p:cNvPr id="5" name="Footer Placeholder 4"/>
          <p:cNvSpPr>
            <a:spLocks noGrp="1"/>
          </p:cNvSpPr>
          <p:nvPr>
            <p:ph type="ftr" sz="quarter" idx="11"/>
          </p:nvPr>
        </p:nvSpPr>
        <p:spPr/>
        <p:txBody>
          <a:bodyPr/>
          <a:lstStyle/>
          <a:p>
            <a:r>
              <a:rPr lang="nl-NL"/>
              <a:t>Dept.of ISE                                                                                                                         HYPERLOOP TECHNOLOGY</a:t>
            </a:r>
            <a:endParaRPr lang="en-IN"/>
          </a:p>
        </p:txBody>
      </p:sp>
      <p:sp>
        <p:nvSpPr>
          <p:cNvPr id="6" name="Slide Number Placeholder 5"/>
          <p:cNvSpPr>
            <a:spLocks noGrp="1"/>
          </p:cNvSpPr>
          <p:nvPr>
            <p:ph type="sldNum" sz="quarter" idx="12"/>
          </p:nvPr>
        </p:nvSpPr>
        <p:spPr/>
        <p:txBody>
          <a:bodyPr/>
          <a:lstStyle/>
          <a:p>
            <a:fld id="{1E7BD2D3-C643-40FF-8006-BB091882B1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8319563"/>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98801-2ED8-4F1B-8C69-154ECE6B99C9}" type="datetime1">
              <a:rPr lang="en-IN" smtClean="0"/>
              <a:t>06-04-2023</a:t>
            </a:fld>
            <a:endParaRPr lang="en-IN"/>
          </a:p>
        </p:txBody>
      </p:sp>
      <p:sp>
        <p:nvSpPr>
          <p:cNvPr id="5" name="Footer Placeholder 4"/>
          <p:cNvSpPr>
            <a:spLocks noGrp="1"/>
          </p:cNvSpPr>
          <p:nvPr>
            <p:ph type="ftr" sz="quarter" idx="11"/>
          </p:nvPr>
        </p:nvSpPr>
        <p:spPr/>
        <p:txBody>
          <a:bodyPr/>
          <a:lstStyle/>
          <a:p>
            <a:r>
              <a:rPr lang="nl-NL"/>
              <a:t>Dept.of ISE                                                                                                                         HYPERLOOP TECHNOLOGY</a:t>
            </a:r>
            <a:endParaRPr lang="en-IN"/>
          </a:p>
        </p:txBody>
      </p:sp>
      <p:sp>
        <p:nvSpPr>
          <p:cNvPr id="6" name="Slide Number Placeholder 5"/>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254647450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98801-2ED8-4F1B-8C69-154ECE6B99C9}" type="datetime1">
              <a:rPr lang="en-IN" smtClean="0"/>
              <a:t>06-04-2023</a:t>
            </a:fld>
            <a:endParaRPr lang="en-IN"/>
          </a:p>
        </p:txBody>
      </p:sp>
      <p:sp>
        <p:nvSpPr>
          <p:cNvPr id="5" name="Footer Placeholder 4"/>
          <p:cNvSpPr>
            <a:spLocks noGrp="1"/>
          </p:cNvSpPr>
          <p:nvPr>
            <p:ph type="ftr" sz="quarter" idx="11"/>
          </p:nvPr>
        </p:nvSpPr>
        <p:spPr/>
        <p:txBody>
          <a:bodyPr/>
          <a:lstStyle/>
          <a:p>
            <a:r>
              <a:rPr lang="nl-NL"/>
              <a:t>Dept.of ISE                                                                                                                         HYPERLOOP TECHNOLOGY</a:t>
            </a:r>
            <a:endParaRPr lang="en-IN"/>
          </a:p>
        </p:txBody>
      </p:sp>
      <p:sp>
        <p:nvSpPr>
          <p:cNvPr id="6" name="Slide Number Placeholder 5"/>
          <p:cNvSpPr>
            <a:spLocks noGrp="1"/>
          </p:cNvSpPr>
          <p:nvPr>
            <p:ph type="sldNum" sz="quarter" idx="12"/>
          </p:nvPr>
        </p:nvSpPr>
        <p:spPr/>
        <p:txBody>
          <a:bodyPr/>
          <a:lstStyle/>
          <a:p>
            <a:fld id="{1E7BD2D3-C643-40FF-8006-BB091882B1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45068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398801-2ED8-4F1B-8C69-154ECE6B99C9}" type="datetime1">
              <a:rPr lang="en-IN" smtClean="0"/>
              <a:t>06-04-2023</a:t>
            </a:fld>
            <a:endParaRPr lang="en-IN"/>
          </a:p>
        </p:txBody>
      </p:sp>
      <p:sp>
        <p:nvSpPr>
          <p:cNvPr id="5" name="Footer Placeholder 4"/>
          <p:cNvSpPr>
            <a:spLocks noGrp="1"/>
          </p:cNvSpPr>
          <p:nvPr>
            <p:ph type="ftr" sz="quarter" idx="11"/>
          </p:nvPr>
        </p:nvSpPr>
        <p:spPr/>
        <p:txBody>
          <a:bodyPr/>
          <a:lstStyle/>
          <a:p>
            <a:r>
              <a:rPr lang="nl-NL"/>
              <a:t>Dept.of ISE                                                                                                                         HYPERLOOP TECHNOLOGY</a:t>
            </a:r>
            <a:endParaRPr lang="en-IN"/>
          </a:p>
        </p:txBody>
      </p:sp>
      <p:sp>
        <p:nvSpPr>
          <p:cNvPr id="6" name="Slide Number Placeholder 5"/>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85646660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5536B-9463-4771-A940-5A65E98D47A5}" type="datetime1">
              <a:rPr lang="en-IN" smtClean="0"/>
              <a:t>06-04-2023</a:t>
            </a:fld>
            <a:endParaRPr lang="en-IN"/>
          </a:p>
        </p:txBody>
      </p:sp>
      <p:sp>
        <p:nvSpPr>
          <p:cNvPr id="5" name="Footer Placeholder 4"/>
          <p:cNvSpPr>
            <a:spLocks noGrp="1"/>
          </p:cNvSpPr>
          <p:nvPr>
            <p:ph type="ftr" sz="quarter" idx="11"/>
          </p:nvPr>
        </p:nvSpPr>
        <p:spPr/>
        <p:txBody>
          <a:bodyPr/>
          <a:lstStyle/>
          <a:p>
            <a:r>
              <a:rPr lang="nl-NL"/>
              <a:t>Dept.of ISE                                                                                                                         HYPERLOOP TECHNOLOGY</a:t>
            </a:r>
            <a:endParaRPr lang="en-IN"/>
          </a:p>
        </p:txBody>
      </p:sp>
      <p:sp>
        <p:nvSpPr>
          <p:cNvPr id="6" name="Slide Number Placeholder 5"/>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185756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DCB2A-E2AF-40ED-B0F3-884E2F2E69C8}" type="datetime1">
              <a:rPr lang="en-IN" smtClean="0"/>
              <a:t>06-04-2023</a:t>
            </a:fld>
            <a:endParaRPr lang="en-IN"/>
          </a:p>
        </p:txBody>
      </p:sp>
      <p:sp>
        <p:nvSpPr>
          <p:cNvPr id="5" name="Footer Placeholder 4"/>
          <p:cNvSpPr>
            <a:spLocks noGrp="1"/>
          </p:cNvSpPr>
          <p:nvPr>
            <p:ph type="ftr" sz="quarter" idx="11"/>
          </p:nvPr>
        </p:nvSpPr>
        <p:spPr/>
        <p:txBody>
          <a:bodyPr/>
          <a:lstStyle/>
          <a:p>
            <a:r>
              <a:rPr lang="nl-NL"/>
              <a:t>Dept.of ISE                                                                                                                         HYPERLOOP TECHNOLOGY</a:t>
            </a:r>
            <a:endParaRPr lang="en-IN"/>
          </a:p>
        </p:txBody>
      </p:sp>
      <p:sp>
        <p:nvSpPr>
          <p:cNvPr id="6" name="Slide Number Placeholder 5"/>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2426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AD76C-3890-48BB-B95E-2C8E307AA43D}" type="datetime1">
              <a:rPr lang="en-IN" smtClean="0"/>
              <a:t>06-04-2023</a:t>
            </a:fld>
            <a:endParaRPr lang="en-IN"/>
          </a:p>
        </p:txBody>
      </p:sp>
      <p:sp>
        <p:nvSpPr>
          <p:cNvPr id="5" name="Footer Placeholder 4"/>
          <p:cNvSpPr>
            <a:spLocks noGrp="1"/>
          </p:cNvSpPr>
          <p:nvPr>
            <p:ph type="ftr" sz="quarter" idx="11"/>
          </p:nvPr>
        </p:nvSpPr>
        <p:spPr/>
        <p:txBody>
          <a:bodyPr/>
          <a:lstStyle/>
          <a:p>
            <a:r>
              <a:rPr lang="nl-NL"/>
              <a:t>Dept.of ISE                                                                                                                         HYPERLOOP TECHNOLOGY</a:t>
            </a:r>
            <a:endParaRPr lang="en-IN"/>
          </a:p>
        </p:txBody>
      </p:sp>
      <p:sp>
        <p:nvSpPr>
          <p:cNvPr id="6" name="Slide Number Placeholder 5"/>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48961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E3A373-074A-4EF1-9CC6-5EA49A88CE86}" type="datetime1">
              <a:rPr lang="en-IN" smtClean="0"/>
              <a:t>06-04-2023</a:t>
            </a:fld>
            <a:endParaRPr lang="en-IN"/>
          </a:p>
        </p:txBody>
      </p:sp>
      <p:sp>
        <p:nvSpPr>
          <p:cNvPr id="5" name="Footer Placeholder 4"/>
          <p:cNvSpPr>
            <a:spLocks noGrp="1"/>
          </p:cNvSpPr>
          <p:nvPr>
            <p:ph type="ftr" sz="quarter" idx="11"/>
          </p:nvPr>
        </p:nvSpPr>
        <p:spPr/>
        <p:txBody>
          <a:bodyPr/>
          <a:lstStyle/>
          <a:p>
            <a:r>
              <a:rPr lang="nl-NL"/>
              <a:t>Dept.of ISE                                                                                                                         HYPERLOOP TECHNOLOGY</a:t>
            </a:r>
            <a:endParaRPr lang="en-IN"/>
          </a:p>
        </p:txBody>
      </p:sp>
      <p:sp>
        <p:nvSpPr>
          <p:cNvPr id="6" name="Slide Number Placeholder 5"/>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370888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952E69-8D1C-4EAD-8117-C4A03160D909}" type="datetime1">
              <a:rPr lang="en-IN" smtClean="0"/>
              <a:t>06-04-2023</a:t>
            </a:fld>
            <a:endParaRPr lang="en-IN"/>
          </a:p>
        </p:txBody>
      </p:sp>
      <p:sp>
        <p:nvSpPr>
          <p:cNvPr id="6" name="Footer Placeholder 5"/>
          <p:cNvSpPr>
            <a:spLocks noGrp="1"/>
          </p:cNvSpPr>
          <p:nvPr>
            <p:ph type="ftr" sz="quarter" idx="11"/>
          </p:nvPr>
        </p:nvSpPr>
        <p:spPr/>
        <p:txBody>
          <a:bodyPr/>
          <a:lstStyle/>
          <a:p>
            <a:r>
              <a:rPr lang="nl-NL"/>
              <a:t>Dept.of ISE                                                                                                                         HYPERLOOP TECHNOLOGY</a:t>
            </a:r>
            <a:endParaRPr lang="en-IN"/>
          </a:p>
        </p:txBody>
      </p:sp>
      <p:sp>
        <p:nvSpPr>
          <p:cNvPr id="7" name="Slide Number Placeholder 6"/>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201460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65E94-9F53-45F3-B6CD-ECB613F1D92E}" type="datetime1">
              <a:rPr lang="en-IN" smtClean="0"/>
              <a:t>06-04-2023</a:t>
            </a:fld>
            <a:endParaRPr lang="en-IN"/>
          </a:p>
        </p:txBody>
      </p:sp>
      <p:sp>
        <p:nvSpPr>
          <p:cNvPr id="8" name="Footer Placeholder 7"/>
          <p:cNvSpPr>
            <a:spLocks noGrp="1"/>
          </p:cNvSpPr>
          <p:nvPr>
            <p:ph type="ftr" sz="quarter" idx="11"/>
          </p:nvPr>
        </p:nvSpPr>
        <p:spPr/>
        <p:txBody>
          <a:bodyPr/>
          <a:lstStyle/>
          <a:p>
            <a:r>
              <a:rPr lang="nl-NL"/>
              <a:t>Dept.of ISE                                                                                                                         HYPERLOOP TECHNOLOGY</a:t>
            </a:r>
            <a:endParaRPr lang="en-IN"/>
          </a:p>
        </p:txBody>
      </p:sp>
      <p:sp>
        <p:nvSpPr>
          <p:cNvPr id="9" name="Slide Number Placeholder 8"/>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283088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5E32B8-2E2A-42A6-9267-483224E511E1}" type="datetime1">
              <a:rPr lang="en-IN" smtClean="0"/>
              <a:t>06-04-2023</a:t>
            </a:fld>
            <a:endParaRPr lang="en-IN"/>
          </a:p>
        </p:txBody>
      </p:sp>
      <p:sp>
        <p:nvSpPr>
          <p:cNvPr id="4" name="Footer Placeholder 3"/>
          <p:cNvSpPr>
            <a:spLocks noGrp="1"/>
          </p:cNvSpPr>
          <p:nvPr>
            <p:ph type="ftr" sz="quarter" idx="11"/>
          </p:nvPr>
        </p:nvSpPr>
        <p:spPr/>
        <p:txBody>
          <a:bodyPr/>
          <a:lstStyle/>
          <a:p>
            <a:r>
              <a:rPr lang="nl-NL"/>
              <a:t>Dept.of ISE                                                                                                                         HYPERLOOP TECHNOLOGY</a:t>
            </a:r>
            <a:endParaRPr lang="en-IN"/>
          </a:p>
        </p:txBody>
      </p:sp>
      <p:sp>
        <p:nvSpPr>
          <p:cNvPr id="5" name="Slide Number Placeholder 4"/>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261258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92224-83EF-4BF7-923A-6685A6427B8C}" type="datetime1">
              <a:rPr lang="en-IN" smtClean="0"/>
              <a:t>06-04-2023</a:t>
            </a:fld>
            <a:endParaRPr lang="en-IN"/>
          </a:p>
        </p:txBody>
      </p:sp>
      <p:sp>
        <p:nvSpPr>
          <p:cNvPr id="3" name="Footer Placeholder 2"/>
          <p:cNvSpPr>
            <a:spLocks noGrp="1"/>
          </p:cNvSpPr>
          <p:nvPr>
            <p:ph type="ftr" sz="quarter" idx="11"/>
          </p:nvPr>
        </p:nvSpPr>
        <p:spPr/>
        <p:txBody>
          <a:bodyPr/>
          <a:lstStyle/>
          <a:p>
            <a:r>
              <a:rPr lang="nl-NL"/>
              <a:t>Dept.of ISE                                                                                                                         HYPERLOOP TECHNOLOGY</a:t>
            </a:r>
            <a:endParaRPr lang="en-IN"/>
          </a:p>
        </p:txBody>
      </p:sp>
      <p:sp>
        <p:nvSpPr>
          <p:cNvPr id="4" name="Slide Number Placeholder 3"/>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2356632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7549D1-9F40-419B-A2D9-37A383DC2031}" type="datetime1">
              <a:rPr lang="en-IN" smtClean="0"/>
              <a:t>06-04-2023</a:t>
            </a:fld>
            <a:endParaRPr lang="en-IN"/>
          </a:p>
        </p:txBody>
      </p:sp>
      <p:sp>
        <p:nvSpPr>
          <p:cNvPr id="6" name="Footer Placeholder 5"/>
          <p:cNvSpPr>
            <a:spLocks noGrp="1"/>
          </p:cNvSpPr>
          <p:nvPr>
            <p:ph type="ftr" sz="quarter" idx="11"/>
          </p:nvPr>
        </p:nvSpPr>
        <p:spPr/>
        <p:txBody>
          <a:bodyPr/>
          <a:lstStyle/>
          <a:p>
            <a:r>
              <a:rPr lang="nl-NL"/>
              <a:t>Dept.of ISE                                                                                                                         HYPERLOOP TECHNOLOGY</a:t>
            </a:r>
            <a:endParaRPr lang="en-IN"/>
          </a:p>
        </p:txBody>
      </p:sp>
      <p:sp>
        <p:nvSpPr>
          <p:cNvPr id="7" name="Slide Number Placeholder 6"/>
          <p:cNvSpPr>
            <a:spLocks noGrp="1"/>
          </p:cNvSpPr>
          <p:nvPr>
            <p:ph type="sldNum" sz="quarter" idx="12"/>
          </p:nvPr>
        </p:nvSpPr>
        <p:spPr/>
        <p:txBody>
          <a:bodyPr/>
          <a:lstStyle/>
          <a:p>
            <a:fld id="{1E7BD2D3-C643-40FF-8006-BB091882B1C1}" type="slidenum">
              <a:rPr lang="en-IN" smtClean="0"/>
              <a:t>‹#›</a:t>
            </a:fld>
            <a:endParaRPr lang="en-IN"/>
          </a:p>
        </p:txBody>
      </p:sp>
    </p:spTree>
    <p:extLst>
      <p:ext uri="{BB962C8B-B14F-4D97-AF65-F5344CB8AC3E}">
        <p14:creationId xmlns:p14="http://schemas.microsoft.com/office/powerpoint/2010/main" val="742040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nl-NL"/>
              <a:t>Dept.of ISE                                                                                                                         HYPERLOOP TECHNOLOGY</a:t>
            </a:r>
            <a:endParaRPr lang="en-IN"/>
          </a:p>
        </p:txBody>
      </p:sp>
      <p:sp>
        <p:nvSpPr>
          <p:cNvPr id="7" name="Slide Number Placeholder 6"/>
          <p:cNvSpPr>
            <a:spLocks noGrp="1"/>
          </p:cNvSpPr>
          <p:nvPr>
            <p:ph type="sldNum" sz="quarter" idx="12"/>
          </p:nvPr>
        </p:nvSpPr>
        <p:spPr/>
        <p:txBody>
          <a:bodyPr/>
          <a:lstStyle/>
          <a:p>
            <a:fld id="{1E7BD2D3-C643-40FF-8006-BB091882B1C1}" type="slidenum">
              <a:rPr lang="en-IN" smtClean="0"/>
              <a:t>‹#›</a:t>
            </a:fld>
            <a:endParaRPr lang="en-IN"/>
          </a:p>
        </p:txBody>
      </p:sp>
      <p:sp>
        <p:nvSpPr>
          <p:cNvPr id="5" name="Date Placeholder 4"/>
          <p:cNvSpPr>
            <a:spLocks noGrp="1"/>
          </p:cNvSpPr>
          <p:nvPr>
            <p:ph type="dt" sz="half" idx="10"/>
          </p:nvPr>
        </p:nvSpPr>
        <p:spPr/>
        <p:txBody>
          <a:bodyPr/>
          <a:lstStyle/>
          <a:p>
            <a:fld id="{2B7EC45A-D162-4216-8867-AF321F6221BE}" type="datetime1">
              <a:rPr lang="en-IN" smtClean="0"/>
              <a:t>06-04-2023</a:t>
            </a:fld>
            <a:endParaRPr lang="en-IN"/>
          </a:p>
        </p:txBody>
      </p:sp>
    </p:spTree>
    <p:extLst>
      <p:ext uri="{BB962C8B-B14F-4D97-AF65-F5344CB8AC3E}">
        <p14:creationId xmlns:p14="http://schemas.microsoft.com/office/powerpoint/2010/main" val="202635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398801-2ED8-4F1B-8C69-154ECE6B99C9}" type="datetime1">
              <a:rPr lang="en-IN" smtClean="0"/>
              <a:t>06-04-2023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nl-NL"/>
              <a:t>Dept.of ISE                                                                                                                         HYPERLOOP TECHNOLOGY</a:t>
            </a:r>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7BD2D3-C643-40FF-8006-BB091882B1C1}" type="slidenum">
              <a:rPr lang="en-IN" smtClean="0"/>
              <a:t>‹#›</a:t>
            </a:fld>
            <a:endParaRPr lang="en-IN"/>
          </a:p>
        </p:txBody>
      </p:sp>
    </p:spTree>
    <p:extLst>
      <p:ext uri="{BB962C8B-B14F-4D97-AF65-F5344CB8AC3E}">
        <p14:creationId xmlns:p14="http://schemas.microsoft.com/office/powerpoint/2010/main" val="589273269"/>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1">
                <a:lumMod val="45000"/>
                <a:lumOff val="55000"/>
              </a:schemeClr>
            </a:gs>
            <a:gs pos="6000">
              <a:schemeClr val="accent1">
                <a:lumMod val="45000"/>
                <a:lumOff val="55000"/>
              </a:schemeClr>
            </a:gs>
            <a:gs pos="25678">
              <a:srgbClr val="E1E6DA"/>
            </a:gs>
            <a:gs pos="9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6605" y="0"/>
            <a:ext cx="8382498" cy="599626"/>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SAPTHAGIRI COLLEGE OF ENGINEERING</a:t>
            </a:r>
            <a:endParaRPr lang="en-IN" sz="3200" dirty="0"/>
          </a:p>
        </p:txBody>
      </p:sp>
      <p:sp>
        <p:nvSpPr>
          <p:cNvPr id="3" name="Subtitle 2"/>
          <p:cNvSpPr>
            <a:spLocks noGrp="1"/>
          </p:cNvSpPr>
          <p:nvPr>
            <p:ph type="subTitle" idx="1"/>
          </p:nvPr>
        </p:nvSpPr>
        <p:spPr>
          <a:xfrm>
            <a:off x="-167780" y="1678367"/>
            <a:ext cx="11691269" cy="5338038"/>
          </a:xfrm>
        </p:spPr>
        <p:txBody>
          <a:bodyPr>
            <a:normAutofit fontScale="32500" lnSpcReduction="20000"/>
          </a:bodyPr>
          <a:lstStyle/>
          <a:p>
            <a:pPr algn="ctr">
              <a:lnSpc>
                <a:spcPct val="120000"/>
              </a:lnSpc>
              <a:buNone/>
            </a:pPr>
            <a:r>
              <a:rPr lang="en-US" sz="12800" i="1" dirty="0">
                <a:solidFill>
                  <a:srgbClr val="002060"/>
                </a:solidFill>
                <a:latin typeface="Times New Roman" panose="02020603050405020304" pitchFamily="18" charset="0"/>
                <a:cs typeface="Times New Roman" panose="02020603050405020304" pitchFamily="18" charset="0"/>
              </a:rPr>
              <a:t>     </a:t>
            </a:r>
            <a:r>
              <a:rPr lang="en-US" sz="9800" i="1" dirty="0">
                <a:solidFill>
                  <a:srgbClr val="002060"/>
                </a:solidFill>
                <a:latin typeface="Times New Roman" panose="02020603050405020304" pitchFamily="18" charset="0"/>
                <a:cs typeface="Times New Roman" panose="02020603050405020304" pitchFamily="18" charset="0"/>
              </a:rPr>
              <a:t>Technical Seminar(18CSS84) </a:t>
            </a:r>
          </a:p>
          <a:p>
            <a:pPr algn="ctr">
              <a:lnSpc>
                <a:spcPct val="120000"/>
              </a:lnSpc>
              <a:buNone/>
            </a:pPr>
            <a:r>
              <a:rPr lang="en-US" sz="9800" i="1" dirty="0">
                <a:solidFill>
                  <a:srgbClr val="002060"/>
                </a:solidFill>
                <a:latin typeface="Times New Roman" panose="02020603050405020304" pitchFamily="18" charset="0"/>
                <a:cs typeface="Times New Roman" panose="02020603050405020304" pitchFamily="18" charset="0"/>
              </a:rPr>
              <a:t>On </a:t>
            </a:r>
          </a:p>
          <a:p>
            <a:pPr algn="ctr">
              <a:lnSpc>
                <a:spcPct val="120000"/>
              </a:lnSpc>
              <a:buNone/>
            </a:pPr>
            <a:r>
              <a:rPr lang="en-IN" sz="8600" b="1" dirty="0">
                <a:solidFill>
                  <a:schemeClr val="tx2">
                    <a:lumMod val="75000"/>
                  </a:schemeClr>
                </a:solidFill>
                <a:latin typeface="Times New Roman" panose="02020603050405020304" pitchFamily="18" charset="0"/>
                <a:cs typeface="Times New Roman" panose="02020603050405020304" pitchFamily="18" charset="0"/>
              </a:rPr>
              <a:t>“</a:t>
            </a:r>
            <a:r>
              <a:rPr lang="en-IN" sz="8600" b="1">
                <a:solidFill>
                  <a:schemeClr val="tx2">
                    <a:lumMod val="75000"/>
                  </a:schemeClr>
                </a:solidFill>
                <a:latin typeface="Times New Roman" panose="02020603050405020304" pitchFamily="18" charset="0"/>
                <a:cs typeface="Times New Roman" panose="02020603050405020304" pitchFamily="18" charset="0"/>
              </a:rPr>
              <a:t>HYPERLOOP TECHNOLOGY”</a:t>
            </a:r>
            <a:endParaRPr lang="en-IN" sz="8600" dirty="0">
              <a:solidFill>
                <a:schemeClr val="tx2">
                  <a:lumMod val="75000"/>
                </a:schemeClr>
              </a:solidFill>
              <a:latin typeface="Times New Roman" panose="02020603050405020304" pitchFamily="18" charset="0"/>
              <a:cs typeface="Times New Roman" panose="02020603050405020304" pitchFamily="18" charset="0"/>
            </a:endParaRPr>
          </a:p>
          <a:p>
            <a:pPr algn="ctr">
              <a:buNone/>
            </a:pPr>
            <a:r>
              <a:rPr lang="en-IN" sz="5600" b="1" i="1" dirty="0">
                <a:solidFill>
                  <a:schemeClr val="tx1"/>
                </a:solidFill>
                <a:latin typeface="Times New Roman" panose="02020603050405020304" pitchFamily="18" charset="0"/>
                <a:cs typeface="Times New Roman" panose="02020603050405020304" pitchFamily="18" charset="0"/>
              </a:rPr>
              <a:t>Presented by:</a:t>
            </a:r>
          </a:p>
          <a:p>
            <a:pPr algn="ctr">
              <a:buNone/>
            </a:pPr>
            <a:r>
              <a:rPr lang="en-US" sz="8000" b="1" dirty="0">
                <a:solidFill>
                  <a:schemeClr val="tx1"/>
                </a:solidFill>
                <a:latin typeface="Times New Roman" panose="02020603050405020304" pitchFamily="18" charset="0"/>
                <a:cs typeface="Times New Roman" panose="02020603050405020304" pitchFamily="18" charset="0"/>
              </a:rPr>
              <a:t>    S Kaushal           1SG19IS087</a:t>
            </a:r>
          </a:p>
          <a:p>
            <a:pPr algn="ctr">
              <a:buNone/>
            </a:pPr>
            <a:endParaRPr lang="en-IN" sz="4000" b="1" dirty="0">
              <a:solidFill>
                <a:schemeClr val="tx1"/>
              </a:solidFill>
              <a:latin typeface="Times New Roman" panose="02020603050405020304" pitchFamily="18" charset="0"/>
              <a:cs typeface="Times New Roman" panose="02020603050405020304" pitchFamily="18" charset="0"/>
            </a:endParaRPr>
          </a:p>
          <a:p>
            <a:pPr algn="ctr">
              <a:lnSpc>
                <a:spcPct val="120000"/>
              </a:lnSpc>
              <a:buNone/>
            </a:pPr>
            <a:r>
              <a:rPr lang="en-IN" sz="5600" b="1" i="1" dirty="0">
                <a:solidFill>
                  <a:schemeClr val="tx1"/>
                </a:solidFill>
                <a:latin typeface="Times New Roman" panose="02020603050405020304" pitchFamily="18" charset="0"/>
                <a:cs typeface="Times New Roman" panose="02020603050405020304" pitchFamily="18" charset="0"/>
              </a:rPr>
              <a:t>Under the guidance of:</a:t>
            </a:r>
          </a:p>
          <a:p>
            <a:pPr algn="ctr">
              <a:lnSpc>
                <a:spcPct val="120000"/>
              </a:lnSpc>
              <a:buNone/>
            </a:pPr>
            <a:r>
              <a:rPr lang="en-IN" sz="4800" b="1" dirty="0">
                <a:solidFill>
                  <a:schemeClr val="tx1"/>
                </a:solidFill>
                <a:latin typeface="Times New Roman" panose="02020603050405020304" pitchFamily="18" charset="0"/>
                <a:cs typeface="Times New Roman" panose="02020603050405020304" pitchFamily="18" charset="0"/>
              </a:rPr>
              <a:t>Prof. Swetha K B</a:t>
            </a:r>
          </a:p>
          <a:p>
            <a:pPr algn="ctr">
              <a:lnSpc>
                <a:spcPct val="120000"/>
              </a:lnSpc>
              <a:buNone/>
            </a:pPr>
            <a:r>
              <a:rPr lang="en-IN" sz="4800" b="1" dirty="0">
                <a:solidFill>
                  <a:schemeClr val="tx1"/>
                </a:solidFill>
                <a:latin typeface="Times New Roman" panose="02020603050405020304" pitchFamily="18" charset="0"/>
                <a:cs typeface="Times New Roman" panose="02020603050405020304" pitchFamily="18" charset="0"/>
              </a:rPr>
              <a:t>Assistant Professor,</a:t>
            </a:r>
          </a:p>
          <a:p>
            <a:pPr algn="ctr">
              <a:lnSpc>
                <a:spcPct val="120000"/>
              </a:lnSpc>
              <a:buNone/>
            </a:pPr>
            <a:r>
              <a:rPr lang="en-IN" sz="4800" b="1" dirty="0">
                <a:solidFill>
                  <a:schemeClr val="tx1"/>
                </a:solidFill>
                <a:latin typeface="Times New Roman" panose="02020603050405020304" pitchFamily="18" charset="0"/>
                <a:cs typeface="Times New Roman" panose="02020603050405020304" pitchFamily="18" charset="0"/>
              </a:rPr>
              <a:t>Dept. of I.S.E., S.C.E.</a:t>
            </a:r>
          </a:p>
          <a:p>
            <a:pPr algn="ctr">
              <a:lnSpc>
                <a:spcPct val="120000"/>
              </a:lnSpc>
              <a:buNone/>
            </a:pPr>
            <a:r>
              <a:rPr lang="en-IN" sz="4800" b="1" dirty="0">
                <a:solidFill>
                  <a:schemeClr val="tx1"/>
                </a:solidFill>
                <a:latin typeface="Times New Roman" panose="02020603050405020304" pitchFamily="18" charset="0"/>
                <a:cs typeface="Times New Roman" panose="02020603050405020304" pitchFamily="18" charset="0"/>
              </a:rPr>
              <a:t>2022-23</a:t>
            </a:r>
            <a:endParaRPr lang="en-IN" sz="48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64" y="160355"/>
            <a:ext cx="1547505" cy="127942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6392" y="80178"/>
            <a:ext cx="1483608" cy="1449316"/>
          </a:xfrm>
          <a:prstGeom prst="rect">
            <a:avLst/>
          </a:prstGeom>
        </p:spPr>
      </p:pic>
      <p:sp>
        <p:nvSpPr>
          <p:cNvPr id="9" name="TextBox 8"/>
          <p:cNvSpPr txBox="1"/>
          <p:nvPr/>
        </p:nvSpPr>
        <p:spPr>
          <a:xfrm>
            <a:off x="1601194" y="507995"/>
            <a:ext cx="8794377" cy="1446550"/>
          </a:xfrm>
          <a:prstGeom prst="rect">
            <a:avLst/>
          </a:prstGeom>
          <a:noFill/>
        </p:spPr>
        <p:txBody>
          <a:bodyPr wrap="square">
            <a:spAutoFit/>
          </a:bodyPr>
          <a:lstStyle/>
          <a:p>
            <a:r>
              <a:rPr lang="en-IN" sz="1200" i="1" dirty="0">
                <a:latin typeface="Times New Roman" panose="02020603050405020304" pitchFamily="18" charset="0"/>
                <a:cs typeface="Times New Roman" panose="02020603050405020304" pitchFamily="18" charset="0"/>
              </a:rPr>
              <a:t>                                (Affiliated to Visvesvaraya Technological University, Belagavi &amp; Approved by AICTE, New </a:t>
            </a:r>
            <a:r>
              <a:rPr lang="en-IN" sz="1200" i="1" dirty="0" err="1">
                <a:latin typeface="Times New Roman" panose="02020603050405020304" pitchFamily="18" charset="0"/>
                <a:cs typeface="Times New Roman" panose="02020603050405020304" pitchFamily="18" charset="0"/>
              </a:rPr>
              <a:t>Dehli</a:t>
            </a:r>
            <a:r>
              <a:rPr lang="en-IN" sz="1200" i="1" dirty="0">
                <a:latin typeface="Times New Roman" panose="02020603050405020304" pitchFamily="18" charset="0"/>
                <a:cs typeface="Times New Roman" panose="02020603050405020304" pitchFamily="18" charset="0"/>
              </a:rPr>
              <a:t>)</a:t>
            </a:r>
          </a:p>
          <a:p>
            <a:r>
              <a:rPr lang="en-IN" sz="1200" dirty="0">
                <a:solidFill>
                  <a:schemeClr val="tx1"/>
                </a:solidFill>
                <a:effectLst/>
                <a:latin typeface="Times New Roman" panose="02020603050405020304" pitchFamily="18" charset="0"/>
                <a:ea typeface="Times New Roman" panose="02020603050405020304" pitchFamily="18" charset="0"/>
              </a:rPr>
              <a:t>                                 Recognized by AICTE, New Delhi &amp; Affiliated to VTU, Belagavi)</a:t>
            </a:r>
            <a:r>
              <a:rPr lang="en-IN" sz="1200" dirty="0">
                <a:solidFill>
                  <a:schemeClr val="tx1"/>
                </a:solidFill>
                <a:latin typeface="Times New Roman" panose="02020603050405020304" pitchFamily="18" charset="0"/>
                <a:ea typeface="Times New Roman" panose="02020603050405020304" pitchFamily="18" charset="0"/>
              </a:rPr>
              <a:t> </a:t>
            </a:r>
            <a:r>
              <a:rPr lang="en-IN" sz="1200" dirty="0">
                <a:solidFill>
                  <a:schemeClr val="tx1"/>
                </a:solidFill>
                <a:effectLst/>
                <a:latin typeface="Times New Roman" panose="02020603050405020304" pitchFamily="18" charset="0"/>
                <a:ea typeface="Times New Roman" panose="02020603050405020304" pitchFamily="18" charset="0"/>
              </a:rPr>
              <a:t>An ISO 9001:2015 &amp;</a:t>
            </a:r>
            <a:br>
              <a:rPr lang="en-US" sz="1200" dirty="0">
                <a:solidFill>
                  <a:schemeClr val="tx1"/>
                </a:solidFill>
                <a:effectLst/>
                <a:latin typeface="Times New Roman" panose="02020603050405020304" pitchFamily="18" charset="0"/>
                <a:ea typeface="Times New Roman" panose="02020603050405020304" pitchFamily="18" charset="0"/>
              </a:rPr>
            </a:br>
            <a:r>
              <a:rPr lang="en-US" sz="1200" dirty="0">
                <a:solidFill>
                  <a:schemeClr val="tx1"/>
                </a:solidFill>
                <a:effectLst/>
                <a:latin typeface="Times New Roman" panose="02020603050405020304" pitchFamily="18" charset="0"/>
                <a:ea typeface="Times New Roman" panose="02020603050405020304" pitchFamily="18" charset="0"/>
              </a:rPr>
              <a:t>                                  </a:t>
            </a:r>
            <a:r>
              <a:rPr lang="en-IN" sz="1200" dirty="0">
                <a:solidFill>
                  <a:schemeClr val="tx1"/>
                </a:solidFill>
                <a:effectLst/>
                <a:latin typeface="Times New Roman" panose="02020603050405020304" pitchFamily="18" charset="0"/>
                <a:ea typeface="Times New Roman" panose="02020603050405020304" pitchFamily="18" charset="0"/>
              </a:rPr>
              <a:t>14001:2015certifiedinstitutionAccredited by NAAC with ‘A’ grade</a:t>
            </a:r>
            <a:r>
              <a:rPr lang="en-US" sz="1200" dirty="0">
                <a:solidFill>
                  <a:schemeClr val="tx1"/>
                </a:solidFill>
                <a:latin typeface="Times New Roman" panose="02020603050405020304" pitchFamily="18" charset="0"/>
                <a:ea typeface="Times New Roman" panose="02020603050405020304" pitchFamily="18" charset="0"/>
              </a:rPr>
              <a:t> </a:t>
            </a:r>
            <a:r>
              <a:rPr lang="en-IN" sz="1200" dirty="0">
                <a:solidFill>
                  <a:schemeClr val="tx1"/>
                </a:solidFill>
                <a:effectLst/>
                <a:latin typeface="Times New Roman" panose="02020603050405020304" pitchFamily="18" charset="0"/>
                <a:ea typeface="Times New Roman" panose="02020603050405020304" pitchFamily="18" charset="0"/>
              </a:rPr>
              <a:t>Accredited by NBA </a:t>
            </a:r>
            <a:br>
              <a:rPr lang="en-IN" sz="1200" dirty="0">
                <a:solidFill>
                  <a:schemeClr val="tx1"/>
                </a:solidFill>
                <a:effectLst/>
                <a:latin typeface="Times New Roman" panose="02020603050405020304" pitchFamily="18" charset="0"/>
                <a:ea typeface="Times New Roman" panose="02020603050405020304" pitchFamily="18" charset="0"/>
              </a:rPr>
            </a:br>
            <a:r>
              <a:rPr lang="en-IN" sz="1200" dirty="0">
                <a:solidFill>
                  <a:schemeClr val="tx1"/>
                </a:solidFill>
                <a:effectLst/>
                <a:latin typeface="Times New Roman" panose="02020603050405020304" pitchFamily="18" charset="0"/>
                <a:ea typeface="Times New Roman" panose="02020603050405020304" pitchFamily="18" charset="0"/>
              </a:rPr>
              <a:t>                                  14/5, </a:t>
            </a:r>
            <a:r>
              <a:rPr lang="en-IN" sz="1200" dirty="0" err="1">
                <a:solidFill>
                  <a:schemeClr val="tx1"/>
                </a:solidFill>
                <a:effectLst/>
                <a:latin typeface="Times New Roman" panose="02020603050405020304" pitchFamily="18" charset="0"/>
                <a:ea typeface="Times New Roman" panose="02020603050405020304" pitchFamily="18" charset="0"/>
              </a:rPr>
              <a:t>Chikkasandra</a:t>
            </a:r>
            <a:r>
              <a:rPr lang="en-IN" sz="1200" dirty="0">
                <a:solidFill>
                  <a:schemeClr val="tx1"/>
                </a:solidFill>
                <a:effectLst/>
                <a:latin typeface="Times New Roman" panose="02020603050405020304" pitchFamily="18" charset="0"/>
                <a:ea typeface="Times New Roman" panose="02020603050405020304" pitchFamily="18" charset="0"/>
              </a:rPr>
              <a:t>, </a:t>
            </a:r>
            <a:r>
              <a:rPr lang="en-IN" sz="1200" dirty="0" err="1">
                <a:solidFill>
                  <a:schemeClr val="tx1"/>
                </a:solidFill>
                <a:effectLst/>
                <a:latin typeface="Times New Roman" panose="02020603050405020304" pitchFamily="18" charset="0"/>
                <a:ea typeface="Times New Roman" panose="02020603050405020304" pitchFamily="18" charset="0"/>
              </a:rPr>
              <a:t>Hesaraghatta</a:t>
            </a:r>
            <a:r>
              <a:rPr lang="en-IN" sz="1200" dirty="0">
                <a:solidFill>
                  <a:schemeClr val="tx1"/>
                </a:solidFill>
                <a:effectLst/>
                <a:latin typeface="Times New Roman" panose="02020603050405020304" pitchFamily="18" charset="0"/>
                <a:ea typeface="Times New Roman" panose="02020603050405020304" pitchFamily="18" charset="0"/>
              </a:rPr>
              <a:t> Main Road, Bengaluru – 560 057.</a:t>
            </a:r>
            <a:br>
              <a:rPr lang="en-IN" sz="1200" dirty="0">
                <a:solidFill>
                  <a:schemeClr val="tx1"/>
                </a:solidFill>
                <a:effectLst/>
                <a:latin typeface="Times New Roman" panose="02020603050405020304" pitchFamily="18" charset="0"/>
                <a:ea typeface="Times New Roman" panose="02020603050405020304" pitchFamily="18" charset="0"/>
              </a:rPr>
            </a:br>
            <a:br>
              <a:rPr lang="en-IN" sz="1200" dirty="0">
                <a:solidFill>
                  <a:srgbClr val="FF0000"/>
                </a:solidFill>
                <a:latin typeface="Times New Roman" panose="02020603050405020304" pitchFamily="18" charset="0"/>
                <a:cs typeface="Times New Roman" panose="02020603050405020304" pitchFamily="18" charset="0"/>
              </a:rPr>
            </a:br>
            <a:r>
              <a:rPr lang="en-IN" sz="1200" dirty="0">
                <a:solidFill>
                  <a:srgbClr val="FF0000"/>
                </a:solidFill>
                <a:latin typeface="Times New Roman" panose="02020603050405020304" pitchFamily="18" charset="0"/>
                <a:cs typeface="Times New Roman" panose="02020603050405020304" pitchFamily="18" charset="0"/>
              </a:rPr>
              <a:t>                 </a:t>
            </a:r>
            <a:r>
              <a:rPr lang="en-IN" sz="2800" dirty="0">
                <a:solidFill>
                  <a:srgbClr val="2830C8"/>
                </a:solidFill>
                <a:latin typeface="Times New Roman" panose="02020603050405020304" pitchFamily="18" charset="0"/>
                <a:cs typeface="Times New Roman" panose="02020603050405020304" pitchFamily="18" charset="0"/>
              </a:rPr>
              <a:t>Department of Information Science &amp; Engineering</a:t>
            </a:r>
            <a:endParaRPr lang="en-IN" sz="2800" dirty="0">
              <a:solidFill>
                <a:srgbClr val="2830C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4D70CBBD-6CBB-4AEB-AC1C-BAB4FE2E42E0}"/>
              </a:ext>
            </a:extLst>
          </p:cNvPr>
          <p:cNvSpPr>
            <a:spLocks noGrp="1"/>
          </p:cNvSpPr>
          <p:nvPr>
            <p:ph idx="1"/>
          </p:nvPr>
        </p:nvSpPr>
        <p:spPr>
          <a:xfrm>
            <a:off x="677863" y="109538"/>
            <a:ext cx="8596312" cy="5913757"/>
          </a:xfrm>
        </p:spPr>
        <p:txBody>
          <a:bodyPr>
            <a:normAutofit/>
          </a:bodyPr>
          <a:lstStyle/>
          <a:p>
            <a:pPr>
              <a:buFont typeface="Wingdings" panose="05000000000000000000" pitchFamily="2" charset="2"/>
              <a:buChar char="v"/>
            </a:pPr>
            <a:r>
              <a:rPr lang="en-US" sz="1400" b="1" i="0" dirty="0">
                <a:solidFill>
                  <a:schemeClr val="tx1"/>
                </a:solidFill>
                <a:effectLst/>
                <a:latin typeface="Times New Roman" panose="02020603050405020304" pitchFamily="18" charset="0"/>
                <a:cs typeface="Times New Roman" panose="02020603050405020304" pitchFamily="18" charset="0"/>
              </a:rPr>
              <a:t>Software Layer: </a:t>
            </a:r>
          </a:p>
          <a:p>
            <a:pPr>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The software layer would consist of various software programs and logic that are used to control the Hyperloop system. This layer would include the control software for the propulsion system, levitation system, and braking system, as well as any other software required to operate the Hyperloop.</a:t>
            </a:r>
          </a:p>
          <a:p>
            <a:pPr algn="l">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For example, the software layer includes the control software for the propulsion system, which is responsible for accelerating and decelerating the Hyperloop pod. This software uses data from the sensors in the hardware layer and the commands from the control system to adjust the speed of the pod.</a:t>
            </a:r>
          </a:p>
          <a:p>
            <a:pPr algn="l">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Similarly, the software layer also includes the control software for the levitation system, which is responsible for maintaining the levitation height of the pod above the track. This software uses data from the sensors in the hardware layer to adjust the magnetic field strength and keep the pod at the correct height.</a:t>
            </a:r>
          </a:p>
          <a:p>
            <a:pPr algn="l">
              <a:buFont typeface="Wingdings" panose="05000000000000000000" pitchFamily="2" charset="2"/>
              <a:buChar char="Ø"/>
            </a:pPr>
            <a:r>
              <a:rPr lang="en-US" sz="1400" dirty="0">
                <a:solidFill>
                  <a:schemeClr val="tx1"/>
                </a:solidFill>
                <a:latin typeface="Times New Roman" panose="02020603050405020304" pitchFamily="18" charset="0"/>
                <a:cs typeface="Times New Roman" panose="02020603050405020304" pitchFamily="18" charset="0"/>
              </a:rPr>
              <a:t>Safety and fault tolerant software , ensures safety, checks fail-safe mechanism and error checking and correction of the hyperloop system.</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Overall, the software layer plays a critical role in ensuring the safe and efficient operation of the Hyperloop system.</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7DBAF81B-27D3-49A4-8886-50324852713C}"/>
              </a:ext>
            </a:extLst>
          </p:cNvPr>
          <p:cNvSpPr>
            <a:spLocks noGrp="1"/>
          </p:cNvSpPr>
          <p:nvPr>
            <p:ph type="ftr" sz="quarter" idx="11"/>
          </p:nvPr>
        </p:nvSpPr>
        <p:spPr>
          <a:xfrm>
            <a:off x="417915" y="6492875"/>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11</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10" name="Footer Placeholder 3">
            <a:extLst>
              <a:ext uri="{FF2B5EF4-FFF2-40B4-BE49-F238E27FC236}">
                <a16:creationId xmlns:a16="http://schemas.microsoft.com/office/drawing/2014/main" id="{91FEED2E-D3FB-4CAF-894F-EC725C1A62C6}"/>
              </a:ext>
            </a:extLst>
          </p:cNvPr>
          <p:cNvSpPr txBox="1"/>
          <p:nvPr/>
        </p:nvSpPr>
        <p:spPr>
          <a:xfrm>
            <a:off x="5316488" y="6023295"/>
            <a:ext cx="317950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nl-NL" sz="1100" b="1" dirty="0">
                <a:solidFill>
                  <a:schemeClr val="tx1"/>
                </a:solidFill>
                <a:latin typeface="Times New Roman" panose="02020603050405020304" pitchFamily="18" charset="0"/>
                <a:cs typeface="Times New Roman" panose="02020603050405020304" pitchFamily="18" charset="0"/>
              </a:rPr>
              <a:t>(fig7-Software layer class diagram)</a:t>
            </a:r>
            <a:endParaRPr lang="en-IN" sz="1100" b="1" dirty="0">
              <a:solidFill>
                <a:schemeClr val="tx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62BE265-223D-4EA5-AF45-0AAF13CF5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15" y="3917659"/>
            <a:ext cx="5852306" cy="2053408"/>
          </a:xfrm>
          <a:prstGeom prst="rect">
            <a:avLst/>
          </a:prstGeom>
        </p:spPr>
      </p:pic>
    </p:spTree>
    <p:extLst>
      <p:ext uri="{BB962C8B-B14F-4D97-AF65-F5344CB8AC3E}">
        <p14:creationId xmlns:p14="http://schemas.microsoft.com/office/powerpoint/2010/main" val="171438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516FB3-E662-4FBC-88E6-3DEC0FB7A8C1}"/>
              </a:ext>
            </a:extLst>
          </p:cNvPr>
          <p:cNvSpPr>
            <a:spLocks noGrp="1"/>
          </p:cNvSpPr>
          <p:nvPr>
            <p:ph idx="1"/>
          </p:nvPr>
        </p:nvSpPr>
        <p:spPr>
          <a:xfrm>
            <a:off x="677334" y="98651"/>
            <a:ext cx="8596668" cy="5942711"/>
          </a:xfrm>
        </p:spPr>
        <p:txBody>
          <a:bodyPr>
            <a:normAutofit/>
          </a:bodyPr>
          <a:lstStyle/>
          <a:p>
            <a:pPr algn="just">
              <a:buFont typeface="Wingdings" panose="05000000000000000000" pitchFamily="2" charset="2"/>
              <a:buChar char="Ø"/>
            </a:pPr>
            <a:r>
              <a:rPr lang="en-US" sz="1400" b="1" dirty="0">
                <a:solidFill>
                  <a:schemeClr val="tx1"/>
                </a:solidFill>
                <a:latin typeface="Times New Roman" panose="02020603050405020304" pitchFamily="18" charset="0"/>
                <a:cs typeface="Times New Roman" panose="02020603050405020304" pitchFamily="18" charset="0"/>
              </a:rPr>
              <a:t>Data analytics:</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Data analytics can play an important role in the Hyperloop system by providing insights into the performance of the system, identifying areas for improvement, and predicting potential issues before they occur.</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Real-time data analytics in Hyperloop can help monitor and optimize the performance of the system. The data generated by various components such as sensors, actuators, and control systems can be analyzed in real-time system can be adjusted to maximize efficiency and reduce energy consumption. This can help improve the overall performance of the Hyperloop system and reduce operating costs.</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Real-time data analytics can be achieved using various techniques such as machine learning algorithms, statistical analysis, and visualization tools. The data can be processed in real-time using specialized hardware and software solutions, allowing for fast and accurate analysis of the data.</a:t>
            </a:r>
          </a:p>
        </p:txBody>
      </p:sp>
      <p:sp>
        <p:nvSpPr>
          <p:cNvPr id="5" name="Footer Placeholder 3">
            <a:extLst>
              <a:ext uri="{FF2B5EF4-FFF2-40B4-BE49-F238E27FC236}">
                <a16:creationId xmlns:a16="http://schemas.microsoft.com/office/drawing/2014/main" id="{AE28017F-0BFE-4083-9B0B-00C70BE55469}"/>
              </a:ext>
            </a:extLst>
          </p:cNvPr>
          <p:cNvSpPr>
            <a:spLocks noGrp="1"/>
          </p:cNvSpPr>
          <p:nvPr>
            <p:ph type="ftr" sz="quarter" idx="11"/>
          </p:nvPr>
        </p:nvSpPr>
        <p:spPr>
          <a:xfrm>
            <a:off x="417583" y="6394224"/>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12</a:t>
            </a:r>
            <a:endParaRPr lang="en-IN" sz="12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4145357-C28C-40D0-B494-F7A8DD136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58" y="2922553"/>
            <a:ext cx="7768207" cy="2890440"/>
          </a:xfrm>
          <a:prstGeom prst="rect">
            <a:avLst/>
          </a:prstGeom>
        </p:spPr>
      </p:pic>
      <p:sp>
        <p:nvSpPr>
          <p:cNvPr id="8" name="Footer Placeholder 3">
            <a:extLst>
              <a:ext uri="{FF2B5EF4-FFF2-40B4-BE49-F238E27FC236}">
                <a16:creationId xmlns:a16="http://schemas.microsoft.com/office/drawing/2014/main" id="{AA942BB8-23FF-403A-AF3C-9F47189560A7}"/>
              </a:ext>
            </a:extLst>
          </p:cNvPr>
          <p:cNvSpPr txBox="1"/>
          <p:nvPr/>
        </p:nvSpPr>
        <p:spPr>
          <a:xfrm>
            <a:off x="2629908" y="5738483"/>
            <a:ext cx="317950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nl-NL" sz="1100" b="1" dirty="0">
                <a:solidFill>
                  <a:schemeClr val="tx1"/>
                </a:solidFill>
                <a:latin typeface="Times New Roman" panose="02020603050405020304" pitchFamily="18" charset="0"/>
                <a:cs typeface="Times New Roman" panose="02020603050405020304" pitchFamily="18" charset="0"/>
              </a:rPr>
              <a:t>(fig8-data analytics sequence diagram)</a:t>
            </a:r>
            <a:endParaRPr lang="en-IN" sz="1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917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6CB5B-B1F3-4DAA-A672-57A5AF401CCA}"/>
              </a:ext>
            </a:extLst>
          </p:cNvPr>
          <p:cNvSpPr>
            <a:spLocks noGrp="1"/>
          </p:cNvSpPr>
          <p:nvPr>
            <p:ph idx="1"/>
          </p:nvPr>
        </p:nvSpPr>
        <p:spPr>
          <a:xfrm>
            <a:off x="677334" y="117447"/>
            <a:ext cx="8596668" cy="5923916"/>
          </a:xfrm>
        </p:spPr>
        <p:txBody>
          <a:bodyPr>
            <a:normAutofit/>
          </a:bodyPr>
          <a:lstStyle/>
          <a:p>
            <a:pPr algn="just">
              <a:buFont typeface="Wingdings" panose="05000000000000000000" pitchFamily="2" charset="2"/>
              <a:buChar char="v"/>
            </a:pPr>
            <a:r>
              <a:rPr lang="en-US" sz="1400" b="1" i="0" dirty="0">
                <a:solidFill>
                  <a:schemeClr val="tx1"/>
                </a:solidFill>
                <a:effectLst/>
                <a:latin typeface="Times New Roman" panose="02020603050405020304" pitchFamily="18" charset="0"/>
                <a:cs typeface="Times New Roman" panose="02020603050405020304" pitchFamily="18" charset="0"/>
              </a:rPr>
              <a:t>User Interface Layer:</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 The user interface layer would provide a way for humans to interact with the Hyperloop system. This layer would include various interfaces such as touchscreens, displays, or other types of user interfaces that allow operators to monitor the performance of the system and make adjustments as needed.</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The user interface layer typically includes features such as system status displays, alarm notifications, and real-time data visualization tools that provide operators with a detailed view of the system's performance. The user interface layer can also include controls that allow operators to make adjustments to the system's operation, such as adjusting the speed or acceleration of the Hyperloop pods, or changing the operating parameters of the levitation or propulsion systems.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206972C7-AF12-41F5-AE66-B6B738EA0726}"/>
              </a:ext>
            </a:extLst>
          </p:cNvPr>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13</a:t>
            </a:r>
            <a:endParaRPr lang="en-IN" sz="12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1D5015C-B636-427F-A584-3181BFA1B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41" y="2511515"/>
            <a:ext cx="8596667" cy="3272693"/>
          </a:xfrm>
          <a:prstGeom prst="rect">
            <a:avLst/>
          </a:prstGeom>
        </p:spPr>
      </p:pic>
    </p:spTree>
    <p:extLst>
      <p:ext uri="{BB962C8B-B14F-4D97-AF65-F5344CB8AC3E}">
        <p14:creationId xmlns:p14="http://schemas.microsoft.com/office/powerpoint/2010/main" val="61645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165" y="0"/>
            <a:ext cx="8596668" cy="1320800"/>
          </a:xfrm>
        </p:spPr>
        <p:txBody>
          <a:bodyPr/>
          <a:lstStyle/>
          <a:p>
            <a:pPr algn="ctr"/>
            <a:r>
              <a:rPr lang="en-IN" b="1" u="sng" dirty="0">
                <a:solidFill>
                  <a:schemeClr val="tx1"/>
                </a:solidFill>
              </a:rPr>
              <a:t> </a:t>
            </a:r>
            <a:r>
              <a:rPr lang="en-IN" b="1" u="sng" dirty="0">
                <a:solidFill>
                  <a:schemeClr val="tx1"/>
                </a:solidFill>
                <a:latin typeface="Times New Roman" panose="02020603050405020304" pitchFamily="18" charset="0"/>
                <a:cs typeface="Times New Roman" panose="02020603050405020304" pitchFamily="18" charset="0"/>
              </a:rPr>
              <a:t>RECENT IMPLEMENTATION</a:t>
            </a:r>
          </a:p>
        </p:txBody>
      </p:sp>
      <p:sp>
        <p:nvSpPr>
          <p:cNvPr id="3" name="Content Placeholder 2"/>
          <p:cNvSpPr>
            <a:spLocks noGrp="1"/>
          </p:cNvSpPr>
          <p:nvPr>
            <p:ph idx="1"/>
          </p:nvPr>
        </p:nvSpPr>
        <p:spPr>
          <a:xfrm>
            <a:off x="677334" y="897622"/>
            <a:ext cx="8596668" cy="5234729"/>
          </a:xfrm>
        </p:spPr>
        <p:txBody>
          <a:bodyPr/>
          <a:lstStyle/>
          <a:p>
            <a:pPr algn="just">
              <a:buFont typeface="Wingdings" panose="05000000000000000000" pitchFamily="2" charset="2"/>
              <a:buChar char="Ø"/>
            </a:pPr>
            <a:r>
              <a:rPr lang="en-US" b="0" i="0" dirty="0">
                <a:solidFill>
                  <a:schemeClr val="tx1"/>
                </a:solidFill>
                <a:effectLst/>
                <a:latin typeface="Times New Roman" panose="02020603050405020304" pitchFamily="18" charset="0"/>
                <a:cs typeface="Times New Roman" panose="02020603050405020304" pitchFamily="18" charset="0"/>
              </a:rPr>
              <a:t>The first passenger test of hyperloop technology was successfully conducted by Virgin Hyperloop with two employees of the company in November 2020 at </a:t>
            </a:r>
            <a:r>
              <a:rPr lang="en-US" b="0" i="0" dirty="0">
                <a:solidFill>
                  <a:srgbClr val="000000"/>
                </a:solidFill>
                <a:effectLst/>
                <a:latin typeface="Times New Roman" panose="02020603050405020304" pitchFamily="18" charset="0"/>
                <a:cs typeface="Times New Roman" panose="02020603050405020304" pitchFamily="18" charset="0"/>
              </a:rPr>
              <a:t>test track in the desert outside Las Vegas, Nevada</a:t>
            </a:r>
            <a:r>
              <a:rPr lang="en-US" b="0" i="0" dirty="0">
                <a:solidFill>
                  <a:schemeClr val="tx1"/>
                </a:solidFill>
                <a:effectLst/>
                <a:latin typeface="Times New Roman" panose="02020603050405020304" pitchFamily="18" charset="0"/>
                <a:cs typeface="Times New Roman" panose="02020603050405020304" pitchFamily="18" charset="0"/>
              </a:rPr>
              <a:t>, where the unit reached a maximum speed of 172 km/h (107 mph).</a:t>
            </a:r>
          </a:p>
          <a:p>
            <a:endParaRPr lang="en-US" baseline="30000" dirty="0">
              <a:solidFill>
                <a:schemeClr val="tx1"/>
              </a:solidFill>
              <a:latin typeface="Times New Roman" panose="02020603050405020304" pitchFamily="18" charset="0"/>
              <a:cs typeface="Times New Roman" panose="02020603050405020304" pitchFamily="18" charset="0"/>
            </a:endParaRPr>
          </a:p>
          <a:p>
            <a:endParaRPr lang="en-US" baseline="30000" dirty="0">
              <a:solidFill>
                <a:schemeClr val="tx1"/>
              </a:solidFill>
              <a:latin typeface="Times New Roman" panose="02020603050405020304" pitchFamily="18" charset="0"/>
              <a:cs typeface="Times New Roman" panose="02020603050405020304" pitchFamily="18" charset="0"/>
            </a:endParaRPr>
          </a:p>
          <a:p>
            <a:endParaRPr lang="en-US" baseline="30000" dirty="0">
              <a:solidFill>
                <a:schemeClr val="tx1"/>
              </a:solidFill>
              <a:latin typeface="Times New Roman" panose="02020603050405020304" pitchFamily="18" charset="0"/>
              <a:cs typeface="Times New Roman" panose="02020603050405020304" pitchFamily="18" charset="0"/>
            </a:endParaRPr>
          </a:p>
          <a:p>
            <a:endParaRPr lang="en-US" baseline="30000" dirty="0">
              <a:solidFill>
                <a:schemeClr val="tx1"/>
              </a:solidFill>
              <a:latin typeface="Times New Roman" panose="02020603050405020304" pitchFamily="18" charset="0"/>
              <a:cs typeface="Times New Roman" panose="02020603050405020304" pitchFamily="18" charset="0"/>
            </a:endParaRPr>
          </a:p>
          <a:p>
            <a:endParaRPr lang="en-US" baseline="30000" dirty="0">
              <a:solidFill>
                <a:schemeClr val="tx1"/>
              </a:solidFill>
              <a:latin typeface="Times New Roman" panose="02020603050405020304" pitchFamily="18" charset="0"/>
              <a:cs typeface="Times New Roman" panose="02020603050405020304" pitchFamily="18" charset="0"/>
            </a:endParaRPr>
          </a:p>
          <a:p>
            <a:endParaRPr lang="en-US" baseline="30000" dirty="0">
              <a:solidFill>
                <a:schemeClr val="tx1"/>
              </a:solidFill>
              <a:latin typeface="Times New Roman" panose="02020603050405020304" pitchFamily="18" charset="0"/>
              <a:cs typeface="Times New Roman" panose="02020603050405020304" pitchFamily="18" charset="0"/>
            </a:endParaRPr>
          </a:p>
          <a:p>
            <a:endParaRPr lang="en-US" baseline="30000" dirty="0">
              <a:solidFill>
                <a:schemeClr val="tx1"/>
              </a:solidFill>
              <a:latin typeface="Times New Roman" panose="02020603050405020304" pitchFamily="18" charset="0"/>
              <a:cs typeface="Times New Roman" panose="02020603050405020304" pitchFamily="18" charset="0"/>
            </a:endParaRPr>
          </a:p>
          <a:p>
            <a:endParaRPr lang="en-US" baseline="30000" dirty="0">
              <a:solidFill>
                <a:schemeClr val="tx1"/>
              </a:solidFill>
              <a:latin typeface="Times New Roman" panose="02020603050405020304" pitchFamily="18" charset="0"/>
              <a:cs typeface="Times New Roman" panose="02020603050405020304" pitchFamily="18" charset="0"/>
            </a:endParaRPr>
          </a:p>
          <a:p>
            <a:endParaRPr lang="en-US" baseline="30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Footer Placeholder 3"/>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14</a:t>
            </a:r>
            <a:endParaRPr lang="en-IN" sz="1200"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70" t="2902" b="9446"/>
          <a:stretch>
            <a:fillRect/>
          </a:stretch>
        </p:blipFill>
        <p:spPr>
          <a:xfrm>
            <a:off x="1543574" y="2062294"/>
            <a:ext cx="7415868" cy="3892974"/>
          </a:xfrm>
          <a:prstGeom prst="rect">
            <a:avLst/>
          </a:prstGeom>
        </p:spPr>
      </p:pic>
      <p:sp>
        <p:nvSpPr>
          <p:cNvPr id="9" name="Footer Placeholder 3"/>
          <p:cNvSpPr txBox="1"/>
          <p:nvPr/>
        </p:nvSpPr>
        <p:spPr>
          <a:xfrm>
            <a:off x="3070370" y="5979522"/>
            <a:ext cx="4613946" cy="17708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100" b="1" dirty="0">
                <a:solidFill>
                  <a:schemeClr val="tx1"/>
                </a:solidFill>
                <a:latin typeface="Times New Roman" panose="02020603050405020304" pitchFamily="18" charset="0"/>
                <a:cs typeface="Times New Roman" panose="02020603050405020304" pitchFamily="18" charset="0"/>
              </a:rPr>
              <a:t>(fig10- </a:t>
            </a:r>
            <a:r>
              <a:rPr lang="en-US" sz="1100" b="1" i="0" dirty="0">
                <a:solidFill>
                  <a:schemeClr val="tx1"/>
                </a:solidFill>
                <a:effectLst/>
                <a:latin typeface="Times New Roman" panose="02020603050405020304" pitchFamily="18" charset="0"/>
                <a:cs typeface="Times New Roman" panose="02020603050405020304" pitchFamily="18" charset="0"/>
              </a:rPr>
              <a:t>hyperloop technology was 1</a:t>
            </a:r>
            <a:r>
              <a:rPr lang="en-US" sz="1100" b="1" i="0" baseline="30000" dirty="0">
                <a:solidFill>
                  <a:schemeClr val="tx1"/>
                </a:solidFill>
                <a:effectLst/>
                <a:latin typeface="Times New Roman" panose="02020603050405020304" pitchFamily="18" charset="0"/>
                <a:cs typeface="Times New Roman" panose="02020603050405020304" pitchFamily="18" charset="0"/>
              </a:rPr>
              <a:t>st</a:t>
            </a:r>
            <a:r>
              <a:rPr lang="en-US" sz="1100" b="1" i="0" dirty="0">
                <a:solidFill>
                  <a:schemeClr val="tx1"/>
                </a:solidFill>
                <a:effectLst/>
                <a:latin typeface="Times New Roman" panose="02020603050405020304" pitchFamily="18" charset="0"/>
                <a:cs typeface="Times New Roman" panose="02020603050405020304" pitchFamily="18" charset="0"/>
              </a:rPr>
              <a:t> successfully human trial)</a:t>
            </a:r>
            <a:r>
              <a:rPr lang="en-IN" sz="1100" b="1" dirty="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15" y="192923"/>
            <a:ext cx="8596668" cy="1320800"/>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MERITS</a:t>
            </a:r>
          </a:p>
        </p:txBody>
      </p:sp>
      <p:sp>
        <p:nvSpPr>
          <p:cNvPr id="3" name="Content Placeholder 2"/>
          <p:cNvSpPr>
            <a:spLocks noGrp="1"/>
          </p:cNvSpPr>
          <p:nvPr>
            <p:ph idx="1"/>
          </p:nvPr>
        </p:nvSpPr>
        <p:spPr>
          <a:xfrm>
            <a:off x="350804" y="1109056"/>
            <a:ext cx="9086811" cy="4877775"/>
          </a:xfrm>
        </p:spPr>
        <p:txBody>
          <a:bodyPr>
            <a:normAutofit/>
          </a:bodyPr>
          <a:lstStyle/>
          <a:p>
            <a:pPr algn="just">
              <a:buFont typeface="Wingdings" panose="05000000000000000000" pitchFamily="2" charset="2"/>
              <a:buChar char="Ø"/>
            </a:pPr>
            <a:r>
              <a:rPr lang="en-US" sz="2000" b="1" i="0" dirty="0">
                <a:solidFill>
                  <a:schemeClr val="tx1"/>
                </a:solidFill>
                <a:effectLst/>
                <a:latin typeface="Times New Roman" panose="02020603050405020304" pitchFamily="18" charset="0"/>
                <a:cs typeface="Times New Roman" panose="02020603050405020304" pitchFamily="18" charset="0"/>
              </a:rPr>
              <a:t>High speed: </a:t>
            </a:r>
            <a:r>
              <a:rPr lang="en-US" sz="2000" b="0" i="0" dirty="0">
                <a:solidFill>
                  <a:schemeClr val="tx1"/>
                </a:solidFill>
                <a:effectLst/>
                <a:latin typeface="Times New Roman" panose="02020603050405020304" pitchFamily="18" charset="0"/>
                <a:cs typeface="Times New Roman" panose="02020603050405020304" pitchFamily="18" charset="0"/>
              </a:rPr>
              <a:t>Hyperloop technology has the potential to reach speeds of up to 760 mph (1,200 km/h), which is much faster than traditional forms of transportation and therefore reduces travel time.</a:t>
            </a:r>
          </a:p>
          <a:p>
            <a:pPr algn="just">
              <a:buFont typeface="Wingdings" panose="05000000000000000000" pitchFamily="2" charset="2"/>
              <a:buChar char="Ø"/>
            </a:pPr>
            <a:r>
              <a:rPr lang="en-US" sz="2000" b="1" i="0" dirty="0">
                <a:solidFill>
                  <a:schemeClr val="tx1"/>
                </a:solidFill>
                <a:effectLst/>
                <a:latin typeface="Times New Roman" panose="02020603050405020304" pitchFamily="18" charset="0"/>
                <a:cs typeface="Times New Roman" panose="02020603050405020304" pitchFamily="18" charset="0"/>
              </a:rPr>
              <a:t>Energy efficient: </a:t>
            </a:r>
            <a:r>
              <a:rPr lang="en-US" sz="2000" b="0" i="0" dirty="0">
                <a:solidFill>
                  <a:schemeClr val="tx1"/>
                </a:solidFill>
                <a:effectLst/>
                <a:latin typeface="Times New Roman" panose="02020603050405020304" pitchFamily="18" charset="0"/>
                <a:cs typeface="Times New Roman" panose="02020603050405020304" pitchFamily="18" charset="0"/>
              </a:rPr>
              <a:t>Hyperloop technology is designed to be highly energy-efficient and eco-friendly, with the ability to generate and store its own energy using renewable sources like solar power.</a:t>
            </a:r>
          </a:p>
          <a:p>
            <a:pPr algn="just">
              <a:buFont typeface="Wingdings" panose="05000000000000000000" pitchFamily="2" charset="2"/>
              <a:buChar char="Ø"/>
            </a:pPr>
            <a:r>
              <a:rPr lang="en-US" sz="2000" b="1" i="0" dirty="0">
                <a:solidFill>
                  <a:schemeClr val="tx1"/>
                </a:solidFill>
                <a:effectLst/>
                <a:latin typeface="Times New Roman" panose="02020603050405020304" pitchFamily="18" charset="0"/>
                <a:cs typeface="Times New Roman" panose="02020603050405020304" pitchFamily="18" charset="0"/>
              </a:rPr>
              <a:t>Weather-independent:</a:t>
            </a:r>
            <a:r>
              <a:rPr lang="en-US" sz="2000" b="0" i="0" dirty="0">
                <a:solidFill>
                  <a:schemeClr val="tx1"/>
                </a:solidFill>
                <a:effectLst/>
                <a:latin typeface="Times New Roman" panose="02020603050405020304" pitchFamily="18" charset="0"/>
                <a:cs typeface="Times New Roman" panose="02020603050405020304" pitchFamily="18" charset="0"/>
              </a:rPr>
              <a:t> Hyperloop technology is not affected by weather conditions like snow or rain, as the pods travel through enclosed tubes.</a:t>
            </a:r>
          </a:p>
          <a:p>
            <a:pPr algn="just">
              <a:buFont typeface="Wingdings" panose="05000000000000000000" pitchFamily="2" charset="2"/>
              <a:buChar char="Ø"/>
            </a:pPr>
            <a:r>
              <a:rPr lang="en-US" sz="2000" b="1" i="0" dirty="0">
                <a:solidFill>
                  <a:schemeClr val="tx1"/>
                </a:solidFill>
                <a:effectLst/>
                <a:latin typeface="Times New Roman" panose="02020603050405020304" pitchFamily="18" charset="0"/>
                <a:cs typeface="Times New Roman" panose="02020603050405020304" pitchFamily="18" charset="0"/>
              </a:rPr>
              <a:t>Low maintenance costs: </a:t>
            </a:r>
            <a:r>
              <a:rPr lang="en-US" sz="2000" b="0" i="0" dirty="0">
                <a:solidFill>
                  <a:schemeClr val="tx1"/>
                </a:solidFill>
                <a:effectLst/>
                <a:latin typeface="Times New Roman" panose="02020603050405020304" pitchFamily="18" charset="0"/>
                <a:cs typeface="Times New Roman" panose="02020603050405020304" pitchFamily="18" charset="0"/>
              </a:rPr>
              <a:t>Due to its simple design and lack of moving parts, Hyperloop technology is expected to have low maintenance costs compared to other forms of transportation.</a:t>
            </a:r>
          </a:p>
          <a:p>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3"/>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17</a:t>
            </a:r>
            <a:endParaRPr lang="en-IN" sz="1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15" y="200960"/>
            <a:ext cx="8596668" cy="1320800"/>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DEMERITS</a:t>
            </a:r>
          </a:p>
        </p:txBody>
      </p:sp>
      <p:sp>
        <p:nvSpPr>
          <p:cNvPr id="3" name="Content Placeholder 2"/>
          <p:cNvSpPr>
            <a:spLocks noGrp="1"/>
          </p:cNvSpPr>
          <p:nvPr>
            <p:ph idx="1"/>
          </p:nvPr>
        </p:nvSpPr>
        <p:spPr>
          <a:xfrm>
            <a:off x="417915" y="1374123"/>
            <a:ext cx="9266305" cy="5131457"/>
          </a:xfrm>
        </p:spPr>
        <p:txBody>
          <a:bodyPr>
            <a:normAutofit/>
          </a:bodyPr>
          <a:lstStyle/>
          <a:p>
            <a:pPr algn="just">
              <a:buFont typeface="Wingdings" panose="05000000000000000000" pitchFamily="2" charset="2"/>
              <a:buChar char="Ø"/>
            </a:pPr>
            <a:r>
              <a:rPr lang="en-IN" sz="2000" b="1" i="0" dirty="0">
                <a:solidFill>
                  <a:schemeClr val="tx1"/>
                </a:solidFill>
                <a:effectLst/>
                <a:latin typeface="Times New Roman" panose="02020603050405020304" pitchFamily="18" charset="0"/>
                <a:cs typeface="Times New Roman" panose="02020603050405020304" pitchFamily="18" charset="0"/>
              </a:rPr>
              <a:t>High implementation costs</a:t>
            </a:r>
            <a:r>
              <a:rPr lang="en-US" sz="2000" b="1" i="0" dirty="0">
                <a:solidFill>
                  <a:schemeClr val="tx1"/>
                </a:solidFill>
                <a:effectLst/>
                <a:latin typeface="Times New Roman" panose="02020603050405020304" pitchFamily="18" charset="0"/>
                <a:cs typeface="Times New Roman" panose="02020603050405020304" pitchFamily="18" charset="0"/>
              </a:rPr>
              <a:t>: </a:t>
            </a:r>
            <a:r>
              <a:rPr lang="en-US" sz="2000" b="0" i="0" dirty="0">
                <a:solidFill>
                  <a:schemeClr val="tx1"/>
                </a:solidFill>
                <a:effectLst/>
                <a:latin typeface="Times New Roman" panose="02020603050405020304" pitchFamily="18" charset="0"/>
                <a:cs typeface="Times New Roman" panose="02020603050405020304" pitchFamily="18" charset="0"/>
              </a:rPr>
              <a:t>Building a Hyperloop system requires a significant amount of investment, which makes it expensive for many regions and governments.</a:t>
            </a:r>
          </a:p>
          <a:p>
            <a:pPr algn="just">
              <a:buFont typeface="Wingdings" panose="05000000000000000000" pitchFamily="2" charset="2"/>
              <a:buChar char="Ø"/>
            </a:pPr>
            <a:r>
              <a:rPr lang="en-US" sz="2000" b="1" i="0" dirty="0">
                <a:solidFill>
                  <a:schemeClr val="tx1"/>
                </a:solidFill>
                <a:effectLst/>
                <a:latin typeface="Times New Roman" panose="02020603050405020304" pitchFamily="18" charset="0"/>
                <a:cs typeface="Times New Roman" panose="02020603050405020304" pitchFamily="18" charset="0"/>
              </a:rPr>
              <a:t>Reduced comfort: </a:t>
            </a:r>
            <a:r>
              <a:rPr lang="en-US" sz="2000" b="0" i="0" dirty="0">
                <a:solidFill>
                  <a:schemeClr val="tx1"/>
                </a:solidFill>
                <a:effectLst/>
                <a:latin typeface="Times New Roman" panose="02020603050405020304" pitchFamily="18" charset="0"/>
                <a:cs typeface="Times New Roman" panose="02020603050405020304" pitchFamily="18" charset="0"/>
              </a:rPr>
              <a:t>Due to the high speeds and acceleration of Hyperloop pods, passengers may experience discomfort or motion sickness and </a:t>
            </a:r>
            <a:r>
              <a:rPr lang="en-IN" sz="2000" dirty="0">
                <a:solidFill>
                  <a:schemeClr val="tx1"/>
                </a:solidFill>
                <a:latin typeface="Times New Roman" panose="02020603050405020304" pitchFamily="18" charset="0"/>
                <a:cs typeface="Times New Roman" panose="02020603050405020304" pitchFamily="18" charset="0"/>
              </a:rPr>
              <a:t>dizziness</a:t>
            </a:r>
            <a:r>
              <a:rPr lang="en-US" sz="2000" b="0" i="0" dirty="0">
                <a:solidFill>
                  <a:schemeClr val="tx1"/>
                </a:solidFill>
                <a:effectLst/>
                <a:latin typeface="Times New Roman" panose="02020603050405020304" pitchFamily="18" charset="0"/>
                <a:cs typeface="Times New Roman" panose="02020603050405020304" pitchFamily="18" charset="0"/>
              </a:rPr>
              <a:t> during the ride.</a:t>
            </a:r>
          </a:p>
          <a:p>
            <a:pPr algn="just">
              <a:buFont typeface="Wingdings" panose="05000000000000000000" pitchFamily="2" charset="2"/>
              <a:buChar char="Ø"/>
            </a:pPr>
            <a:r>
              <a:rPr lang="en-US" sz="2000" b="1" i="0" dirty="0">
                <a:solidFill>
                  <a:schemeClr val="tx1"/>
                </a:solidFill>
                <a:effectLst/>
                <a:latin typeface="Times New Roman" panose="02020603050405020304" pitchFamily="18" charset="0"/>
                <a:cs typeface="Times New Roman" panose="02020603050405020304" pitchFamily="18" charset="0"/>
              </a:rPr>
              <a:t>Regulatory challenges: </a:t>
            </a:r>
            <a:r>
              <a:rPr lang="en-US" sz="2000" b="0" i="0" dirty="0">
                <a:solidFill>
                  <a:schemeClr val="tx1"/>
                </a:solidFill>
                <a:effectLst/>
                <a:latin typeface="Times New Roman" panose="02020603050405020304" pitchFamily="18" charset="0"/>
                <a:cs typeface="Times New Roman" panose="02020603050405020304" pitchFamily="18" charset="0"/>
              </a:rPr>
              <a:t>The development and operation of Hyperloop systems could face regulatory challenges and opposition from various stakeholders, including governments, transportation companies, and environmental groups.</a:t>
            </a:r>
          </a:p>
          <a:p>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3"/>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18</a:t>
            </a:r>
            <a:endParaRPr lang="en-IN" sz="1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971" y="0"/>
            <a:ext cx="8596668" cy="1320800"/>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0" y="721454"/>
            <a:ext cx="9563575" cy="5636488"/>
          </a:xfrm>
        </p:spPr>
        <p:txBody>
          <a:bodyPr>
            <a:normAutofit/>
          </a:bodyPr>
          <a:lstStyle/>
          <a:p>
            <a:pPr algn="just">
              <a:buFont typeface="Wingdings" panose="05000000000000000000" pitchFamily="2" charset="2"/>
              <a:buChar char="Ø"/>
            </a:pPr>
            <a:r>
              <a:rPr lang="en-US" sz="2000" b="1" i="0" dirty="0">
                <a:solidFill>
                  <a:schemeClr val="tx1"/>
                </a:solidFill>
                <a:effectLst/>
                <a:latin typeface="Times New Roman" panose="02020603050405020304" pitchFamily="18" charset="0"/>
                <a:cs typeface="Times New Roman" panose="02020603050405020304" pitchFamily="18" charset="0"/>
              </a:rPr>
              <a:t>Urban passenger transportation: </a:t>
            </a:r>
            <a:r>
              <a:rPr lang="en-US" sz="2000" b="0" i="0" dirty="0">
                <a:solidFill>
                  <a:schemeClr val="tx1"/>
                </a:solidFill>
                <a:effectLst/>
                <a:latin typeface="Times New Roman" panose="02020603050405020304" pitchFamily="18" charset="0"/>
                <a:cs typeface="Times New Roman" panose="02020603050405020304" pitchFamily="18" charset="0"/>
              </a:rPr>
              <a:t>Hyperloop systems could be used to connect different parts of a city or regions, reducing traffic congestion and making it easier for people to travel around the city.</a:t>
            </a:r>
          </a:p>
          <a:p>
            <a:pPr algn="l">
              <a:buFont typeface="Wingdings" panose="05000000000000000000" pitchFamily="2" charset="2"/>
              <a:buChar char="Ø"/>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3"/>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19</a:t>
            </a:r>
            <a:endParaRPr lang="en-IN" sz="1200" b="1"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07" y="1674782"/>
            <a:ext cx="6805197" cy="2380125"/>
          </a:xfrm>
          <a:prstGeom prst="rect">
            <a:avLst/>
          </a:prstGeom>
        </p:spPr>
      </p:pic>
      <p:sp>
        <p:nvSpPr>
          <p:cNvPr id="7" name="Footer Placeholder 3"/>
          <p:cNvSpPr txBox="1"/>
          <p:nvPr/>
        </p:nvSpPr>
        <p:spPr>
          <a:xfrm>
            <a:off x="7002716" y="2230135"/>
            <a:ext cx="2184013"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sz="1200" b="1" dirty="0">
                <a:solidFill>
                  <a:schemeClr val="tx1"/>
                </a:solidFill>
                <a:latin typeface="Times New Roman" panose="02020603050405020304" pitchFamily="18" charset="0"/>
                <a:cs typeface="Times New Roman" panose="02020603050405020304" pitchFamily="18" charset="0"/>
              </a:rPr>
              <a:t>(fig13- representation of urban transportation)                       </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9" name="AutoShape 6" descr="How Does the Hyperloop Work? | G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444451" y="4144116"/>
            <a:ext cx="6805195" cy="20782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523" y="176169"/>
            <a:ext cx="8853532" cy="5947794"/>
          </a:xfrm>
        </p:spPr>
        <p:txBody>
          <a:bodyPr>
            <a:normAutofit/>
          </a:bodyPr>
          <a:lstStyle/>
          <a:p>
            <a:pPr algn="just">
              <a:buFont typeface="Wingdings" panose="05000000000000000000" pitchFamily="2" charset="2"/>
              <a:buChar char="Ø"/>
            </a:pPr>
            <a:r>
              <a:rPr lang="en-US" sz="1800" b="1" i="0" dirty="0">
                <a:solidFill>
                  <a:schemeClr val="tx1"/>
                </a:solidFill>
                <a:effectLst/>
                <a:latin typeface="Times New Roman" panose="02020603050405020304" pitchFamily="18" charset="0"/>
                <a:cs typeface="Times New Roman" panose="02020603050405020304" pitchFamily="18" charset="0"/>
              </a:rPr>
              <a:t>Cargo transportation: </a:t>
            </a:r>
            <a:r>
              <a:rPr lang="en-US" sz="1800" b="0" i="0" dirty="0">
                <a:solidFill>
                  <a:schemeClr val="tx1"/>
                </a:solidFill>
                <a:effectLst/>
                <a:latin typeface="Times New Roman" panose="02020603050405020304" pitchFamily="18" charset="0"/>
                <a:cs typeface="Times New Roman" panose="02020603050405020304" pitchFamily="18" charset="0"/>
              </a:rPr>
              <a:t>Hyperloop technology could also be used to transport cargo quickly and efficiently, which could have significant benefits for industries like logistics and e-commerce.</a:t>
            </a:r>
          </a:p>
          <a:p>
            <a:pPr algn="just">
              <a:buFont typeface="Wingdings" panose="05000000000000000000" pitchFamily="2" charset="2"/>
              <a:buChar char="Ø"/>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i="0" dirty="0">
                <a:solidFill>
                  <a:schemeClr val="tx1"/>
                </a:solidFill>
                <a:effectLst/>
                <a:latin typeface="Times New Roman" panose="02020603050405020304" pitchFamily="18" charset="0"/>
                <a:cs typeface="Times New Roman" panose="02020603050405020304" pitchFamily="18" charset="0"/>
              </a:rPr>
              <a:t>Emergency transportation: </a:t>
            </a:r>
            <a:r>
              <a:rPr lang="en-US" sz="1800" b="0" i="0" dirty="0">
                <a:solidFill>
                  <a:schemeClr val="tx1"/>
                </a:solidFill>
                <a:effectLst/>
                <a:latin typeface="Times New Roman" panose="02020603050405020304" pitchFamily="18" charset="0"/>
                <a:cs typeface="Times New Roman" panose="02020603050405020304" pitchFamily="18" charset="0"/>
              </a:rPr>
              <a:t>In emergency situations, such as natural disasters , medical or surgical emergencies </a:t>
            </a:r>
            <a:r>
              <a:rPr lang="en-US" dirty="0">
                <a:solidFill>
                  <a:schemeClr val="tx1"/>
                </a:solidFill>
                <a:latin typeface="Times New Roman" panose="02020603050405020304" pitchFamily="18" charset="0"/>
                <a:cs typeface="Times New Roman" panose="02020603050405020304" pitchFamily="18" charset="0"/>
              </a:rPr>
              <a:t>and</a:t>
            </a:r>
            <a:r>
              <a:rPr lang="en-US" sz="1800" b="0" i="0" dirty="0">
                <a:solidFill>
                  <a:schemeClr val="tx1"/>
                </a:solidFill>
                <a:effectLst/>
                <a:latin typeface="Times New Roman" panose="02020603050405020304" pitchFamily="18" charset="0"/>
                <a:cs typeface="Times New Roman" panose="02020603050405020304" pitchFamily="18" charset="0"/>
              </a:rPr>
              <a:t> military emergencies Hyperloop technology could provide a faster and more efficient way to transport people and supplies.</a:t>
            </a:r>
          </a:p>
          <a:p>
            <a:pPr marL="0" indent="0">
              <a:buNone/>
            </a:pPr>
            <a:endParaRPr lang="en-IN" dirty="0"/>
          </a:p>
        </p:txBody>
      </p:sp>
      <p:sp>
        <p:nvSpPr>
          <p:cNvPr id="9" name="Footer Placeholder 3"/>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20</a:t>
            </a:r>
            <a:endParaRPr lang="en-IN" sz="1200" b="1"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23" y="1431809"/>
            <a:ext cx="4055028" cy="2877669"/>
          </a:xfrm>
          <a:prstGeom prst="rect">
            <a:avLst/>
          </a:prstGeom>
        </p:spPr>
      </p:pic>
      <p:pic>
        <p:nvPicPr>
          <p:cNvPr id="8" name="Picture 2" descr="Cargoloop, the Hyperloop for Freight"/>
          <p:cNvPicPr>
            <a:picLocks noChangeAspect="1" noChangeArrowheads="1"/>
          </p:cNvPicPr>
          <p:nvPr/>
        </p:nvPicPr>
        <p:blipFill rotWithShape="1">
          <a:blip r:embed="rId3">
            <a:extLst>
              <a:ext uri="{28A0092B-C50C-407E-A947-70E740481C1C}">
                <a14:useLocalDpi xmlns:a14="http://schemas.microsoft.com/office/drawing/2010/main" val="0"/>
              </a:ext>
            </a:extLst>
          </a:blip>
          <a:srcRect r="-357" b="23686"/>
          <a:stretch/>
        </p:blipFill>
        <p:spPr bwMode="auto">
          <a:xfrm>
            <a:off x="4588397" y="1431809"/>
            <a:ext cx="4723841" cy="2196063"/>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3">
            <a:extLst>
              <a:ext uri="{FF2B5EF4-FFF2-40B4-BE49-F238E27FC236}">
                <a16:creationId xmlns:a16="http://schemas.microsoft.com/office/drawing/2014/main" id="{39ECEE31-076C-4F29-BDD3-350BCAD50508}"/>
              </a:ext>
            </a:extLst>
          </p:cNvPr>
          <p:cNvSpPr txBox="1"/>
          <p:nvPr/>
        </p:nvSpPr>
        <p:spPr>
          <a:xfrm>
            <a:off x="4303551" y="4110606"/>
            <a:ext cx="2646767"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sz="1200" b="1" dirty="0">
                <a:solidFill>
                  <a:schemeClr val="tx1"/>
                </a:solidFill>
                <a:latin typeface="Times New Roman" panose="02020603050405020304" pitchFamily="18" charset="0"/>
                <a:cs typeface="Times New Roman" panose="02020603050405020304" pitchFamily="18" charset="0"/>
              </a:rPr>
              <a:t>(fig14- representation of cargo and emergency transportation)                       </a:t>
            </a:r>
            <a:endParaRPr lang="en-IN" sz="1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E401-42DD-4D74-BECD-34173CD59D19}"/>
              </a:ext>
            </a:extLst>
          </p:cNvPr>
          <p:cNvSpPr>
            <a:spLocks noGrp="1"/>
          </p:cNvSpPr>
          <p:nvPr>
            <p:ph type="title"/>
          </p:nvPr>
        </p:nvSpPr>
        <p:spPr>
          <a:xfrm>
            <a:off x="677334" y="1"/>
            <a:ext cx="8596668" cy="816638"/>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CONCLUSION</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6038E7-C1D4-4672-87EB-FB8D72265F18}"/>
              </a:ext>
            </a:extLst>
          </p:cNvPr>
          <p:cNvSpPr>
            <a:spLocks noGrp="1"/>
          </p:cNvSpPr>
          <p:nvPr>
            <p:ph idx="1"/>
          </p:nvPr>
        </p:nvSpPr>
        <p:spPr>
          <a:xfrm>
            <a:off x="413053" y="986225"/>
            <a:ext cx="8860949" cy="5224723"/>
          </a:xfrm>
        </p:spPr>
        <p:txBody>
          <a:bodyPr>
            <a:normAutofit/>
          </a:bodyPr>
          <a:lstStyle/>
          <a:p>
            <a:pPr algn="just">
              <a:lnSpc>
                <a:spcPct val="150000"/>
              </a:lnSpc>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In conclusion, the Hyperloop technology is a significant </a:t>
            </a:r>
            <a:r>
              <a:rPr lang="en-US" sz="2000" dirty="0">
                <a:solidFill>
                  <a:schemeClr val="tx1"/>
                </a:solidFill>
                <a:latin typeface="Times New Roman" panose="02020603050405020304" pitchFamily="18" charset="0"/>
                <a:cs typeface="Times New Roman" panose="02020603050405020304" pitchFamily="18" charset="0"/>
              </a:rPr>
              <a:t>game changer</a:t>
            </a:r>
            <a:r>
              <a:rPr lang="en-US" sz="2000" b="0" i="0" dirty="0">
                <a:solidFill>
                  <a:schemeClr val="tx1"/>
                </a:solidFill>
                <a:effectLst/>
                <a:latin typeface="Times New Roman" panose="02020603050405020304" pitchFamily="18" charset="0"/>
                <a:cs typeface="Times New Roman" panose="02020603050405020304" pitchFamily="18" charset="0"/>
              </a:rPr>
              <a:t> in the transportation industry, providing a futuristic and sustainable </a:t>
            </a:r>
            <a:r>
              <a:rPr lang="en-IN" sz="2000" b="0" i="0" dirty="0">
                <a:solidFill>
                  <a:schemeClr val="tx1"/>
                </a:solidFill>
                <a:effectLst/>
                <a:latin typeface="Times New Roman" panose="02020603050405020304" pitchFamily="18" charset="0"/>
                <a:cs typeface="Times New Roman" panose="02020603050405020304" pitchFamily="18" charset="0"/>
              </a:rPr>
              <a:t>mode of transportation.</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Its successful implementation has the potential to bring significant benefits to society by creating new business opportunities and improving connectivity and helps to boost the </a:t>
            </a:r>
            <a:r>
              <a:rPr lang="en-IN" sz="2000" b="0" i="0" dirty="0">
                <a:solidFill>
                  <a:schemeClr val="tx1"/>
                </a:solidFill>
                <a:effectLst/>
                <a:latin typeface="Times New Roman" panose="02020603050405020304" pitchFamily="18" charset="0"/>
                <a:cs typeface="Times New Roman" panose="02020603050405020304" pitchFamily="18" charset="0"/>
              </a:rPr>
              <a:t>economic development of the country</a:t>
            </a:r>
            <a:r>
              <a:rPr lang="en-US" sz="2000" b="0" i="0" dirty="0">
                <a:solidFill>
                  <a:schemeClr val="tx1"/>
                </a:solidFill>
                <a:effectLst/>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With its high speeds, low emissions, and efficient use of energy, the Hyperloop system could offer a sustainable , cost-effective and eco-friendly alternative to traditional transportation options</a:t>
            </a:r>
            <a:r>
              <a:rPr lang="en-US" b="0" i="0" dirty="0">
                <a:solidFill>
                  <a:schemeClr val="tx1"/>
                </a:solidFill>
                <a:effectLst/>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48F7341B-A36B-47F0-B407-B8B75AC491D9}"/>
              </a:ext>
            </a:extLst>
          </p:cNvPr>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21</a:t>
            </a:r>
            <a:endParaRPr lang="en-I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76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834" y="0"/>
            <a:ext cx="8596668" cy="1320800"/>
          </a:xfrm>
        </p:spPr>
        <p:txBody>
          <a:bodyPr>
            <a:normAutofit/>
          </a:bodyPr>
          <a:lstStyle/>
          <a:p>
            <a:pPr algn="ctr"/>
            <a:r>
              <a:rPr lang="en-IN" b="1" u="sng" dirty="0">
                <a:solidFill>
                  <a:schemeClr val="tx1"/>
                </a:solidFill>
                <a:latin typeface="Times New Roman" panose="02020603050405020304" pitchFamily="18" charset="0"/>
                <a:cs typeface="Times New Roman" panose="02020603050405020304" pitchFamily="18" charset="0"/>
              </a:rPr>
              <a:t>FUTURE ENHANCEMENTS</a:t>
            </a:r>
            <a:br>
              <a:rPr lang="en-IN" b="1" u="sng" dirty="0">
                <a:solidFill>
                  <a:schemeClr val="tx1"/>
                </a:solidFill>
              </a:rPr>
            </a:br>
            <a:endParaRPr lang="en-IN" b="1" u="sng" dirty="0">
              <a:solidFill>
                <a:schemeClr val="tx1"/>
              </a:solidFill>
            </a:endParaRPr>
          </a:p>
        </p:txBody>
      </p:sp>
      <p:sp>
        <p:nvSpPr>
          <p:cNvPr id="3" name="Content Placeholder 2"/>
          <p:cNvSpPr>
            <a:spLocks noGrp="1"/>
          </p:cNvSpPr>
          <p:nvPr>
            <p:ph idx="1"/>
          </p:nvPr>
        </p:nvSpPr>
        <p:spPr>
          <a:xfrm>
            <a:off x="492776" y="687898"/>
            <a:ext cx="8986784" cy="5545122"/>
          </a:xfrm>
        </p:spPr>
        <p:txBody>
          <a:bodyPr>
            <a:normAutofit/>
          </a:bodyPr>
          <a:lstStyle/>
          <a:p>
            <a:pPr algn="just">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Augmented reality and entertainment: </a:t>
            </a:r>
            <a:r>
              <a:rPr lang="en-US" b="0" i="0" dirty="0">
                <a:solidFill>
                  <a:schemeClr val="tx1"/>
                </a:solidFill>
                <a:effectLst/>
                <a:latin typeface="Times New Roman" panose="02020603050405020304" pitchFamily="18" charset="0"/>
                <a:cs typeface="Times New Roman" panose="02020603050405020304" pitchFamily="18" charset="0"/>
              </a:rPr>
              <a:t>Hyperloop systems could be equipped with augmented reality systems that could provide passengers with entertainment, information, and even virtual reality experiences during their journey.</a:t>
            </a:r>
          </a:p>
          <a:p>
            <a:pPr algn="just">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Improvements in comfort and passenger experience: </a:t>
            </a:r>
            <a:r>
              <a:rPr lang="en-US" b="0" i="0" dirty="0">
                <a:solidFill>
                  <a:schemeClr val="tx1"/>
                </a:solidFill>
                <a:effectLst/>
                <a:latin typeface="Times New Roman" panose="02020603050405020304" pitchFamily="18" charset="0"/>
                <a:cs typeface="Times New Roman" panose="02020603050405020304" pitchFamily="18" charset="0"/>
              </a:rPr>
              <a:t>Future enhancements could focus on improving the comfort and passenger experience in the Hyperloop pods. This could include innovations in seating, entertainment systems, and temperature control.</a:t>
            </a:r>
          </a:p>
          <a:p>
            <a:pPr algn="just">
              <a:buFont typeface="Wingdings" panose="05000000000000000000" pitchFamily="2" charset="2"/>
              <a:buChar char="Ø"/>
            </a:pPr>
            <a:r>
              <a:rPr lang="en-US" b="1" i="0" dirty="0">
                <a:solidFill>
                  <a:schemeClr val="tx1"/>
                </a:solidFill>
                <a:effectLst/>
                <a:latin typeface="Times New Roman" panose="02020603050405020304" pitchFamily="18" charset="0"/>
                <a:cs typeface="Times New Roman" panose="02020603050405020304" pitchFamily="18" charset="0"/>
              </a:rPr>
              <a:t> Integration with renewable energy sources: </a:t>
            </a:r>
            <a:r>
              <a:rPr lang="en-US" b="0" i="0" dirty="0">
                <a:solidFill>
                  <a:schemeClr val="tx1"/>
                </a:solidFill>
                <a:effectLst/>
                <a:latin typeface="Times New Roman" panose="02020603050405020304" pitchFamily="18" charset="0"/>
                <a:cs typeface="Times New Roman" panose="02020603050405020304" pitchFamily="18" charset="0"/>
              </a:rPr>
              <a:t>To further reduce emissions and increase sustainability, the Hyperloop could be integrated with renewable energy sources such as solar, wind, or hydroelectric power. This would make the system even more environmentally friendly and cost-effective.</a:t>
            </a:r>
          </a:p>
          <a:p>
            <a:pPr marL="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3"/>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22</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3"/>
          <p:cNvSpPr txBox="1"/>
          <p:nvPr/>
        </p:nvSpPr>
        <p:spPr>
          <a:xfrm>
            <a:off x="332189" y="5587984"/>
            <a:ext cx="3606270"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sz="1200" b="1" dirty="0">
                <a:solidFill>
                  <a:schemeClr val="tx1"/>
                </a:solidFill>
                <a:latin typeface="Times New Roman" panose="02020603050405020304" pitchFamily="18" charset="0"/>
                <a:cs typeface="Times New Roman" panose="02020603050405020304" pitchFamily="18" charset="0"/>
              </a:rPr>
              <a:t>(fig15- depection of using AR  inside hyperloop)                       </a:t>
            </a:r>
            <a:endParaRPr lang="en-IN" sz="12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 y="3800095"/>
            <a:ext cx="2559230" cy="1748183"/>
          </a:xfrm>
          <a:prstGeom prst="rect">
            <a:avLst/>
          </a:prstGeom>
        </p:spPr>
      </p:pic>
      <p:pic>
        <p:nvPicPr>
          <p:cNvPr id="10" name="Picture 9">
            <a:extLst>
              <a:ext uri="{FF2B5EF4-FFF2-40B4-BE49-F238E27FC236}">
                <a16:creationId xmlns:a16="http://schemas.microsoft.com/office/drawing/2014/main" id="{FF57894B-624E-442A-83F8-7DBF21F97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178" y="3800095"/>
            <a:ext cx="3927813" cy="1791717"/>
          </a:xfrm>
          <a:prstGeom prst="rect">
            <a:avLst/>
          </a:prstGeom>
        </p:spPr>
      </p:pic>
      <p:sp>
        <p:nvSpPr>
          <p:cNvPr id="11" name="Footer Placeholder 3">
            <a:extLst>
              <a:ext uri="{FF2B5EF4-FFF2-40B4-BE49-F238E27FC236}">
                <a16:creationId xmlns:a16="http://schemas.microsoft.com/office/drawing/2014/main" id="{8532982C-4ECB-4DCB-8097-41D92181C9DC}"/>
              </a:ext>
            </a:extLst>
          </p:cNvPr>
          <p:cNvSpPr txBox="1"/>
          <p:nvPr/>
        </p:nvSpPr>
        <p:spPr>
          <a:xfrm>
            <a:off x="4692138" y="5631520"/>
            <a:ext cx="345357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nl-NL" sz="1200" b="1" dirty="0">
                <a:solidFill>
                  <a:schemeClr val="tx1"/>
                </a:solidFill>
                <a:latin typeface="Times New Roman" panose="02020603050405020304" pitchFamily="18" charset="0"/>
                <a:cs typeface="Times New Roman" panose="02020603050405020304" pitchFamily="18" charset="0"/>
              </a:rPr>
              <a:t>(fig16- solar pannel mounted on top of tubes </a:t>
            </a:r>
            <a:r>
              <a:rPr lang="nl-NL" sz="1200" dirty="0">
                <a:solidFill>
                  <a:schemeClr val="tx1"/>
                </a:solidFill>
              </a:rPr>
              <a:t>)                       </a:t>
            </a:r>
            <a:endParaRPr lang="en-IN" sz="12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2" y="81094"/>
            <a:ext cx="8596668" cy="735544"/>
          </a:xfrm>
        </p:spPr>
        <p:txBody>
          <a:bodyPr>
            <a:normAutofit/>
          </a:bodyPr>
          <a:lstStyle/>
          <a:p>
            <a:pPr algn="ctr"/>
            <a:r>
              <a:rPr lang="en-IN" b="1" u="sng"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509554" y="816638"/>
            <a:ext cx="8596668" cy="5406281"/>
          </a:xfrm>
        </p:spPr>
        <p:txBody>
          <a:bodyPr>
            <a:normAutofit/>
          </a:bodyPr>
          <a:lstStyle/>
          <a:p>
            <a:pP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TECHNICAL BACKGROUND</a:t>
            </a:r>
          </a:p>
          <a:p>
            <a:pPr>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     SYSTEM ARCHITECTURE</a:t>
            </a:r>
          </a:p>
          <a:p>
            <a:pPr>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     SYSTEM WORKING</a:t>
            </a:r>
          </a:p>
          <a:p>
            <a:pPr>
              <a:buFont typeface="Wingdings" panose="05000000000000000000" pitchFamily="2" charset="2"/>
              <a:buChar char="§"/>
            </a:pPr>
            <a:r>
              <a:rPr lang="en-IN" sz="2000" dirty="0">
                <a:solidFill>
                  <a:schemeClr val="tx1"/>
                </a:solidFill>
                <a:latin typeface="Times New Roman" panose="02020603050405020304" pitchFamily="18" charset="0"/>
                <a:cs typeface="Times New Roman" panose="02020603050405020304" pitchFamily="18" charset="0"/>
              </a:rPr>
              <a:t>     RECENT IMPLEMENTATION</a:t>
            </a:r>
          </a:p>
          <a:p>
            <a:pP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MERITS</a:t>
            </a:r>
          </a:p>
          <a:p>
            <a:pP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DEMERITS</a:t>
            </a:r>
          </a:p>
          <a:p>
            <a:pP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APPLICATION</a:t>
            </a:r>
          </a:p>
          <a:p>
            <a:pP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FUTURE ENHANCEMENTS</a:t>
            </a:r>
          </a:p>
          <a:p>
            <a:pP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REFERENCES</a:t>
            </a:r>
          </a:p>
          <a:p>
            <a:pPr>
              <a:buFont typeface="+mj-lt"/>
              <a:buAutoNum type="arabicParenR"/>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C7D6997-958C-48C8-A026-6BFA82949F2B}"/>
              </a:ext>
            </a:extLst>
          </p:cNvPr>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721" y="0"/>
            <a:ext cx="8596668" cy="1320800"/>
          </a:xfrm>
        </p:spPr>
        <p:txBody>
          <a:bodyPr>
            <a:normAutofit/>
          </a:bodyPr>
          <a:lstStyle/>
          <a:p>
            <a:pPr algn="ctr"/>
            <a:r>
              <a:rPr lang="en-IN" b="1" u="sng" dirty="0">
                <a:solidFill>
                  <a:schemeClr val="tx1"/>
                </a:solidFill>
                <a:latin typeface="Times New Roman" panose="02020603050405020304" pitchFamily="18" charset="0"/>
                <a:cs typeface="Times New Roman" panose="02020603050405020304" pitchFamily="18" charset="0"/>
              </a:rPr>
              <a:t>REFERENCES</a:t>
            </a:r>
            <a:br>
              <a:rPr lang="en-IN" dirty="0"/>
            </a:br>
            <a:endParaRPr lang="en-IN" dirty="0"/>
          </a:p>
        </p:txBody>
      </p:sp>
      <p:sp>
        <p:nvSpPr>
          <p:cNvPr id="3" name="Content Placeholder 2"/>
          <p:cNvSpPr>
            <a:spLocks noGrp="1"/>
          </p:cNvSpPr>
          <p:nvPr>
            <p:ph idx="1"/>
          </p:nvPr>
        </p:nvSpPr>
        <p:spPr>
          <a:xfrm>
            <a:off x="333385" y="919017"/>
            <a:ext cx="9227890" cy="5322391"/>
          </a:xfrm>
        </p:spPr>
        <p:txBody>
          <a:bodyPr>
            <a:noAutofit/>
          </a:bodyPr>
          <a:lstStyle/>
          <a:p>
            <a:pPr marL="0" indent="0" algn="just">
              <a:lnSpc>
                <a:spcPct val="110000"/>
              </a:lnSpc>
              <a:buNone/>
            </a:pPr>
            <a:r>
              <a:rPr lang="en-I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“Demand for Passenger Capsules for Hyperloop High-Speed Transportation System”- Case Study From Poland” -  </a:t>
            </a:r>
            <a:r>
              <a:rPr lang="en-IN" dirty="0">
                <a:latin typeface="Times New Roman" panose="02020603050405020304" pitchFamily="18" charset="0"/>
                <a:cs typeface="Times New Roman" panose="02020603050405020304" pitchFamily="18" charset="0"/>
              </a:rPr>
              <a:t>IEEE  – Published on  March 2022.</a:t>
            </a:r>
          </a:p>
          <a:p>
            <a:pPr marL="0" indent="0" algn="just">
              <a:lnSpc>
                <a:spcPct val="110000"/>
              </a:lnSpc>
              <a:buNone/>
            </a:pPr>
            <a:endParaRPr lang="en-IN" dirty="0">
              <a:latin typeface="Times New Roman" panose="02020603050405020304" pitchFamily="18" charset="0"/>
              <a:cs typeface="Times New Roman" panose="02020603050405020304" pitchFamily="18" charset="0"/>
            </a:endParaRPr>
          </a:p>
          <a:p>
            <a:pPr marL="0" indent="0" algn="just">
              <a:lnSpc>
                <a:spcPct val="110000"/>
              </a:lnSpc>
              <a:buNone/>
            </a:pPr>
            <a:r>
              <a:rPr lang="en-IN"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Towards sustainable transportation: The development of hyperloop technology in Saudi Arabia” –WJETR- </a:t>
            </a:r>
            <a:r>
              <a:rPr lang="en-IN" dirty="0">
                <a:latin typeface="Times New Roman" panose="02020603050405020304" pitchFamily="18" charset="0"/>
                <a:cs typeface="Times New Roman" panose="02020603050405020304" pitchFamily="18" charset="0"/>
              </a:rPr>
              <a:t>Published on </a:t>
            </a:r>
            <a:r>
              <a:rPr lang="en-US" dirty="0">
                <a:latin typeface="Times New Roman" panose="02020603050405020304" pitchFamily="18" charset="0"/>
                <a:cs typeface="Times New Roman" panose="02020603050405020304" pitchFamily="18" charset="0"/>
              </a:rPr>
              <a:t>July 2022.</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a:p>
            <a:pPr marL="0" indent="0" algn="just">
              <a:lnSpc>
                <a:spcPct val="110000"/>
              </a:lnSpc>
              <a:buNone/>
            </a:pPr>
            <a:r>
              <a:rPr lang="en-US" dirty="0">
                <a:latin typeface="Times New Roman" panose="02020603050405020304" pitchFamily="18" charset="0"/>
                <a:cs typeface="Times New Roman" panose="02020603050405020304" pitchFamily="18" charset="0"/>
              </a:rPr>
              <a:t>[3] “Hyperloop: The innovative logistic technology”- WJETR – Published on </a:t>
            </a:r>
          </a:p>
          <a:p>
            <a:pPr marL="0" indent="0" algn="just">
              <a:lnSpc>
                <a:spcPct val="110000"/>
              </a:lnSpc>
              <a:buNone/>
            </a:pPr>
            <a:r>
              <a:rPr lang="en-US" dirty="0">
                <a:latin typeface="Times New Roman" panose="02020603050405020304" pitchFamily="18" charset="0"/>
                <a:cs typeface="Times New Roman" panose="02020603050405020304" pitchFamily="18" charset="0"/>
              </a:rPr>
              <a:t>March  2022</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a:p>
            <a:pPr marL="0" indent="0" algn="just">
              <a:lnSpc>
                <a:spcPct val="110000"/>
              </a:lnSpc>
              <a:buNone/>
            </a:pPr>
            <a:r>
              <a:rPr lang="en-IN" dirty="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“DESIGN AND ANALYSIS OF HYPERLOOP ” - IJERT</a:t>
            </a:r>
            <a:r>
              <a:rPr lang="en-IN" dirty="0">
                <a:latin typeface="Times New Roman" panose="02020603050405020304" pitchFamily="18" charset="0"/>
                <a:cs typeface="Times New Roman" panose="02020603050405020304" pitchFamily="18" charset="0"/>
              </a:rPr>
              <a:t>– Published on April 2022</a:t>
            </a:r>
          </a:p>
          <a:p>
            <a:pPr marL="0" indent="0" algn="just">
              <a:lnSpc>
                <a:spcPct val="110000"/>
              </a:lnSpc>
              <a:buNone/>
            </a:pPr>
            <a:endParaRPr lang="en-IN" dirty="0">
              <a:latin typeface="Times New Roman" panose="02020603050405020304" pitchFamily="18" charset="0"/>
              <a:cs typeface="Times New Roman" panose="02020603050405020304" pitchFamily="18" charset="0"/>
            </a:endParaRPr>
          </a:p>
          <a:p>
            <a:pPr marL="0" indent="0" algn="just">
              <a:lnSpc>
                <a:spcPct val="110000"/>
              </a:lnSpc>
              <a:buNone/>
            </a:pPr>
            <a:r>
              <a:rPr lang="en-US" dirty="0">
                <a:latin typeface="Times New Roman" panose="02020603050405020304" pitchFamily="18" charset="0"/>
                <a:cs typeface="Times New Roman" panose="02020603050405020304" pitchFamily="18" charset="0"/>
              </a:rPr>
              <a:t>[5]” User Preferences towards Hyperloop Systems: Initial Insights from Germany”</a:t>
            </a:r>
          </a:p>
          <a:p>
            <a:pPr marL="0" indent="0" algn="just">
              <a:lnSpc>
                <a:spcPct val="110000"/>
              </a:lnSpc>
              <a:buNone/>
            </a:pPr>
            <a:r>
              <a:rPr lang="en-US" dirty="0">
                <a:latin typeface="Times New Roman" panose="02020603050405020304" pitchFamily="18" charset="0"/>
                <a:cs typeface="Times New Roman" panose="02020603050405020304" pitchFamily="18" charset="0"/>
              </a:rPr>
              <a:t>-MDPI –Published on </a:t>
            </a:r>
            <a:r>
              <a:rPr lang="en-IN" dirty="0">
                <a:latin typeface="Times New Roman" panose="02020603050405020304" pitchFamily="18" charset="0"/>
                <a:cs typeface="Times New Roman" panose="02020603050405020304" pitchFamily="18" charset="0"/>
              </a:rPr>
              <a:t>October 2022 </a:t>
            </a:r>
          </a:p>
          <a:p>
            <a:pPr marL="0" indent="0">
              <a:lnSpc>
                <a:spcPct val="110000"/>
              </a:lnSpc>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6" name="Footer Placeholder 3"/>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23</a:t>
            </a:r>
            <a:endParaRPr lang="en-IN" sz="1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ow Does the Hyperloop Work? | GW"/>
          <p:cNvSpPr>
            <a:spLocks noChangeAspect="1" noChangeArrowheads="1"/>
          </p:cNvSpPr>
          <p:nvPr/>
        </p:nvSpPr>
        <p:spPr bwMode="auto">
          <a:xfrm>
            <a:off x="7336173" y="36810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Content Placeholder 5"/>
          <p:cNvSpPr>
            <a:spLocks noGrp="1"/>
          </p:cNvSpPr>
          <p:nvPr>
            <p:ph idx="1"/>
          </p:nvPr>
        </p:nvSpPr>
        <p:spPr>
          <a:xfrm>
            <a:off x="568277" y="809535"/>
            <a:ext cx="8596668" cy="5730969"/>
          </a:xfrm>
        </p:spPr>
        <p:txBody>
          <a:bodyPr>
            <a:norm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“Hyperloop Communications: Challenges, Advances, and Approaches” -  </a:t>
            </a:r>
            <a:r>
              <a:rPr lang="en-IN" dirty="0">
                <a:latin typeface="Times New Roman" panose="02020603050405020304" pitchFamily="18" charset="0"/>
                <a:cs typeface="Times New Roman" panose="02020603050405020304" pitchFamily="18" charset="0"/>
              </a:rPr>
              <a:t>IEEE  – Published on  October 2021</a:t>
            </a:r>
          </a:p>
          <a:p>
            <a:pPr marL="0" indent="0" algn="just">
              <a:lnSpc>
                <a:spcPct val="150000"/>
              </a:lnSpc>
              <a:buNone/>
            </a:pPr>
            <a:r>
              <a:rPr lang="en-IN"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“Analysis on technical aspect of a Hyperloop system” -</a:t>
            </a:r>
            <a:r>
              <a:rPr lang="en-IN" dirty="0">
                <a:latin typeface="Times New Roman" panose="02020603050405020304" pitchFamily="18" charset="0"/>
                <a:cs typeface="Times New Roman" panose="02020603050405020304" pitchFamily="18" charset="0"/>
              </a:rPr>
              <a:t> IJERT– Published on November 2021</a:t>
            </a:r>
          </a:p>
          <a:p>
            <a:pPr marL="0" indent="0" algn="just">
              <a:lnSpc>
                <a:spcPct val="150000"/>
              </a:lnSpc>
              <a:buNone/>
            </a:pPr>
            <a:r>
              <a:rPr lang="en-US" dirty="0">
                <a:latin typeface="Times New Roman" panose="02020603050405020304" pitchFamily="18" charset="0"/>
                <a:cs typeface="Times New Roman" panose="02020603050405020304" pitchFamily="18" charset="0"/>
              </a:rPr>
              <a:t>[8] “Hyperloop, The New Transport System”-</a:t>
            </a:r>
            <a:r>
              <a:rPr lang="en-IN" dirty="0">
                <a:latin typeface="Times New Roman" panose="02020603050405020304" pitchFamily="18" charset="0"/>
                <a:cs typeface="Times New Roman" panose="02020603050405020304" pitchFamily="18" charset="0"/>
              </a:rPr>
              <a:t> IJERT</a:t>
            </a:r>
            <a:r>
              <a:rPr lang="en-US" dirty="0">
                <a:latin typeface="Times New Roman" panose="02020603050405020304" pitchFamily="18" charset="0"/>
                <a:cs typeface="Times New Roman" panose="02020603050405020304" pitchFamily="18" charset="0"/>
              </a:rPr>
              <a:t> – Published on </a:t>
            </a:r>
          </a:p>
          <a:p>
            <a:pPr marL="0" indent="0" algn="just">
              <a:lnSpc>
                <a:spcPct val="150000"/>
              </a:lnSpc>
              <a:buNone/>
            </a:pPr>
            <a:r>
              <a:rPr lang="en-US" dirty="0">
                <a:latin typeface="Times New Roman" panose="02020603050405020304" pitchFamily="18" charset="0"/>
                <a:cs typeface="Times New Roman" panose="02020603050405020304" pitchFamily="18" charset="0"/>
              </a:rPr>
              <a:t>special issue 2021</a:t>
            </a:r>
          </a:p>
          <a:p>
            <a:pPr marL="0" indent="0" algn="just">
              <a:lnSpc>
                <a:spcPct val="150000"/>
              </a:lnSpc>
              <a:buNone/>
            </a:pPr>
            <a:r>
              <a:rPr lang="en-US" dirty="0">
                <a:latin typeface="Times New Roman" panose="02020603050405020304" pitchFamily="18" charset="0"/>
                <a:cs typeface="Times New Roman" panose="02020603050405020304" pitchFamily="18" charset="0"/>
              </a:rPr>
              <a:t>[9] “Prospects and Challenges of the Hyperloop Transportation System: A Systematic Technology Review”- IEEE – Published on February 2021</a:t>
            </a:r>
          </a:p>
          <a:p>
            <a:pPr marL="0" indent="0" algn="just">
              <a:lnSpc>
                <a:spcPct val="150000"/>
              </a:lnSpc>
              <a:buNone/>
            </a:pPr>
            <a:r>
              <a:rPr lang="en-US" dirty="0">
                <a:latin typeface="Times New Roman" panose="02020603050405020304" pitchFamily="18" charset="0"/>
                <a:cs typeface="Times New Roman" panose="02020603050405020304" pitchFamily="18" charset="0"/>
              </a:rPr>
              <a:t>[10] “Hyperloop Academic Research: A Systematic Review and a Taxonomy of Issues”- MDPI – Published on </a:t>
            </a:r>
            <a:r>
              <a:rPr lang="en-IN" dirty="0">
                <a:latin typeface="Times New Roman" panose="02020603050405020304" pitchFamily="18" charset="0"/>
                <a:cs typeface="Times New Roman" panose="02020603050405020304" pitchFamily="18" charset="0"/>
              </a:rPr>
              <a:t>June 2021</a:t>
            </a: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0D51A09E-C301-4734-9DDB-D75D438C3EC4}"/>
              </a:ext>
            </a:extLst>
          </p:cNvPr>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24</a:t>
            </a:r>
            <a:endParaRPr lang="en-IN" sz="1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4116" y="2217712"/>
            <a:ext cx="8596668" cy="1320800"/>
          </a:xfrm>
        </p:spPr>
        <p:txBody>
          <a:bodyPr>
            <a:noAutofit/>
          </a:bodyPr>
          <a:lstStyle/>
          <a:p>
            <a:pPr algn="ctr"/>
            <a:r>
              <a:rPr lang="en-IN" sz="9600" i="1" dirty="0">
                <a:solidFill>
                  <a:schemeClr val="accent2">
                    <a:lumMod val="75000"/>
                  </a:schemeClr>
                </a:solidFill>
                <a:latin typeface="Ink Free" panose="03080402000500000000" pitchFamily="66" charset="0"/>
              </a:rPr>
              <a:t>THANK YOU</a:t>
            </a:r>
          </a:p>
        </p:txBody>
      </p:sp>
      <p:sp>
        <p:nvSpPr>
          <p:cNvPr id="6" name="Footer Placeholder 3"/>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64" y="0"/>
            <a:ext cx="8596668" cy="1320800"/>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67610" y="1019686"/>
            <a:ext cx="8596668" cy="5204945"/>
          </a:xfrm>
        </p:spPr>
        <p:txBody>
          <a:bodyPr>
            <a:normAutofit/>
          </a:bodyPr>
          <a:lstStyle/>
          <a:p>
            <a:pPr algn="just">
              <a:buFont typeface="Wingdings" panose="05000000000000000000" pitchFamily="2" charset="2"/>
              <a:buChar char="Ø"/>
            </a:pPr>
            <a:r>
              <a:rPr lang="en-US" sz="2400" i="0" kern="0"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Hyperloop technology is a futuristic mode of transportation that proposed to move people and cargo at high speeds through vacuum-sealed tubes. </a:t>
            </a:r>
          </a:p>
          <a:p>
            <a:pPr algn="just">
              <a:buFont typeface="Wingdings" panose="05000000000000000000" pitchFamily="2" charset="2"/>
              <a:buChar char="Ø"/>
            </a:pPr>
            <a:r>
              <a:rPr lang="en-US" sz="2400" i="0" kern="0"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It is considered the 5th generation of transportation, following on from </a:t>
            </a:r>
            <a:r>
              <a:rPr lang="en-US" sz="2400" i="0" kern="0"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a:t>
            </a:r>
            <a:r>
              <a:rPr lang="en-US" sz="2400" kern="0">
                <a:solidFill>
                  <a:schemeClr val="tx1"/>
                </a:solidFill>
                <a:latin typeface="Times New Roman" panose="02020603050405020304" pitchFamily="18" charset="0"/>
                <a:ea typeface="SimSun" panose="02010600030101010101" pitchFamily="2" charset="-122"/>
                <a:cs typeface="Times New Roman" panose="02020603050405020304" pitchFamily="18" charset="0"/>
              </a:rPr>
              <a:t>current</a:t>
            </a:r>
            <a:r>
              <a:rPr lang="en-US" sz="2400" i="0" kern="0" spc="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400" i="0" kern="0"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modes of transportation, such as trains, automobiles, airplanes, and ships. </a:t>
            </a:r>
          </a:p>
          <a:p>
            <a:pPr algn="just">
              <a:buFont typeface="Wingdings" panose="05000000000000000000" pitchFamily="2" charset="2"/>
              <a:buChar char="Ø"/>
            </a:pPr>
            <a:r>
              <a:rPr lang="en-US" sz="2400" i="0" kern="0" spc="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This presentation will provide an overview of hyperloop technology, including its technical background, merits and demerits, applications, and future enhancements.</a:t>
            </a:r>
            <a:endParaRPr lang="en-US"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3</a:t>
            </a:r>
            <a:endParaRPr lang="en-IN" sz="1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74" y="0"/>
            <a:ext cx="8596668" cy="1320800"/>
          </a:xfrm>
        </p:spPr>
        <p:txBody>
          <a:bodyPr/>
          <a:lstStyle/>
          <a:p>
            <a:pPr algn="ctr"/>
            <a:r>
              <a:rPr lang="en-IN" b="1" u="sng"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7334" y="796955"/>
            <a:ext cx="8596668" cy="5244408"/>
          </a:xfrm>
        </p:spPr>
        <p:txBody>
          <a:bodyPr>
            <a:normAutofit/>
          </a:bodyPr>
          <a:lstStyle/>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Hyperloop is a transportation system that utilizes high-speed pods or capsules that travel through low-pressure tubes, reaching speeds of up to 700 mph (1,125 km/h).</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The Hyperloop system proposed to significantly reduce travel times between cities, making it a potential game-changer for long-distance travel.</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This technology was first proposed by SpaceX and Tesla CEO Elon Musk in 2013 as a solution to the problems faced by traditional modes of transportation such as high costs, long travel times, and environmental concerns.</a:t>
            </a:r>
          </a:p>
          <a:p>
            <a:pPr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Several companies are working on developing and implementing Hyperloop technology, including Virgin Hyperloop, Hyperloop Transportation Technologies (HTT), and SpaceX.</a:t>
            </a:r>
            <a:endParaRPr lang="en-US" sz="24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7" name="Footer Placeholder 3"/>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4</a:t>
            </a:r>
            <a:endParaRPr lang="en-IN" sz="1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933"/>
            <a:ext cx="9014583" cy="1641129"/>
          </a:xfrm>
        </p:spPr>
        <p:txBody>
          <a:bodyPr>
            <a:normAutofit fontScale="90000"/>
          </a:bodyPr>
          <a:lstStyle/>
          <a:p>
            <a:pPr algn="ctr"/>
            <a:r>
              <a:rPr lang="en-IN" sz="3600" b="1" u="sng" dirty="0">
                <a:solidFill>
                  <a:schemeClr val="tx1"/>
                </a:solidFill>
                <a:latin typeface="Times New Roman" panose="02020603050405020304" pitchFamily="18" charset="0"/>
                <a:cs typeface="Times New Roman" panose="02020603050405020304" pitchFamily="18" charset="0"/>
              </a:rPr>
              <a:t>TECHNICAL BACKGROUND</a:t>
            </a:r>
            <a:br>
              <a:rPr lang="en-IN" sz="3600" b="1" u="sng" dirty="0">
                <a:solidFill>
                  <a:schemeClr val="tx1"/>
                </a:solidFill>
                <a:latin typeface="Times New Roman" panose="02020603050405020304" pitchFamily="18" charset="0"/>
                <a:cs typeface="Times New Roman" panose="02020603050405020304" pitchFamily="18" charset="0"/>
              </a:rPr>
            </a:br>
            <a:br>
              <a:rPr lang="en-IN" b="1" u="sng" dirty="0">
                <a:solidFill>
                  <a:schemeClr val="tx1"/>
                </a:solidFill>
              </a:rPr>
            </a:br>
            <a:r>
              <a:rPr lang="en-IN" b="1" u="sng" dirty="0">
                <a:solidFill>
                  <a:schemeClr val="tx1"/>
                </a:solidFill>
                <a:latin typeface="Times New Roman" panose="02020603050405020304" pitchFamily="18" charset="0"/>
                <a:cs typeface="Times New Roman" panose="02020603050405020304" pitchFamily="18" charset="0"/>
              </a:rPr>
              <a:t>SYSTEM ARCHITECTURE</a:t>
            </a:r>
          </a:p>
        </p:txBody>
      </p:sp>
      <p:sp>
        <p:nvSpPr>
          <p:cNvPr id="3" name="Content Placeholder 2"/>
          <p:cNvSpPr>
            <a:spLocks noGrp="1"/>
          </p:cNvSpPr>
          <p:nvPr>
            <p:ph idx="1"/>
          </p:nvPr>
        </p:nvSpPr>
        <p:spPr>
          <a:xfrm>
            <a:off x="99133" y="1776062"/>
            <a:ext cx="9715986" cy="6340286"/>
          </a:xfrm>
        </p:spPr>
        <p:txBody>
          <a:bodyPr>
            <a:noAutofit/>
          </a:bodyPr>
          <a:lstStyle/>
          <a:p>
            <a:pPr algn="just">
              <a:buFont typeface="Wingdings" panose="05000000000000000000" pitchFamily="2" charset="2"/>
              <a:buChar char="Ø"/>
            </a:pPr>
            <a:r>
              <a:rPr lang="en-US" b="0" i="0" dirty="0">
                <a:solidFill>
                  <a:schemeClr val="tx1"/>
                </a:solidFill>
                <a:effectLst/>
                <a:latin typeface="Söhne"/>
              </a:rPr>
              <a:t>The architecture design of the hyperloop transportation system includes the following components:</a:t>
            </a:r>
            <a:r>
              <a:rPr lang="en-US" dirty="0">
                <a:solidFill>
                  <a:schemeClr val="tx1"/>
                </a:solidFill>
                <a:latin typeface="Times New Roman" panose="02020603050405020304" pitchFamily="18" charset="0"/>
                <a:cs typeface="Times New Roman" panose="02020603050405020304" pitchFamily="18" charset="0"/>
              </a:rPr>
              <a:t>-</a:t>
            </a: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Tubes</a:t>
            </a:r>
          </a:p>
          <a:p>
            <a:pPr algn="just">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Pods</a:t>
            </a:r>
          </a:p>
          <a:p>
            <a:pPr algn="just">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Vacuum Pumps</a:t>
            </a:r>
          </a:p>
          <a:p>
            <a:pPr algn="just">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Energy Source</a:t>
            </a:r>
          </a:p>
          <a:p>
            <a:pPr algn="just">
              <a:buFont typeface="+mj-lt"/>
              <a:buAutoNum type="arabicPeriod"/>
            </a:pPr>
            <a:r>
              <a:rPr lang="en-US" sz="1600" b="1" dirty="0">
                <a:solidFill>
                  <a:schemeClr val="tx1"/>
                </a:solidFill>
                <a:latin typeface="Times New Roman" panose="02020603050405020304" pitchFamily="18" charset="0"/>
                <a:cs typeface="Times New Roman" panose="02020603050405020304" pitchFamily="18" charset="0"/>
              </a:rPr>
              <a:t>Control System</a:t>
            </a:r>
          </a:p>
          <a:p>
            <a:pPr algn="l">
              <a:buFont typeface="Wingdings" panose="05000000000000000000" pitchFamily="2" charset="2"/>
              <a:buChar char="Ø"/>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0" indent="0" algn="l">
              <a:buNone/>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0" indent="0" algn="l">
              <a:buNone/>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3"/>
          <p:cNvSpPr>
            <a:spLocks noGrp="1"/>
          </p:cNvSpPr>
          <p:nvPr>
            <p:ph type="ftr" sz="quarter" idx="11"/>
          </p:nvPr>
        </p:nvSpPr>
        <p:spPr>
          <a:xfrm>
            <a:off x="417915" y="6357942"/>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3">
            <a:extLst>
              <a:ext uri="{FF2B5EF4-FFF2-40B4-BE49-F238E27FC236}">
                <a16:creationId xmlns:a16="http://schemas.microsoft.com/office/drawing/2014/main" id="{5A561A20-ACD7-4AED-A76F-648DC3BD2807}"/>
              </a:ext>
            </a:extLst>
          </p:cNvPr>
          <p:cNvSpPr txBox="1"/>
          <p:nvPr/>
        </p:nvSpPr>
        <p:spPr>
          <a:xfrm>
            <a:off x="3045204" y="5894805"/>
            <a:ext cx="581089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nl-NL" sz="1100" b="1" dirty="0">
                <a:solidFill>
                  <a:schemeClr val="tx1"/>
                </a:solidFill>
                <a:latin typeface="Times New Roman" panose="02020603050405020304" pitchFamily="18" charset="0"/>
                <a:cs typeface="Times New Roman" panose="02020603050405020304" pitchFamily="18" charset="0"/>
              </a:rPr>
              <a:t>(fig1-Hyperloop architecture overview)</a:t>
            </a:r>
            <a:endParaRPr lang="en-IN" sz="11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6681D8C-95FD-4D54-95BC-FDBD33E45A4B}"/>
              </a:ext>
            </a:extLst>
          </p:cNvPr>
          <p:cNvPicPr>
            <a:picLocks noChangeAspect="1"/>
          </p:cNvPicPr>
          <p:nvPr/>
        </p:nvPicPr>
        <p:blipFill rotWithShape="1">
          <a:blip r:embed="rId2">
            <a:extLst>
              <a:ext uri="{28A0092B-C50C-407E-A947-70E740481C1C}">
                <a14:useLocalDpi xmlns:a14="http://schemas.microsoft.com/office/drawing/2010/main" val="0"/>
              </a:ext>
            </a:extLst>
          </a:blip>
          <a:srcRect t="6962" r="1175" b="8292"/>
          <a:stretch>
            <a:fillRect/>
          </a:stretch>
        </p:blipFill>
        <p:spPr>
          <a:xfrm>
            <a:off x="2725656" y="2265028"/>
            <a:ext cx="7399856" cy="30032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0979F-8933-42BB-8601-722FB543677C}"/>
              </a:ext>
            </a:extLst>
          </p:cNvPr>
          <p:cNvSpPr>
            <a:spLocks noGrp="1"/>
          </p:cNvSpPr>
          <p:nvPr>
            <p:ph idx="1"/>
          </p:nvPr>
        </p:nvSpPr>
        <p:spPr>
          <a:xfrm>
            <a:off x="450830" y="931178"/>
            <a:ext cx="8596668" cy="5201174"/>
          </a:xfrm>
        </p:spPr>
        <p:txBody>
          <a:bodyPr/>
          <a:lstStyle/>
          <a:p>
            <a:pPr algn="just"/>
            <a:r>
              <a:rPr lang="en-US" sz="2000" b="1" i="0" dirty="0">
                <a:solidFill>
                  <a:schemeClr val="tx1"/>
                </a:solidFill>
                <a:effectLst/>
                <a:latin typeface="Times New Roman" panose="02020603050405020304" pitchFamily="18" charset="0"/>
                <a:cs typeface="Times New Roman" panose="02020603050405020304" pitchFamily="18" charset="0"/>
              </a:rPr>
              <a:t>Tube:</a:t>
            </a:r>
            <a:r>
              <a:rPr lang="en-US" sz="2000" b="0" i="0" dirty="0">
                <a:solidFill>
                  <a:schemeClr val="tx1"/>
                </a:solidFill>
                <a:effectLst/>
                <a:latin typeface="Times New Roman" panose="02020603050405020304" pitchFamily="18" charset="0"/>
                <a:cs typeface="Times New Roman" panose="02020603050405020304" pitchFamily="18" charset="0"/>
              </a:rPr>
              <a:t> The hyperloop tube is a long, sealed, low-pressure tube that is elevated on columns or constructed underground. The tube is designed to minimize air resistance and enable the pod to travel at high speeds.</a:t>
            </a:r>
          </a:p>
          <a:p>
            <a:pPr algn="just"/>
            <a:r>
              <a:rPr lang="en-US" sz="2000" b="1" dirty="0">
                <a:solidFill>
                  <a:schemeClr val="tx1"/>
                </a:solidFill>
                <a:effectLst/>
                <a:latin typeface="Times New Roman" panose="02020603050405020304" pitchFamily="18" charset="0"/>
                <a:cs typeface="Times New Roman" panose="02020603050405020304" pitchFamily="18" charset="0"/>
                <a:sym typeface="+mn-ea"/>
              </a:rPr>
              <a:t>Pods: </a:t>
            </a:r>
            <a:r>
              <a:rPr lang="en-US" sz="2000" dirty="0">
                <a:solidFill>
                  <a:schemeClr val="tx1"/>
                </a:solidFill>
                <a:effectLst/>
                <a:latin typeface="Times New Roman" panose="02020603050405020304" pitchFamily="18" charset="0"/>
                <a:cs typeface="Times New Roman" panose="02020603050405020304" pitchFamily="18" charset="0"/>
                <a:sym typeface="+mn-ea"/>
              </a:rPr>
              <a:t>The hyperloop pods are passenger or cargo capsules that travel inside the tube. The pods are autonomous and can operate individually or be coupled together to form a train-like configuration.</a:t>
            </a:r>
          </a:p>
          <a:p>
            <a:pPr algn="just"/>
            <a:r>
              <a:rPr lang="en-US" sz="2000" b="1" i="0" dirty="0">
                <a:solidFill>
                  <a:schemeClr val="tx1"/>
                </a:solidFill>
                <a:effectLst/>
                <a:latin typeface="Times New Roman" panose="02020603050405020304" pitchFamily="18" charset="0"/>
                <a:cs typeface="Times New Roman" panose="02020603050405020304" pitchFamily="18" charset="0"/>
              </a:rPr>
              <a:t>Energy source: </a:t>
            </a:r>
            <a:r>
              <a:rPr lang="en-US" sz="2000" b="0" i="0" dirty="0">
                <a:solidFill>
                  <a:schemeClr val="tx1"/>
                </a:solidFill>
                <a:effectLst/>
                <a:latin typeface="Times New Roman" panose="02020603050405020304" pitchFamily="18" charset="0"/>
                <a:cs typeface="Times New Roman" panose="02020603050405020304" pitchFamily="18" charset="0"/>
              </a:rPr>
              <a:t>The hyperloop system requires a significant amount of energy to operate. The energy source can be renewable, such as solar or wind, or traditional, such as natural gas or electricity</a:t>
            </a:r>
          </a:p>
          <a:p>
            <a:pPr algn="just"/>
            <a:r>
              <a:rPr lang="en-US" sz="2000" b="1" i="0" dirty="0">
                <a:solidFill>
                  <a:schemeClr val="tx1"/>
                </a:solidFill>
                <a:effectLst/>
                <a:latin typeface="Times New Roman" panose="02020603050405020304" pitchFamily="18" charset="0"/>
                <a:cs typeface="Times New Roman" panose="02020603050405020304" pitchFamily="18" charset="0"/>
              </a:rPr>
              <a:t>Vacuum pumps: </a:t>
            </a:r>
            <a:r>
              <a:rPr lang="en-US" sz="2000" b="0" i="0" dirty="0">
                <a:solidFill>
                  <a:schemeClr val="tx1"/>
                </a:solidFill>
                <a:effectLst/>
                <a:latin typeface="Times New Roman" panose="02020603050405020304" pitchFamily="18" charset="0"/>
                <a:cs typeface="Times New Roman" panose="02020603050405020304" pitchFamily="18" charset="0"/>
              </a:rPr>
              <a:t>The tube is maintained at a low-pressure environment to minimize air resistance, which requires powerful vacuum pumps to maintain the desired pressure inside the tube.</a:t>
            </a:r>
          </a:p>
          <a:p>
            <a:pPr algn="just">
              <a:buFont typeface="Wingdings" panose="05000000000000000000" pitchFamily="2" charset="2"/>
              <a:buChar char="Ø"/>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1400" b="0" i="0" dirty="0">
              <a:solidFill>
                <a:schemeClr val="tx1"/>
              </a:solidFill>
              <a:effectLst/>
              <a:latin typeface="Times New Roman" panose="02020603050405020304" pitchFamily="18" charset="0"/>
              <a:cs typeface="Times New Roman" panose="02020603050405020304" pitchFamily="18" charset="0"/>
            </a:endParaRPr>
          </a:p>
          <a:p>
            <a:pPr marL="0" indent="0" algn="l">
              <a:buNone/>
            </a:pPr>
            <a:endParaRPr lang="en-US" sz="1400"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
        <p:nvSpPr>
          <p:cNvPr id="8" name="Footer Placeholder 3">
            <a:extLst>
              <a:ext uri="{FF2B5EF4-FFF2-40B4-BE49-F238E27FC236}">
                <a16:creationId xmlns:a16="http://schemas.microsoft.com/office/drawing/2014/main" id="{82F89A26-F9AD-486D-BD6D-B52146DA226D}"/>
              </a:ext>
            </a:extLst>
          </p:cNvPr>
          <p:cNvSpPr>
            <a:spLocks noGrp="1"/>
          </p:cNvSpPr>
          <p:nvPr>
            <p:ph type="ftr" sz="quarter" idx="11"/>
          </p:nvPr>
        </p:nvSpPr>
        <p:spPr>
          <a:xfrm>
            <a:off x="275302" y="6460360"/>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6</a:t>
            </a:r>
            <a:endParaRPr lang="en-I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94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DA0D-7F97-4963-9A5B-74BA004F3CC8}"/>
              </a:ext>
            </a:extLst>
          </p:cNvPr>
          <p:cNvSpPr>
            <a:spLocks noGrp="1"/>
          </p:cNvSpPr>
          <p:nvPr>
            <p:ph type="title"/>
          </p:nvPr>
        </p:nvSpPr>
        <p:spPr>
          <a:xfrm>
            <a:off x="475998" y="0"/>
            <a:ext cx="8596668" cy="687897"/>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SYSTEM WORKING</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C596FD-719A-429B-9C2B-22A8C25B472D}"/>
              </a:ext>
            </a:extLst>
          </p:cNvPr>
          <p:cNvSpPr>
            <a:spLocks noGrp="1"/>
          </p:cNvSpPr>
          <p:nvPr>
            <p:ph idx="1"/>
          </p:nvPr>
        </p:nvSpPr>
        <p:spPr>
          <a:xfrm>
            <a:off x="92279" y="604006"/>
            <a:ext cx="9437615" cy="5858799"/>
          </a:xfrm>
        </p:spPr>
        <p:txBody>
          <a:bodyPr>
            <a:normAutofit/>
          </a:bodyPr>
          <a:lstStyle/>
          <a:p>
            <a:pPr algn="just">
              <a:buFont typeface="Wingdings" panose="05000000000000000000" pitchFamily="2" charset="2"/>
              <a:buChar char="v"/>
            </a:pPr>
            <a:r>
              <a:rPr lang="en-US" sz="1400" b="1" dirty="0">
                <a:solidFill>
                  <a:schemeClr val="tx1"/>
                </a:solidFill>
                <a:latin typeface="Times New Roman" panose="02020603050405020304" pitchFamily="18" charset="0"/>
                <a:cs typeface="Times New Roman" panose="02020603050405020304" pitchFamily="18" charset="0"/>
              </a:rPr>
              <a:t>Control System:</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The control system of a Hyperloop is a crucial part of the overall technology, as it is responsible for ensuring the safe and efficient operation of the system.</a:t>
            </a:r>
            <a:endParaRPr lang="en-US" sz="14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The control system of a Hyperloop is be responsible for controlling various components of the system, such as the propulsion system is responsible for accelerating the pod, while the levitation system keeps it hovering above the track. The braking system is used to slow down and stop the pod when necessary.</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The control system is also responsible for coordinating the operation of these different components, as well as monitoring their performance and making adjustments as needed. </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The control system consist of four layers, including:</a:t>
            </a:r>
          </a:p>
          <a:p>
            <a:pPr algn="just">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Hardware Layer:</a:t>
            </a:r>
          </a:p>
          <a:p>
            <a:pPr algn="just">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Communication Layer:</a:t>
            </a:r>
          </a:p>
          <a:p>
            <a:pPr algn="just">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Software Layer:</a:t>
            </a:r>
          </a:p>
          <a:p>
            <a:pPr algn="just">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User Interface Layer</a:t>
            </a:r>
          </a:p>
        </p:txBody>
      </p:sp>
      <p:sp>
        <p:nvSpPr>
          <p:cNvPr id="5" name="Footer Placeholder 3">
            <a:extLst>
              <a:ext uri="{FF2B5EF4-FFF2-40B4-BE49-F238E27FC236}">
                <a16:creationId xmlns:a16="http://schemas.microsoft.com/office/drawing/2014/main" id="{4C97F648-1555-4C86-B8A4-A780163C0E07}"/>
              </a:ext>
            </a:extLst>
          </p:cNvPr>
          <p:cNvSpPr>
            <a:spLocks noGrp="1"/>
          </p:cNvSpPr>
          <p:nvPr>
            <p:ph type="ftr" sz="quarter" idx="11"/>
          </p:nvPr>
        </p:nvSpPr>
        <p:spPr>
          <a:xfrm>
            <a:off x="417915" y="6462806"/>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8</a:t>
            </a:r>
            <a:endParaRPr lang="en-IN" sz="1200" b="1"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C1549E4-D336-45D2-82E0-4585C191F986}"/>
              </a:ext>
            </a:extLst>
          </p:cNvPr>
          <p:cNvPicPr>
            <a:picLocks noChangeAspect="1"/>
          </p:cNvPicPr>
          <p:nvPr/>
        </p:nvPicPr>
        <p:blipFill rotWithShape="1">
          <a:blip r:embed="rId2">
            <a:extLst>
              <a:ext uri="{28A0092B-C50C-407E-A947-70E740481C1C}">
                <a14:useLocalDpi xmlns:a14="http://schemas.microsoft.com/office/drawing/2010/main" val="0"/>
              </a:ext>
            </a:extLst>
          </a:blip>
          <a:srcRect r="3095" b="5198"/>
          <a:stretch/>
        </p:blipFill>
        <p:spPr>
          <a:xfrm>
            <a:off x="5033395" y="2535225"/>
            <a:ext cx="2273416" cy="3413857"/>
          </a:xfrm>
          <a:prstGeom prst="rect">
            <a:avLst/>
          </a:prstGeom>
        </p:spPr>
      </p:pic>
      <p:sp>
        <p:nvSpPr>
          <p:cNvPr id="10" name="Footer Placeholder 3">
            <a:extLst>
              <a:ext uri="{FF2B5EF4-FFF2-40B4-BE49-F238E27FC236}">
                <a16:creationId xmlns:a16="http://schemas.microsoft.com/office/drawing/2014/main" id="{52E989BE-5050-4017-9DEC-67CB820D1FFE}"/>
              </a:ext>
            </a:extLst>
          </p:cNvPr>
          <p:cNvSpPr txBox="1"/>
          <p:nvPr/>
        </p:nvSpPr>
        <p:spPr>
          <a:xfrm>
            <a:off x="4580350" y="5949082"/>
            <a:ext cx="317950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nl-NL" sz="1100" b="1" dirty="0">
                <a:solidFill>
                  <a:schemeClr val="tx1"/>
                </a:solidFill>
                <a:latin typeface="Times New Roman" panose="02020603050405020304" pitchFamily="18" charset="0"/>
                <a:cs typeface="Times New Roman" panose="02020603050405020304" pitchFamily="18" charset="0"/>
              </a:rPr>
              <a:t>(fig5- hyperlop control system tier architecture)</a:t>
            </a:r>
            <a:endParaRPr lang="en-IN" sz="1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14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29110-B733-4622-978C-82C0BE2FDA29}"/>
              </a:ext>
            </a:extLst>
          </p:cNvPr>
          <p:cNvSpPr>
            <a:spLocks noGrp="1"/>
          </p:cNvSpPr>
          <p:nvPr>
            <p:ph idx="1"/>
          </p:nvPr>
        </p:nvSpPr>
        <p:spPr>
          <a:xfrm>
            <a:off x="677334" y="151003"/>
            <a:ext cx="8596668" cy="5890360"/>
          </a:xfrm>
        </p:spPr>
        <p:txBody>
          <a:bodyPr>
            <a:normAutofit fontScale="92500" lnSpcReduction="10000"/>
          </a:bodyPr>
          <a:lstStyle/>
          <a:p>
            <a:pPr algn="just">
              <a:buFont typeface="Wingdings" panose="05000000000000000000" pitchFamily="2" charset="2"/>
              <a:buChar char="v"/>
            </a:pPr>
            <a:r>
              <a:rPr lang="en-US" sz="1500" b="1" i="0" dirty="0">
                <a:solidFill>
                  <a:schemeClr val="tx1"/>
                </a:solidFill>
                <a:effectLst/>
                <a:latin typeface="Times New Roman" panose="02020603050405020304" pitchFamily="18" charset="0"/>
                <a:cs typeface="Times New Roman" panose="02020603050405020304" pitchFamily="18" charset="0"/>
              </a:rPr>
              <a:t>Hardware Layer: </a:t>
            </a:r>
          </a:p>
          <a:p>
            <a:pPr marL="0" indent="0" algn="just">
              <a:buNone/>
            </a:pPr>
            <a:r>
              <a:rPr lang="en-US" sz="1400" b="0" i="0" dirty="0">
                <a:solidFill>
                  <a:schemeClr val="tx1"/>
                </a:solidFill>
                <a:effectLst/>
                <a:latin typeface="Times New Roman" panose="02020603050405020304" pitchFamily="18" charset="0"/>
                <a:cs typeface="Times New Roman" panose="02020603050405020304" pitchFamily="18" charset="0"/>
              </a:rPr>
              <a:t>This layer would consist of various physical components such as sensors, actuators, motor controllers, power supplies, and other hardware devices that are used to control and monitor the Hyperloop system.</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Sensors: These are devices that detect and measure physical parameters such as speed, temperature, pressure, and position. Sensors provide critical feedback to the control system, allowing it to monitor the performance of the system and make adjustments as needed.</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example:</a:t>
            </a:r>
          </a:p>
          <a:p>
            <a:pPr algn="jus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Speed sensors: measure the speed of the pod</a:t>
            </a:r>
          </a:p>
          <a:p>
            <a:pPr algn="jus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Temperature sensors: monitor the temperature of various components</a:t>
            </a:r>
          </a:p>
          <a:p>
            <a:pPr algn="jus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Infrared sensors: detect the presence of obstacles on the track</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Actuators: These are devices that convert electrical signals into mechanical motion. They are used to control various components of the Hyperloop system, such as the propulsion system, the levitation system, and the braking system.</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effectLst/>
                <a:latin typeface="Times New Roman" panose="02020603050405020304" pitchFamily="18" charset="0"/>
                <a:cs typeface="Times New Roman" panose="02020603050405020304" pitchFamily="18" charset="0"/>
              </a:rPr>
              <a:t>example: </a:t>
            </a:r>
          </a:p>
          <a:p>
            <a:pPr algn="just">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effectLst/>
                <a:latin typeface="Times New Roman" panose="02020603050405020304" pitchFamily="18" charset="0"/>
                <a:cs typeface="Times New Roman" panose="02020603050405020304" pitchFamily="18" charset="0"/>
              </a:rPr>
              <a:t>Linear motors: used for propulsion and braking of the pod</a:t>
            </a:r>
          </a:p>
          <a:p>
            <a:pPr algn="jus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  Electromagnets: used for levitation of the pod</a:t>
            </a:r>
          </a:p>
          <a:p>
            <a:pPr algn="jus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Cooling fans: help dissipate heat from various components</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Motor controllers: These are electronic devices that control the speed, direction, and torque of electric motors. They are an essential component of the propulsion system in a Hyperloop, as they are used to control the linear motors that accelerate the pod.</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Overall, the hardware layer of the control system in a Hyperloop is responsible for providing the physical components that allow the system to operate, and ensuring that they are integrated and coordinated effectively to achieve the desired behavior of the system.</a:t>
            </a:r>
          </a:p>
          <a:p>
            <a:pPr algn="just">
              <a:buFont typeface="Wingdings" panose="05000000000000000000" pitchFamily="2" charset="2"/>
              <a:buChar char="Ø"/>
            </a:pP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1F2BAFD0-F926-470A-BEF4-6E2470B00FEB}"/>
              </a:ext>
            </a:extLst>
          </p:cNvPr>
          <p:cNvSpPr>
            <a:spLocks noGrp="1"/>
          </p:cNvSpPr>
          <p:nvPr>
            <p:ph type="ftr" sz="quarter" idx="11"/>
          </p:nvPr>
        </p:nvSpPr>
        <p:spPr>
          <a:xfrm>
            <a:off x="417583" y="6394224"/>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9</a:t>
            </a:r>
            <a:endParaRPr lang="en-I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13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07F33-4E3F-4D61-87AE-7F9F0A6011F2}"/>
              </a:ext>
            </a:extLst>
          </p:cNvPr>
          <p:cNvSpPr>
            <a:spLocks noGrp="1"/>
          </p:cNvSpPr>
          <p:nvPr>
            <p:ph idx="1"/>
          </p:nvPr>
        </p:nvSpPr>
        <p:spPr>
          <a:xfrm>
            <a:off x="677334" y="192947"/>
            <a:ext cx="8596668" cy="6073629"/>
          </a:xfrm>
        </p:spPr>
        <p:txBody>
          <a:bodyPr>
            <a:normAutofit/>
          </a:bodyPr>
          <a:lstStyle/>
          <a:p>
            <a:pPr>
              <a:buFont typeface="Wingdings" panose="05000000000000000000" pitchFamily="2" charset="2"/>
              <a:buChar char="v"/>
            </a:pPr>
            <a:r>
              <a:rPr lang="en-US" sz="1400" b="1" i="0" dirty="0">
                <a:solidFill>
                  <a:schemeClr val="tx1"/>
                </a:solidFill>
                <a:effectLst/>
                <a:latin typeface="Times New Roman" panose="02020603050405020304" pitchFamily="18" charset="0"/>
                <a:cs typeface="Times New Roman" panose="02020603050405020304" pitchFamily="18" charset="0"/>
              </a:rPr>
              <a:t>Communication Layer: </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In the communication layer, each component of the Hyperloop control system is connected to a communication bus or network that facilitates the exchange of data between the components.</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 The communication bus can be wired(</a:t>
            </a:r>
            <a:r>
              <a:rPr lang="en-IN" sz="1400" b="0" i="0" dirty="0">
                <a:solidFill>
                  <a:schemeClr val="tx1"/>
                </a:solidFill>
                <a:effectLst/>
                <a:latin typeface="Times New Roman" panose="02020603050405020304" pitchFamily="18" charset="0"/>
                <a:cs typeface="Times New Roman" panose="02020603050405020304" pitchFamily="18" charset="0"/>
              </a:rPr>
              <a:t>Ethernet)</a:t>
            </a:r>
            <a:r>
              <a:rPr lang="en-US" sz="1400" b="0" i="0" dirty="0">
                <a:solidFill>
                  <a:schemeClr val="tx1"/>
                </a:solidFill>
                <a:effectLst/>
                <a:latin typeface="Times New Roman" panose="02020603050405020304" pitchFamily="18" charset="0"/>
                <a:cs typeface="Times New Roman" panose="02020603050405020304" pitchFamily="18" charset="0"/>
              </a:rPr>
              <a:t> or wireless (Wi-Fi), and can be implemented using different protocols and standards depending on the specific requirements of the Hyperloop system.</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When a component needs to communicate with another component in the system, it sends a message over the communication bus. The message contains the data that needs to be transmitted, as well as information about the sender and receiver components. The recipient component receives the message and processes the data according to the instructions contained in the message.</a:t>
            </a:r>
          </a:p>
          <a:p>
            <a:pPr algn="just">
              <a:buFont typeface="Wingdings" panose="05000000000000000000" pitchFamily="2" charset="2"/>
              <a:buChar char="Ø"/>
            </a:pPr>
            <a:r>
              <a:rPr lang="en-US" sz="1400" b="0" i="0" dirty="0">
                <a:solidFill>
                  <a:schemeClr val="tx1"/>
                </a:solidFill>
                <a:effectLst/>
                <a:latin typeface="Times New Roman" panose="02020603050405020304" pitchFamily="18" charset="0"/>
                <a:cs typeface="Times New Roman" panose="02020603050405020304" pitchFamily="18" charset="0"/>
              </a:rPr>
              <a:t>For example, the control system can use the communication layer to retrieve sensor data from the hardware layer or to send commands to the levitation or propulsion systems</a:t>
            </a:r>
          </a:p>
        </p:txBody>
      </p:sp>
      <p:sp>
        <p:nvSpPr>
          <p:cNvPr id="5" name="Footer Placeholder 3">
            <a:extLst>
              <a:ext uri="{FF2B5EF4-FFF2-40B4-BE49-F238E27FC236}">
                <a16:creationId xmlns:a16="http://schemas.microsoft.com/office/drawing/2014/main" id="{87D26BF1-A19E-425E-BF6C-06F6AF88AF98}"/>
              </a:ext>
            </a:extLst>
          </p:cNvPr>
          <p:cNvSpPr>
            <a:spLocks noGrp="1"/>
          </p:cNvSpPr>
          <p:nvPr>
            <p:ph type="ftr" sz="quarter" idx="11"/>
          </p:nvPr>
        </p:nvSpPr>
        <p:spPr>
          <a:xfrm>
            <a:off x="417583" y="6394224"/>
            <a:ext cx="11356170" cy="365125"/>
          </a:xfrm>
        </p:spPr>
        <p:txBody>
          <a:bodyPr/>
          <a:lstStyle/>
          <a:p>
            <a:r>
              <a:rPr lang="nl-NL" sz="1200" b="1" dirty="0">
                <a:solidFill>
                  <a:schemeClr val="tx1"/>
                </a:solidFill>
                <a:latin typeface="Times New Roman" panose="02020603050405020304" pitchFamily="18" charset="0"/>
                <a:cs typeface="Times New Roman" panose="02020603050405020304" pitchFamily="18" charset="0"/>
              </a:rPr>
              <a:t>Dept. of ISE                                                                                        HYPERLOOP TECHNOLOGY                                                                      10</a:t>
            </a:r>
            <a:endParaRPr lang="en-IN" sz="12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147F329-B35E-474D-B217-66A2C7AAD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54" y="3229761"/>
            <a:ext cx="4471332" cy="2850005"/>
          </a:xfrm>
          <a:prstGeom prst="rect">
            <a:avLst/>
          </a:prstGeom>
        </p:spPr>
      </p:pic>
      <p:sp>
        <p:nvSpPr>
          <p:cNvPr id="10" name="Footer Placeholder 3">
            <a:extLst>
              <a:ext uri="{FF2B5EF4-FFF2-40B4-BE49-F238E27FC236}">
                <a16:creationId xmlns:a16="http://schemas.microsoft.com/office/drawing/2014/main" id="{891BE34C-1246-44DA-8CC5-6A500644D9AF}"/>
              </a:ext>
            </a:extLst>
          </p:cNvPr>
          <p:cNvSpPr txBox="1"/>
          <p:nvPr/>
        </p:nvSpPr>
        <p:spPr>
          <a:xfrm>
            <a:off x="5106764" y="5782713"/>
            <a:ext cx="317950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nl-NL" sz="1100" b="1" dirty="0">
                <a:solidFill>
                  <a:schemeClr val="tx1"/>
                </a:solidFill>
                <a:latin typeface="Times New Roman" panose="02020603050405020304" pitchFamily="18" charset="0"/>
                <a:cs typeface="Times New Roman" panose="02020603050405020304" pitchFamily="18" charset="0"/>
              </a:rPr>
              <a:t>(fig6-communication layer sequence diagram)</a:t>
            </a:r>
            <a:endParaRPr lang="en-IN" sz="1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769588"/>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792</TotalTime>
  <Words>2569</Words>
  <Application>Microsoft Office PowerPoint</Application>
  <PresentationFormat>Widescreen</PresentationFormat>
  <Paragraphs>197</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Ink Free</vt:lpstr>
      <vt:lpstr>Söhne</vt:lpstr>
      <vt:lpstr>Times New Roman</vt:lpstr>
      <vt:lpstr>Trebuchet MS</vt:lpstr>
      <vt:lpstr>Wingdings</vt:lpstr>
      <vt:lpstr>Wingdings 3</vt:lpstr>
      <vt:lpstr>Facet</vt:lpstr>
      <vt:lpstr>SAPTHAGIRI COLLEGE OF ENGINEERING</vt:lpstr>
      <vt:lpstr>CONTENTS</vt:lpstr>
      <vt:lpstr>ABSTRACT</vt:lpstr>
      <vt:lpstr>INTRODUCTION</vt:lpstr>
      <vt:lpstr>TECHNICAL BACKGROUND  SYSTEM ARCHITECTURE</vt:lpstr>
      <vt:lpstr>PowerPoint Presentation</vt:lpstr>
      <vt:lpstr>SYSTEM WORKING</vt:lpstr>
      <vt:lpstr>PowerPoint Presentation</vt:lpstr>
      <vt:lpstr>PowerPoint Presentation</vt:lpstr>
      <vt:lpstr>PowerPoint Presentation</vt:lpstr>
      <vt:lpstr>PowerPoint Presentation</vt:lpstr>
      <vt:lpstr>PowerPoint Presentation</vt:lpstr>
      <vt:lpstr> RECENT IMPLEMENTATION</vt:lpstr>
      <vt:lpstr>MERITS</vt:lpstr>
      <vt:lpstr>DEMERITS</vt:lpstr>
      <vt:lpstr>APPLICATIONS</vt:lpstr>
      <vt:lpstr>PowerPoint Presentation</vt:lpstr>
      <vt:lpstr>CONCLUSION</vt:lpstr>
      <vt:lpstr>FUTURE ENHANCEMENTS </vt:lpstr>
      <vt:lpstr>REFERENCES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SRI SRINIVASA EDUCATIONAL AND CHARITABLE TRUST             SAPTHAGIRI COLLEGE OF ENGINEERING                    (Recognized by AICTE, New Delhi &amp; Affiliated to VTU, Belagavi) An ISO 9001:2015 &amp;                       14001:2015certifiedinstitutionAccredited by NAAC with ‘A’ grade Accredited by NBA                                    14/5, Chikkasandra, Hesaraghatta Main Road, Bengaluru – 560 057. 2022-2023                                                                  </dc:title>
  <dc:creator>kaushal s</dc:creator>
  <cp:lastModifiedBy>kaushal s</cp:lastModifiedBy>
  <cp:revision>186</cp:revision>
  <cp:lastPrinted>2023-04-06T00:42:49Z</cp:lastPrinted>
  <dcterms:created xsi:type="dcterms:W3CDTF">2023-03-28T04:48:00Z</dcterms:created>
  <dcterms:modified xsi:type="dcterms:W3CDTF">2023-04-06T07:12:12Z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E5F24390FA524F5F9E1DA36AF9B6D747</vt:lpwstr>
  </property>
  <property fmtid="{D5CDD505-2E9C-101B-9397-08002B2CF9AE}" pid="3" name="KSOProductBuildVer">
    <vt:lpwstr>1033-11.2.0.11516</vt:lpwstr>
  </property>
</Properties>
</file>