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91"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AFF"/>
    <a:srgbClr val="EFF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6" autoAdjust="0"/>
    <p:restoredTop sz="94660"/>
  </p:normalViewPr>
  <p:slideViewPr>
    <p:cSldViewPr showGuides="1">
      <p:cViewPr>
        <p:scale>
          <a:sx n="81" d="100"/>
          <a:sy n="81" d="100"/>
        </p:scale>
        <p:origin x="-1098"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84"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BA38B4-81D7-45D3-9642-8C4DE939EDD7}" type="datetimeFigureOut">
              <a:rPr lang="en-US" smtClean="0"/>
              <a:pPr/>
              <a:t>1/12/2018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95D8CC-B7C5-4351-BF32-0F4E2275B0C2}" type="slidenum">
              <a:rPr lang="en-US" smtClean="0"/>
              <a:pPr/>
              <a:t>‹#›</a:t>
            </a:fld>
            <a:endParaRPr lang="en-US" dirty="0"/>
          </a:p>
        </p:txBody>
      </p:sp>
    </p:spTree>
    <p:extLst>
      <p:ext uri="{BB962C8B-B14F-4D97-AF65-F5344CB8AC3E}">
        <p14:creationId xmlns:p14="http://schemas.microsoft.com/office/powerpoint/2010/main" val="2826247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4638967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300" name="Rectangle 60"/>
          <p:cNvSpPr>
            <a:spLocks noGrp="1" noChangeArrowheads="1"/>
          </p:cNvSpPr>
          <p:nvPr>
            <p:ph type="ctrTitle" sz="quarter" hasCustomPrompt="1"/>
          </p:nvPr>
        </p:nvSpPr>
        <p:spPr>
          <a:xfrm>
            <a:off x="2436813" y="4542473"/>
            <a:ext cx="4187507" cy="1143000"/>
          </a:xfrm>
          <a:ln w="9525"/>
        </p:spPr>
        <p:txBody>
          <a:bodyPr lIns="91440" tIns="45720" rIns="91440" bIns="45720" anchor="t"/>
          <a:lstStyle>
            <a:lvl1pPr>
              <a:defRPr sz="2800">
                <a:solidFill>
                  <a:schemeClr val="accent1"/>
                </a:solidFill>
              </a:defRPr>
            </a:lvl1pPr>
          </a:lstStyle>
          <a:p>
            <a:r>
              <a:rPr lang="en-US" dirty="0"/>
              <a:t>Click to edit Master </a:t>
            </a:r>
            <a:br>
              <a:rPr lang="en-US" dirty="0"/>
            </a:br>
            <a:r>
              <a:rPr lang="en-US" dirty="0"/>
              <a:t>title style</a:t>
            </a:r>
            <a:endParaRPr lang="en-AU" dirty="0"/>
          </a:p>
        </p:txBody>
      </p:sp>
      <p:sp>
        <p:nvSpPr>
          <p:cNvPr id="10301" name="Rectangle 61"/>
          <p:cNvSpPr>
            <a:spLocks noGrp="1" noChangeArrowheads="1"/>
          </p:cNvSpPr>
          <p:nvPr>
            <p:ph type="subTitle" sz="quarter" idx="1"/>
          </p:nvPr>
        </p:nvSpPr>
        <p:spPr>
          <a:xfrm>
            <a:off x="2436813" y="5720398"/>
            <a:ext cx="6216650" cy="514350"/>
          </a:xfrm>
          <a:ln w="9525"/>
        </p:spPr>
        <p:txBody>
          <a:bodyPr lIns="91440" tIns="45720" rIns="91440" bIns="45720"/>
          <a:lstStyle>
            <a:lvl1pPr marL="0" indent="0">
              <a:buFontTx/>
              <a:buNone/>
              <a:defRPr sz="2000">
                <a:solidFill>
                  <a:srgbClr val="888888"/>
                </a:solidFill>
              </a:defRPr>
            </a:lvl1pPr>
          </a:lstStyle>
          <a:p>
            <a:r>
              <a:rPr lang="en-US"/>
              <a:t>Click to edit Master subtitle style</a:t>
            </a:r>
            <a:endParaRPr lang="en-AU"/>
          </a:p>
        </p:txBody>
      </p:sp>
      <p:pic>
        <p:nvPicPr>
          <p:cNvPr id="10" name="Picture 114" descr="SigHP_Sz2_gray"/>
          <p:cNvPicPr>
            <a:picLocks noChangeAspect="1" noChangeArrowheads="1"/>
          </p:cNvPicPr>
          <p:nvPr/>
        </p:nvPicPr>
        <p:blipFill>
          <a:blip r:embed="rId2" cstate="email"/>
          <a:srcRect/>
          <a:stretch>
            <a:fillRect/>
          </a:stretch>
        </p:blipFill>
        <p:spPr bwMode="gray">
          <a:xfrm>
            <a:off x="465138" y="2112965"/>
            <a:ext cx="3733800" cy="1990725"/>
          </a:xfrm>
          <a:prstGeom prst="rect">
            <a:avLst/>
          </a:prstGeom>
          <a:noFill/>
        </p:spPr>
      </p:pic>
      <p:cxnSp>
        <p:nvCxnSpPr>
          <p:cNvPr id="12" name="Straight Connector 11"/>
          <p:cNvCxnSpPr/>
          <p:nvPr/>
        </p:nvCxnSpPr>
        <p:spPr bwMode="auto">
          <a:xfrm>
            <a:off x="0" y="3429000"/>
            <a:ext cx="9144000" cy="0"/>
          </a:xfrm>
          <a:prstGeom prst="line">
            <a:avLst/>
          </a:prstGeom>
          <a:solidFill>
            <a:schemeClr val="accent1"/>
          </a:solidFill>
          <a:ln w="12700" cap="flat" cmpd="sng" algn="ctr">
            <a:solidFill>
              <a:schemeClr val="accent4"/>
            </a:solidFill>
            <a:prstDash val="solid"/>
            <a:round/>
            <a:headEnd type="none" w="med" len="med"/>
            <a:tailEnd type="none" w="med" len="med"/>
          </a:ln>
          <a:effectLst/>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464" y="0"/>
            <a:ext cx="7912417" cy="692696"/>
          </a:xfr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cxnSp>
        <p:nvCxnSpPr>
          <p:cNvPr id="7" name="Straight Connector 6"/>
          <p:cNvCxnSpPr/>
          <p:nvPr userDrawn="1"/>
        </p:nvCxnSpPr>
        <p:spPr bwMode="auto">
          <a:xfrm>
            <a:off x="0" y="764704"/>
            <a:ext cx="9144000" cy="0"/>
          </a:xfrm>
          <a:prstGeom prst="line">
            <a:avLst/>
          </a:prstGeom>
          <a:solidFill>
            <a:schemeClr val="accent1"/>
          </a:solidFill>
          <a:ln w="12700" cap="flat" cmpd="sng" algn="ctr">
            <a:solidFill>
              <a:schemeClr val="accent4"/>
            </a:solidFill>
            <a:prstDash val="solid"/>
            <a:round/>
            <a:headEnd type="none" w="med" len="med"/>
            <a:tailEnd type="none" w="med" len="med"/>
          </a:ln>
          <a:effectLst/>
        </p:spPr>
      </p:cxnSp>
      <p:sp>
        <p:nvSpPr>
          <p:cNvPr id="8" name="Rectangle 7"/>
          <p:cNvSpPr/>
          <p:nvPr userDrawn="1"/>
        </p:nvSpPr>
        <p:spPr bwMode="auto">
          <a:xfrm>
            <a:off x="0" y="980728"/>
            <a:ext cx="9144000" cy="2160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US" sz="3200" b="1" i="0" u="none" strike="noStrike" cap="none" normalizeH="0" baseline="0" dirty="0">
              <a:ln>
                <a:noFill/>
              </a:ln>
              <a:solidFill>
                <a:schemeClr val="tx1"/>
              </a:solidFill>
              <a:effectLst/>
              <a:latin typeface="Arial"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5" name="Content Placeholder 2"/>
          <p:cNvSpPr>
            <a:spLocks noGrp="1"/>
          </p:cNvSpPr>
          <p:nvPr>
            <p:ph idx="1"/>
          </p:nvPr>
        </p:nvSpPr>
        <p:spPr>
          <a:xfrm>
            <a:off x="144464" y="1260477"/>
            <a:ext cx="4346257" cy="506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Content Placeholder 2"/>
          <p:cNvSpPr>
            <a:spLocks noGrp="1"/>
          </p:cNvSpPr>
          <p:nvPr>
            <p:ph idx="12"/>
          </p:nvPr>
        </p:nvSpPr>
        <p:spPr>
          <a:xfrm>
            <a:off x="4617825" y="1260477"/>
            <a:ext cx="4345200" cy="506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5" name="Content Placeholder 2"/>
          <p:cNvSpPr>
            <a:spLocks noGrp="1"/>
          </p:cNvSpPr>
          <p:nvPr>
            <p:ph idx="1"/>
          </p:nvPr>
        </p:nvSpPr>
        <p:spPr>
          <a:xfrm>
            <a:off x="144464" y="1260477"/>
            <a:ext cx="4346257" cy="506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Content Placeholder 2"/>
          <p:cNvSpPr>
            <a:spLocks noGrp="1"/>
          </p:cNvSpPr>
          <p:nvPr>
            <p:ph idx="12"/>
          </p:nvPr>
        </p:nvSpPr>
        <p:spPr>
          <a:xfrm>
            <a:off x="4617825" y="1260477"/>
            <a:ext cx="4345200" cy="50641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5" name="Content Placeholder 2"/>
          <p:cNvSpPr>
            <a:spLocks noGrp="1"/>
          </p:cNvSpPr>
          <p:nvPr>
            <p:ph idx="1"/>
          </p:nvPr>
        </p:nvSpPr>
        <p:spPr>
          <a:xfrm>
            <a:off x="144464" y="1260477"/>
            <a:ext cx="4346257" cy="506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Content Placeholder 2"/>
          <p:cNvSpPr>
            <a:spLocks noGrp="1"/>
          </p:cNvSpPr>
          <p:nvPr>
            <p:ph idx="12"/>
          </p:nvPr>
        </p:nvSpPr>
        <p:spPr>
          <a:xfrm>
            <a:off x="4617825" y="1260477"/>
            <a:ext cx="4345200" cy="50641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tags" Target="../tags/tag5.xml"/><Relationship Id="rId5" Type="http://schemas.openxmlformats.org/officeDocument/2006/relationships/slideLayout" Target="../slideLayouts/slideLayout5.xml"/><Relationship Id="rId10"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9"/>
          <p:cNvSpPr>
            <a:spLocks noGrp="1" noChangeArrowheads="1"/>
          </p:cNvSpPr>
          <p:nvPr>
            <p:ph type="body" idx="1"/>
          </p:nvPr>
        </p:nvSpPr>
        <p:spPr bwMode="gray">
          <a:xfrm>
            <a:off x="144463" y="1260477"/>
            <a:ext cx="8826500" cy="5064125"/>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30" name="Rectangle 65"/>
          <p:cNvSpPr>
            <a:spLocks noGrp="1" noChangeArrowheads="1"/>
          </p:cNvSpPr>
          <p:nvPr>
            <p:ph type="title"/>
          </p:nvPr>
        </p:nvSpPr>
        <p:spPr bwMode="gray">
          <a:xfrm>
            <a:off x="144464" y="0"/>
            <a:ext cx="7912417" cy="1143000"/>
          </a:xfrm>
          <a:prstGeom prst="rect">
            <a:avLst/>
          </a:prstGeom>
          <a:noFill/>
          <a:ln w="12700">
            <a:noFill/>
            <a:miter lim="800000"/>
            <a:headEnd/>
            <a:tailEnd/>
          </a:ln>
        </p:spPr>
        <p:txBody>
          <a:bodyPr vert="horz" wrap="square" lIns="90488" tIns="44450" rIns="90488" bIns="44450" numCol="1" anchor="b" anchorCtr="0" compatLnSpc="1">
            <a:prstTxWarp prst="textNoShape">
              <a:avLst/>
            </a:prstTxWarp>
          </a:bodyPr>
          <a:lstStyle/>
          <a:p>
            <a:pPr lvl="0"/>
            <a:r>
              <a:rPr lang="en-US" dirty="0"/>
              <a:t>Click to edit Master title style</a:t>
            </a:r>
            <a:endParaRPr lang="en-AU" dirty="0"/>
          </a:p>
        </p:txBody>
      </p:sp>
      <p:cxnSp>
        <p:nvCxnSpPr>
          <p:cNvPr id="7" name="Straight Connector 6"/>
          <p:cNvCxnSpPr/>
          <p:nvPr/>
        </p:nvCxnSpPr>
        <p:spPr bwMode="auto">
          <a:xfrm>
            <a:off x="0" y="1144588"/>
            <a:ext cx="9144000" cy="0"/>
          </a:xfrm>
          <a:prstGeom prst="line">
            <a:avLst/>
          </a:prstGeom>
          <a:solidFill>
            <a:schemeClr val="accent1"/>
          </a:solidFill>
          <a:ln w="12700" cap="flat" cmpd="sng" algn="ctr">
            <a:solidFill>
              <a:schemeClr val="accent4"/>
            </a:solidFill>
            <a:prstDash val="solid"/>
            <a:round/>
            <a:headEnd type="none" w="med" len="med"/>
            <a:tailEnd type="none" w="med" len="med"/>
          </a:ln>
          <a:effectLst/>
        </p:spPr>
      </p:cxnSp>
      <p:cxnSp>
        <p:nvCxnSpPr>
          <p:cNvPr id="8" name="Straight Connector 7"/>
          <p:cNvCxnSpPr/>
          <p:nvPr userDrawn="1"/>
        </p:nvCxnSpPr>
        <p:spPr bwMode="auto">
          <a:xfrm>
            <a:off x="0" y="1144588"/>
            <a:ext cx="9144000" cy="0"/>
          </a:xfrm>
          <a:prstGeom prst="line">
            <a:avLst/>
          </a:prstGeom>
          <a:solidFill>
            <a:schemeClr val="accent1"/>
          </a:solidFill>
          <a:ln w="12700" cap="flat" cmpd="sng" algn="ctr">
            <a:solidFill>
              <a:schemeClr val="accent4"/>
            </a:solidFill>
            <a:prstDash val="solid"/>
            <a:round/>
            <a:headEnd type="none" w="med" len="med"/>
            <a:tailEnd type="none" w="med" len="med"/>
          </a:ln>
          <a:effectLst/>
        </p:spPr>
      </p:cxnSp>
      <p:sp>
        <p:nvSpPr>
          <p:cNvPr id="9" name="AcnSubjectTitle_ID_9" hidden="1"/>
          <p:cNvSpPr txBox="1"/>
          <p:nvPr userDrawn="1">
            <p:custDataLst>
              <p:tags r:id="rId7"/>
            </p:custDataLst>
          </p:nvPr>
        </p:nvSpPr>
        <p:spPr bwMode="gray">
          <a:xfrm>
            <a:off x="144463" y="1420814"/>
            <a:ext cx="6985000" cy="2462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fontAlgn="base">
              <a:spcBef>
                <a:spcPct val="0"/>
              </a:spcBef>
              <a:spcAft>
                <a:spcPct val="0"/>
              </a:spcAft>
              <a:buClr>
                <a:srgbClr val="000000"/>
              </a:buClr>
            </a:pPr>
            <a:r>
              <a:rPr lang="en-US" sz="1600" b="1" dirty="0">
                <a:solidFill>
                  <a:srgbClr val="000000"/>
                </a:solidFill>
              </a:rPr>
              <a:t>Subject Title</a:t>
            </a:r>
          </a:p>
        </p:txBody>
      </p:sp>
      <p:sp>
        <p:nvSpPr>
          <p:cNvPr id="10" name="AcnFootnote_ID_10" hidden="1"/>
          <p:cNvSpPr txBox="1"/>
          <p:nvPr userDrawn="1">
            <p:custDataLst>
              <p:tags r:id="rId8"/>
            </p:custDataLst>
          </p:nvPr>
        </p:nvSpPr>
        <p:spPr bwMode="gray">
          <a:xfrm>
            <a:off x="144463" y="6254750"/>
            <a:ext cx="7912417" cy="338554"/>
          </a:xfrm>
          <a:prstGeom prst="rect">
            <a:avLst/>
          </a:prstGeom>
          <a:noFill/>
          <a:ln w="12700">
            <a:noFill/>
            <a:miter lim="800000"/>
            <a:headEnd/>
            <a:tailEnd/>
          </a:ln>
        </p:spPr>
        <p:txBody>
          <a:bodyPr vert="horz" wrap="square" lIns="0" tIns="0" rIns="0" bIns="0" numCol="1" anchor="b" anchorCtr="0" compatLnSpc="1">
            <a:prstTxWarp prst="textNoShape">
              <a:avLst/>
            </a:prstTxWarp>
            <a:spAutoFit/>
          </a:bodyPr>
          <a:lstStyle/>
          <a:p>
            <a:pPr marL="538163" indent="-538163" fontAlgn="base">
              <a:spcBef>
                <a:spcPct val="0"/>
              </a:spcBef>
              <a:spcAft>
                <a:spcPct val="0"/>
              </a:spcAft>
              <a:buClr>
                <a:srgbClr val="000000"/>
              </a:buClr>
            </a:pPr>
            <a:r>
              <a:rPr lang="en-US" sz="1000" dirty="0">
                <a:solidFill>
                  <a:srgbClr val="000000"/>
                </a:solidFill>
              </a:rPr>
              <a:t>*	Footnote</a:t>
            </a:r>
          </a:p>
          <a:p>
            <a:pPr marL="538163" indent="-538163" fontAlgn="base">
              <a:spcBef>
                <a:spcPct val="20000"/>
              </a:spcBef>
              <a:spcAft>
                <a:spcPct val="0"/>
              </a:spcAft>
              <a:buClr>
                <a:srgbClr val="000000"/>
              </a:buClr>
            </a:pPr>
            <a:r>
              <a:rPr lang="en-US" sz="1000" dirty="0">
                <a:solidFill>
                  <a:srgbClr val="000000"/>
                </a:solidFill>
              </a:rPr>
              <a:t>Source:	Source</a:t>
            </a:r>
          </a:p>
        </p:txBody>
      </p:sp>
      <p:sp>
        <p:nvSpPr>
          <p:cNvPr id="11" name="AcnStamp_ID_11" hidden="1"/>
          <p:cNvSpPr/>
          <p:nvPr userDrawn="1">
            <p:custDataLst>
              <p:tags r:id="rId9"/>
            </p:custDataLst>
          </p:nvPr>
        </p:nvSpPr>
        <p:spPr bwMode="gray">
          <a:xfrm>
            <a:off x="8056880" y="1543922"/>
            <a:ext cx="0" cy="0"/>
          </a:xfrm>
          <a:prstGeom prst="leftRightArrow">
            <a:avLst>
              <a:gd name="adj1" fmla="val 0"/>
              <a:gd name="adj2" fmla="val 0"/>
            </a:avLst>
          </a:prstGeom>
          <a:noFill/>
          <a:ln w="9525" cap="flat" cmpd="sng" algn="ctr">
            <a:noFill/>
            <a:prstDash val="solid"/>
            <a:round/>
            <a:headEnd type="none" w="med" len="med"/>
            <a:tailEnd type="none" w="med" len="med"/>
          </a:ln>
          <a:effectLst/>
        </p:spPr>
        <p:txBody>
          <a:bodyPr vert="horz" wrap="none" lIns="0" tIns="25400" rIns="0" bIns="25400" numCol="1" rtlCol="0" anchor="t" anchorCtr="0" compatLnSpc="1">
            <a:prstTxWarp prst="textNoShape">
              <a:avLst/>
            </a:prstTxWarp>
            <a:spAutoFit/>
          </a:bodyPr>
          <a:lstStyle/>
          <a:p>
            <a:pPr algn="r" eaLnBrk="0" fontAlgn="base" hangingPunct="0">
              <a:spcBef>
                <a:spcPct val="0"/>
              </a:spcBef>
              <a:spcAft>
                <a:spcPct val="0"/>
              </a:spcAft>
            </a:pPr>
            <a:r>
              <a:rPr lang="en-US" sz="1400" b="1" dirty="0">
                <a:solidFill>
                  <a:srgbClr val="000000"/>
                </a:solidFill>
                <a:latin typeface="Arial" charset="0"/>
              </a:rPr>
              <a:t>MASTER STAMP</a:t>
            </a:r>
          </a:p>
        </p:txBody>
      </p:sp>
      <p:cxnSp>
        <p:nvCxnSpPr>
          <p:cNvPr id="12" name="AcnStpConnector_ID_12" hidden="1"/>
          <p:cNvCxnSpPr>
            <a:stCxn id="11" idx="2"/>
            <a:endCxn id="11" idx="0"/>
          </p:cNvCxnSpPr>
          <p:nvPr userDrawn="1">
            <p:custDataLst>
              <p:tags r:id="rId10"/>
            </p:custDataLst>
          </p:nvPr>
        </p:nvCxnSpPr>
        <p:spPr bwMode="gray">
          <a:xfrm rot="5400000" flipH="1" flipV="1">
            <a:off x="8056880" y="1543922"/>
            <a:ext cx="1588" cy="1588"/>
          </a:xfrm>
          <a:prstGeom prst="straightConnector1">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AcnStpConnector_ID_13" hidden="1"/>
          <p:cNvCxnSpPr>
            <a:stCxn id="11" idx="4"/>
            <a:endCxn id="11" idx="6"/>
          </p:cNvCxnSpPr>
          <p:nvPr userDrawn="1">
            <p:custDataLst>
              <p:tags r:id="rId11"/>
            </p:custDataLst>
          </p:nvPr>
        </p:nvCxnSpPr>
        <p:spPr bwMode="gray">
          <a:xfrm rot="5400000">
            <a:off x="8056880" y="1543922"/>
            <a:ext cx="1588" cy="1588"/>
          </a:xfrm>
          <a:prstGeom prst="straightConnector1">
            <a:avLst/>
          </a:prstGeom>
          <a:solidFill>
            <a:schemeClr val="accent1"/>
          </a:solidFill>
          <a:ln w="9525" cap="flat" cmpd="sng" algn="ctr">
            <a:solidFill>
              <a:schemeClr val="tx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0" r:id="rId5"/>
  </p:sldLayoutIdLst>
  <p:hf hdr="0" dt="0"/>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3200" b="1">
          <a:solidFill>
            <a:schemeClr val="bg1"/>
          </a:solidFill>
          <a:latin typeface="Arial" charset="0"/>
        </a:defRPr>
      </a:lvl2pPr>
      <a:lvl3pPr algn="l" rtl="0" eaLnBrk="1" fontAlgn="base" hangingPunct="1">
        <a:spcBef>
          <a:spcPct val="0"/>
        </a:spcBef>
        <a:spcAft>
          <a:spcPct val="0"/>
        </a:spcAft>
        <a:defRPr sz="3200" b="1">
          <a:solidFill>
            <a:schemeClr val="bg1"/>
          </a:solidFill>
          <a:latin typeface="Arial" charset="0"/>
        </a:defRPr>
      </a:lvl3pPr>
      <a:lvl4pPr algn="l" rtl="0" eaLnBrk="1" fontAlgn="base" hangingPunct="1">
        <a:spcBef>
          <a:spcPct val="0"/>
        </a:spcBef>
        <a:spcAft>
          <a:spcPct val="0"/>
        </a:spcAft>
        <a:defRPr sz="3200" b="1">
          <a:solidFill>
            <a:schemeClr val="bg1"/>
          </a:solidFill>
          <a:latin typeface="Arial" charset="0"/>
        </a:defRPr>
      </a:lvl4pPr>
      <a:lvl5pPr algn="l" rtl="0" eaLnBrk="1" fontAlgn="base" hangingPunct="1">
        <a:spcBef>
          <a:spcPct val="0"/>
        </a:spcBef>
        <a:spcAft>
          <a:spcPct val="0"/>
        </a:spcAft>
        <a:defRPr sz="3200" b="1">
          <a:solidFill>
            <a:schemeClr val="bg1"/>
          </a:solidFill>
          <a:latin typeface="Arial" charset="0"/>
        </a:defRPr>
      </a:lvl5pPr>
      <a:lvl6pPr marL="457200" algn="l" rtl="0" eaLnBrk="1" fontAlgn="base" hangingPunct="1">
        <a:spcBef>
          <a:spcPct val="0"/>
        </a:spcBef>
        <a:spcAft>
          <a:spcPct val="0"/>
        </a:spcAft>
        <a:defRPr sz="3200" b="1">
          <a:solidFill>
            <a:schemeClr val="bg1"/>
          </a:solidFill>
          <a:latin typeface="Arial" charset="0"/>
        </a:defRPr>
      </a:lvl6pPr>
      <a:lvl7pPr marL="914400" algn="l" rtl="0" eaLnBrk="1" fontAlgn="base" hangingPunct="1">
        <a:spcBef>
          <a:spcPct val="0"/>
        </a:spcBef>
        <a:spcAft>
          <a:spcPct val="0"/>
        </a:spcAft>
        <a:defRPr sz="3200" b="1">
          <a:solidFill>
            <a:schemeClr val="bg1"/>
          </a:solidFill>
          <a:latin typeface="Arial" charset="0"/>
        </a:defRPr>
      </a:lvl7pPr>
      <a:lvl8pPr marL="1371600" algn="l" rtl="0" eaLnBrk="1" fontAlgn="base" hangingPunct="1">
        <a:spcBef>
          <a:spcPct val="0"/>
        </a:spcBef>
        <a:spcAft>
          <a:spcPct val="0"/>
        </a:spcAft>
        <a:defRPr sz="3200" b="1">
          <a:solidFill>
            <a:schemeClr val="bg1"/>
          </a:solidFill>
          <a:latin typeface="Arial" charset="0"/>
        </a:defRPr>
      </a:lvl8pPr>
      <a:lvl9pPr marL="1828800" algn="l" rtl="0" eaLnBrk="1" fontAlgn="base" hangingPunct="1">
        <a:spcBef>
          <a:spcPct val="0"/>
        </a:spcBef>
        <a:spcAft>
          <a:spcPct val="0"/>
        </a:spcAft>
        <a:defRPr sz="3200" b="1">
          <a:solidFill>
            <a:schemeClr val="bg1"/>
          </a:solidFill>
          <a:latin typeface="Arial" charset="0"/>
        </a:defRPr>
      </a:lvl9pPr>
    </p:titleStyle>
    <p:bodyStyle>
      <a:lvl1pPr marL="176213" indent="-176213" algn="l" rtl="0" eaLnBrk="1" fontAlgn="base" hangingPunct="1">
        <a:spcBef>
          <a:spcPct val="20000"/>
        </a:spcBef>
        <a:spcAft>
          <a:spcPct val="0"/>
        </a:spcAft>
        <a:buClr>
          <a:schemeClr val="tx1"/>
        </a:buClr>
        <a:buChar char="•"/>
        <a:defRPr sz="2000">
          <a:solidFill>
            <a:schemeClr val="tx1"/>
          </a:solidFill>
          <a:latin typeface="+mn-lt"/>
          <a:ea typeface="+mn-ea"/>
          <a:cs typeface="+mn-cs"/>
        </a:defRPr>
      </a:lvl1pPr>
      <a:lvl2pPr marL="576263" indent="-285750" algn="l" rtl="0" eaLnBrk="1" fontAlgn="base" hangingPunct="1">
        <a:spcBef>
          <a:spcPct val="20000"/>
        </a:spcBef>
        <a:spcAft>
          <a:spcPct val="0"/>
        </a:spcAft>
        <a:buClr>
          <a:schemeClr val="tx1"/>
        </a:buClr>
        <a:buChar char="–"/>
        <a:defRPr sz="1800">
          <a:solidFill>
            <a:schemeClr val="tx1"/>
          </a:solidFill>
          <a:latin typeface="+mn-lt"/>
        </a:defRPr>
      </a:lvl2pPr>
      <a:lvl3pPr marL="858838" indent="-168275" algn="l" rtl="0" eaLnBrk="1" fontAlgn="base" hangingPunct="1">
        <a:spcBef>
          <a:spcPct val="20000"/>
        </a:spcBef>
        <a:spcAft>
          <a:spcPct val="0"/>
        </a:spcAft>
        <a:buClr>
          <a:schemeClr val="tx1"/>
        </a:buClr>
        <a:buChar char="•"/>
        <a:defRPr sz="1600">
          <a:solidFill>
            <a:schemeClr val="tx1"/>
          </a:solidFill>
          <a:latin typeface="+mn-lt"/>
        </a:defRPr>
      </a:lvl3pPr>
      <a:lvl4pPr marL="1200150" indent="-227013" algn="l" rtl="0" eaLnBrk="1" fontAlgn="base" hangingPunct="1">
        <a:spcBef>
          <a:spcPct val="20000"/>
        </a:spcBef>
        <a:spcAft>
          <a:spcPct val="0"/>
        </a:spcAft>
        <a:buClr>
          <a:schemeClr val="tx1"/>
        </a:buClr>
        <a:buChar char="–"/>
        <a:defRPr sz="1400">
          <a:solidFill>
            <a:schemeClr val="tx1"/>
          </a:solidFill>
          <a:latin typeface="+mn-lt"/>
        </a:defRPr>
      </a:lvl4pPr>
      <a:lvl5pPr marL="1481138" indent="-166688" algn="l" rtl="0" eaLnBrk="1" fontAlgn="base" hangingPunct="1">
        <a:spcBef>
          <a:spcPct val="20000"/>
        </a:spcBef>
        <a:spcAft>
          <a:spcPct val="0"/>
        </a:spcAft>
        <a:buClr>
          <a:schemeClr val="tx1"/>
        </a:buClr>
        <a:buChar char="•"/>
        <a:defRPr sz="1400">
          <a:solidFill>
            <a:schemeClr val="tx1"/>
          </a:solidFill>
          <a:latin typeface="+mn-lt"/>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7.xml"/><Relationship Id="rId7" Type="http://schemas.openxmlformats.org/officeDocument/2006/relationships/oleObject" Target="../embeddings/oleObject1.bin"/><Relationship Id="rId2" Type="http://schemas.openxmlformats.org/officeDocument/2006/relationships/tags" Target="../tags/tag6.xml"/><Relationship Id="rId1" Type="http://schemas.openxmlformats.org/officeDocument/2006/relationships/vmlDrawing" Target="../drawings/vmlDrawing1.vml"/><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81934" name="think-cell Slide" r:id="rId7" imgW="0" imgH="0" progId="">
                  <p:embed/>
                </p:oleObj>
              </mc:Choice>
              <mc:Fallback>
                <p:oleObj name="think-cell Slide" r:id="rId7" imgW="0" imgH="0" progId="">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r>
              <a:rPr lang="en-US" sz="1000" dirty="0">
                <a:solidFill>
                  <a:srgbClr val="000000"/>
                </a:solidFill>
                <a:latin typeface="Arial"/>
                <a:sym typeface="Arial"/>
              </a:rPr>
              <a:t> </a:t>
            </a:r>
          </a:p>
        </p:txBody>
      </p:sp>
      <p:sp>
        <p:nvSpPr>
          <p:cNvPr id="29" name="Title 28"/>
          <p:cNvSpPr>
            <a:spLocks noGrp="1"/>
          </p:cNvSpPr>
          <p:nvPr>
            <p:ph type="title"/>
          </p:nvPr>
        </p:nvSpPr>
        <p:spPr/>
        <p:txBody>
          <a:bodyPr/>
          <a:lstStyle/>
          <a:p>
            <a:r>
              <a:rPr lang="en-US" dirty="0"/>
              <a:t>Profile Summary</a:t>
            </a:r>
            <a:endParaRPr lang="en-US" sz="1800" dirty="0"/>
          </a:p>
        </p:txBody>
      </p:sp>
      <p:sp>
        <p:nvSpPr>
          <p:cNvPr id="15" name="Rectangle 2"/>
          <p:cNvSpPr>
            <a:spLocks noChangeArrowheads="1"/>
          </p:cNvSpPr>
          <p:nvPr/>
        </p:nvSpPr>
        <p:spPr bwMode="gray">
          <a:xfrm>
            <a:off x="262760" y="2852937"/>
            <a:ext cx="3517152" cy="1751762"/>
          </a:xfrm>
          <a:prstGeom prst="rect">
            <a:avLst/>
          </a:prstGeom>
          <a:noFill/>
          <a:ln w="9525">
            <a:noFill/>
            <a:miter lim="800000"/>
            <a:headEnd/>
            <a:tailEnd/>
          </a:ln>
        </p:spPr>
        <p:txBody>
          <a:bodyPr wrap="square" lIns="90488" tIns="44450" rIns="90488" bIns="44450">
            <a:spAutoFit/>
          </a:bodyPr>
          <a:lstStyle/>
          <a:p>
            <a:pPr marL="171450" indent="-171450" algn="just">
              <a:spcBef>
                <a:spcPct val="20000"/>
              </a:spcBef>
              <a:buFont typeface="Arial" panose="020B0604020202020204" pitchFamily="34" charset="0"/>
              <a:buChar char="•"/>
            </a:pPr>
            <a:r>
              <a:rPr lang="en-US" sz="900" dirty="0" err="1" smtClean="0"/>
              <a:t>Kaushal</a:t>
            </a:r>
            <a:r>
              <a:rPr lang="en-US" sz="900" dirty="0" smtClean="0"/>
              <a:t> has </a:t>
            </a:r>
            <a:r>
              <a:rPr lang="en-US" sz="900" dirty="0"/>
              <a:t>total of </a:t>
            </a:r>
            <a:r>
              <a:rPr lang="en-US" sz="900" dirty="0" smtClean="0"/>
              <a:t>6 </a:t>
            </a:r>
            <a:r>
              <a:rPr lang="en-US" sz="900" dirty="0"/>
              <a:t>years experience in IT industry with </a:t>
            </a:r>
            <a:r>
              <a:rPr lang="en-US" sz="900" dirty="0" smtClean="0"/>
              <a:t>3+ </a:t>
            </a:r>
            <a:r>
              <a:rPr lang="en-US" sz="900" dirty="0"/>
              <a:t>years experience in Banking domain. </a:t>
            </a:r>
          </a:p>
          <a:p>
            <a:pPr marL="171450" indent="-171450" algn="just">
              <a:spcBef>
                <a:spcPct val="20000"/>
              </a:spcBef>
              <a:buFont typeface="Arial" panose="020B0604020202020204" pitchFamily="34" charset="0"/>
              <a:buChar char="•"/>
            </a:pPr>
            <a:r>
              <a:rPr lang="en-US" sz="900" dirty="0" smtClean="0"/>
              <a:t>3 Years of </a:t>
            </a:r>
            <a:r>
              <a:rPr lang="en-US" sz="900" dirty="0"/>
              <a:t>hands-on experience in </a:t>
            </a:r>
            <a:r>
              <a:rPr lang="en-US" sz="900" dirty="0" smtClean="0"/>
              <a:t>Portfolio Asset Management product of Capital Market Domain</a:t>
            </a:r>
            <a:endParaRPr lang="en-US" sz="900" dirty="0"/>
          </a:p>
          <a:p>
            <a:pPr marL="171450" indent="-171450" algn="just">
              <a:spcBef>
                <a:spcPct val="20000"/>
              </a:spcBef>
              <a:buFont typeface="Arial" panose="020B0604020202020204" pitchFamily="34" charset="0"/>
              <a:buChar char="•"/>
            </a:pPr>
            <a:r>
              <a:rPr lang="en-US" sz="900" dirty="0" smtClean="0"/>
              <a:t>3 </a:t>
            </a:r>
            <a:r>
              <a:rPr lang="en-US" sz="900" dirty="0"/>
              <a:t>years of experience in </a:t>
            </a:r>
            <a:r>
              <a:rPr lang="en-US" sz="900" dirty="0" smtClean="0"/>
              <a:t>ETL </a:t>
            </a:r>
            <a:r>
              <a:rPr lang="en-US" sz="900" dirty="0"/>
              <a:t>testing with in the Financial Services </a:t>
            </a:r>
            <a:r>
              <a:rPr lang="en-US" sz="900" dirty="0" smtClean="0"/>
              <a:t>domain</a:t>
            </a:r>
            <a:r>
              <a:rPr lang="en-US" sz="900" dirty="0"/>
              <a:t>.</a:t>
            </a:r>
          </a:p>
          <a:p>
            <a:pPr marL="171450" indent="-171450" algn="just">
              <a:spcBef>
                <a:spcPct val="20000"/>
              </a:spcBef>
              <a:buFont typeface="Arial" panose="020B0604020202020204" pitchFamily="34" charset="0"/>
              <a:buChar char="•"/>
            </a:pPr>
            <a:r>
              <a:rPr lang="en-US" sz="900" dirty="0" smtClean="0"/>
              <a:t>3 years </a:t>
            </a:r>
            <a:r>
              <a:rPr lang="en-US" sz="900" dirty="0"/>
              <a:t>of experience in DB testing with DWH concepts.</a:t>
            </a:r>
          </a:p>
          <a:p>
            <a:pPr marL="171450" indent="-171450" algn="just">
              <a:spcBef>
                <a:spcPct val="20000"/>
              </a:spcBef>
              <a:buFont typeface="Arial" panose="020B0604020202020204" pitchFamily="34" charset="0"/>
              <a:buChar char="•"/>
            </a:pPr>
            <a:r>
              <a:rPr lang="en-US" sz="900" dirty="0"/>
              <a:t>Team Leadership experience in handling testing activities with 3 member team.</a:t>
            </a:r>
          </a:p>
          <a:p>
            <a:pPr marL="171450" indent="-171450" algn="just">
              <a:spcBef>
                <a:spcPct val="20000"/>
              </a:spcBef>
              <a:buFont typeface="Arial" panose="020B0604020202020204" pitchFamily="34" charset="0"/>
              <a:buChar char="•"/>
            </a:pPr>
            <a:r>
              <a:rPr lang="en-US" sz="900" dirty="0" smtClean="0"/>
              <a:t>ISTQB Advance TTA, Oracle SQL,NCFM  Financial Market and AINS 21  Certified.</a:t>
            </a:r>
            <a:endParaRPr lang="en-IN" sz="900" dirty="0"/>
          </a:p>
        </p:txBody>
      </p:sp>
      <p:sp>
        <p:nvSpPr>
          <p:cNvPr id="16" name="Rectangle 3"/>
          <p:cNvSpPr>
            <a:spLocks noChangeArrowheads="1"/>
          </p:cNvSpPr>
          <p:nvPr/>
        </p:nvSpPr>
        <p:spPr bwMode="gray">
          <a:xfrm>
            <a:off x="3910318" y="1167080"/>
            <a:ext cx="5126178" cy="5952912"/>
          </a:xfrm>
          <a:prstGeom prst="rect">
            <a:avLst/>
          </a:prstGeom>
          <a:noFill/>
          <a:ln w="9525">
            <a:noFill/>
            <a:miter lim="800000"/>
            <a:headEnd/>
            <a:tailEnd/>
          </a:ln>
        </p:spPr>
        <p:txBody>
          <a:bodyPr wrap="square" lIns="90488" tIns="44450" rIns="90488" bIns="44450">
            <a:spAutoFit/>
          </a:bodyPr>
          <a:lstStyle/>
          <a:p>
            <a:pPr marL="85725" algn="just"/>
            <a:r>
              <a:rPr lang="en-US" sz="900" b="1" i="1" dirty="0" smtClean="0"/>
              <a:t>State Street  </a:t>
            </a:r>
            <a:r>
              <a:rPr lang="en-US" sz="900" b="1" i="1" dirty="0" smtClean="0"/>
              <a:t>(Dec- 2011 </a:t>
            </a:r>
            <a:r>
              <a:rPr lang="en-US" sz="900" b="1" i="1" dirty="0"/>
              <a:t>– </a:t>
            </a:r>
            <a:r>
              <a:rPr lang="en-US" sz="900" b="1" i="1" dirty="0" smtClean="0"/>
              <a:t>Aug 2014) (Capital Market </a:t>
            </a:r>
            <a:r>
              <a:rPr lang="en-US" sz="900" b="1" i="1" dirty="0"/>
              <a:t>Domain) – Non Accenture Project</a:t>
            </a:r>
            <a:endParaRPr lang="en-US" sz="900" i="1" dirty="0"/>
          </a:p>
          <a:p>
            <a:pPr marL="85725" algn="just"/>
            <a:r>
              <a:rPr lang="en-US" sz="900" b="1" dirty="0"/>
              <a:t>Role: </a:t>
            </a:r>
            <a:r>
              <a:rPr lang="en-US" sz="900" dirty="0"/>
              <a:t>Test </a:t>
            </a:r>
            <a:r>
              <a:rPr lang="en-US" sz="900" dirty="0" smtClean="0"/>
              <a:t>Engineer, Syntel Ltd</a:t>
            </a:r>
          </a:p>
          <a:p>
            <a:pPr marL="85725" algn="just"/>
            <a:r>
              <a:rPr lang="en-US" sz="900" dirty="0" smtClean="0"/>
              <a:t>Worked as functional and DB tester which involved in testing of Product called PAM for different asset management product like Fixed Income and Derivatives .Checking data in DB after posting transaction over these products.</a:t>
            </a:r>
          </a:p>
          <a:p>
            <a:pPr marL="85725" algn="just"/>
            <a:r>
              <a:rPr lang="en-US" sz="900" b="1" dirty="0" smtClean="0"/>
              <a:t>Responsibilities</a:t>
            </a:r>
            <a:r>
              <a:rPr lang="en-US" sz="900" b="1" dirty="0"/>
              <a:t>:</a:t>
            </a:r>
          </a:p>
          <a:p>
            <a:pPr marL="171450" lvl="0" indent="-171450">
              <a:buFont typeface="Arial" panose="020B0604020202020204" pitchFamily="34" charset="0"/>
              <a:buChar char="•"/>
            </a:pPr>
            <a:r>
              <a:rPr lang="en-US" sz="900" dirty="0"/>
              <a:t>Working on different capital Market Products-Fixed Income Bonds, Options, Futures, Forwards and other </a:t>
            </a:r>
            <a:r>
              <a:rPr lang="en-US" sz="900" dirty="0" smtClean="0"/>
              <a:t>Derivatives</a:t>
            </a:r>
          </a:p>
          <a:p>
            <a:pPr marL="171450" lvl="0" indent="-171450">
              <a:buFont typeface="Arial" panose="020B0604020202020204" pitchFamily="34" charset="0"/>
              <a:buChar char="•"/>
            </a:pPr>
            <a:r>
              <a:rPr lang="en-US" sz="900" dirty="0" smtClean="0"/>
              <a:t>Creation </a:t>
            </a:r>
            <a:r>
              <a:rPr lang="en-US" sz="900" dirty="0"/>
              <a:t>and Execution of High Level and Low Level Test Cases</a:t>
            </a:r>
          </a:p>
          <a:p>
            <a:pPr marL="171450" lvl="0" indent="-171450">
              <a:buFont typeface="Arial" panose="020B0604020202020204" pitchFamily="34" charset="0"/>
              <a:buChar char="•"/>
            </a:pPr>
            <a:r>
              <a:rPr lang="en-US" sz="900" dirty="0"/>
              <a:t>Using the Vault to maintain version of Tests Cases Documents</a:t>
            </a:r>
          </a:p>
          <a:p>
            <a:pPr marL="171450" lvl="0" indent="-171450">
              <a:buFont typeface="Arial" panose="020B0604020202020204" pitchFamily="34" charset="0"/>
              <a:buChar char="•"/>
            </a:pPr>
            <a:r>
              <a:rPr lang="en-US" sz="900" dirty="0"/>
              <a:t>Result validation and Bug reporting in case of discrepancies</a:t>
            </a:r>
          </a:p>
          <a:p>
            <a:pPr marL="171450" lvl="0" indent="-171450">
              <a:buFont typeface="Arial" panose="020B0604020202020204" pitchFamily="34" charset="0"/>
              <a:buChar char="•"/>
            </a:pPr>
            <a:r>
              <a:rPr lang="en-US" sz="900" dirty="0"/>
              <a:t>Preparing Bug Report as Client Support Document(CSD)</a:t>
            </a:r>
          </a:p>
          <a:p>
            <a:pPr marL="171450" lvl="0" indent="-171450">
              <a:buFont typeface="Arial" panose="020B0604020202020204" pitchFamily="34" charset="0"/>
              <a:buChar char="•"/>
            </a:pPr>
            <a:r>
              <a:rPr lang="en-US" sz="900" dirty="0"/>
              <a:t>Defect Logging and Tracking in tool called Onyx and follow-up till resolution</a:t>
            </a:r>
          </a:p>
          <a:p>
            <a:pPr marL="171450" lvl="0" indent="-171450">
              <a:buFont typeface="Arial" panose="020B0604020202020204" pitchFamily="34" charset="0"/>
              <a:buChar char="•"/>
            </a:pPr>
            <a:r>
              <a:rPr lang="en-US" sz="900" dirty="0"/>
              <a:t>Root Cause Analysis for the raised defect.</a:t>
            </a:r>
          </a:p>
          <a:p>
            <a:pPr marL="171450" lvl="0" indent="-171450">
              <a:buFont typeface="Arial" panose="020B0604020202020204" pitchFamily="34" charset="0"/>
              <a:buChar char="•"/>
            </a:pPr>
            <a:r>
              <a:rPr lang="en-US" sz="900" dirty="0" smtClean="0"/>
              <a:t>Service Pack Candidate (SPCs)- Preparation of Test Plan and Bug Fix Testing</a:t>
            </a:r>
          </a:p>
          <a:p>
            <a:pPr marL="171450" lvl="0" indent="-171450">
              <a:buFont typeface="Arial" panose="020B0604020202020204" pitchFamily="34" charset="0"/>
              <a:buChar char="•"/>
            </a:pPr>
            <a:r>
              <a:rPr lang="en-US" sz="900" dirty="0" smtClean="0"/>
              <a:t>Hot Fix QAs- Preparation of Hot Fix QAs Test Plan and Bug Fix Testing</a:t>
            </a:r>
          </a:p>
          <a:p>
            <a:pPr marL="171450" lvl="0" indent="-171450">
              <a:buFont typeface="Arial" panose="020B0604020202020204" pitchFamily="34" charset="0"/>
              <a:buChar char="•"/>
            </a:pPr>
            <a:r>
              <a:rPr lang="en-US" sz="900" dirty="0" smtClean="0"/>
              <a:t>Writing </a:t>
            </a:r>
            <a:r>
              <a:rPr lang="en-US" sz="900" dirty="0"/>
              <a:t>SQL queries to retrieves data from database</a:t>
            </a:r>
          </a:p>
          <a:p>
            <a:pPr marL="171450" lvl="0" indent="-171450">
              <a:buFont typeface="Arial" panose="020B0604020202020204" pitchFamily="34" charset="0"/>
              <a:buChar char="•"/>
            </a:pPr>
            <a:r>
              <a:rPr lang="en-US" sz="900" dirty="0"/>
              <a:t>Involved in Functional, Report, Message, Database and SDK testing.</a:t>
            </a:r>
          </a:p>
          <a:p>
            <a:pPr marL="171450" lvl="0" indent="-171450">
              <a:buFont typeface="Arial" panose="020B0604020202020204" pitchFamily="34" charset="0"/>
              <a:buChar char="•"/>
            </a:pPr>
            <a:r>
              <a:rPr lang="en-US" sz="900" dirty="0"/>
              <a:t>Created Excel Macros for comparing data.</a:t>
            </a:r>
          </a:p>
          <a:p>
            <a:pPr marL="85725" algn="just"/>
            <a:endParaRPr lang="en-US" sz="900" b="1" i="1" dirty="0" smtClean="0"/>
          </a:p>
          <a:p>
            <a:pPr marL="85725" algn="just"/>
            <a:r>
              <a:rPr lang="en-US" sz="900" b="1" i="1" dirty="0" smtClean="0"/>
              <a:t>Barclays </a:t>
            </a:r>
            <a:r>
              <a:rPr lang="en-US" sz="900" b="1" i="1" dirty="0"/>
              <a:t>Bank </a:t>
            </a:r>
            <a:r>
              <a:rPr lang="en-US" sz="900" b="1" i="1" dirty="0" smtClean="0"/>
              <a:t>(Jun 2017– Dec 2017)</a:t>
            </a:r>
            <a:endParaRPr lang="en-US" sz="900" dirty="0"/>
          </a:p>
          <a:p>
            <a:pPr marL="85725" algn="just"/>
            <a:r>
              <a:rPr lang="en-US" sz="900" b="1" dirty="0"/>
              <a:t>Role: </a:t>
            </a:r>
            <a:r>
              <a:rPr lang="en-US" sz="900" dirty="0"/>
              <a:t>Senior Test Analyst</a:t>
            </a:r>
          </a:p>
          <a:p>
            <a:pPr marL="85725" algn="just"/>
            <a:r>
              <a:rPr lang="en-US" sz="900" dirty="0"/>
              <a:t>Working as </a:t>
            </a:r>
            <a:r>
              <a:rPr lang="en-US" sz="900" dirty="0" smtClean="0"/>
              <a:t>ETL </a:t>
            </a:r>
            <a:r>
              <a:rPr lang="en-US" sz="900" dirty="0"/>
              <a:t>tester for </a:t>
            </a:r>
            <a:r>
              <a:rPr lang="en-US" sz="900" dirty="0" smtClean="0"/>
              <a:t>ETL </a:t>
            </a:r>
            <a:r>
              <a:rPr lang="en-US" sz="900" dirty="0"/>
              <a:t>testing which involved testing of </a:t>
            </a:r>
            <a:r>
              <a:rPr lang="en-US" sz="900" dirty="0" smtClean="0"/>
              <a:t>various </a:t>
            </a:r>
            <a:r>
              <a:rPr lang="en-US" sz="900" dirty="0" err="1" smtClean="0"/>
              <a:t>datamart</a:t>
            </a:r>
            <a:r>
              <a:rPr lang="en-US" sz="900" dirty="0" smtClean="0"/>
              <a:t> and DWH, </a:t>
            </a:r>
            <a:r>
              <a:rPr lang="en-US" sz="900" dirty="0" err="1" smtClean="0"/>
              <a:t>Informatica</a:t>
            </a:r>
            <a:r>
              <a:rPr lang="en-US" sz="900" dirty="0" smtClean="0"/>
              <a:t> Job, and </a:t>
            </a:r>
            <a:r>
              <a:rPr lang="en-US" sz="900" dirty="0"/>
              <a:t>performed DB Testing </a:t>
            </a:r>
            <a:r>
              <a:rPr lang="en-US" sz="900" dirty="0" smtClean="0"/>
              <a:t>in Teradata.</a:t>
            </a:r>
            <a:endParaRPr lang="en-US" sz="900" dirty="0"/>
          </a:p>
          <a:p>
            <a:pPr marL="85725" algn="just"/>
            <a:r>
              <a:rPr lang="en-US" sz="900" b="1" dirty="0"/>
              <a:t>Responsibilities:</a:t>
            </a:r>
          </a:p>
          <a:p>
            <a:pPr marL="171450" lvl="0" indent="-171450">
              <a:buFont typeface="Arial" panose="020B0604020202020204" pitchFamily="34" charset="0"/>
              <a:buChar char="•"/>
            </a:pPr>
            <a:r>
              <a:rPr lang="en-US" sz="900" dirty="0"/>
              <a:t>Interacting with the client stakeholders and Business Analyst to understand the requirements.</a:t>
            </a:r>
          </a:p>
          <a:p>
            <a:pPr marL="171450" lvl="0" indent="-171450">
              <a:buFont typeface="Arial" panose="020B0604020202020204" pitchFamily="34" charset="0"/>
              <a:buChar char="•"/>
            </a:pPr>
            <a:r>
              <a:rPr lang="en-US" sz="900" dirty="0"/>
              <a:t>Defining Test plan and Test Strategy for projects.</a:t>
            </a:r>
          </a:p>
          <a:p>
            <a:pPr marL="171450" lvl="0" indent="-171450">
              <a:buFont typeface="Arial" panose="020B0604020202020204" pitchFamily="34" charset="0"/>
              <a:buChar char="•"/>
            </a:pPr>
            <a:r>
              <a:rPr lang="en-US" sz="900" dirty="0"/>
              <a:t>Manual Test Case </a:t>
            </a:r>
            <a:r>
              <a:rPr lang="en-US" sz="900" dirty="0" smtClean="0"/>
              <a:t>Preparation, SQL Scripting </a:t>
            </a:r>
            <a:r>
              <a:rPr lang="en-US" sz="900" dirty="0"/>
              <a:t>and Execution for System Testing, SIT and UAT Testing.</a:t>
            </a:r>
          </a:p>
          <a:p>
            <a:pPr marL="171450" lvl="0" indent="-171450">
              <a:buFont typeface="Arial" panose="020B0604020202020204" pitchFamily="34" charset="0"/>
              <a:buChar char="•"/>
            </a:pPr>
            <a:r>
              <a:rPr lang="en-US" sz="900" dirty="0"/>
              <a:t>Running the jobs for ELT </a:t>
            </a:r>
            <a:r>
              <a:rPr lang="en-US" sz="900" dirty="0" smtClean="0"/>
              <a:t>process through IBM Tivoli </a:t>
            </a:r>
            <a:r>
              <a:rPr lang="en-US" sz="900" dirty="0"/>
              <a:t>and verifying the data in target database after </a:t>
            </a:r>
            <a:r>
              <a:rPr lang="en-US" sz="900" dirty="0" smtClean="0"/>
              <a:t> completion of job.</a:t>
            </a:r>
          </a:p>
          <a:p>
            <a:pPr marL="171450" indent="-171450">
              <a:buFont typeface="Arial" panose="020B0604020202020204" pitchFamily="34" charset="0"/>
              <a:buChar char="•"/>
            </a:pPr>
            <a:r>
              <a:rPr lang="en-US" sz="900" dirty="0"/>
              <a:t>Verifying the column mapping between source and target databases</a:t>
            </a:r>
            <a:r>
              <a:rPr lang="en-US" sz="900" dirty="0" smtClean="0"/>
              <a:t>.</a:t>
            </a:r>
          </a:p>
          <a:p>
            <a:pPr marL="171450" lvl="0" indent="-171450">
              <a:buFont typeface="Arial" panose="020B0604020202020204" pitchFamily="34" charset="0"/>
              <a:buChar char="•"/>
            </a:pPr>
            <a:r>
              <a:rPr lang="en-US" sz="900" dirty="0"/>
              <a:t>Verified data completeness and transformation rules.</a:t>
            </a:r>
            <a:endParaRPr lang="en-IN" sz="900" dirty="0"/>
          </a:p>
          <a:p>
            <a:pPr marL="171450" lvl="0" indent="-171450">
              <a:buFont typeface="Arial" panose="020B0604020202020204" pitchFamily="34" charset="0"/>
              <a:buChar char="•"/>
            </a:pPr>
            <a:r>
              <a:rPr lang="en-US" sz="900" dirty="0" smtClean="0"/>
              <a:t>Identify</a:t>
            </a:r>
            <a:r>
              <a:rPr lang="en-US" sz="900" dirty="0"/>
              <a:t>, record, document and track bugs. Setting severity and priority of the defects.</a:t>
            </a:r>
          </a:p>
          <a:p>
            <a:pPr marL="171450" indent="-171450">
              <a:buFont typeface="Arial" panose="020B0604020202020204" pitchFamily="34" charset="0"/>
              <a:buChar char="•"/>
            </a:pPr>
            <a:r>
              <a:rPr lang="en-US" sz="900" dirty="0"/>
              <a:t>Involved in setting up the Test Environment.</a:t>
            </a:r>
          </a:p>
          <a:p>
            <a:pPr marL="171450" lvl="0" indent="-171450">
              <a:buFont typeface="Arial" panose="020B0604020202020204" pitchFamily="34" charset="0"/>
              <a:buChar char="•"/>
            </a:pPr>
            <a:r>
              <a:rPr lang="en-US" sz="900" dirty="0"/>
              <a:t>Involved in preparing the Test Data and loading into the System Testing Environment.</a:t>
            </a:r>
          </a:p>
          <a:p>
            <a:pPr marL="171450" lvl="0" indent="-171450">
              <a:buFont typeface="Arial" panose="020B0604020202020204" pitchFamily="34" charset="0"/>
              <a:buChar char="•"/>
            </a:pPr>
            <a:r>
              <a:rPr lang="en-US" sz="900" dirty="0"/>
              <a:t>Providing various documents like </a:t>
            </a:r>
            <a:r>
              <a:rPr lang="en-US" sz="900" dirty="0" smtClean="0"/>
              <a:t>Test Strategy, Test Plan, Test Scenarios, </a:t>
            </a:r>
            <a:r>
              <a:rPr lang="en-US" sz="900" dirty="0"/>
              <a:t>Daily Status Report and Test Summary Report.</a:t>
            </a:r>
          </a:p>
          <a:p>
            <a:pPr marL="171450" lvl="0" indent="-171450">
              <a:buFont typeface="Arial" panose="020B0604020202020204" pitchFamily="34" charset="0"/>
              <a:buChar char="•"/>
            </a:pPr>
            <a:r>
              <a:rPr lang="en-US" sz="900" dirty="0"/>
              <a:t>Handled the Defect status calls and reviewed the Test Artefacts </a:t>
            </a:r>
          </a:p>
          <a:p>
            <a:pPr marL="171450" lvl="0" indent="-171450">
              <a:buFont typeface="Arial" panose="020B0604020202020204" pitchFamily="34" charset="0"/>
              <a:buChar char="•"/>
            </a:pPr>
            <a:r>
              <a:rPr lang="en-US" sz="900" dirty="0"/>
              <a:t>Mentoring and coaching the junior members of the Team.</a:t>
            </a:r>
          </a:p>
          <a:p>
            <a:pPr marL="171450" lvl="0" indent="-171450">
              <a:buFont typeface="Arial" panose="020B0604020202020204" pitchFamily="34" charset="0"/>
              <a:buChar char="•"/>
            </a:pPr>
            <a:r>
              <a:rPr lang="en-US" sz="900" dirty="0"/>
              <a:t>Coordinating with the various team from onshore/offshore for the test deliverables.</a:t>
            </a:r>
          </a:p>
          <a:p>
            <a:pPr marL="180975" indent="-95250" algn="just"/>
            <a:endParaRPr lang="en-US" sz="1200" b="1" i="1" dirty="0"/>
          </a:p>
        </p:txBody>
      </p:sp>
      <p:sp>
        <p:nvSpPr>
          <p:cNvPr id="17" name="Rectangle 6"/>
          <p:cNvSpPr>
            <a:spLocks noChangeArrowheads="1"/>
          </p:cNvSpPr>
          <p:nvPr/>
        </p:nvSpPr>
        <p:spPr bwMode="gray">
          <a:xfrm>
            <a:off x="1408706" y="1694164"/>
            <a:ext cx="1992312" cy="544635"/>
          </a:xfrm>
          <a:prstGeom prst="rect">
            <a:avLst/>
          </a:prstGeom>
          <a:noFill/>
          <a:ln w="9525">
            <a:noFill/>
            <a:miter lim="800000"/>
            <a:headEnd/>
            <a:tailEnd/>
          </a:ln>
        </p:spPr>
        <p:txBody>
          <a:bodyPr lIns="73025" tIns="36512" rIns="73025" bIns="36512">
            <a:spAutoFit/>
          </a:bodyPr>
          <a:lstStyle/>
          <a:p>
            <a:pPr algn="r" defTabSz="585788" eaLnBrk="0" fontAlgn="base" hangingPunct="0">
              <a:lnSpc>
                <a:spcPct val="80000"/>
              </a:lnSpc>
              <a:spcBef>
                <a:spcPct val="0"/>
              </a:spcBef>
              <a:spcAft>
                <a:spcPct val="10000"/>
              </a:spcAft>
            </a:pPr>
            <a:endParaRPr lang="en-AU" sz="900" b="1" kern="0" dirty="0">
              <a:solidFill>
                <a:sysClr val="windowText" lastClr="000000"/>
              </a:solidFill>
              <a:latin typeface="Arial" charset="0"/>
            </a:endParaRPr>
          </a:p>
          <a:p>
            <a:pPr algn="r" defTabSz="585788" eaLnBrk="0" fontAlgn="base" hangingPunct="0">
              <a:lnSpc>
                <a:spcPct val="80000"/>
              </a:lnSpc>
              <a:spcBef>
                <a:spcPct val="0"/>
              </a:spcBef>
              <a:spcAft>
                <a:spcPct val="10000"/>
              </a:spcAft>
            </a:pPr>
            <a:r>
              <a:rPr lang="en-AU" sz="900" b="1" kern="0" dirty="0">
                <a:solidFill>
                  <a:sysClr val="windowText" lastClr="000000"/>
                </a:solidFill>
                <a:latin typeface="Arial" charset="0"/>
              </a:rPr>
              <a:t>180 Lonsdale Street</a:t>
            </a:r>
            <a:br>
              <a:rPr lang="en-AU" sz="900" b="1" kern="0" dirty="0">
                <a:solidFill>
                  <a:sysClr val="windowText" lastClr="000000"/>
                </a:solidFill>
                <a:latin typeface="Arial" charset="0"/>
              </a:rPr>
            </a:br>
            <a:r>
              <a:rPr lang="en-AU" sz="900" b="1" kern="0" dirty="0">
                <a:solidFill>
                  <a:sysClr val="windowText" lastClr="000000"/>
                </a:solidFill>
                <a:latin typeface="Arial" charset="0"/>
              </a:rPr>
              <a:t>Melbourne, VIC 3000, Australia</a:t>
            </a:r>
          </a:p>
          <a:p>
            <a:pPr algn="r" defTabSz="585788" eaLnBrk="0" fontAlgn="base" hangingPunct="0">
              <a:lnSpc>
                <a:spcPct val="80000"/>
              </a:lnSpc>
              <a:spcBef>
                <a:spcPct val="0"/>
              </a:spcBef>
              <a:spcAft>
                <a:spcPct val="10000"/>
              </a:spcAft>
            </a:pPr>
            <a:r>
              <a:rPr lang="en-AU" sz="900" b="1" u="sng" kern="0" dirty="0">
                <a:solidFill>
                  <a:sysClr val="windowText" lastClr="000000"/>
                </a:solidFill>
                <a:latin typeface="Arial" charset="0"/>
              </a:rPr>
              <a:t>Johnson.x.chen@accenture.com</a:t>
            </a:r>
          </a:p>
        </p:txBody>
      </p:sp>
      <p:sp>
        <p:nvSpPr>
          <p:cNvPr id="18" name="Rectangle 17"/>
          <p:cNvSpPr>
            <a:spLocks noChangeArrowheads="1"/>
          </p:cNvSpPr>
          <p:nvPr/>
        </p:nvSpPr>
        <p:spPr bwMode="gray">
          <a:xfrm>
            <a:off x="2195737" y="4967739"/>
            <a:ext cx="1619784" cy="1197764"/>
          </a:xfrm>
          <a:prstGeom prst="rect">
            <a:avLst/>
          </a:prstGeom>
          <a:noFill/>
          <a:ln w="9525" algn="ctr">
            <a:noFill/>
            <a:miter lim="800000"/>
            <a:headEnd/>
            <a:tailEnd/>
          </a:ln>
        </p:spPr>
        <p:txBody>
          <a:bodyPr wrap="square" lIns="90488" tIns="44450" rIns="90488" bIns="44450">
            <a:spAutoFit/>
          </a:bodyPr>
          <a:lstStyle/>
          <a:p>
            <a:pPr marL="117475" indent="-117475">
              <a:buFont typeface="Arial" pitchFamily="34" charset="0"/>
              <a:buChar char="•"/>
            </a:pPr>
            <a:r>
              <a:rPr lang="en-AU" sz="900" dirty="0">
                <a:cs typeface="Times New Roman" pitchFamily="18" charset="0"/>
              </a:rPr>
              <a:t>Core Banking Solutions – Oracle Banking Platform</a:t>
            </a:r>
          </a:p>
          <a:p>
            <a:pPr marL="117475" indent="-117475">
              <a:buFont typeface="Arial" pitchFamily="34" charset="0"/>
              <a:buChar char="•"/>
            </a:pPr>
            <a:r>
              <a:rPr lang="en-AU" sz="900" dirty="0">
                <a:cs typeface="Times New Roman" pitchFamily="18" charset="0"/>
              </a:rPr>
              <a:t>Customer onboarding process</a:t>
            </a:r>
          </a:p>
          <a:p>
            <a:pPr marL="117475" indent="-117475">
              <a:buFont typeface="Arial" pitchFamily="34" charset="0"/>
              <a:buChar char="•"/>
            </a:pPr>
            <a:r>
              <a:rPr lang="en-US" sz="900" dirty="0">
                <a:cs typeface="Times New Roman" pitchFamily="18" charset="0"/>
              </a:rPr>
              <a:t>Savings, Transaction and term deposit accounts</a:t>
            </a:r>
          </a:p>
          <a:p>
            <a:pPr marL="117475" indent="-117475">
              <a:buFont typeface="Arial" pitchFamily="34" charset="0"/>
              <a:buChar char="•"/>
            </a:pPr>
            <a:r>
              <a:rPr lang="en-US" sz="900" dirty="0">
                <a:cs typeface="Times New Roman" pitchFamily="18" charset="0"/>
              </a:rPr>
              <a:t>Lending E2E (Origination, Fulfilment and Servicing)</a:t>
            </a:r>
          </a:p>
        </p:txBody>
      </p:sp>
      <p:sp>
        <p:nvSpPr>
          <p:cNvPr id="19" name="Rectangle 26"/>
          <p:cNvSpPr>
            <a:spLocks noChangeArrowheads="1"/>
          </p:cNvSpPr>
          <p:nvPr/>
        </p:nvSpPr>
        <p:spPr bwMode="gray">
          <a:xfrm>
            <a:off x="3923928" y="836712"/>
            <a:ext cx="5112568" cy="252028"/>
          </a:xfrm>
          <a:prstGeom prst="rect">
            <a:avLst/>
          </a:prstGeom>
          <a:solidFill>
            <a:schemeClr val="accent1"/>
          </a:solidFill>
          <a:ln w="9525" cap="flat" cmpd="sng" algn="ctr">
            <a:noFill/>
            <a:prstDash val="solid"/>
            <a:headEnd/>
            <a:tailEnd/>
          </a:ln>
          <a:effectLst/>
        </p:spPr>
        <p:txBody>
          <a:bodyPr lIns="0" tIns="36000" rIns="0" bIns="36000" anchor="ctr"/>
          <a:lstStyle/>
          <a:p>
            <a:pPr marL="180975" indent="-180975" algn="ctr" defTabSz="957263" eaLnBrk="0" fontAlgn="base" hangingPunct="0">
              <a:lnSpc>
                <a:spcPct val="80000"/>
              </a:lnSpc>
              <a:spcBef>
                <a:spcPct val="20000"/>
              </a:spcBef>
              <a:spcAft>
                <a:spcPct val="0"/>
              </a:spcAft>
              <a:defRPr/>
            </a:pPr>
            <a:r>
              <a:rPr lang="en-AU" altLang="zh-MO" sz="1100" b="1" kern="0" dirty="0">
                <a:solidFill>
                  <a:srgbClr val="FFFFFF"/>
                </a:solidFill>
                <a:latin typeface="Arial" charset="0"/>
              </a:rPr>
              <a:t>Selection of Relevant Experience</a:t>
            </a:r>
          </a:p>
        </p:txBody>
      </p:sp>
      <p:sp>
        <p:nvSpPr>
          <p:cNvPr id="21" name="Rectangle 13"/>
          <p:cNvSpPr>
            <a:spLocks noChangeArrowheads="1"/>
          </p:cNvSpPr>
          <p:nvPr>
            <p:custDataLst>
              <p:tags r:id="rId4"/>
            </p:custDataLst>
          </p:nvPr>
        </p:nvSpPr>
        <p:spPr bwMode="auto">
          <a:xfrm>
            <a:off x="248508" y="905042"/>
            <a:ext cx="3531404" cy="1647825"/>
          </a:xfrm>
          <a:prstGeom prst="rect">
            <a:avLst/>
          </a:prstGeom>
          <a:solidFill>
            <a:srgbClr val="FFFFFF"/>
          </a:solidFill>
          <a:ln w="12700">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eaLnBrk="0" fontAlgn="base" hangingPunct="0">
              <a:lnSpc>
                <a:spcPct val="80000"/>
              </a:lnSpc>
              <a:spcBef>
                <a:spcPct val="0"/>
              </a:spcBef>
              <a:spcAft>
                <a:spcPct val="0"/>
              </a:spcAft>
              <a:defRPr/>
            </a:pPr>
            <a:endParaRPr lang="en-AU" sz="1100" b="1" kern="0" dirty="0">
              <a:solidFill>
                <a:sysClr val="windowText" lastClr="000000"/>
              </a:solidFill>
              <a:ea typeface="Verdana" pitchFamily="34" charset="0"/>
              <a:cs typeface="Verdana" pitchFamily="34" charset="0"/>
            </a:endParaRPr>
          </a:p>
        </p:txBody>
      </p:sp>
      <p:sp>
        <p:nvSpPr>
          <p:cNvPr id="23" name="Rectangle 3"/>
          <p:cNvSpPr>
            <a:spLocks noChangeArrowheads="1"/>
          </p:cNvSpPr>
          <p:nvPr/>
        </p:nvSpPr>
        <p:spPr bwMode="auto">
          <a:xfrm>
            <a:off x="1763688" y="1051930"/>
            <a:ext cx="1833298" cy="275587"/>
          </a:xfrm>
          <a:prstGeom prst="rect">
            <a:avLst/>
          </a:prstGeom>
          <a:noFill/>
          <a:ln w="9525">
            <a:noFill/>
            <a:miter lim="800000"/>
            <a:headEnd/>
            <a:tailEnd/>
          </a:ln>
        </p:spPr>
        <p:txBody>
          <a:bodyPr lIns="73025" tIns="36512" rIns="73025" bIns="36512">
            <a:spAutoFit/>
          </a:bodyPr>
          <a:lstStyle/>
          <a:p>
            <a:pPr defTabSz="585788" eaLnBrk="0" fontAlgn="base" hangingPunct="0">
              <a:lnSpc>
                <a:spcPct val="80000"/>
              </a:lnSpc>
              <a:spcBef>
                <a:spcPct val="0"/>
              </a:spcBef>
              <a:spcAft>
                <a:spcPct val="0"/>
              </a:spcAft>
              <a:defRPr/>
            </a:pPr>
            <a:r>
              <a:rPr lang="en-US" sz="1600" b="1" kern="0" dirty="0" smtClean="0">
                <a:solidFill>
                  <a:srgbClr val="000000"/>
                </a:solidFill>
                <a:ea typeface="Verdana" pitchFamily="34" charset="0"/>
                <a:cs typeface="Verdana" pitchFamily="34" charset="0"/>
              </a:rPr>
              <a:t>KAUSHAL SINHA</a:t>
            </a:r>
            <a:endParaRPr lang="en-AU" sz="1600" b="1" kern="0" dirty="0">
              <a:solidFill>
                <a:srgbClr val="000000"/>
              </a:solidFill>
              <a:ea typeface="Verdana" pitchFamily="34" charset="0"/>
              <a:cs typeface="Verdana" pitchFamily="34" charset="0"/>
            </a:endParaRPr>
          </a:p>
        </p:txBody>
      </p:sp>
      <p:sp>
        <p:nvSpPr>
          <p:cNvPr id="24" name="Rectangle 4"/>
          <p:cNvSpPr>
            <a:spLocks noChangeArrowheads="1"/>
          </p:cNvSpPr>
          <p:nvPr/>
        </p:nvSpPr>
        <p:spPr bwMode="auto">
          <a:xfrm>
            <a:off x="1763688" y="1268760"/>
            <a:ext cx="1977773" cy="947823"/>
          </a:xfrm>
          <a:prstGeom prst="rect">
            <a:avLst/>
          </a:prstGeom>
          <a:noFill/>
          <a:ln w="9525">
            <a:noFill/>
            <a:miter lim="800000"/>
            <a:headEnd/>
            <a:tailEnd/>
          </a:ln>
        </p:spPr>
        <p:txBody>
          <a:bodyPr wrap="square" lIns="73025" tIns="36512" rIns="73025" bIns="36512">
            <a:spAutoFit/>
          </a:bodyPr>
          <a:lstStyle/>
          <a:p>
            <a:pPr defTabSz="585788" eaLnBrk="0" fontAlgn="base" hangingPunct="0">
              <a:lnSpc>
                <a:spcPct val="80000"/>
              </a:lnSpc>
              <a:spcBef>
                <a:spcPct val="0"/>
              </a:spcBef>
              <a:spcAft>
                <a:spcPct val="0"/>
              </a:spcAft>
              <a:defRPr/>
            </a:pPr>
            <a:r>
              <a:rPr lang="en-AU" sz="900" kern="0" dirty="0">
                <a:ea typeface="Verdana" pitchFamily="34" charset="0"/>
                <a:cs typeface="Verdana" pitchFamily="34" charset="0"/>
              </a:rPr>
              <a:t>Accenture India</a:t>
            </a:r>
          </a:p>
          <a:p>
            <a:pPr defTabSz="585788" eaLnBrk="0" fontAlgn="base" hangingPunct="0">
              <a:lnSpc>
                <a:spcPct val="80000"/>
              </a:lnSpc>
              <a:spcBef>
                <a:spcPct val="0"/>
              </a:spcBef>
              <a:spcAft>
                <a:spcPct val="0"/>
              </a:spcAft>
              <a:defRPr/>
            </a:pPr>
            <a:endParaRPr lang="en-AU" sz="900" kern="0" dirty="0">
              <a:ea typeface="Verdana" pitchFamily="34" charset="0"/>
              <a:cs typeface="Verdana" pitchFamily="34" charset="0"/>
            </a:endParaRPr>
          </a:p>
          <a:p>
            <a:pPr defTabSz="585788" eaLnBrk="0" fontAlgn="base" hangingPunct="0">
              <a:lnSpc>
                <a:spcPct val="80000"/>
              </a:lnSpc>
              <a:spcBef>
                <a:spcPct val="0"/>
              </a:spcBef>
              <a:spcAft>
                <a:spcPct val="0"/>
              </a:spcAft>
              <a:defRPr/>
            </a:pPr>
            <a:r>
              <a:rPr lang="en-AU" sz="900" kern="0" dirty="0" smtClean="0">
                <a:ea typeface="Verdana" pitchFamily="34" charset="0"/>
                <a:cs typeface="Verdana" pitchFamily="34" charset="0"/>
              </a:rPr>
              <a:t>PDC2, </a:t>
            </a:r>
            <a:r>
              <a:rPr lang="en-AU" sz="900" kern="0" dirty="0" err="1" smtClean="0">
                <a:ea typeface="Verdana" pitchFamily="34" charset="0"/>
                <a:cs typeface="Verdana" pitchFamily="34" charset="0"/>
              </a:rPr>
              <a:t>Magarpatta</a:t>
            </a:r>
            <a:r>
              <a:rPr lang="en-AU" sz="900" kern="0" dirty="0" smtClean="0">
                <a:ea typeface="Verdana" pitchFamily="34" charset="0"/>
                <a:cs typeface="Verdana" pitchFamily="34" charset="0"/>
              </a:rPr>
              <a:t> City(SEZ),</a:t>
            </a:r>
          </a:p>
          <a:p>
            <a:pPr defTabSz="585788" eaLnBrk="0" fontAlgn="base" hangingPunct="0">
              <a:lnSpc>
                <a:spcPct val="80000"/>
              </a:lnSpc>
              <a:spcBef>
                <a:spcPct val="0"/>
              </a:spcBef>
              <a:spcAft>
                <a:spcPct val="0"/>
              </a:spcAft>
              <a:defRPr/>
            </a:pPr>
            <a:r>
              <a:rPr lang="en-AU" sz="900" kern="0" dirty="0" smtClean="0">
                <a:ea typeface="Verdana" pitchFamily="34" charset="0"/>
                <a:cs typeface="Verdana" pitchFamily="34" charset="0"/>
              </a:rPr>
              <a:t>Pune, 411013 </a:t>
            </a:r>
            <a:endParaRPr lang="en-AU" sz="900" kern="0" dirty="0">
              <a:ea typeface="Verdana" pitchFamily="34" charset="0"/>
              <a:cs typeface="Verdana" pitchFamily="34" charset="0"/>
            </a:endParaRPr>
          </a:p>
          <a:p>
            <a:pPr defTabSz="585788" eaLnBrk="0" fontAlgn="base" hangingPunct="0">
              <a:lnSpc>
                <a:spcPct val="80000"/>
              </a:lnSpc>
              <a:spcBef>
                <a:spcPct val="0"/>
              </a:spcBef>
              <a:spcAft>
                <a:spcPct val="0"/>
              </a:spcAft>
              <a:defRPr/>
            </a:pPr>
            <a:endParaRPr lang="en-AU" sz="800" b="1" kern="0" dirty="0">
              <a:ea typeface="Verdana" pitchFamily="34" charset="0"/>
              <a:cs typeface="Verdana" pitchFamily="34" charset="0"/>
            </a:endParaRPr>
          </a:p>
          <a:p>
            <a:pPr defTabSz="585788" eaLnBrk="0" fontAlgn="base" hangingPunct="0">
              <a:lnSpc>
                <a:spcPct val="80000"/>
              </a:lnSpc>
              <a:spcBef>
                <a:spcPct val="0"/>
              </a:spcBef>
              <a:spcAft>
                <a:spcPct val="0"/>
              </a:spcAft>
              <a:buSzPct val="100000"/>
              <a:buFont typeface="Wingdings" pitchFamily="2" charset="2"/>
              <a:buNone/>
              <a:defRPr/>
            </a:pPr>
            <a:r>
              <a:rPr lang="en-AU" sz="900" b="1" kern="0" dirty="0">
                <a:ea typeface="Verdana" pitchFamily="34" charset="0"/>
                <a:cs typeface="Verdana" pitchFamily="34" charset="0"/>
              </a:rPr>
              <a:t>+91 </a:t>
            </a:r>
            <a:r>
              <a:rPr lang="en-AU" sz="900" b="1" kern="0" dirty="0" smtClean="0">
                <a:ea typeface="Verdana" pitchFamily="34" charset="0"/>
                <a:cs typeface="Verdana" pitchFamily="34" charset="0"/>
              </a:rPr>
              <a:t>7738717704</a:t>
            </a:r>
            <a:endParaRPr lang="en-AU" sz="900" kern="0" dirty="0">
              <a:ea typeface="Verdana" pitchFamily="34" charset="0"/>
              <a:cs typeface="Verdana" pitchFamily="34" charset="0"/>
            </a:endParaRPr>
          </a:p>
          <a:p>
            <a:pPr defTabSz="585788" eaLnBrk="0" fontAlgn="base" hangingPunct="0">
              <a:lnSpc>
                <a:spcPct val="80000"/>
              </a:lnSpc>
              <a:spcBef>
                <a:spcPct val="0"/>
              </a:spcBef>
              <a:spcAft>
                <a:spcPct val="0"/>
              </a:spcAft>
              <a:defRPr/>
            </a:pPr>
            <a:endParaRPr lang="en-AU" sz="900" b="1" u="sng" kern="0" dirty="0">
              <a:ea typeface="Verdana" pitchFamily="34" charset="0"/>
              <a:cs typeface="Verdana" pitchFamily="34" charset="0"/>
            </a:endParaRPr>
          </a:p>
          <a:p>
            <a:pPr defTabSz="585788" eaLnBrk="0" fontAlgn="base" hangingPunct="0">
              <a:lnSpc>
                <a:spcPct val="80000"/>
              </a:lnSpc>
              <a:spcBef>
                <a:spcPct val="0"/>
              </a:spcBef>
              <a:spcAft>
                <a:spcPct val="0"/>
              </a:spcAft>
              <a:buSzPct val="100000"/>
              <a:buFont typeface="Wingdings" pitchFamily="2" charset="2"/>
              <a:buNone/>
              <a:defRPr/>
            </a:pPr>
            <a:r>
              <a:rPr lang="en-US" sz="900" b="1" kern="0" dirty="0" smtClean="0">
                <a:ea typeface="Verdana" pitchFamily="34" charset="0"/>
                <a:cs typeface="Verdana" pitchFamily="34" charset="0"/>
              </a:rPr>
              <a:t>Kaushal.kenedysinha@accenture.com</a:t>
            </a:r>
            <a:endParaRPr lang="en-AU" sz="900" b="1" kern="0" dirty="0">
              <a:ea typeface="Verdana" pitchFamily="34" charset="0"/>
              <a:cs typeface="Verdana" pitchFamily="34" charset="0"/>
            </a:endParaRPr>
          </a:p>
        </p:txBody>
      </p:sp>
      <p:sp>
        <p:nvSpPr>
          <p:cNvPr id="25" name="Rectangle 26"/>
          <p:cNvSpPr>
            <a:spLocks noChangeArrowheads="1"/>
          </p:cNvSpPr>
          <p:nvPr/>
        </p:nvSpPr>
        <p:spPr bwMode="gray">
          <a:xfrm>
            <a:off x="286660" y="4640136"/>
            <a:ext cx="1814276" cy="234645"/>
          </a:xfrm>
          <a:prstGeom prst="rect">
            <a:avLst/>
          </a:prstGeom>
          <a:solidFill>
            <a:schemeClr val="accent1"/>
          </a:solidFill>
          <a:ln w="9525" cap="flat" cmpd="sng" algn="ctr">
            <a:noFill/>
            <a:prstDash val="solid"/>
            <a:headEnd/>
            <a:tailEnd/>
          </a:ln>
          <a:effectLst/>
        </p:spPr>
        <p:txBody>
          <a:bodyPr lIns="0" tIns="36000" rIns="0" bIns="36000" anchor="ctr"/>
          <a:lstStyle/>
          <a:p>
            <a:pPr marL="180975" indent="-180975" algn="ctr" defTabSz="957263" eaLnBrk="0" fontAlgn="base" hangingPunct="0">
              <a:lnSpc>
                <a:spcPct val="80000"/>
              </a:lnSpc>
              <a:spcBef>
                <a:spcPct val="20000"/>
              </a:spcBef>
              <a:spcAft>
                <a:spcPct val="0"/>
              </a:spcAft>
              <a:defRPr/>
            </a:pPr>
            <a:r>
              <a:rPr lang="en-AU" altLang="zh-MO" sz="1100" b="1" kern="0" dirty="0">
                <a:solidFill>
                  <a:srgbClr val="FFFFFF"/>
                </a:solidFill>
                <a:latin typeface="Arial" charset="0"/>
              </a:rPr>
              <a:t>Key Expertise</a:t>
            </a:r>
          </a:p>
        </p:txBody>
      </p:sp>
      <p:sp>
        <p:nvSpPr>
          <p:cNvPr id="26" name="Rectangle 25"/>
          <p:cNvSpPr>
            <a:spLocks noChangeArrowheads="1"/>
          </p:cNvSpPr>
          <p:nvPr/>
        </p:nvSpPr>
        <p:spPr bwMode="gray">
          <a:xfrm>
            <a:off x="248507" y="4874782"/>
            <a:ext cx="1852429" cy="1703287"/>
          </a:xfrm>
          <a:prstGeom prst="rect">
            <a:avLst/>
          </a:prstGeom>
          <a:noFill/>
          <a:ln w="9525" algn="ctr">
            <a:noFill/>
            <a:miter lim="800000"/>
            <a:headEnd/>
            <a:tailEnd/>
          </a:ln>
        </p:spPr>
        <p:txBody>
          <a:bodyPr wrap="square" lIns="90488" tIns="44450" rIns="90488" bIns="44450">
            <a:spAutoFit/>
          </a:bodyPr>
          <a:lstStyle/>
          <a:p>
            <a:pPr marL="117475" lvl="1" indent="-117475" defTabSz="911225">
              <a:lnSpc>
                <a:spcPct val="85000"/>
              </a:lnSpc>
              <a:spcBef>
                <a:spcPct val="10000"/>
              </a:spcBef>
              <a:buFontTx/>
              <a:buChar char="•"/>
              <a:defRPr/>
            </a:pPr>
            <a:r>
              <a:rPr lang="en-AU" altLang="en-US" sz="900" dirty="0">
                <a:ea typeface="MS Mincho"/>
                <a:cs typeface="Arial"/>
              </a:rPr>
              <a:t>Functional testing\ System Testing\ System Integration Testing\ UAT Testing</a:t>
            </a:r>
          </a:p>
          <a:p>
            <a:pPr marL="117475" lvl="1" indent="-117475" defTabSz="911225">
              <a:lnSpc>
                <a:spcPct val="85000"/>
              </a:lnSpc>
              <a:spcBef>
                <a:spcPct val="10000"/>
              </a:spcBef>
              <a:buFontTx/>
              <a:buChar char="•"/>
              <a:defRPr/>
            </a:pPr>
            <a:r>
              <a:rPr lang="en-AU" altLang="en-US" sz="900" dirty="0">
                <a:ea typeface="MS Mincho"/>
                <a:cs typeface="Arial"/>
              </a:rPr>
              <a:t>DWH\ETL testing and DB testing</a:t>
            </a:r>
          </a:p>
          <a:p>
            <a:pPr marL="117475" lvl="1" indent="-117475" defTabSz="911225">
              <a:lnSpc>
                <a:spcPct val="85000"/>
              </a:lnSpc>
              <a:spcBef>
                <a:spcPct val="10000"/>
              </a:spcBef>
              <a:buFontTx/>
              <a:buChar char="•"/>
              <a:defRPr/>
            </a:pPr>
            <a:r>
              <a:rPr lang="en-AU" altLang="en-US" sz="900" dirty="0" smtClean="0">
                <a:ea typeface="MS Mincho"/>
                <a:cs typeface="Arial"/>
              </a:rPr>
              <a:t>Automation Testing using Selenium</a:t>
            </a:r>
            <a:endParaRPr lang="en-AU" altLang="en-US" sz="900" dirty="0">
              <a:ea typeface="MS Mincho"/>
              <a:cs typeface="Arial"/>
            </a:endParaRPr>
          </a:p>
          <a:p>
            <a:pPr marL="117475" lvl="1" indent="-117475" defTabSz="911225">
              <a:lnSpc>
                <a:spcPct val="85000"/>
              </a:lnSpc>
              <a:spcBef>
                <a:spcPct val="10000"/>
              </a:spcBef>
              <a:buFontTx/>
              <a:buChar char="•"/>
              <a:defRPr/>
            </a:pPr>
            <a:r>
              <a:rPr lang="en-AU" altLang="en-US" sz="900" dirty="0" smtClean="0">
                <a:ea typeface="MS Mincho"/>
                <a:cs typeface="Arial"/>
              </a:rPr>
              <a:t>VBA Scripting in Automating Macros in Excel</a:t>
            </a:r>
            <a:endParaRPr lang="en-AU" altLang="en-US" sz="900" dirty="0">
              <a:ea typeface="MS Mincho"/>
              <a:cs typeface="Arial"/>
            </a:endParaRPr>
          </a:p>
          <a:p>
            <a:pPr marL="117475" lvl="1" indent="-117475" defTabSz="911225">
              <a:lnSpc>
                <a:spcPct val="85000"/>
              </a:lnSpc>
              <a:spcBef>
                <a:spcPct val="10000"/>
              </a:spcBef>
              <a:buFontTx/>
              <a:buChar char="•"/>
              <a:defRPr/>
            </a:pPr>
            <a:r>
              <a:rPr lang="en-AU" altLang="en-US" sz="900" dirty="0">
                <a:ea typeface="MS Mincho"/>
                <a:cs typeface="Arial"/>
              </a:rPr>
              <a:t>Regression Testing</a:t>
            </a:r>
          </a:p>
          <a:p>
            <a:pPr marL="117475" lvl="1" indent="-117475" defTabSz="911225">
              <a:lnSpc>
                <a:spcPct val="85000"/>
              </a:lnSpc>
              <a:spcBef>
                <a:spcPct val="10000"/>
              </a:spcBef>
              <a:buFontTx/>
              <a:buChar char="•"/>
              <a:defRPr/>
            </a:pPr>
            <a:r>
              <a:rPr lang="en-AU" altLang="en-US" sz="900" dirty="0">
                <a:ea typeface="MS Mincho"/>
                <a:cs typeface="Arial"/>
              </a:rPr>
              <a:t>Experience in the tools like HP ALM, </a:t>
            </a:r>
            <a:r>
              <a:rPr lang="en-AU" altLang="en-US" sz="900" dirty="0" smtClean="0">
                <a:ea typeface="MS Mincho"/>
                <a:cs typeface="Arial"/>
              </a:rPr>
              <a:t>IBM Tivoli, SQL Developer, Toad, Eclipse </a:t>
            </a:r>
            <a:endParaRPr lang="en-AU" altLang="en-US" sz="900" dirty="0">
              <a:ea typeface="MS Mincho"/>
              <a:cs typeface="Arial"/>
            </a:endParaRPr>
          </a:p>
          <a:p>
            <a:pPr marL="117475" lvl="1" indent="-117475" defTabSz="911225">
              <a:lnSpc>
                <a:spcPct val="85000"/>
              </a:lnSpc>
              <a:spcBef>
                <a:spcPct val="10000"/>
              </a:spcBef>
              <a:buFontTx/>
              <a:buChar char="•"/>
              <a:defRPr/>
            </a:pPr>
            <a:r>
              <a:rPr lang="en-AU" altLang="en-US" sz="900" dirty="0" smtClean="0">
                <a:ea typeface="MS Mincho"/>
                <a:cs typeface="Arial"/>
              </a:rPr>
              <a:t>Writing Complex SQL</a:t>
            </a:r>
            <a:endParaRPr lang="en-AU" altLang="en-US" sz="900" dirty="0">
              <a:ea typeface="MS Mincho"/>
              <a:cs typeface="Arial"/>
            </a:endParaRPr>
          </a:p>
        </p:txBody>
      </p:sp>
      <p:pic>
        <p:nvPicPr>
          <p:cNvPr id="20" name="Picture 11" descr="accenture_black"/>
          <p:cNvPicPr>
            <a:picLocks noChangeAspect="1" noChangeArrowheads="1"/>
          </p:cNvPicPr>
          <p:nvPr/>
        </p:nvPicPr>
        <p:blipFill>
          <a:blip r:embed="rId8" cstate="email">
            <a:clrChange>
              <a:clrFrom>
                <a:srgbClr val="FFFFFF"/>
              </a:clrFrom>
              <a:clrTo>
                <a:srgbClr val="FFFFFF">
                  <a:alpha val="0"/>
                </a:srgbClr>
              </a:clrTo>
            </a:clrChange>
          </a:blip>
          <a:srcRect/>
          <a:stretch>
            <a:fillRect/>
          </a:stretch>
        </p:blipFill>
        <p:spPr bwMode="auto">
          <a:xfrm>
            <a:off x="467544" y="2184648"/>
            <a:ext cx="936104" cy="275260"/>
          </a:xfrm>
          <a:prstGeom prst="rect">
            <a:avLst/>
          </a:prstGeom>
          <a:noFill/>
          <a:ln w="9525">
            <a:noFill/>
            <a:miter lim="800000"/>
            <a:headEnd/>
            <a:tailEnd/>
          </a:ln>
        </p:spPr>
      </p:pic>
      <p:sp>
        <p:nvSpPr>
          <p:cNvPr id="30" name="Rectangle 26"/>
          <p:cNvSpPr>
            <a:spLocks noChangeArrowheads="1"/>
          </p:cNvSpPr>
          <p:nvPr/>
        </p:nvSpPr>
        <p:spPr bwMode="gray">
          <a:xfrm>
            <a:off x="251520" y="2628441"/>
            <a:ext cx="3564000" cy="252028"/>
          </a:xfrm>
          <a:prstGeom prst="rect">
            <a:avLst/>
          </a:prstGeom>
          <a:solidFill>
            <a:schemeClr val="accent1"/>
          </a:solidFill>
          <a:ln w="9525" cap="flat" cmpd="sng" algn="ctr">
            <a:noFill/>
            <a:prstDash val="solid"/>
            <a:headEnd/>
            <a:tailEnd/>
          </a:ln>
          <a:effectLst/>
        </p:spPr>
        <p:txBody>
          <a:bodyPr lIns="0" tIns="36000" rIns="0" bIns="36000" anchor="ctr"/>
          <a:lstStyle/>
          <a:p>
            <a:pPr marL="180975" indent="-180975" algn="ctr" defTabSz="957263" eaLnBrk="0" fontAlgn="base" hangingPunct="0">
              <a:lnSpc>
                <a:spcPct val="80000"/>
              </a:lnSpc>
              <a:spcBef>
                <a:spcPct val="20000"/>
              </a:spcBef>
              <a:spcAft>
                <a:spcPct val="0"/>
              </a:spcAft>
              <a:defRPr/>
            </a:pPr>
            <a:r>
              <a:rPr lang="en-AU" altLang="zh-MO" sz="1100" b="1" kern="0" dirty="0">
                <a:solidFill>
                  <a:srgbClr val="FFFFFF"/>
                </a:solidFill>
                <a:latin typeface="Arial" charset="0"/>
              </a:rPr>
              <a:t>Profile</a:t>
            </a:r>
          </a:p>
        </p:txBody>
      </p:sp>
      <p:sp>
        <p:nvSpPr>
          <p:cNvPr id="31" name="Rectangle 26"/>
          <p:cNvSpPr>
            <a:spLocks noChangeArrowheads="1"/>
          </p:cNvSpPr>
          <p:nvPr/>
        </p:nvSpPr>
        <p:spPr bwMode="gray">
          <a:xfrm>
            <a:off x="2195736" y="4640137"/>
            <a:ext cx="1619783" cy="234645"/>
          </a:xfrm>
          <a:prstGeom prst="rect">
            <a:avLst/>
          </a:prstGeom>
          <a:solidFill>
            <a:schemeClr val="accent1"/>
          </a:solidFill>
          <a:ln w="9525" cap="flat" cmpd="sng" algn="ctr">
            <a:noFill/>
            <a:prstDash val="solid"/>
            <a:headEnd/>
            <a:tailEnd/>
          </a:ln>
          <a:effectLst/>
        </p:spPr>
        <p:txBody>
          <a:bodyPr lIns="0" tIns="36000" rIns="0" bIns="36000" anchor="ctr"/>
          <a:lstStyle/>
          <a:p>
            <a:pPr marL="180975" indent="-180975" algn="ctr" defTabSz="957263" eaLnBrk="0" fontAlgn="base" hangingPunct="0">
              <a:lnSpc>
                <a:spcPct val="80000"/>
              </a:lnSpc>
              <a:spcBef>
                <a:spcPct val="20000"/>
              </a:spcBef>
              <a:spcAft>
                <a:spcPct val="0"/>
              </a:spcAft>
              <a:defRPr/>
            </a:pPr>
            <a:r>
              <a:rPr lang="en-AU" altLang="zh-MO" sz="1100" b="1" kern="0" dirty="0">
                <a:solidFill>
                  <a:srgbClr val="FFFFFF"/>
                </a:solidFill>
                <a:latin typeface="Arial" charset="0"/>
              </a:rPr>
              <a:t>Functional Skills</a:t>
            </a:r>
          </a:p>
        </p:txBody>
      </p:sp>
    </p:spTree>
    <p:extLst>
      <p:ext uri="{BB962C8B-B14F-4D97-AF65-F5344CB8AC3E}">
        <p14:creationId xmlns:p14="http://schemas.microsoft.com/office/powerpoint/2010/main" val="21360762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TYLE" val="AcnSubjectTitle"/>
  <p:tag name="DATE" val="15/07/2011 11:26:08 AM"/>
</p:tagLst>
</file>

<file path=ppt/tags/tag2.xml><?xml version="1.0" encoding="utf-8"?>
<p:tagLst xmlns:a="http://schemas.openxmlformats.org/drawingml/2006/main" xmlns:r="http://schemas.openxmlformats.org/officeDocument/2006/relationships" xmlns:p="http://schemas.openxmlformats.org/presentationml/2006/main">
  <p:tag name="STYLE" val="AcnFootnote"/>
  <p:tag name="DATE" val="15/07/2011 11:26:09 AM"/>
</p:tagLst>
</file>

<file path=ppt/tags/tag3.xml><?xml version="1.0" encoding="utf-8"?>
<p:tagLst xmlns:a="http://schemas.openxmlformats.org/drawingml/2006/main" xmlns:r="http://schemas.openxmlformats.org/officeDocument/2006/relationships" xmlns:p="http://schemas.openxmlformats.org/presentationml/2006/main">
  <p:tag name="STYLE" val="AcnStamp"/>
  <p:tag name="DATE" val="15/07/2011 12:41:21 PM"/>
</p:tagLst>
</file>

<file path=ppt/tags/tag4.xml><?xml version="1.0" encoding="utf-8"?>
<p:tagLst xmlns:a="http://schemas.openxmlformats.org/drawingml/2006/main" xmlns:r="http://schemas.openxmlformats.org/officeDocument/2006/relationships" xmlns:p="http://schemas.openxmlformats.org/presentationml/2006/main">
  <p:tag name="STYLE" val="AcnStpConnector"/>
  <p:tag name="DATE" val="15/07/2011 12:41:22 PM"/>
</p:tagLst>
</file>

<file path=ppt/tags/tag5.xml><?xml version="1.0" encoding="utf-8"?>
<p:tagLst xmlns:a="http://schemas.openxmlformats.org/drawingml/2006/main" xmlns:r="http://schemas.openxmlformats.org/officeDocument/2006/relationships" xmlns:p="http://schemas.openxmlformats.org/presentationml/2006/main">
  <p:tag name="STYLE" val="AcnStpConnector"/>
  <p:tag name="DATE" val="15/07/2011 12:41:22 PM"/>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nbGxVvUEJkm6WiivOeKFx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mR8bRrL8Qkeh6m0izgNGKw"/>
</p:tagLst>
</file>

<file path=ppt/theme/theme1.xml><?xml version="1.0" encoding="utf-8"?>
<a:theme xmlns:a="http://schemas.openxmlformats.org/drawingml/2006/main" name="AMC PPT Template WHITE 6">
  <a:themeElements>
    <a:clrScheme name="Custom 118">
      <a:dk1>
        <a:srgbClr val="000000"/>
      </a:dk1>
      <a:lt1>
        <a:srgbClr val="FFFFFF"/>
      </a:lt1>
      <a:dk2>
        <a:srgbClr val="F8F8F8"/>
      </a:dk2>
      <a:lt2>
        <a:srgbClr val="C0C0C0"/>
      </a:lt2>
      <a:accent1>
        <a:srgbClr val="6688BB"/>
      </a:accent1>
      <a:accent2>
        <a:srgbClr val="EEAA55"/>
      </a:accent2>
      <a:accent3>
        <a:srgbClr val="003344"/>
      </a:accent3>
      <a:accent4>
        <a:srgbClr val="AA1133"/>
      </a:accent4>
      <a:accent5>
        <a:srgbClr val="666666"/>
      </a:accent5>
      <a:accent6>
        <a:srgbClr val="999977"/>
      </a:accent6>
      <a:hlink>
        <a:srgbClr val="AA1133"/>
      </a:hlink>
      <a:folHlink>
        <a:srgbClr val="AA113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0"/>
          </a:spcBef>
          <a:spcAft>
            <a:spcPct val="0"/>
          </a:spcAft>
          <a:buClrTx/>
          <a:buSzTx/>
          <a:buFontTx/>
          <a:buNone/>
          <a:tabLst/>
          <a:defRPr kumimoji="0" lang="en-AU"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0"/>
          </a:spcBef>
          <a:spcAft>
            <a:spcPct val="0"/>
          </a:spcAft>
          <a:buClrTx/>
          <a:buSzTx/>
          <a:buFontTx/>
          <a:buNone/>
          <a:tabLst/>
          <a:defRPr kumimoji="0" lang="en-AU" sz="3200" b="1" i="0" u="none" strike="noStrike" cap="none" normalizeH="0" baseline="0" smtClean="0">
            <a:ln>
              <a:noFill/>
            </a:ln>
            <a:solidFill>
              <a:schemeClr val="tx1"/>
            </a:solidFill>
            <a:effectLst/>
            <a:latin typeface="Arial" charset="0"/>
          </a:defRPr>
        </a:defPPr>
      </a:lstStyle>
    </a:lnDef>
  </a:objectDefaults>
  <a:extraClrSchemeLst>
    <a:extraClrScheme>
      <a:clrScheme name="InterpretationA_full 1">
        <a:dk1>
          <a:srgbClr val="000000"/>
        </a:dk1>
        <a:lt1>
          <a:srgbClr val="FFFFFF"/>
        </a:lt1>
        <a:dk2>
          <a:srgbClr val="000000"/>
        </a:dk2>
        <a:lt2>
          <a:srgbClr val="FFFFFF"/>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InterpretationA_full 2">
        <a:dk1>
          <a:srgbClr val="000000"/>
        </a:dk1>
        <a:lt1>
          <a:srgbClr val="FFFFFF"/>
        </a:lt1>
        <a:dk2>
          <a:srgbClr val="F8F8F8"/>
        </a:dk2>
        <a:lt2>
          <a:srgbClr val="C0C0C0"/>
        </a:lt2>
        <a:accent1>
          <a:srgbClr val="00AA99"/>
        </a:accent1>
        <a:accent2>
          <a:srgbClr val="DD4411"/>
        </a:accent2>
        <a:accent3>
          <a:srgbClr val="FFFFFF"/>
        </a:accent3>
        <a:accent4>
          <a:srgbClr val="000000"/>
        </a:accent4>
        <a:accent5>
          <a:srgbClr val="AAD2CA"/>
        </a:accent5>
        <a:accent6>
          <a:srgbClr val="C83D0E"/>
        </a:accent6>
        <a:hlink>
          <a:srgbClr val="BBBB00"/>
        </a:hlink>
        <a:folHlink>
          <a:srgbClr val="660000"/>
        </a:folHlink>
      </a:clrScheme>
      <a:clrMap bg1="lt1" tx1="dk1" bg2="lt2" tx2="dk2" accent1="accent1" accent2="accent2" accent3="accent3" accent4="accent4" accent5="accent5" accent6="accent6" hlink="hlink" folHlink="folHlink"/>
    </a:extraClrScheme>
    <a:extraClrScheme>
      <a:clrScheme name="InterpretationA_full 3">
        <a:dk1>
          <a:srgbClr val="000000"/>
        </a:dk1>
        <a:lt1>
          <a:srgbClr val="FFFFFF"/>
        </a:lt1>
        <a:dk2>
          <a:srgbClr val="F8F8F8"/>
        </a:dk2>
        <a:lt2>
          <a:srgbClr val="C0C0C0"/>
        </a:lt2>
        <a:accent1>
          <a:srgbClr val="AA1133"/>
        </a:accent1>
        <a:accent2>
          <a:srgbClr val="66AA44"/>
        </a:accent2>
        <a:accent3>
          <a:srgbClr val="FFFFFF"/>
        </a:accent3>
        <a:accent4>
          <a:srgbClr val="000000"/>
        </a:accent4>
        <a:accent5>
          <a:srgbClr val="D2AAAD"/>
        </a:accent5>
        <a:accent6>
          <a:srgbClr val="5C9A3D"/>
        </a:accent6>
        <a:hlink>
          <a:srgbClr val="887799"/>
        </a:hlink>
        <a:folHlink>
          <a:srgbClr val="224433"/>
        </a:folHlink>
      </a:clrScheme>
      <a:clrMap bg1="lt1" tx1="dk1" bg2="lt2" tx2="dk2" accent1="accent1" accent2="accent2" accent3="accent3" accent4="accent4" accent5="accent5" accent6="accent6" hlink="hlink" folHlink="folHlink"/>
    </a:extraClrScheme>
    <a:extraClrScheme>
      <a:clrScheme name="InterpretationA_full 4">
        <a:dk1>
          <a:srgbClr val="000000"/>
        </a:dk1>
        <a:lt1>
          <a:srgbClr val="FFFFFF"/>
        </a:lt1>
        <a:dk2>
          <a:srgbClr val="F8F8F8"/>
        </a:dk2>
        <a:lt2>
          <a:srgbClr val="C0C0C0"/>
        </a:lt2>
        <a:accent1>
          <a:srgbClr val="FF0000"/>
        </a:accent1>
        <a:accent2>
          <a:srgbClr val="FF9900"/>
        </a:accent2>
        <a:accent3>
          <a:srgbClr val="FFFFFF"/>
        </a:accent3>
        <a:accent4>
          <a:srgbClr val="000000"/>
        </a:accent4>
        <a:accent5>
          <a:srgbClr val="FFAAAA"/>
        </a:accent5>
        <a:accent6>
          <a:srgbClr val="E78A00"/>
        </a:accent6>
        <a:hlink>
          <a:srgbClr val="557799"/>
        </a:hlink>
        <a:folHlink>
          <a:srgbClr val="445511"/>
        </a:folHlink>
      </a:clrScheme>
      <a:clrMap bg1="lt1" tx1="dk1" bg2="lt2" tx2="dk2" accent1="accent1" accent2="accent2" accent3="accent3" accent4="accent4" accent5="accent5" accent6="accent6" hlink="hlink" folHlink="folHlink"/>
    </a:extraClrScheme>
    <a:extraClrScheme>
      <a:clrScheme name="InterpretationA_full 5">
        <a:dk1>
          <a:srgbClr val="000000"/>
        </a:dk1>
        <a:lt1>
          <a:srgbClr val="FFFFFF"/>
        </a:lt1>
        <a:dk2>
          <a:srgbClr val="F8F8F8"/>
        </a:dk2>
        <a:lt2>
          <a:srgbClr val="C0C0C0"/>
        </a:lt2>
        <a:accent1>
          <a:srgbClr val="00BBEE"/>
        </a:accent1>
        <a:accent2>
          <a:srgbClr val="DD4411"/>
        </a:accent2>
        <a:accent3>
          <a:srgbClr val="FFFFFF"/>
        </a:accent3>
        <a:accent4>
          <a:srgbClr val="000000"/>
        </a:accent4>
        <a:accent5>
          <a:srgbClr val="AADAF5"/>
        </a:accent5>
        <a:accent6>
          <a:srgbClr val="C83D0E"/>
        </a:accent6>
        <a:hlink>
          <a:srgbClr val="BBBB00"/>
        </a:hlink>
        <a:folHlink>
          <a:srgbClr val="66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6958</TotalTime>
  <Words>596</Words>
  <Application>Microsoft Office PowerPoint</Application>
  <PresentationFormat>On-screen Show (4:3)</PresentationFormat>
  <Paragraphs>69</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AMC PPT Template WHITE 6</vt:lpstr>
      <vt:lpstr>think-cell Slide</vt:lpstr>
      <vt:lpstr>Profile Summary</vt:lpstr>
    </vt:vector>
  </TitlesOfParts>
  <Company>Accenture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NAB: Payments Transformation Program Accenture Resumes</dc:title>
  <dc:creator>sudeep basak</dc:creator>
  <cp:lastModifiedBy>Windows User</cp:lastModifiedBy>
  <cp:revision>308</cp:revision>
  <dcterms:created xsi:type="dcterms:W3CDTF">2012-02-14T09:57:52Z</dcterms:created>
  <dcterms:modified xsi:type="dcterms:W3CDTF">2018-01-12T14:32:51Z</dcterms:modified>
</cp:coreProperties>
</file>