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goRplxrlZ1PfvL0tluXTFxKwjd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1"/>
          <p:cNvGrpSpPr/>
          <p:nvPr/>
        </p:nvGrpSpPr>
        <p:grpSpPr>
          <a:xfrm>
            <a:off x="7343003" y="3409675"/>
            <a:ext cx="1691422" cy="1732548"/>
            <a:chOff x="7343003" y="3409675"/>
            <a:chExt cx="1691422" cy="1732548"/>
          </a:xfrm>
        </p:grpSpPr>
        <p:grpSp>
          <p:nvGrpSpPr>
            <p:cNvPr id="11" name="Google Shape;11;p21"/>
            <p:cNvGrpSpPr/>
            <p:nvPr/>
          </p:nvGrpSpPr>
          <p:grpSpPr>
            <a:xfrm>
              <a:off x="7343003" y="4453711"/>
              <a:ext cx="316800" cy="688512"/>
              <a:chOff x="7343003" y="4453711"/>
              <a:chExt cx="316800" cy="688512"/>
            </a:xfrm>
          </p:grpSpPr>
          <p:sp>
            <p:nvSpPr>
              <p:cNvPr id="12" name="Google Shape;12;p21"/>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1"/>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1"/>
            <p:cNvGrpSpPr/>
            <p:nvPr/>
          </p:nvGrpSpPr>
          <p:grpSpPr>
            <a:xfrm>
              <a:off x="7801210" y="4105700"/>
              <a:ext cx="316800" cy="1036523"/>
              <a:chOff x="7801210" y="4105700"/>
              <a:chExt cx="316800" cy="1036523"/>
            </a:xfrm>
          </p:grpSpPr>
          <p:sp>
            <p:nvSpPr>
              <p:cNvPr id="15" name="Google Shape;15;p21"/>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1"/>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1"/>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1"/>
            <p:cNvGrpSpPr/>
            <p:nvPr/>
          </p:nvGrpSpPr>
          <p:grpSpPr>
            <a:xfrm>
              <a:off x="8259418" y="3757688"/>
              <a:ext cx="316800" cy="1384535"/>
              <a:chOff x="8259418" y="3757688"/>
              <a:chExt cx="316800" cy="1384535"/>
            </a:xfrm>
          </p:grpSpPr>
          <p:sp>
            <p:nvSpPr>
              <p:cNvPr id="19" name="Google Shape;19;p21"/>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1"/>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1"/>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1"/>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1"/>
            <p:cNvGrpSpPr/>
            <p:nvPr/>
          </p:nvGrpSpPr>
          <p:grpSpPr>
            <a:xfrm>
              <a:off x="8717625" y="3409675"/>
              <a:ext cx="316800" cy="1732548"/>
              <a:chOff x="8717625" y="3409675"/>
              <a:chExt cx="316800" cy="1732548"/>
            </a:xfrm>
          </p:grpSpPr>
          <p:sp>
            <p:nvSpPr>
              <p:cNvPr id="24" name="Google Shape;24;p21"/>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1"/>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1"/>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1"/>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1"/>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1"/>
          <p:cNvGrpSpPr/>
          <p:nvPr/>
        </p:nvGrpSpPr>
        <p:grpSpPr>
          <a:xfrm>
            <a:off x="5043503" y="0"/>
            <a:ext cx="3814072" cy="3839101"/>
            <a:chOff x="5043503" y="0"/>
            <a:chExt cx="3814072" cy="3839101"/>
          </a:xfrm>
        </p:grpSpPr>
        <p:sp>
          <p:nvSpPr>
            <p:cNvPr id="30" name="Google Shape;30;p21"/>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1"/>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1"/>
            <p:cNvGrpSpPr/>
            <p:nvPr/>
          </p:nvGrpSpPr>
          <p:grpSpPr>
            <a:xfrm>
              <a:off x="7647812" y="2704283"/>
              <a:ext cx="635219" cy="635219"/>
              <a:chOff x="6725724" y="2701260"/>
              <a:chExt cx="1208101" cy="1208100"/>
            </a:xfrm>
          </p:grpSpPr>
          <p:sp>
            <p:nvSpPr>
              <p:cNvPr id="33" name="Google Shape;33;p21"/>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1"/>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1"/>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1"/>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1"/>
            <p:cNvGrpSpPr/>
            <p:nvPr/>
          </p:nvGrpSpPr>
          <p:grpSpPr>
            <a:xfrm>
              <a:off x="7952721" y="179238"/>
              <a:ext cx="873165" cy="873003"/>
              <a:chOff x="7754428" y="208725"/>
              <a:chExt cx="541800" cy="541800"/>
            </a:xfrm>
          </p:grpSpPr>
          <p:sp>
            <p:nvSpPr>
              <p:cNvPr id="38" name="Google Shape;38;p21"/>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1"/>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1"/>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1"/>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1"/>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1"/>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1"/>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1"/>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1"/>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1"/>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30"/>
          <p:cNvGrpSpPr/>
          <p:nvPr/>
        </p:nvGrpSpPr>
        <p:grpSpPr>
          <a:xfrm>
            <a:off x="52" y="4099200"/>
            <a:ext cx="9144036" cy="1044300"/>
            <a:chOff x="52" y="4099200"/>
            <a:chExt cx="9144036" cy="1044300"/>
          </a:xfrm>
        </p:grpSpPr>
        <p:grpSp>
          <p:nvGrpSpPr>
            <p:cNvPr id="143" name="Google Shape;143;p30"/>
            <p:cNvGrpSpPr/>
            <p:nvPr/>
          </p:nvGrpSpPr>
          <p:grpSpPr>
            <a:xfrm>
              <a:off x="52" y="4309200"/>
              <a:ext cx="231622" cy="834300"/>
              <a:chOff x="2688737" y="4301380"/>
              <a:chExt cx="231900" cy="834300"/>
            </a:xfrm>
          </p:grpSpPr>
          <p:sp>
            <p:nvSpPr>
              <p:cNvPr id="144" name="Google Shape;144;p30"/>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0"/>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0"/>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0"/>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30"/>
            <p:cNvGrpSpPr/>
            <p:nvPr/>
          </p:nvGrpSpPr>
          <p:grpSpPr>
            <a:xfrm>
              <a:off x="371406" y="4099200"/>
              <a:ext cx="231622" cy="1044300"/>
              <a:chOff x="2688737" y="4091380"/>
              <a:chExt cx="231900" cy="1044300"/>
            </a:xfrm>
          </p:grpSpPr>
          <p:sp>
            <p:nvSpPr>
              <p:cNvPr id="149" name="Google Shape;149;p30"/>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0"/>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0"/>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0"/>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0"/>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30"/>
            <p:cNvGrpSpPr/>
            <p:nvPr/>
          </p:nvGrpSpPr>
          <p:grpSpPr>
            <a:xfrm>
              <a:off x="742761" y="4309200"/>
              <a:ext cx="231622" cy="834300"/>
              <a:chOff x="2688737" y="4301380"/>
              <a:chExt cx="231900" cy="834300"/>
            </a:xfrm>
          </p:grpSpPr>
          <p:sp>
            <p:nvSpPr>
              <p:cNvPr id="155" name="Google Shape;155;p30"/>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0"/>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0"/>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0"/>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30"/>
            <p:cNvGrpSpPr/>
            <p:nvPr/>
          </p:nvGrpSpPr>
          <p:grpSpPr>
            <a:xfrm>
              <a:off x="1114115" y="4518900"/>
              <a:ext cx="231622" cy="624600"/>
              <a:chOff x="2688737" y="4511080"/>
              <a:chExt cx="231900" cy="624600"/>
            </a:xfrm>
          </p:grpSpPr>
          <p:sp>
            <p:nvSpPr>
              <p:cNvPr id="160" name="Google Shape;160;p30"/>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0"/>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0"/>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30"/>
            <p:cNvGrpSpPr/>
            <p:nvPr/>
          </p:nvGrpSpPr>
          <p:grpSpPr>
            <a:xfrm>
              <a:off x="1856753" y="4099200"/>
              <a:ext cx="231600" cy="1044300"/>
              <a:chOff x="1856753" y="4099200"/>
              <a:chExt cx="231600" cy="1044300"/>
            </a:xfrm>
          </p:grpSpPr>
          <p:sp>
            <p:nvSpPr>
              <p:cNvPr id="164" name="Google Shape;164;p30"/>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0"/>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0"/>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0"/>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0"/>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30"/>
            <p:cNvGrpSpPr/>
            <p:nvPr/>
          </p:nvGrpSpPr>
          <p:grpSpPr>
            <a:xfrm>
              <a:off x="2228107" y="4309200"/>
              <a:ext cx="231600" cy="834300"/>
              <a:chOff x="2228107" y="4309200"/>
              <a:chExt cx="231600" cy="834300"/>
            </a:xfrm>
          </p:grpSpPr>
          <p:sp>
            <p:nvSpPr>
              <p:cNvPr id="170" name="Google Shape;170;p30"/>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0"/>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0"/>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0"/>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30"/>
            <p:cNvGrpSpPr/>
            <p:nvPr/>
          </p:nvGrpSpPr>
          <p:grpSpPr>
            <a:xfrm>
              <a:off x="2599462" y="4518900"/>
              <a:ext cx="231600" cy="624600"/>
              <a:chOff x="2599462" y="4518900"/>
              <a:chExt cx="231600" cy="624600"/>
            </a:xfrm>
          </p:grpSpPr>
          <p:sp>
            <p:nvSpPr>
              <p:cNvPr id="175" name="Google Shape;175;p30"/>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0"/>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0"/>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30"/>
            <p:cNvGrpSpPr/>
            <p:nvPr/>
          </p:nvGrpSpPr>
          <p:grpSpPr>
            <a:xfrm>
              <a:off x="3342171" y="4099200"/>
              <a:ext cx="231600" cy="1044300"/>
              <a:chOff x="3342171" y="4099200"/>
              <a:chExt cx="231600" cy="1044300"/>
            </a:xfrm>
          </p:grpSpPr>
          <p:sp>
            <p:nvSpPr>
              <p:cNvPr id="179" name="Google Shape;179;p30"/>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0"/>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0"/>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0"/>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0"/>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30"/>
            <p:cNvGrpSpPr/>
            <p:nvPr/>
          </p:nvGrpSpPr>
          <p:grpSpPr>
            <a:xfrm>
              <a:off x="3713525" y="4309200"/>
              <a:ext cx="231600" cy="834300"/>
              <a:chOff x="3713525" y="4309200"/>
              <a:chExt cx="231600" cy="834300"/>
            </a:xfrm>
          </p:grpSpPr>
          <p:sp>
            <p:nvSpPr>
              <p:cNvPr id="185" name="Google Shape;185;p30"/>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0"/>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0"/>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0"/>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30"/>
            <p:cNvGrpSpPr/>
            <p:nvPr/>
          </p:nvGrpSpPr>
          <p:grpSpPr>
            <a:xfrm>
              <a:off x="1485398" y="4309200"/>
              <a:ext cx="231600" cy="834300"/>
              <a:chOff x="1485398" y="4309200"/>
              <a:chExt cx="231600" cy="834300"/>
            </a:xfrm>
          </p:grpSpPr>
          <p:sp>
            <p:nvSpPr>
              <p:cNvPr id="190" name="Google Shape;190;p30"/>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0"/>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0"/>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0"/>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30"/>
            <p:cNvGrpSpPr/>
            <p:nvPr/>
          </p:nvGrpSpPr>
          <p:grpSpPr>
            <a:xfrm>
              <a:off x="4084879" y="4518900"/>
              <a:ext cx="231600" cy="624600"/>
              <a:chOff x="4084879" y="4518900"/>
              <a:chExt cx="231600" cy="624600"/>
            </a:xfrm>
          </p:grpSpPr>
          <p:sp>
            <p:nvSpPr>
              <p:cNvPr id="195" name="Google Shape;195;p30"/>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0"/>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0"/>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30"/>
            <p:cNvGrpSpPr/>
            <p:nvPr/>
          </p:nvGrpSpPr>
          <p:grpSpPr>
            <a:xfrm>
              <a:off x="2970816" y="4309200"/>
              <a:ext cx="231600" cy="834300"/>
              <a:chOff x="2970816" y="4309200"/>
              <a:chExt cx="231600" cy="834300"/>
            </a:xfrm>
          </p:grpSpPr>
          <p:sp>
            <p:nvSpPr>
              <p:cNvPr id="199" name="Google Shape;199;p30"/>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0"/>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0"/>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0"/>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30"/>
            <p:cNvGrpSpPr/>
            <p:nvPr/>
          </p:nvGrpSpPr>
          <p:grpSpPr>
            <a:xfrm>
              <a:off x="4456234" y="4309200"/>
              <a:ext cx="231600" cy="834300"/>
              <a:chOff x="4456234" y="4309200"/>
              <a:chExt cx="231600" cy="834300"/>
            </a:xfrm>
          </p:grpSpPr>
          <p:sp>
            <p:nvSpPr>
              <p:cNvPr id="204" name="Google Shape;204;p30"/>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0"/>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0"/>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0"/>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30"/>
            <p:cNvGrpSpPr/>
            <p:nvPr/>
          </p:nvGrpSpPr>
          <p:grpSpPr>
            <a:xfrm>
              <a:off x="4827588" y="4099200"/>
              <a:ext cx="231600" cy="1044300"/>
              <a:chOff x="4827588" y="4099200"/>
              <a:chExt cx="231600" cy="1044300"/>
            </a:xfrm>
          </p:grpSpPr>
          <p:sp>
            <p:nvSpPr>
              <p:cNvPr id="209" name="Google Shape;209;p30"/>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0"/>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0"/>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0"/>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0"/>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30"/>
            <p:cNvGrpSpPr/>
            <p:nvPr/>
          </p:nvGrpSpPr>
          <p:grpSpPr>
            <a:xfrm>
              <a:off x="5198943" y="4309200"/>
              <a:ext cx="231600" cy="834300"/>
              <a:chOff x="5198943" y="4309200"/>
              <a:chExt cx="231600" cy="834300"/>
            </a:xfrm>
          </p:grpSpPr>
          <p:sp>
            <p:nvSpPr>
              <p:cNvPr id="215" name="Google Shape;215;p30"/>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0"/>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0"/>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0"/>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30"/>
            <p:cNvGrpSpPr/>
            <p:nvPr/>
          </p:nvGrpSpPr>
          <p:grpSpPr>
            <a:xfrm>
              <a:off x="5570297" y="4518900"/>
              <a:ext cx="231600" cy="624600"/>
              <a:chOff x="5570297" y="4518900"/>
              <a:chExt cx="231600" cy="624600"/>
            </a:xfrm>
          </p:grpSpPr>
          <p:sp>
            <p:nvSpPr>
              <p:cNvPr id="220" name="Google Shape;220;p30"/>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0"/>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0"/>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30"/>
            <p:cNvGrpSpPr/>
            <p:nvPr/>
          </p:nvGrpSpPr>
          <p:grpSpPr>
            <a:xfrm>
              <a:off x="5941652" y="4309200"/>
              <a:ext cx="231600" cy="834300"/>
              <a:chOff x="5941652" y="4309200"/>
              <a:chExt cx="231600" cy="834300"/>
            </a:xfrm>
          </p:grpSpPr>
          <p:sp>
            <p:nvSpPr>
              <p:cNvPr id="224" name="Google Shape;224;p30"/>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0"/>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0"/>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0"/>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30"/>
            <p:cNvGrpSpPr/>
            <p:nvPr/>
          </p:nvGrpSpPr>
          <p:grpSpPr>
            <a:xfrm>
              <a:off x="6313006" y="4099200"/>
              <a:ext cx="231600" cy="1044300"/>
              <a:chOff x="6313006" y="4099200"/>
              <a:chExt cx="231600" cy="1044300"/>
            </a:xfrm>
          </p:grpSpPr>
          <p:sp>
            <p:nvSpPr>
              <p:cNvPr id="229" name="Google Shape;229;p30"/>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0"/>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0"/>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0"/>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0"/>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30"/>
            <p:cNvGrpSpPr/>
            <p:nvPr/>
          </p:nvGrpSpPr>
          <p:grpSpPr>
            <a:xfrm>
              <a:off x="6684361" y="4309200"/>
              <a:ext cx="231600" cy="834300"/>
              <a:chOff x="6684361" y="4309200"/>
              <a:chExt cx="231600" cy="834300"/>
            </a:xfrm>
          </p:grpSpPr>
          <p:sp>
            <p:nvSpPr>
              <p:cNvPr id="235" name="Google Shape;235;p30"/>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0"/>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0"/>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0"/>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30"/>
            <p:cNvGrpSpPr/>
            <p:nvPr/>
          </p:nvGrpSpPr>
          <p:grpSpPr>
            <a:xfrm>
              <a:off x="7055715" y="4518900"/>
              <a:ext cx="231600" cy="624600"/>
              <a:chOff x="7055715" y="4518900"/>
              <a:chExt cx="231600" cy="624600"/>
            </a:xfrm>
          </p:grpSpPr>
          <p:sp>
            <p:nvSpPr>
              <p:cNvPr id="240" name="Google Shape;240;p30"/>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0"/>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0"/>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30"/>
            <p:cNvGrpSpPr/>
            <p:nvPr/>
          </p:nvGrpSpPr>
          <p:grpSpPr>
            <a:xfrm>
              <a:off x="7798424" y="4099200"/>
              <a:ext cx="231600" cy="1044300"/>
              <a:chOff x="7798424" y="4099200"/>
              <a:chExt cx="231600" cy="1044300"/>
            </a:xfrm>
          </p:grpSpPr>
          <p:sp>
            <p:nvSpPr>
              <p:cNvPr id="244" name="Google Shape;244;p30"/>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0"/>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0"/>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0"/>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0"/>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30"/>
            <p:cNvGrpSpPr/>
            <p:nvPr/>
          </p:nvGrpSpPr>
          <p:grpSpPr>
            <a:xfrm>
              <a:off x="8169779" y="4309200"/>
              <a:ext cx="231600" cy="834300"/>
              <a:chOff x="8169779" y="4309200"/>
              <a:chExt cx="231600" cy="834300"/>
            </a:xfrm>
          </p:grpSpPr>
          <p:sp>
            <p:nvSpPr>
              <p:cNvPr id="250" name="Google Shape;250;p30"/>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0"/>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0"/>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0"/>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30"/>
            <p:cNvGrpSpPr/>
            <p:nvPr/>
          </p:nvGrpSpPr>
          <p:grpSpPr>
            <a:xfrm>
              <a:off x="7427070" y="4309200"/>
              <a:ext cx="231600" cy="834300"/>
              <a:chOff x="7427070" y="4309200"/>
              <a:chExt cx="231600" cy="834300"/>
            </a:xfrm>
          </p:grpSpPr>
          <p:sp>
            <p:nvSpPr>
              <p:cNvPr id="255" name="Google Shape;255;p30"/>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0"/>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0"/>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0"/>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30"/>
            <p:cNvGrpSpPr/>
            <p:nvPr/>
          </p:nvGrpSpPr>
          <p:grpSpPr>
            <a:xfrm>
              <a:off x="8541133" y="4518900"/>
              <a:ext cx="231600" cy="624600"/>
              <a:chOff x="8541133" y="4518900"/>
              <a:chExt cx="231600" cy="624600"/>
            </a:xfrm>
          </p:grpSpPr>
          <p:sp>
            <p:nvSpPr>
              <p:cNvPr id="260" name="Google Shape;260;p30"/>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0"/>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0"/>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30"/>
            <p:cNvGrpSpPr/>
            <p:nvPr/>
          </p:nvGrpSpPr>
          <p:grpSpPr>
            <a:xfrm>
              <a:off x="8912488" y="4309200"/>
              <a:ext cx="231600" cy="834300"/>
              <a:chOff x="8912488" y="4309200"/>
              <a:chExt cx="231600" cy="834300"/>
            </a:xfrm>
          </p:grpSpPr>
          <p:sp>
            <p:nvSpPr>
              <p:cNvPr id="264" name="Google Shape;264;p30"/>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0"/>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0"/>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0"/>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30"/>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30"/>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70" name="Google Shape;270;p3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3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9" name="Shape 49"/>
        <p:cNvGrpSpPr/>
        <p:nvPr/>
      </p:nvGrpSpPr>
      <p:grpSpPr>
        <a:xfrm>
          <a:off x="0" y="0"/>
          <a:ext cx="0" cy="0"/>
          <a:chOff x="0" y="0"/>
          <a:chExt cx="0" cy="0"/>
        </a:xfrm>
      </p:grpSpPr>
      <p:grpSp>
        <p:nvGrpSpPr>
          <p:cNvPr id="50" name="Google Shape;50;p22"/>
          <p:cNvGrpSpPr/>
          <p:nvPr/>
        </p:nvGrpSpPr>
        <p:grpSpPr>
          <a:xfrm>
            <a:off x="625966" y="299376"/>
            <a:ext cx="999312" cy="999312"/>
            <a:chOff x="348199" y="179450"/>
            <a:chExt cx="1116300" cy="1116300"/>
          </a:xfrm>
        </p:grpSpPr>
        <p:sp>
          <p:nvSpPr>
            <p:cNvPr id="51" name="Google Shape;51;p2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2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2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23"/>
          <p:cNvGrpSpPr/>
          <p:nvPr/>
        </p:nvGrpSpPr>
        <p:grpSpPr>
          <a:xfrm>
            <a:off x="146769" y="3406"/>
            <a:ext cx="1233214" cy="1384535"/>
            <a:chOff x="146769" y="3406"/>
            <a:chExt cx="1233214" cy="1384535"/>
          </a:xfrm>
        </p:grpSpPr>
        <p:grpSp>
          <p:nvGrpSpPr>
            <p:cNvPr id="58" name="Google Shape;58;p23"/>
            <p:cNvGrpSpPr/>
            <p:nvPr/>
          </p:nvGrpSpPr>
          <p:grpSpPr>
            <a:xfrm>
              <a:off x="1063183" y="3406"/>
              <a:ext cx="316800" cy="688513"/>
              <a:chOff x="1063183" y="3406"/>
              <a:chExt cx="316800" cy="688513"/>
            </a:xfrm>
          </p:grpSpPr>
          <p:sp>
            <p:nvSpPr>
              <p:cNvPr id="59" name="Google Shape;59;p23"/>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3"/>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23"/>
            <p:cNvGrpSpPr/>
            <p:nvPr/>
          </p:nvGrpSpPr>
          <p:grpSpPr>
            <a:xfrm>
              <a:off x="604976" y="3406"/>
              <a:ext cx="316800" cy="1036524"/>
              <a:chOff x="604976" y="3406"/>
              <a:chExt cx="316800" cy="1036524"/>
            </a:xfrm>
          </p:grpSpPr>
          <p:sp>
            <p:nvSpPr>
              <p:cNvPr id="62" name="Google Shape;62;p23"/>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3"/>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3"/>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23"/>
            <p:cNvGrpSpPr/>
            <p:nvPr/>
          </p:nvGrpSpPr>
          <p:grpSpPr>
            <a:xfrm>
              <a:off x="146769" y="3406"/>
              <a:ext cx="316800" cy="1384535"/>
              <a:chOff x="146769" y="3406"/>
              <a:chExt cx="316800" cy="1384535"/>
            </a:xfrm>
          </p:grpSpPr>
          <p:sp>
            <p:nvSpPr>
              <p:cNvPr id="66" name="Google Shape;66;p23"/>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3"/>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3"/>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3"/>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23"/>
          <p:cNvGrpSpPr/>
          <p:nvPr/>
        </p:nvGrpSpPr>
        <p:grpSpPr>
          <a:xfrm>
            <a:off x="6775084" y="2904008"/>
            <a:ext cx="2186147" cy="2239500"/>
            <a:chOff x="6775084" y="2904008"/>
            <a:chExt cx="2186147" cy="2239500"/>
          </a:xfrm>
        </p:grpSpPr>
        <p:grpSp>
          <p:nvGrpSpPr>
            <p:cNvPr id="71" name="Google Shape;71;p23"/>
            <p:cNvGrpSpPr/>
            <p:nvPr/>
          </p:nvGrpSpPr>
          <p:grpSpPr>
            <a:xfrm>
              <a:off x="6775084" y="4253708"/>
              <a:ext cx="409500" cy="889800"/>
              <a:chOff x="6775084" y="4253708"/>
              <a:chExt cx="409500" cy="889800"/>
            </a:xfrm>
          </p:grpSpPr>
          <p:sp>
            <p:nvSpPr>
              <p:cNvPr id="72" name="Google Shape;72;p23"/>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3"/>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23"/>
            <p:cNvGrpSpPr/>
            <p:nvPr/>
          </p:nvGrpSpPr>
          <p:grpSpPr>
            <a:xfrm>
              <a:off x="7367299" y="3804008"/>
              <a:ext cx="409500" cy="1339500"/>
              <a:chOff x="7367299" y="3804008"/>
              <a:chExt cx="409500" cy="1339500"/>
            </a:xfrm>
          </p:grpSpPr>
          <p:sp>
            <p:nvSpPr>
              <p:cNvPr id="75" name="Google Shape;75;p23"/>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3"/>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3"/>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23"/>
            <p:cNvGrpSpPr/>
            <p:nvPr/>
          </p:nvGrpSpPr>
          <p:grpSpPr>
            <a:xfrm>
              <a:off x="7959516" y="3354008"/>
              <a:ext cx="409500" cy="1789500"/>
              <a:chOff x="7959516" y="3354008"/>
              <a:chExt cx="409500" cy="1789500"/>
            </a:xfrm>
          </p:grpSpPr>
          <p:sp>
            <p:nvSpPr>
              <p:cNvPr id="79" name="Google Shape;79;p23"/>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3"/>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3"/>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3"/>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23"/>
            <p:cNvGrpSpPr/>
            <p:nvPr/>
          </p:nvGrpSpPr>
          <p:grpSpPr>
            <a:xfrm>
              <a:off x="8551731" y="2904008"/>
              <a:ext cx="409500" cy="2239500"/>
              <a:chOff x="8551731" y="2904008"/>
              <a:chExt cx="409500" cy="2239500"/>
            </a:xfrm>
          </p:grpSpPr>
          <p:sp>
            <p:nvSpPr>
              <p:cNvPr id="84" name="Google Shape;84;p23"/>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3"/>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3"/>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3"/>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3"/>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23"/>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24"/>
          <p:cNvGrpSpPr/>
          <p:nvPr/>
        </p:nvGrpSpPr>
        <p:grpSpPr>
          <a:xfrm>
            <a:off x="625966" y="299376"/>
            <a:ext cx="999312" cy="999312"/>
            <a:chOff x="348199" y="179450"/>
            <a:chExt cx="1116300" cy="1116300"/>
          </a:xfrm>
        </p:grpSpPr>
        <p:sp>
          <p:nvSpPr>
            <p:cNvPr id="93" name="Google Shape;93;p2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2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24"/>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7" name="Google Shape;97;p24"/>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25"/>
          <p:cNvGrpSpPr/>
          <p:nvPr/>
        </p:nvGrpSpPr>
        <p:grpSpPr>
          <a:xfrm>
            <a:off x="625966" y="299376"/>
            <a:ext cx="999312" cy="999312"/>
            <a:chOff x="348199" y="179450"/>
            <a:chExt cx="1116300" cy="1116300"/>
          </a:xfrm>
        </p:grpSpPr>
        <p:sp>
          <p:nvSpPr>
            <p:cNvPr id="101" name="Google Shape;101;p2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2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26"/>
          <p:cNvGrpSpPr/>
          <p:nvPr/>
        </p:nvGrpSpPr>
        <p:grpSpPr>
          <a:xfrm>
            <a:off x="625966" y="299376"/>
            <a:ext cx="999312" cy="999312"/>
            <a:chOff x="348199" y="179450"/>
            <a:chExt cx="1116300" cy="1116300"/>
          </a:xfrm>
        </p:grpSpPr>
        <p:sp>
          <p:nvSpPr>
            <p:cNvPr id="107" name="Google Shape;107;p2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26"/>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26"/>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1" name="Google Shape;111;p2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27"/>
          <p:cNvGrpSpPr/>
          <p:nvPr/>
        </p:nvGrpSpPr>
        <p:grpSpPr>
          <a:xfrm>
            <a:off x="6866714" y="1256"/>
            <a:ext cx="2267379" cy="2601741"/>
            <a:chOff x="6790514" y="1256"/>
            <a:chExt cx="2267379" cy="2601741"/>
          </a:xfrm>
        </p:grpSpPr>
        <p:grpSp>
          <p:nvGrpSpPr>
            <p:cNvPr id="114" name="Google Shape;114;p27"/>
            <p:cNvGrpSpPr/>
            <p:nvPr/>
          </p:nvGrpSpPr>
          <p:grpSpPr>
            <a:xfrm>
              <a:off x="7067535" y="1256"/>
              <a:ext cx="1990358" cy="1990303"/>
              <a:chOff x="7067535" y="1256"/>
              <a:chExt cx="1990358" cy="1990303"/>
            </a:xfrm>
          </p:grpSpPr>
          <p:sp>
            <p:nvSpPr>
              <p:cNvPr id="115" name="Google Shape;115;p27"/>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7"/>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7"/>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27"/>
            <p:cNvGrpSpPr/>
            <p:nvPr/>
          </p:nvGrpSpPr>
          <p:grpSpPr>
            <a:xfrm>
              <a:off x="8207126" y="1807997"/>
              <a:ext cx="795000" cy="795000"/>
              <a:chOff x="8207126" y="1807997"/>
              <a:chExt cx="795000" cy="795000"/>
            </a:xfrm>
          </p:grpSpPr>
          <p:sp>
            <p:nvSpPr>
              <p:cNvPr id="119" name="Google Shape;119;p27"/>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7"/>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7"/>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27"/>
            <p:cNvGrpSpPr/>
            <p:nvPr/>
          </p:nvGrpSpPr>
          <p:grpSpPr>
            <a:xfrm>
              <a:off x="6790514" y="118857"/>
              <a:ext cx="548700" cy="548700"/>
              <a:chOff x="6790514" y="118857"/>
              <a:chExt cx="548700" cy="548700"/>
            </a:xfrm>
          </p:grpSpPr>
          <p:sp>
            <p:nvSpPr>
              <p:cNvPr id="123" name="Google Shape;123;p27"/>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7"/>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27"/>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2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28"/>
          <p:cNvGrpSpPr/>
          <p:nvPr/>
        </p:nvGrpSpPr>
        <p:grpSpPr>
          <a:xfrm>
            <a:off x="625966" y="299376"/>
            <a:ext cx="999312" cy="999312"/>
            <a:chOff x="348199" y="179450"/>
            <a:chExt cx="1116300" cy="1116300"/>
          </a:xfrm>
        </p:grpSpPr>
        <p:sp>
          <p:nvSpPr>
            <p:cNvPr id="129" name="Google Shape;129;p2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28"/>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28"/>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28"/>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4" name="Google Shape;134;p2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29"/>
          <p:cNvGrpSpPr/>
          <p:nvPr/>
        </p:nvGrpSpPr>
        <p:grpSpPr>
          <a:xfrm>
            <a:off x="713373" y="3847119"/>
            <a:ext cx="825392" cy="825392"/>
            <a:chOff x="348199" y="179450"/>
            <a:chExt cx="1116300" cy="1116300"/>
          </a:xfrm>
        </p:grpSpPr>
        <p:sp>
          <p:nvSpPr>
            <p:cNvPr id="137" name="Google Shape;137;p2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9"/>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0" name="Google Shape;140;p2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572850" y="518828"/>
            <a:ext cx="4731300" cy="231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GB"/>
              <a:t>Public Key Cryptography :RSA</a:t>
            </a:r>
            <a:endParaRPr/>
          </a:p>
        </p:txBody>
      </p:sp>
      <p:sp>
        <p:nvSpPr>
          <p:cNvPr id="278" name="Google Shape;278;p1"/>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GB"/>
              <a:t>By-</a:t>
            </a:r>
            <a:endParaRPr/>
          </a:p>
          <a:p>
            <a:pPr indent="0" lvl="0" marL="0" rtl="0" algn="l">
              <a:lnSpc>
                <a:spcPct val="100000"/>
              </a:lnSpc>
              <a:spcBef>
                <a:spcPts val="0"/>
              </a:spcBef>
              <a:spcAft>
                <a:spcPts val="0"/>
              </a:spcAft>
              <a:buSzPts val="1600"/>
              <a:buNone/>
            </a:pPr>
            <a:r>
              <a:rPr lang="en-GB"/>
              <a:t>Kaushal Chhalani (180123023)</a:t>
            </a:r>
            <a:endParaRPr/>
          </a:p>
          <a:p>
            <a:pPr indent="0" lvl="0" marL="0" rtl="0" algn="l">
              <a:lnSpc>
                <a:spcPct val="100000"/>
              </a:lnSpc>
              <a:spcBef>
                <a:spcPts val="0"/>
              </a:spcBef>
              <a:spcAft>
                <a:spcPts val="0"/>
              </a:spcAft>
              <a:buSzPts val="1600"/>
              <a:buNone/>
            </a:pPr>
            <a:r>
              <a:rPr lang="en-GB"/>
              <a:t>Manav Chirania  (180123026)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Miller Rabin -Algorithm</a:t>
            </a:r>
            <a:endParaRPr/>
          </a:p>
        </p:txBody>
      </p:sp>
      <p:sp>
        <p:nvSpPr>
          <p:cNvPr id="332" name="Google Shape;332;p10"/>
          <p:cNvSpPr txBox="1"/>
          <p:nvPr>
            <p:ph idx="1" type="body"/>
          </p:nvPr>
        </p:nvSpPr>
        <p:spPr>
          <a:xfrm>
            <a:off x="1303800" y="1754600"/>
            <a:ext cx="2947500" cy="277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a:t>Miller-Rabin(n,t)</a:t>
            </a:r>
            <a:endParaRPr/>
          </a:p>
          <a:p>
            <a:pPr indent="-311150" lvl="0" marL="457200" rtl="0" algn="l">
              <a:lnSpc>
                <a:spcPct val="115000"/>
              </a:lnSpc>
              <a:spcBef>
                <a:spcPts val="1600"/>
              </a:spcBef>
              <a:spcAft>
                <a:spcPts val="0"/>
              </a:spcAft>
              <a:buSzPts val="1300"/>
              <a:buAutoNum type="arabicPeriod"/>
            </a:pPr>
            <a:r>
              <a:rPr lang="en-GB"/>
              <a:t>Repeat Steps 2,3 for i=1,2,..,t</a:t>
            </a:r>
            <a:endParaRPr/>
          </a:p>
          <a:p>
            <a:pPr indent="-311150" lvl="0" marL="457200" rtl="0" algn="l">
              <a:lnSpc>
                <a:spcPct val="115000"/>
              </a:lnSpc>
              <a:spcBef>
                <a:spcPts val="0"/>
              </a:spcBef>
              <a:spcAft>
                <a:spcPts val="0"/>
              </a:spcAft>
              <a:buSzPts val="1300"/>
              <a:buAutoNum type="arabicPeriod"/>
            </a:pPr>
            <a:r>
              <a:rPr lang="en-GB"/>
              <a:t>Set variable a to any random value in between 1 to n-1.</a:t>
            </a:r>
            <a:endParaRPr/>
          </a:p>
          <a:p>
            <a:pPr indent="-311150" lvl="0" marL="457200" rtl="0" algn="l">
              <a:lnSpc>
                <a:spcPct val="115000"/>
              </a:lnSpc>
              <a:spcBef>
                <a:spcPts val="0"/>
              </a:spcBef>
              <a:spcAft>
                <a:spcPts val="0"/>
              </a:spcAft>
              <a:buSzPts val="1300"/>
              <a:buAutoNum type="arabicPeriod"/>
            </a:pPr>
            <a:r>
              <a:rPr lang="en-GB"/>
              <a:t>If CHECK(a,n), then return the                         number is surely composite</a:t>
            </a:r>
            <a:endParaRPr/>
          </a:p>
          <a:p>
            <a:pPr indent="-311150" lvl="0" marL="457200" rtl="0" algn="l">
              <a:lnSpc>
                <a:spcPct val="115000"/>
              </a:lnSpc>
              <a:spcBef>
                <a:spcPts val="0"/>
              </a:spcBef>
              <a:spcAft>
                <a:spcPts val="0"/>
              </a:spcAft>
              <a:buSzPts val="1300"/>
              <a:buAutoNum type="arabicPeriod"/>
            </a:pPr>
            <a:r>
              <a:rPr lang="en-GB"/>
              <a:t>Return the number is probably prime        </a:t>
            </a:r>
            <a:endParaRPr/>
          </a:p>
          <a:p>
            <a:pPr indent="0" lvl="0" marL="0" rtl="0" algn="l">
              <a:lnSpc>
                <a:spcPct val="75000"/>
              </a:lnSpc>
              <a:spcBef>
                <a:spcPts val="1600"/>
              </a:spcBef>
              <a:spcAft>
                <a:spcPts val="0"/>
              </a:spcAft>
              <a:buSzPts val="1300"/>
              <a:buNone/>
            </a:pPr>
            <a:r>
              <a:t/>
            </a:r>
            <a:endParaRPr/>
          </a:p>
          <a:p>
            <a:pPr indent="0" lvl="0" marL="0" rtl="0" algn="l">
              <a:lnSpc>
                <a:spcPct val="75000"/>
              </a:lnSpc>
              <a:spcBef>
                <a:spcPts val="1600"/>
              </a:spcBef>
              <a:spcAft>
                <a:spcPts val="0"/>
              </a:spcAft>
              <a:buSzPts val="1300"/>
              <a:buNone/>
            </a:pPr>
            <a:r>
              <a:t/>
            </a:r>
            <a:endParaRPr/>
          </a:p>
          <a:p>
            <a:pPr indent="0" lvl="0" marL="0" rtl="0" algn="l">
              <a:lnSpc>
                <a:spcPct val="75000"/>
              </a:lnSpc>
              <a:spcBef>
                <a:spcPts val="1600"/>
              </a:spcBef>
              <a:spcAft>
                <a:spcPts val="0"/>
              </a:spcAft>
              <a:buSzPts val="1300"/>
              <a:buNone/>
            </a:pPr>
            <a:r>
              <a:t/>
            </a:r>
            <a:endParaRPr/>
          </a:p>
          <a:p>
            <a:pPr indent="0" lvl="0" marL="0" rtl="0" algn="l">
              <a:lnSpc>
                <a:spcPct val="75000"/>
              </a:lnSpc>
              <a:spcBef>
                <a:spcPts val="1600"/>
              </a:spcBef>
              <a:spcAft>
                <a:spcPts val="1600"/>
              </a:spcAft>
              <a:buSzPts val="1300"/>
              <a:buNone/>
            </a:pPr>
            <a:r>
              <a:t/>
            </a:r>
            <a:endParaRPr/>
          </a:p>
        </p:txBody>
      </p:sp>
      <p:sp>
        <p:nvSpPr>
          <p:cNvPr id="333" name="Google Shape;333;p10"/>
          <p:cNvSpPr txBox="1"/>
          <p:nvPr/>
        </p:nvSpPr>
        <p:spPr>
          <a:xfrm>
            <a:off x="4842700" y="1624275"/>
            <a:ext cx="3278700" cy="26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Nunito"/>
                <a:ea typeface="Nunito"/>
                <a:cs typeface="Nunito"/>
                <a:sym typeface="Nunito"/>
              </a:rPr>
              <a:t>CHECK(a,n)</a:t>
            </a:r>
            <a:endParaRPr b="0" i="0" sz="1400" u="none" cap="none" strike="noStrike">
              <a:solidFill>
                <a:srgbClr val="000000"/>
              </a:solidFill>
              <a:latin typeface="Nunito"/>
              <a:ea typeface="Nunito"/>
              <a:cs typeface="Nunito"/>
              <a:sym typeface="Nunito"/>
            </a:endParaRPr>
          </a:p>
          <a:p>
            <a:pPr indent="-317500" lvl="0" marL="457200" marR="0" rtl="0" algn="l">
              <a:lnSpc>
                <a:spcPct val="100000"/>
              </a:lnSpc>
              <a:spcBef>
                <a:spcPts val="0"/>
              </a:spcBef>
              <a:spcAft>
                <a:spcPts val="0"/>
              </a:spcAft>
              <a:buClr>
                <a:srgbClr val="000000"/>
              </a:buClr>
              <a:buSzPts val="1400"/>
              <a:buFont typeface="Nunito"/>
              <a:buAutoNum type="arabicPeriod"/>
            </a:pPr>
            <a:r>
              <a:rPr b="0" i="0" lang="en-GB" sz="1400" u="none" cap="none" strike="noStrike">
                <a:solidFill>
                  <a:srgbClr val="000000"/>
                </a:solidFill>
                <a:latin typeface="Nunito"/>
                <a:ea typeface="Nunito"/>
                <a:cs typeface="Nunito"/>
                <a:sym typeface="Nunito"/>
              </a:rPr>
              <a:t>Let  n-1=m.2^s where m is odd</a:t>
            </a:r>
            <a:endParaRPr b="0" i="0" sz="1400" u="none" cap="none" strike="noStrike">
              <a:solidFill>
                <a:srgbClr val="000000"/>
              </a:solidFill>
              <a:latin typeface="Nunito"/>
              <a:ea typeface="Nunito"/>
              <a:cs typeface="Nunito"/>
              <a:sym typeface="Nunito"/>
            </a:endParaRPr>
          </a:p>
          <a:p>
            <a:pPr indent="-317500" lvl="0" marL="457200" marR="0" rtl="0" algn="l">
              <a:lnSpc>
                <a:spcPct val="100000"/>
              </a:lnSpc>
              <a:spcBef>
                <a:spcPts val="0"/>
              </a:spcBef>
              <a:spcAft>
                <a:spcPts val="0"/>
              </a:spcAft>
              <a:buClr>
                <a:srgbClr val="000000"/>
              </a:buClr>
              <a:buSzPts val="1400"/>
              <a:buFont typeface="Nunito"/>
              <a:buAutoNum type="arabicPeriod"/>
            </a:pPr>
            <a:r>
              <a:rPr b="0" i="0" lang="en-GB" sz="1400" u="none" cap="none" strike="noStrike">
                <a:solidFill>
                  <a:srgbClr val="000000"/>
                </a:solidFill>
                <a:latin typeface="Nunito"/>
                <a:ea typeface="Nunito"/>
                <a:cs typeface="Nunito"/>
                <a:sym typeface="Nunito"/>
              </a:rPr>
              <a:t>Set X_0 to a^(m)(mod n)</a:t>
            </a:r>
            <a:endParaRPr b="0" i="0" sz="1400" u="none" cap="none" strike="noStrike">
              <a:solidFill>
                <a:srgbClr val="000000"/>
              </a:solidFill>
              <a:latin typeface="Nunito"/>
              <a:ea typeface="Nunito"/>
              <a:cs typeface="Nunito"/>
              <a:sym typeface="Nunito"/>
            </a:endParaRPr>
          </a:p>
          <a:p>
            <a:pPr indent="-317500" lvl="0" marL="457200" marR="0" rtl="0" algn="l">
              <a:lnSpc>
                <a:spcPct val="100000"/>
              </a:lnSpc>
              <a:spcBef>
                <a:spcPts val="0"/>
              </a:spcBef>
              <a:spcAft>
                <a:spcPts val="0"/>
              </a:spcAft>
              <a:buClr>
                <a:srgbClr val="000000"/>
              </a:buClr>
              <a:buSzPts val="1400"/>
              <a:buFont typeface="Nunito"/>
              <a:buAutoNum type="arabicPeriod"/>
            </a:pPr>
            <a:r>
              <a:rPr b="0" i="0" lang="en-GB" sz="1400" u="none" cap="none" strike="noStrike">
                <a:solidFill>
                  <a:srgbClr val="000000"/>
                </a:solidFill>
                <a:latin typeface="Nunito"/>
                <a:ea typeface="Nunito"/>
                <a:cs typeface="Nunito"/>
                <a:sym typeface="Nunito"/>
              </a:rPr>
              <a:t>Repeat Steps 4,5 for i=1,2,...,s</a:t>
            </a:r>
            <a:endParaRPr b="0" i="0" sz="1400" u="none" cap="none" strike="noStrike">
              <a:solidFill>
                <a:srgbClr val="000000"/>
              </a:solidFill>
              <a:latin typeface="Nunito"/>
              <a:ea typeface="Nunito"/>
              <a:cs typeface="Nunito"/>
              <a:sym typeface="Nunito"/>
            </a:endParaRPr>
          </a:p>
          <a:p>
            <a:pPr indent="-317500" lvl="0" marL="457200" marR="0" rtl="0" algn="l">
              <a:lnSpc>
                <a:spcPct val="100000"/>
              </a:lnSpc>
              <a:spcBef>
                <a:spcPts val="0"/>
              </a:spcBef>
              <a:spcAft>
                <a:spcPts val="0"/>
              </a:spcAft>
              <a:buClr>
                <a:srgbClr val="000000"/>
              </a:buClr>
              <a:buSzPts val="1400"/>
              <a:buFont typeface="Nunito"/>
              <a:buAutoNum type="arabicPeriod"/>
            </a:pPr>
            <a:r>
              <a:rPr b="0" i="0" lang="en-GB" sz="1400" u="none" cap="none" strike="noStrike">
                <a:solidFill>
                  <a:srgbClr val="000000"/>
                </a:solidFill>
                <a:latin typeface="Nunito"/>
                <a:ea typeface="Nunito"/>
                <a:cs typeface="Nunito"/>
                <a:sym typeface="Nunito"/>
              </a:rPr>
              <a:t>Set X_i to X_i-1*X_i-1(mod n)</a:t>
            </a:r>
            <a:endParaRPr b="0" i="0" sz="1400" u="none" cap="none" strike="noStrike">
              <a:solidFill>
                <a:srgbClr val="000000"/>
              </a:solidFill>
              <a:latin typeface="Nunito"/>
              <a:ea typeface="Nunito"/>
              <a:cs typeface="Nunito"/>
              <a:sym typeface="Nunito"/>
            </a:endParaRPr>
          </a:p>
          <a:p>
            <a:pPr indent="-317500" lvl="0" marL="457200" marR="0" rtl="0" algn="l">
              <a:lnSpc>
                <a:spcPct val="100000"/>
              </a:lnSpc>
              <a:spcBef>
                <a:spcPts val="0"/>
              </a:spcBef>
              <a:spcAft>
                <a:spcPts val="0"/>
              </a:spcAft>
              <a:buClr>
                <a:srgbClr val="000000"/>
              </a:buClr>
              <a:buSzPts val="1400"/>
              <a:buFont typeface="Nunito"/>
              <a:buAutoNum type="arabicPeriod"/>
            </a:pPr>
            <a:r>
              <a:rPr b="0" i="0" lang="en-GB" sz="1400" u="none" cap="none" strike="noStrike">
                <a:solidFill>
                  <a:srgbClr val="000000"/>
                </a:solidFill>
                <a:latin typeface="Nunito"/>
                <a:ea typeface="Nunito"/>
                <a:cs typeface="Nunito"/>
                <a:sym typeface="Nunito"/>
              </a:rPr>
              <a:t>If X_i=1 and X_i-1!=1 and X_i-1!= n-1, then return True</a:t>
            </a:r>
            <a:endParaRPr b="0" i="0" sz="1400" u="none" cap="none" strike="noStrike">
              <a:solidFill>
                <a:srgbClr val="000000"/>
              </a:solidFill>
              <a:latin typeface="Nunito"/>
              <a:ea typeface="Nunito"/>
              <a:cs typeface="Nunito"/>
              <a:sym typeface="Nunito"/>
            </a:endParaRPr>
          </a:p>
          <a:p>
            <a:pPr indent="-317500" lvl="0" marL="457200" marR="0" rtl="0" algn="l">
              <a:lnSpc>
                <a:spcPct val="100000"/>
              </a:lnSpc>
              <a:spcBef>
                <a:spcPts val="0"/>
              </a:spcBef>
              <a:spcAft>
                <a:spcPts val="0"/>
              </a:spcAft>
              <a:buClr>
                <a:srgbClr val="000000"/>
              </a:buClr>
              <a:buSzPts val="1400"/>
              <a:buFont typeface="Nunito"/>
              <a:buAutoNum type="arabicPeriod"/>
            </a:pPr>
            <a:r>
              <a:rPr b="0" i="0" lang="en-GB" sz="1400" u="none" cap="none" strike="noStrike">
                <a:solidFill>
                  <a:srgbClr val="000000"/>
                </a:solidFill>
                <a:latin typeface="Nunito"/>
                <a:ea typeface="Nunito"/>
                <a:cs typeface="Nunito"/>
                <a:sym typeface="Nunito"/>
              </a:rPr>
              <a:t>If X_s!=1 return True else return False</a:t>
            </a:r>
            <a:endParaRPr b="0" i="0" sz="1400" u="none" cap="none" strike="noStrike">
              <a:solidFill>
                <a:srgbClr val="000000"/>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1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Euclid’s EXtended Algorithm</a:t>
            </a:r>
            <a:endParaRPr/>
          </a:p>
        </p:txBody>
      </p:sp>
      <p:sp>
        <p:nvSpPr>
          <p:cNvPr id="339" name="Google Shape;339;p11"/>
          <p:cNvSpPr txBox="1"/>
          <p:nvPr>
            <p:ph idx="1" type="body"/>
          </p:nvPr>
        </p:nvSpPr>
        <p:spPr>
          <a:xfrm>
            <a:off x="1303800" y="1343525"/>
            <a:ext cx="7030500" cy="321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a:t>e  should be chosen in such a way such that GCD(e,(p-1)*(q-1))=1. Once e is fixed d can be calculated by the following code</a:t>
            </a:r>
            <a:endParaRPr/>
          </a:p>
          <a:p>
            <a:pPr indent="0" lvl="0" marL="0" rtl="0" algn="l">
              <a:lnSpc>
                <a:spcPct val="115000"/>
              </a:lnSpc>
              <a:spcBef>
                <a:spcPts val="1600"/>
              </a:spcBef>
              <a:spcAft>
                <a:spcPts val="0"/>
              </a:spcAft>
              <a:buSzPts val="1300"/>
              <a:buNone/>
            </a:pPr>
            <a:r>
              <a:rPr lang="en-GB"/>
              <a:t>EXTENDED-EUCLID(a, b) </a:t>
            </a:r>
            <a:endParaRPr/>
          </a:p>
          <a:p>
            <a:pPr indent="0" lvl="0" marL="0" rtl="0" algn="l">
              <a:lnSpc>
                <a:spcPct val="115000"/>
              </a:lnSpc>
              <a:spcBef>
                <a:spcPts val="1600"/>
              </a:spcBef>
              <a:spcAft>
                <a:spcPts val="0"/>
              </a:spcAft>
              <a:buSzPts val="1300"/>
              <a:buNone/>
            </a:pPr>
            <a:r>
              <a:rPr lang="en-GB"/>
              <a:t>1 if b = 0 </a:t>
            </a:r>
            <a:endParaRPr/>
          </a:p>
          <a:p>
            <a:pPr indent="0" lvl="0" marL="0" rtl="0" algn="l">
              <a:lnSpc>
                <a:spcPct val="115000"/>
              </a:lnSpc>
              <a:spcBef>
                <a:spcPts val="1600"/>
              </a:spcBef>
              <a:spcAft>
                <a:spcPts val="0"/>
              </a:spcAft>
              <a:buSzPts val="1300"/>
              <a:buNone/>
            </a:pPr>
            <a:r>
              <a:rPr lang="en-GB"/>
              <a:t>2 then return (a, 1, 0) </a:t>
            </a:r>
            <a:endParaRPr/>
          </a:p>
          <a:p>
            <a:pPr indent="0" lvl="0" marL="0" rtl="0" algn="l">
              <a:lnSpc>
                <a:spcPct val="115000"/>
              </a:lnSpc>
              <a:spcBef>
                <a:spcPts val="1600"/>
              </a:spcBef>
              <a:spcAft>
                <a:spcPts val="0"/>
              </a:spcAft>
              <a:buSzPts val="1300"/>
              <a:buNone/>
            </a:pPr>
            <a:r>
              <a:rPr lang="en-GB"/>
              <a:t>3 (d’ , x’ , y’ ) ← EXTENDED-EUCLID(b, a mod b)</a:t>
            </a:r>
            <a:endParaRPr/>
          </a:p>
          <a:p>
            <a:pPr indent="0" lvl="0" marL="0" rtl="0" algn="l">
              <a:lnSpc>
                <a:spcPct val="115000"/>
              </a:lnSpc>
              <a:spcBef>
                <a:spcPts val="1600"/>
              </a:spcBef>
              <a:spcAft>
                <a:spcPts val="0"/>
              </a:spcAft>
              <a:buSzPts val="1300"/>
              <a:buNone/>
            </a:pPr>
            <a:r>
              <a:rPr lang="en-GB"/>
              <a:t> 4 (d, x, y) ← (d’ , y’ , x’ − |_a/b_| y’ )</a:t>
            </a:r>
            <a:endParaRPr/>
          </a:p>
          <a:p>
            <a:pPr indent="0" lvl="0" marL="0" rtl="0" algn="l">
              <a:lnSpc>
                <a:spcPct val="115000"/>
              </a:lnSpc>
              <a:spcBef>
                <a:spcPts val="1600"/>
              </a:spcBef>
              <a:spcAft>
                <a:spcPts val="0"/>
              </a:spcAft>
              <a:buSzPts val="1300"/>
              <a:buNone/>
            </a:pPr>
            <a:r>
              <a:rPr lang="en-GB"/>
              <a:t> 5 return (d, x, y) </a:t>
            </a:r>
            <a:endParaRPr/>
          </a:p>
          <a:p>
            <a:pPr indent="0" lvl="0" marL="0" rtl="0" algn="l">
              <a:lnSpc>
                <a:spcPct val="115000"/>
              </a:lnSpc>
              <a:spcBef>
                <a:spcPts val="1600"/>
              </a:spcBef>
              <a:spcAft>
                <a:spcPts val="1600"/>
              </a:spcAft>
              <a:buSzPts val="1300"/>
              <a:buNone/>
            </a:pPr>
            <a:r>
              <a:rPr lang="en-GB"/>
              <a:t>Here the code will be initialised with EXTENDED-EUCLID(e, (p-1)*(q-1))and the value of d will be equal to the returned value of x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Exponentiation by repeated squaring and multiplication</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345" name="Google Shape;345;p1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a:t>To compute M^(e) (mod n). </a:t>
            </a:r>
            <a:endParaRPr/>
          </a:p>
          <a:p>
            <a:pPr indent="-311150" lvl="0" marL="457200" rtl="0" algn="l">
              <a:lnSpc>
                <a:spcPct val="115000"/>
              </a:lnSpc>
              <a:spcBef>
                <a:spcPts val="1600"/>
              </a:spcBef>
              <a:spcAft>
                <a:spcPts val="0"/>
              </a:spcAft>
              <a:buSzPts val="1300"/>
              <a:buAutoNum type="arabicPeriod"/>
            </a:pPr>
            <a:r>
              <a:rPr lang="en-GB"/>
              <a:t>Let e be represented in binary form where e_k,e_k-1,....,e_0 represent the bitwisse value.</a:t>
            </a:r>
            <a:endParaRPr/>
          </a:p>
          <a:p>
            <a:pPr indent="-311150" lvl="0" marL="457200" rtl="0" algn="l">
              <a:lnSpc>
                <a:spcPct val="115000"/>
              </a:lnSpc>
              <a:spcBef>
                <a:spcPts val="0"/>
              </a:spcBef>
              <a:spcAft>
                <a:spcPts val="0"/>
              </a:spcAft>
              <a:buSzPts val="1300"/>
              <a:buAutoNum type="arabicPeriod"/>
            </a:pPr>
            <a:r>
              <a:rPr lang="en-GB"/>
              <a:t>Set the variable C to 1.</a:t>
            </a:r>
            <a:endParaRPr/>
          </a:p>
          <a:p>
            <a:pPr indent="-311150" lvl="0" marL="457200" rtl="0" algn="l">
              <a:lnSpc>
                <a:spcPct val="115000"/>
              </a:lnSpc>
              <a:spcBef>
                <a:spcPts val="0"/>
              </a:spcBef>
              <a:spcAft>
                <a:spcPts val="0"/>
              </a:spcAft>
              <a:buSzPts val="1300"/>
              <a:buAutoNum type="arabicPeriod"/>
            </a:pPr>
            <a:r>
              <a:rPr lang="en-GB"/>
              <a:t>Repeat the steps for 4,5 i=k,k-1,...,1,0</a:t>
            </a:r>
            <a:endParaRPr/>
          </a:p>
          <a:p>
            <a:pPr indent="-311150" lvl="0" marL="457200" rtl="0" algn="l">
              <a:lnSpc>
                <a:spcPct val="115000"/>
              </a:lnSpc>
              <a:spcBef>
                <a:spcPts val="0"/>
              </a:spcBef>
              <a:spcAft>
                <a:spcPts val="0"/>
              </a:spcAft>
              <a:buSzPts val="1300"/>
              <a:buAutoNum type="arabicPeriod"/>
            </a:pPr>
            <a:r>
              <a:rPr lang="en-GB"/>
              <a:t>Set C to the remainder when C*C is divided by n.</a:t>
            </a:r>
            <a:endParaRPr/>
          </a:p>
          <a:p>
            <a:pPr indent="-311150" lvl="0" marL="457200" rtl="0" algn="l">
              <a:lnSpc>
                <a:spcPct val="115000"/>
              </a:lnSpc>
              <a:spcBef>
                <a:spcPts val="0"/>
              </a:spcBef>
              <a:spcAft>
                <a:spcPts val="0"/>
              </a:spcAft>
              <a:buSzPts val="1300"/>
              <a:buAutoNum type="arabicPeriod"/>
            </a:pPr>
            <a:r>
              <a:rPr lang="en-GB"/>
              <a:t>If (e_i=1) Set C to the remainder when C.M is divided by n.</a:t>
            </a:r>
            <a:endParaRPr/>
          </a:p>
          <a:p>
            <a:pPr indent="0" lvl="0" marL="0" rtl="0" algn="l">
              <a:lnSpc>
                <a:spcPct val="115000"/>
              </a:lnSpc>
              <a:spcBef>
                <a:spcPts val="1600"/>
              </a:spcBef>
              <a:spcAft>
                <a:spcPts val="0"/>
              </a:spcAft>
              <a:buSzPts val="1300"/>
              <a:buNone/>
            </a:pPr>
            <a:r>
              <a:rPr lang="en-GB"/>
              <a:t> The final C obtained is the encrypted message.</a:t>
            </a:r>
            <a:endParaRPr/>
          </a:p>
          <a:p>
            <a:pPr indent="0" lvl="0" marL="0" rtl="0" algn="l">
              <a:lnSpc>
                <a:spcPct val="115000"/>
              </a:lnSpc>
              <a:spcBef>
                <a:spcPts val="1600"/>
              </a:spcBef>
              <a:spcAft>
                <a:spcPts val="1600"/>
              </a:spcAft>
              <a:buSzPts val="1300"/>
              <a:buNone/>
            </a:pPr>
            <a:r>
              <a:rPr lang="en-GB"/>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13"/>
          <p:cNvSpPr txBox="1"/>
          <p:nvPr>
            <p:ph type="ctrTitle"/>
          </p:nvPr>
        </p:nvSpPr>
        <p:spPr>
          <a:xfrm>
            <a:off x="660200" y="205724"/>
            <a:ext cx="4255500" cy="52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GB"/>
              <a:t>Security of RSA</a:t>
            </a:r>
            <a:endParaRPr/>
          </a:p>
        </p:txBody>
      </p:sp>
      <p:sp>
        <p:nvSpPr>
          <p:cNvPr id="351" name="Google Shape;351;p13"/>
          <p:cNvSpPr txBox="1"/>
          <p:nvPr>
            <p:ph idx="1" type="subTitle"/>
          </p:nvPr>
        </p:nvSpPr>
        <p:spPr>
          <a:xfrm>
            <a:off x="660200" y="1144200"/>
            <a:ext cx="7344900" cy="253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GB"/>
              <a:t>The security of RSA rests on the question that is it possible to decrypt an encrypted message without knowing the private key.  The most likely approach to break the RSA system is to factorize ‘n’. </a:t>
            </a:r>
            <a:endParaRPr/>
          </a:p>
          <a:p>
            <a:pPr indent="-330200" lvl="0" marL="457200" rtl="0" algn="l">
              <a:lnSpc>
                <a:spcPct val="100000"/>
              </a:lnSpc>
              <a:spcBef>
                <a:spcPts val="0"/>
              </a:spcBef>
              <a:spcAft>
                <a:spcPts val="0"/>
              </a:spcAft>
              <a:buSzPts val="1600"/>
              <a:buChar char="●"/>
            </a:pPr>
            <a:r>
              <a:rPr lang="en-GB"/>
              <a:t>Dependence of most modern factorization algorithms on the “difference of squares method”</a:t>
            </a:r>
            <a:endParaRPr/>
          </a:p>
          <a:p>
            <a:pPr indent="0" lvl="0" marL="0" rtl="0" algn="l">
              <a:lnSpc>
                <a:spcPct val="100000"/>
              </a:lnSpc>
              <a:spcBef>
                <a:spcPts val="0"/>
              </a:spcBef>
              <a:spcAft>
                <a:spcPts val="0"/>
              </a:spcAft>
              <a:buSzPts val="1600"/>
              <a:buNone/>
            </a:pPr>
            <a:r>
              <a:t/>
            </a:r>
            <a:endParaRPr/>
          </a:p>
        </p:txBody>
      </p:sp>
      <p:pic>
        <p:nvPicPr>
          <p:cNvPr id="352" name="Google Shape;352;p13"/>
          <p:cNvPicPr preferRelativeResize="0"/>
          <p:nvPr/>
        </p:nvPicPr>
        <p:blipFill rotWithShape="1">
          <a:blip r:embed="rId3">
            <a:alphaModFix/>
          </a:blip>
          <a:srcRect b="0" l="0" r="0" t="0"/>
          <a:stretch/>
        </p:blipFill>
        <p:spPr>
          <a:xfrm>
            <a:off x="706950" y="2797775"/>
            <a:ext cx="8130500" cy="151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14"/>
          <p:cNvSpPr txBox="1"/>
          <p:nvPr>
            <p:ph type="title"/>
          </p:nvPr>
        </p:nvSpPr>
        <p:spPr>
          <a:xfrm>
            <a:off x="1303800" y="58922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Quadratic Sieve</a:t>
            </a:r>
            <a:endParaRPr/>
          </a:p>
        </p:txBody>
      </p:sp>
      <p:sp>
        <p:nvSpPr>
          <p:cNvPr id="358" name="Google Shape;358;p14"/>
          <p:cNvSpPr txBox="1"/>
          <p:nvPr>
            <p:ph idx="1" type="body"/>
          </p:nvPr>
        </p:nvSpPr>
        <p:spPr>
          <a:xfrm>
            <a:off x="1303800" y="1288650"/>
            <a:ext cx="7030500" cy="345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a:t>Quadratic Sieve uses the concepts of factor bases, smoothness over a factor base and the Sieve of Eratosthenes and applies it to the “difference of squares” method.</a:t>
            </a:r>
            <a:endParaRPr/>
          </a:p>
          <a:p>
            <a:pPr indent="0" lvl="0" marL="0" rtl="0" algn="l">
              <a:lnSpc>
                <a:spcPct val="115000"/>
              </a:lnSpc>
              <a:spcBef>
                <a:spcPts val="1600"/>
              </a:spcBef>
              <a:spcAft>
                <a:spcPts val="0"/>
              </a:spcAft>
              <a:buSzPts val="1300"/>
              <a:buNone/>
            </a:pPr>
            <a:r>
              <a:rPr lang="en-GB"/>
              <a:t>At first, a factor base F of size ‘m’ is chosen. The aim is to find a set of integers U for which the following holds:</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rPr lang="en-GB"/>
              <a:t>Where f(x) = x^2 -n</a:t>
            </a:r>
            <a:endParaRPr/>
          </a:p>
          <a:p>
            <a:pPr indent="0" lvl="0" marL="0" rtl="0" algn="l">
              <a:lnSpc>
                <a:spcPct val="115000"/>
              </a:lnSpc>
              <a:spcBef>
                <a:spcPts val="1600"/>
              </a:spcBef>
              <a:spcAft>
                <a:spcPts val="0"/>
              </a:spcAft>
              <a:buSzPts val="1300"/>
              <a:buNone/>
            </a:pPr>
            <a:r>
              <a:rPr lang="en-GB"/>
              <a:t>So, initially the set of integers M for which the corresponding values of ‘f’ are F-smooth is stored. When more than ‘m’ integers are stored, we aim to find the subset of integers U for which the product of the corresponding ‘f’ values is a perfect square. This is done by representing the prime factorization of each f value in vector form mod 2(which shows the parity of each prime in the prime factorization of f). Then, a linear dependence is solved to find out the integers in U.</a:t>
            </a:r>
            <a:endParaRPr/>
          </a:p>
          <a:p>
            <a:pPr indent="0" lvl="0" marL="0" rtl="0" algn="l">
              <a:lnSpc>
                <a:spcPct val="115000"/>
              </a:lnSpc>
              <a:spcBef>
                <a:spcPts val="1600"/>
              </a:spcBef>
              <a:spcAft>
                <a:spcPts val="1600"/>
              </a:spcAft>
              <a:buSzPts val="1300"/>
              <a:buNone/>
            </a:pPr>
            <a:r>
              <a:t/>
            </a:r>
            <a:endParaRPr/>
          </a:p>
        </p:txBody>
      </p:sp>
      <p:pic>
        <p:nvPicPr>
          <p:cNvPr id="359" name="Google Shape;359;p14"/>
          <p:cNvPicPr preferRelativeResize="0"/>
          <p:nvPr/>
        </p:nvPicPr>
        <p:blipFill rotWithShape="1">
          <a:blip r:embed="rId3">
            <a:alphaModFix/>
          </a:blip>
          <a:srcRect b="0" l="0" r="0" t="0"/>
          <a:stretch/>
        </p:blipFill>
        <p:spPr>
          <a:xfrm>
            <a:off x="2889725" y="2468875"/>
            <a:ext cx="4077375" cy="63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15"/>
          <p:cNvSpPr txBox="1"/>
          <p:nvPr>
            <p:ph idx="1" type="body"/>
          </p:nvPr>
        </p:nvSpPr>
        <p:spPr>
          <a:xfrm>
            <a:off x="1331850" y="793025"/>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a:t>For finding M, which stores the integers for which the corresponding ‘f’ values are F-smooth, sieving is used. The sieving in QS is similar to the Sieve of Eratosthene.</a:t>
            </a:r>
            <a:endParaRPr/>
          </a:p>
          <a:p>
            <a:pPr indent="0" lvl="0" marL="0" rtl="0" algn="l">
              <a:lnSpc>
                <a:spcPct val="115000"/>
              </a:lnSpc>
              <a:spcBef>
                <a:spcPts val="1600"/>
              </a:spcBef>
              <a:spcAft>
                <a:spcPts val="0"/>
              </a:spcAft>
              <a:buSzPts val="1300"/>
              <a:buNone/>
            </a:pPr>
            <a:r>
              <a:rPr lang="en-GB"/>
              <a:t>As we have to find F-smooth numbers, all the likely values of ‘f’ are stored in an array. Each value in the array is divided by a prime number in F and this is repeated for all primes in F.</a:t>
            </a:r>
            <a:endParaRPr/>
          </a:p>
          <a:p>
            <a:pPr indent="0" lvl="0" marL="0" rtl="0" algn="l">
              <a:lnSpc>
                <a:spcPct val="115000"/>
              </a:lnSpc>
              <a:spcBef>
                <a:spcPts val="1600"/>
              </a:spcBef>
              <a:spcAft>
                <a:spcPts val="0"/>
              </a:spcAft>
              <a:buSzPts val="1300"/>
              <a:buNone/>
            </a:pPr>
            <a:r>
              <a:rPr lang="en-GB"/>
              <a:t>At the end of sieving, all the values which are now equal to 1 were F-smooth. In the Sieve of Eratosthenes, for every prime all the numbers divisible by that prime is crossed off. In QS, instead of crossing off, the numbers are divided by the prime numbers of the factor base F.</a:t>
            </a:r>
            <a:endParaRPr/>
          </a:p>
          <a:p>
            <a:pPr indent="0" lvl="0" marL="0" rtl="0" algn="l">
              <a:lnSpc>
                <a:spcPct val="115000"/>
              </a:lnSpc>
              <a:spcBef>
                <a:spcPts val="1600"/>
              </a:spcBef>
              <a:spcAft>
                <a:spcPts val="0"/>
              </a:spcAft>
              <a:buSzPts val="1300"/>
              <a:buNone/>
            </a:pPr>
            <a:r>
              <a:rPr lang="en-GB"/>
              <a:t>The most fastest algorithm for integers above 100 digits, is the General Number Field Sieve which is  is based on applying the notions of factor bases,smoothness and dependency-finding on algebraic number fields.</a:t>
            </a:r>
            <a:endParaRPr/>
          </a:p>
          <a:p>
            <a:pPr indent="0" lvl="0" marL="0" rtl="0" algn="l">
              <a:lnSpc>
                <a:spcPct val="115000"/>
              </a:lnSpc>
              <a:spcBef>
                <a:spcPts val="1600"/>
              </a:spcBef>
              <a:spcAft>
                <a:spcPts val="1600"/>
              </a:spcAft>
              <a:buSzPts val="1300"/>
              <a:buNone/>
            </a:pPr>
            <a:r>
              <a:rPr lang="en-GB"/>
              <a:t>In practice, RSA keys are generally 1024 bits to 4096 bits long and the largest RSA number which was factored is 795 bits long. So, it is presumed that RSA is generally secure when n is large enough.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Observations</a:t>
            </a:r>
            <a:endParaRPr/>
          </a:p>
        </p:txBody>
      </p:sp>
      <p:sp>
        <p:nvSpPr>
          <p:cNvPr id="370" name="Google Shape;370;p16"/>
          <p:cNvSpPr txBox="1"/>
          <p:nvPr>
            <p:ph idx="1" type="body"/>
          </p:nvPr>
        </p:nvSpPr>
        <p:spPr>
          <a:xfrm>
            <a:off x="1303800" y="1597875"/>
            <a:ext cx="73746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a:t>Two basic observations that were made while working on this project: </a:t>
            </a:r>
            <a:endParaRPr/>
          </a:p>
          <a:p>
            <a:pPr indent="0" lvl="0" marL="0" rtl="0" algn="l">
              <a:lnSpc>
                <a:spcPct val="115000"/>
              </a:lnSpc>
              <a:spcBef>
                <a:spcPts val="1600"/>
              </a:spcBef>
              <a:spcAft>
                <a:spcPts val="0"/>
              </a:spcAft>
              <a:buSzPts val="1300"/>
              <a:buNone/>
            </a:pPr>
            <a:r>
              <a:rPr lang="en-GB"/>
              <a:t>1. While calculating public key(e,n) and private key(d,n), since e and d must satisfy                         ed ≡1(mod(φ(n))), we can also use ed ≡ 1(mod(lcm(p − 1, q − 1))) for calculating e and d. </a:t>
            </a:r>
            <a:endParaRPr/>
          </a:p>
          <a:p>
            <a:pPr indent="0" lvl="0" marL="0" rtl="0" algn="l">
              <a:lnSpc>
                <a:spcPct val="115000"/>
              </a:lnSpc>
              <a:spcBef>
                <a:spcPts val="1600"/>
              </a:spcBef>
              <a:spcAft>
                <a:spcPts val="1600"/>
              </a:spcAft>
              <a:buSzPts val="1300"/>
              <a:buNone/>
            </a:pPr>
            <a:r>
              <a:rPr lang="en-GB"/>
              <a:t>2.If e or d is set to be one of the primes amongst p, q (say e or d is set to p). then the cipher texts of all the messages ,which are the multiples of the other prime (here the other prime is q) which is not set as e or d from p or q , will be same as the plain texts. For example, n=11*13, public key=(37,143) and private key=(13,143) so the cipher text of 11, 22, 33, 44, 55, 66, 77, 88, 99, 110, 121, 132 is same as 11, 22, 33, 44, 55, 66, 77, 88, 99, 110, 132 respectively.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Conclusion</a:t>
            </a:r>
            <a:endParaRPr/>
          </a:p>
        </p:txBody>
      </p:sp>
      <p:sp>
        <p:nvSpPr>
          <p:cNvPr id="376" name="Google Shape;376;p17"/>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GB"/>
              <a:t>RSA cryptosystem is one of the most widely used public-key cryptosystem. We discussed about the underlying mathematics of RSA, and various algorithms used in the implementation of RSA. In brief, we discussed about the Miller-Rabin algorithm for generation of primes, Extended Euclid’s for calculating e,d and exponentiation by repeated squaring and multiplication which has been implemented for the execution of RSA. Further studying about the security of RSA, we see that the security depends on the hardness of the problem of integer factorization. We see how modern integer factorization algorithms have developed from the ‘difference of squares’ method to the Quadratic Sieve and then to the General Number Field Sieve.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References</a:t>
            </a:r>
            <a:endParaRPr/>
          </a:p>
        </p:txBody>
      </p:sp>
      <p:sp>
        <p:nvSpPr>
          <p:cNvPr id="382" name="Google Shape;382;p18"/>
          <p:cNvSpPr txBox="1"/>
          <p:nvPr>
            <p:ph idx="1" type="body"/>
          </p:nvPr>
        </p:nvSpPr>
        <p:spPr>
          <a:xfrm>
            <a:off x="1303800" y="1597875"/>
            <a:ext cx="7030500" cy="2541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AutoNum type="arabicPeriod"/>
            </a:pPr>
            <a:r>
              <a:rPr lang="en-GB"/>
              <a:t>Briggs, Matthew Edward. An introduction to the general number field sieve. Diss. Virginia Tech, 1998,pp.3- 6 </a:t>
            </a:r>
            <a:endParaRPr/>
          </a:p>
          <a:p>
            <a:pPr indent="-311150" lvl="0" marL="457200" rtl="0" algn="l">
              <a:lnSpc>
                <a:spcPct val="115000"/>
              </a:lnSpc>
              <a:spcBef>
                <a:spcPts val="0"/>
              </a:spcBef>
              <a:spcAft>
                <a:spcPts val="0"/>
              </a:spcAft>
              <a:buSzPts val="1300"/>
              <a:buAutoNum type="arabicPeriod"/>
            </a:pPr>
            <a:r>
              <a:rPr lang="en-GB"/>
              <a:t>A method for obtaining digital signatures and public-key cryptosystems. R[onald] L. Rivest, A[di] Shamir, and L[eonard M.] Adleman. CACM 21,2 (1978) pp. 120–126 </a:t>
            </a:r>
            <a:endParaRPr/>
          </a:p>
          <a:p>
            <a:pPr indent="-311150" lvl="0" marL="457200" rtl="0" algn="l">
              <a:lnSpc>
                <a:spcPct val="115000"/>
              </a:lnSpc>
              <a:spcBef>
                <a:spcPts val="0"/>
              </a:spcBef>
              <a:spcAft>
                <a:spcPts val="0"/>
              </a:spcAft>
              <a:buSzPts val="1300"/>
              <a:buAutoNum type="arabicPeriod"/>
            </a:pPr>
            <a:r>
              <a:rPr lang="en-GB"/>
              <a:t> Cormen, T. H., Leiserson, C. E., Rivest, R. L., Stein, C. (2009). Introduction to algorithms. MIT press,pp.962-975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19"/>
          <p:cNvSpPr txBox="1"/>
          <p:nvPr>
            <p:ph type="title"/>
          </p:nvPr>
        </p:nvSpPr>
        <p:spPr>
          <a:xfrm>
            <a:off x="1243650" y="2112550"/>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Introduction</a:t>
            </a:r>
            <a:endParaRPr/>
          </a:p>
        </p:txBody>
      </p:sp>
      <p:sp>
        <p:nvSpPr>
          <p:cNvPr id="284" name="Google Shape;284;p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a:t>Cryptography is the method of encrypting data so that the unwanted user cannot read it directly. </a:t>
            </a:r>
            <a:endParaRPr/>
          </a:p>
          <a:p>
            <a:pPr indent="0" lvl="0" marL="0" rtl="0" algn="l">
              <a:lnSpc>
                <a:spcPct val="115000"/>
              </a:lnSpc>
              <a:spcBef>
                <a:spcPts val="1600"/>
              </a:spcBef>
              <a:spcAft>
                <a:spcPts val="0"/>
              </a:spcAft>
              <a:buSzPts val="1300"/>
              <a:buNone/>
            </a:pPr>
            <a:r>
              <a:rPr lang="en-GB"/>
              <a:t>Cryptography is done with the help of key. There are broadly types of keys for encrypting the symmetric key where encryption and decryption is done with the help of same key and the other is the asymmetric key where the there are two different keys for encrypting and decrypting respectively.</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Public Key Cryptography</a:t>
            </a:r>
            <a:endParaRPr/>
          </a:p>
        </p:txBody>
      </p:sp>
      <p:sp>
        <p:nvSpPr>
          <p:cNvPr id="290" name="Google Shape;290;p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a:t>Here a user has a pair of keys: public key (E)which is known to all and the private key which is known only to the user.(D)</a:t>
            </a:r>
            <a:endParaRPr/>
          </a:p>
          <a:p>
            <a:pPr indent="0" lvl="0" marL="0" rtl="0" algn="l">
              <a:lnSpc>
                <a:spcPct val="115000"/>
              </a:lnSpc>
              <a:spcBef>
                <a:spcPts val="1600"/>
              </a:spcBef>
              <a:spcAft>
                <a:spcPts val="0"/>
              </a:spcAft>
              <a:buSzPts val="1300"/>
              <a:buNone/>
            </a:pPr>
            <a:r>
              <a:rPr lang="en-GB"/>
              <a:t>The public key and private key is easy to generate by the user. But with help of public key user’s private key cannot be calculated by other users.</a:t>
            </a:r>
            <a:endParaRPr/>
          </a:p>
          <a:p>
            <a:pPr indent="0" lvl="0" marL="0" rtl="0" algn="l">
              <a:lnSpc>
                <a:spcPct val="115000"/>
              </a:lnSpc>
              <a:spcBef>
                <a:spcPts val="1600"/>
              </a:spcBef>
              <a:spcAft>
                <a:spcPts val="0"/>
              </a:spcAft>
              <a:buSzPts val="1300"/>
              <a:buNone/>
            </a:pPr>
            <a:r>
              <a:rPr lang="en-GB"/>
              <a:t>The message M=D(E(M))=E(D(M))</a:t>
            </a:r>
            <a:endParaRPr/>
          </a:p>
          <a:p>
            <a:pPr indent="0" lvl="0" marL="0" rtl="0" algn="l">
              <a:lnSpc>
                <a:spcPct val="115000"/>
              </a:lnSpc>
              <a:spcBef>
                <a:spcPts val="1600"/>
              </a:spcBef>
              <a:spcAft>
                <a:spcPts val="1600"/>
              </a:spcAft>
              <a:buSzPts val="1300"/>
              <a:buNone/>
            </a:pPr>
            <a:r>
              <a:rPr lang="en-GB"/>
              <a:t>We would be explaining the following procedure with help of Bob and Alice whose public and private keys are: E_b,D_b,E_a,D_a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Encrypting and Decrypting</a:t>
            </a:r>
            <a:endParaRPr/>
          </a:p>
        </p:txBody>
      </p:sp>
      <p:sp>
        <p:nvSpPr>
          <p:cNvPr id="296" name="Google Shape;296;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a:t>Bob wants sent the message M to Alice. In order to do so, Bob would encrypt the message with Alice’s public key,E_a thus making the cipher text E_a(M).</a:t>
            </a:r>
            <a:endParaRPr/>
          </a:p>
          <a:p>
            <a:pPr indent="0" lvl="0" marL="0" rtl="0" algn="l">
              <a:lnSpc>
                <a:spcPct val="115000"/>
              </a:lnSpc>
              <a:spcBef>
                <a:spcPts val="1600"/>
              </a:spcBef>
              <a:spcAft>
                <a:spcPts val="1600"/>
              </a:spcAft>
              <a:buSzPts val="1300"/>
              <a:buNone/>
            </a:pPr>
            <a:r>
              <a:rPr lang="en-GB"/>
              <a:t>Alice ,on the other hand , would retrieve the message by using her private key,D_a,                 thus, D_a(E_a(M))=M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Signing to the Message</a:t>
            </a:r>
            <a:endParaRPr/>
          </a:p>
        </p:txBody>
      </p:sp>
      <p:sp>
        <p:nvSpPr>
          <p:cNvPr id="302" name="Google Shape;302;p5"/>
          <p:cNvSpPr txBox="1"/>
          <p:nvPr>
            <p:ph idx="1" type="body"/>
          </p:nvPr>
        </p:nvSpPr>
        <p:spPr>
          <a:xfrm>
            <a:off x="1303800" y="180300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a:t>Signatures here are message dependent and user dependent.</a:t>
            </a:r>
            <a:endParaRPr/>
          </a:p>
          <a:p>
            <a:pPr indent="0" lvl="0" marL="0" rtl="0" algn="l">
              <a:lnSpc>
                <a:spcPct val="115000"/>
              </a:lnSpc>
              <a:spcBef>
                <a:spcPts val="1600"/>
              </a:spcBef>
              <a:spcAft>
                <a:spcPts val="0"/>
              </a:spcAft>
              <a:buSzPts val="1300"/>
              <a:buNone/>
            </a:pPr>
            <a:r>
              <a:rPr lang="en-GB"/>
              <a:t>Bob signs his message by using his private key,S=D_b(M)and sends the encrypted message by using Alice’s public key, that is E_a(S).</a:t>
            </a:r>
            <a:endParaRPr/>
          </a:p>
          <a:p>
            <a:pPr indent="0" lvl="0" marL="0" rtl="0" algn="l">
              <a:lnSpc>
                <a:spcPct val="115000"/>
              </a:lnSpc>
              <a:spcBef>
                <a:spcPts val="1600"/>
              </a:spcBef>
              <a:spcAft>
                <a:spcPts val="0"/>
              </a:spcAft>
              <a:buSzPts val="1300"/>
              <a:buNone/>
            </a:pPr>
            <a:r>
              <a:rPr lang="en-GB"/>
              <a:t>Alice use her private key to get the sign,that is D_a(E_a(S))=S,and then uses  Bob’s public key to get the message E_b(S)=M. Thus generating a pair(M,S).</a:t>
            </a:r>
            <a:endParaRPr/>
          </a:p>
          <a:p>
            <a:pPr indent="0" lvl="0" marL="0" rtl="0" algn="l">
              <a:lnSpc>
                <a:spcPct val="115000"/>
              </a:lnSpc>
              <a:spcBef>
                <a:spcPts val="1600"/>
              </a:spcBef>
              <a:spcAft>
                <a:spcPts val="1600"/>
              </a:spcAft>
              <a:buSzPts val="1300"/>
              <a:buNone/>
            </a:pPr>
            <a:r>
              <a:rPr lang="en-GB"/>
              <a:t>This advances security as anyone who wants to tamper M would also have to  make appropriate changes to S or else the pair wouldn’t match as S can only be generated with the user’s private key.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RSA - Introduction</a:t>
            </a:r>
            <a:endParaRPr/>
          </a:p>
          <a:p>
            <a:pPr indent="0" lvl="0" marL="0" rtl="0" algn="l">
              <a:lnSpc>
                <a:spcPct val="100000"/>
              </a:lnSpc>
              <a:spcBef>
                <a:spcPts val="0"/>
              </a:spcBef>
              <a:spcAft>
                <a:spcPts val="0"/>
              </a:spcAft>
              <a:buSzPts val="2800"/>
              <a:buNone/>
            </a:pPr>
            <a:r>
              <a:t/>
            </a:r>
            <a:endParaRPr/>
          </a:p>
        </p:txBody>
      </p:sp>
      <p:sp>
        <p:nvSpPr>
          <p:cNvPr id="308" name="Google Shape;308;p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GB"/>
              <a:t>The RSA cryptosystem, by Ron Rivest, Adi Shamir and Leonard Adleman, used exponentiation modulo a product of two large prime numbers for encryption and decryption of messages as well as for using using digital signatures. RSA is based on the fact that the generation of prime is easy but the factorization of a number is hard.The public key is denoted by (e,n) and the private key is denoted by(d,n) where n is product of two large primes.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RSA- Arithmetic</a:t>
            </a:r>
            <a:endParaRPr/>
          </a:p>
        </p:txBody>
      </p:sp>
      <p:sp>
        <p:nvSpPr>
          <p:cNvPr id="314" name="Google Shape;314;p7"/>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a:t>Generation of keys:  Select e such that 1 &lt; e &lt; n − 1 and gcd(e,(p − 1) ∗ (q − 1)) = 1.  d is computed as the multiplicative inverse of e, modulo (p − 1) ∗ (q − 1).</a:t>
            </a:r>
            <a:endParaRPr/>
          </a:p>
          <a:p>
            <a:pPr indent="0" lvl="0" marL="0" rtl="0" algn="l">
              <a:lnSpc>
                <a:spcPct val="115000"/>
              </a:lnSpc>
              <a:spcBef>
                <a:spcPts val="1600"/>
              </a:spcBef>
              <a:spcAft>
                <a:spcPts val="0"/>
              </a:spcAft>
              <a:buSzPts val="1300"/>
              <a:buNone/>
            </a:pPr>
            <a:r>
              <a:rPr lang="en-GB"/>
              <a:t>Encryption :  C = E(M) ≡ M^e (mod n) , for message M.</a:t>
            </a:r>
            <a:endParaRPr/>
          </a:p>
          <a:p>
            <a:pPr indent="0" lvl="0" marL="0" rtl="0" algn="l">
              <a:lnSpc>
                <a:spcPct val="115000"/>
              </a:lnSpc>
              <a:spcBef>
                <a:spcPts val="1600"/>
              </a:spcBef>
              <a:spcAft>
                <a:spcPts val="1600"/>
              </a:spcAft>
              <a:buSzPts val="1300"/>
              <a:buNone/>
            </a:pPr>
            <a:r>
              <a:rPr lang="en-GB"/>
              <a:t>Decryption : M=D(C) ≡ C^ d (mod n) , for ciphertext 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8"/>
          <p:cNvSpPr txBox="1"/>
          <p:nvPr>
            <p:ph type="ctrTitle"/>
          </p:nvPr>
        </p:nvSpPr>
        <p:spPr>
          <a:xfrm>
            <a:off x="613450" y="310388"/>
            <a:ext cx="4255500" cy="187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GB"/>
              <a:t>Algorithms</a:t>
            </a:r>
            <a:endParaRPr/>
          </a:p>
        </p:txBody>
      </p:sp>
      <p:sp>
        <p:nvSpPr>
          <p:cNvPr id="320" name="Google Shape;320;p8"/>
          <p:cNvSpPr txBox="1"/>
          <p:nvPr>
            <p:ph idx="1" type="subTitle"/>
          </p:nvPr>
        </p:nvSpPr>
        <p:spPr>
          <a:xfrm>
            <a:off x="824000" y="1754600"/>
            <a:ext cx="4255500" cy="25371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GB"/>
              <a:t>Prime generation Miller-Rabin primality test</a:t>
            </a:r>
            <a:endParaRPr/>
          </a:p>
          <a:p>
            <a:pPr indent="0" lvl="0" marL="457200" rtl="0" algn="l">
              <a:lnSpc>
                <a:spcPct val="100000"/>
              </a:lnSpc>
              <a:spcBef>
                <a:spcPts val="0"/>
              </a:spcBef>
              <a:spcAft>
                <a:spcPts val="0"/>
              </a:spcAft>
              <a:buSzPts val="1600"/>
              <a:buNone/>
            </a:pPr>
            <a:r>
              <a:t/>
            </a:r>
            <a:endParaRPr/>
          </a:p>
          <a:p>
            <a:pPr indent="0" lvl="0" marL="457200" rtl="0" algn="l">
              <a:lnSpc>
                <a:spcPct val="100000"/>
              </a:lnSpc>
              <a:spcBef>
                <a:spcPts val="0"/>
              </a:spcBef>
              <a:spcAft>
                <a:spcPts val="0"/>
              </a:spcAft>
              <a:buNone/>
            </a:pPr>
            <a:r>
              <a:rPr lang="en-GB"/>
              <a:t>Calculation of e and d - Euler’s Extended Algorithm</a:t>
            </a:r>
            <a:endParaRPr/>
          </a:p>
          <a:p>
            <a:pPr indent="0" lvl="0" marL="0" rtl="0" algn="l">
              <a:lnSpc>
                <a:spcPct val="100000"/>
              </a:lnSpc>
              <a:spcBef>
                <a:spcPts val="0"/>
              </a:spcBef>
              <a:spcAft>
                <a:spcPts val="0"/>
              </a:spcAft>
              <a:buSzPts val="1600"/>
              <a:buNone/>
            </a:pPr>
            <a:r>
              <a:t/>
            </a:r>
            <a:endParaRPr/>
          </a:p>
          <a:p>
            <a:pPr indent="0" lvl="0" marL="457200" rtl="0" algn="l">
              <a:lnSpc>
                <a:spcPct val="100000"/>
              </a:lnSpc>
              <a:spcBef>
                <a:spcPts val="0"/>
              </a:spcBef>
              <a:spcAft>
                <a:spcPts val="0"/>
              </a:spcAft>
              <a:buNone/>
            </a:pPr>
            <a:r>
              <a:rPr lang="en-GB"/>
              <a:t>Modular Exponentiation-Exponentiation by repeated squaring and multiplication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Theorems :</a:t>
            </a:r>
            <a:endParaRPr/>
          </a:p>
        </p:txBody>
      </p:sp>
      <p:sp>
        <p:nvSpPr>
          <p:cNvPr id="326" name="Google Shape;326;p9"/>
          <p:cNvSpPr txBox="1"/>
          <p:nvPr>
            <p:ph idx="1" type="body"/>
          </p:nvPr>
        </p:nvSpPr>
        <p:spPr>
          <a:xfrm>
            <a:off x="1056750" y="150880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a:t>1. If a^(n−1)is not congruent to 1 (mod n) for some a not congruent to  0 (mod n), then a is composite. </a:t>
            </a:r>
            <a:endParaRPr/>
          </a:p>
          <a:p>
            <a:pPr indent="0" lvl="0" marL="0" rtl="0" algn="l">
              <a:lnSpc>
                <a:spcPct val="115000"/>
              </a:lnSpc>
              <a:spcBef>
                <a:spcPts val="1600"/>
              </a:spcBef>
              <a:spcAft>
                <a:spcPts val="0"/>
              </a:spcAft>
              <a:buSzPts val="1300"/>
              <a:buNone/>
            </a:pPr>
            <a:r>
              <a:rPr lang="en-GB"/>
              <a:t>2. If n is prime, then a ^(n−1) ≡ 1(modn) for all a not congruent to 0(modn) but the converse is not necessarily true. </a:t>
            </a:r>
            <a:endParaRPr/>
          </a:p>
          <a:p>
            <a:pPr indent="0" lvl="0" marL="0" rtl="0" algn="l">
              <a:lnSpc>
                <a:spcPct val="115000"/>
              </a:lnSpc>
              <a:spcBef>
                <a:spcPts val="1600"/>
              </a:spcBef>
              <a:spcAft>
                <a:spcPts val="0"/>
              </a:spcAft>
              <a:buSzPts val="1300"/>
              <a:buNone/>
            </a:pPr>
            <a:r>
              <a:rPr lang="en-GB"/>
              <a:t>3.If n is odd prime, we know that an integer can have at most two square roots, mod n. In particular, the only square roots of 1 (mod n) are ±1. As n is an odd prime, so if a is not congruent to 0(modn), then a^ ((n−1)/2) ≡ ±1(modn)</a:t>
            </a:r>
            <a:endParaRPr/>
          </a:p>
          <a:p>
            <a:pPr indent="0" lvl="0" marL="0" rtl="0" algn="l">
              <a:lnSpc>
                <a:spcPct val="115000"/>
              </a:lnSpc>
              <a:spcBef>
                <a:spcPts val="1600"/>
              </a:spcBef>
              <a:spcAft>
                <a:spcPts val="1600"/>
              </a:spcAft>
              <a:buSzPts val="1300"/>
              <a:buNone/>
            </a:pPr>
            <a:r>
              <a:rPr lang="en-GB"/>
              <a:t> 4. If a ^((n−1)/2) is not congruent to ±1(modn),then n is composite.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