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Montserrat Light" panose="00000400000000000000" pitchFamily="2" charset="0"/>
      <p:regular r:id="rId21"/>
      <p:italic r:id="rId22"/>
    </p:embeddedFont>
    <p:embeddedFont>
      <p:font typeface="Oswald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4473353" y="5858218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82617" y="-5101464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061170" y="3481696"/>
            <a:ext cx="12165660" cy="2548534"/>
            <a:chOff x="0" y="0"/>
            <a:chExt cx="16220880" cy="339804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6220880" cy="3398045"/>
              <a:chOff x="0" y="0"/>
              <a:chExt cx="2349387" cy="49216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349387" cy="492163"/>
              </a:xfrm>
              <a:custGeom>
                <a:avLst/>
                <a:gdLst/>
                <a:ahLst/>
                <a:cxnLst/>
                <a:rect l="l" t="t" r="r" b="b"/>
                <a:pathLst>
                  <a:path w="2349387" h="492163">
                    <a:moveTo>
                      <a:pt x="0" y="0"/>
                    </a:moveTo>
                    <a:lnTo>
                      <a:pt x="2349387" y="0"/>
                    </a:lnTo>
                    <a:lnTo>
                      <a:pt x="2349387" y="492163"/>
                    </a:lnTo>
                    <a:lnTo>
                      <a:pt x="0" y="49216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349387" cy="5112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282918"/>
              <a:ext cx="16220880" cy="27063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280"/>
                </a:lnSpc>
              </a:pPr>
              <a:r>
                <a:rPr lang="en-US" sz="6000" spc="588">
                  <a:solidFill>
                    <a:srgbClr val="231F20"/>
                  </a:solidFill>
                  <a:latin typeface="Oswald Bold"/>
                </a:rPr>
                <a:t>PNEUMONIA DETECTION IN CHEST X-RAY IMAGES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444554" y="6640681"/>
            <a:ext cx="9817194" cy="313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0"/>
              </a:lnSpc>
            </a:pPr>
            <a:r>
              <a:rPr lang="en-US" sz="3000" spc="159">
                <a:solidFill>
                  <a:srgbClr val="231F20"/>
                </a:solidFill>
                <a:latin typeface="Montserrat Classic Bold"/>
              </a:rPr>
              <a:t>NAME :                                           S.R.N:</a:t>
            </a:r>
          </a:p>
          <a:p>
            <a:pPr>
              <a:lnSpc>
                <a:spcPts val="4140"/>
              </a:lnSpc>
            </a:pPr>
            <a:r>
              <a:rPr lang="en-US" sz="3000" spc="159">
                <a:solidFill>
                  <a:srgbClr val="231F20"/>
                </a:solidFill>
                <a:latin typeface="Montserrat Classic Bold"/>
              </a:rPr>
              <a:t>CHANTELLE I DMONTE             PES2UG21CS139</a:t>
            </a:r>
          </a:p>
          <a:p>
            <a:pPr>
              <a:lnSpc>
                <a:spcPts val="4140"/>
              </a:lnSpc>
            </a:pPr>
            <a:r>
              <a:rPr lang="en-US" sz="3000" spc="159">
                <a:solidFill>
                  <a:srgbClr val="231F20"/>
                </a:solidFill>
                <a:latin typeface="Montserrat Classic Bold"/>
              </a:rPr>
              <a:t>DIVYA D                                        PES2UG21CS165</a:t>
            </a:r>
          </a:p>
          <a:p>
            <a:pPr>
              <a:lnSpc>
                <a:spcPts val="4140"/>
              </a:lnSpc>
            </a:pPr>
            <a:r>
              <a:rPr lang="en-US" sz="3000" spc="159">
                <a:solidFill>
                  <a:srgbClr val="231F20"/>
                </a:solidFill>
                <a:latin typeface="Montserrat Classic Bold"/>
              </a:rPr>
              <a:t>HARSHAN K A                             PES2UG21CS191</a:t>
            </a:r>
          </a:p>
          <a:p>
            <a:pPr>
              <a:lnSpc>
                <a:spcPts val="4140"/>
              </a:lnSpc>
            </a:pPr>
            <a:r>
              <a:rPr lang="en-US" sz="3000" spc="159">
                <a:solidFill>
                  <a:srgbClr val="231F20"/>
                </a:solidFill>
                <a:latin typeface="Montserrat Classic Bold"/>
              </a:rPr>
              <a:t>R GAGANA REDDY                     PES2UG21CS421</a:t>
            </a:r>
          </a:p>
          <a:p>
            <a:pPr algn="ctr">
              <a:lnSpc>
                <a:spcPts val="4140"/>
              </a:lnSpc>
            </a:pPr>
            <a:endParaRPr lang="en-US" sz="3000" spc="159">
              <a:solidFill>
                <a:srgbClr val="231F20"/>
              </a:solidFill>
              <a:latin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29997" y="1148246"/>
            <a:ext cx="14228007" cy="260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000" spc="588">
                <a:solidFill>
                  <a:srgbClr val="231F20"/>
                </a:solidFill>
                <a:latin typeface="Oswald Bold"/>
              </a:rPr>
              <a:t>TOPICS IN DEEP LEARNING </a:t>
            </a:r>
          </a:p>
          <a:p>
            <a:pPr algn="ctr">
              <a:lnSpc>
                <a:spcPts val="4416"/>
              </a:lnSpc>
            </a:pPr>
            <a:r>
              <a:rPr lang="en-US" sz="3200" spc="313">
                <a:solidFill>
                  <a:srgbClr val="231F20"/>
                </a:solidFill>
                <a:latin typeface="Oswald Bold"/>
              </a:rPr>
              <a:t>UE21CS343BB2</a:t>
            </a:r>
          </a:p>
          <a:p>
            <a:pPr algn="ctr">
              <a:lnSpc>
                <a:spcPts val="8280"/>
              </a:lnSpc>
            </a:pPr>
            <a:endParaRPr lang="en-US" sz="3200" spc="313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2" name="Freeform 12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40036" y="-497384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685526" y="755093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747758" y="3057355"/>
            <a:ext cx="10355144" cy="6200945"/>
          </a:xfrm>
          <a:custGeom>
            <a:avLst/>
            <a:gdLst/>
            <a:ahLst/>
            <a:cxnLst/>
            <a:rect l="l" t="t" r="r" b="b"/>
            <a:pathLst>
              <a:path w="10355144" h="6200945">
                <a:moveTo>
                  <a:pt x="0" y="0"/>
                </a:moveTo>
                <a:lnTo>
                  <a:pt x="10355144" y="0"/>
                </a:lnTo>
                <a:lnTo>
                  <a:pt x="10355144" y="6200945"/>
                </a:lnTo>
                <a:lnTo>
                  <a:pt x="0" y="62009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87170" y="1258357"/>
            <a:ext cx="11552977" cy="135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7999" spc="423">
                <a:solidFill>
                  <a:srgbClr val="231F20"/>
                </a:solidFill>
                <a:latin typeface="Oswald Bold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030021" y="3210467"/>
            <a:ext cx="12227958" cy="5186969"/>
          </a:xfrm>
          <a:custGeom>
            <a:avLst/>
            <a:gdLst/>
            <a:ahLst/>
            <a:cxnLst/>
            <a:rect l="l" t="t" r="r" b="b"/>
            <a:pathLst>
              <a:path w="12227958" h="5186969">
                <a:moveTo>
                  <a:pt x="0" y="0"/>
                </a:moveTo>
                <a:lnTo>
                  <a:pt x="12227958" y="0"/>
                </a:lnTo>
                <a:lnTo>
                  <a:pt x="12227958" y="5186969"/>
                </a:lnTo>
                <a:lnTo>
                  <a:pt x="0" y="5186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87170" y="1258357"/>
            <a:ext cx="11552977" cy="135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7999" spc="423">
                <a:solidFill>
                  <a:srgbClr val="231F20"/>
                </a:solidFill>
                <a:latin typeface="Oswald Bold"/>
              </a:rPr>
              <a:t>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40036" y="-497384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176364">
            <a:off x="-4685526" y="755093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60396" y="3278904"/>
            <a:ext cx="13327454" cy="4769904"/>
          </a:xfrm>
          <a:custGeom>
            <a:avLst/>
            <a:gdLst/>
            <a:ahLst/>
            <a:cxnLst/>
            <a:rect l="l" t="t" r="r" b="b"/>
            <a:pathLst>
              <a:path w="13327454" h="4769904">
                <a:moveTo>
                  <a:pt x="0" y="0"/>
                </a:moveTo>
                <a:lnTo>
                  <a:pt x="13327454" y="0"/>
                </a:lnTo>
                <a:lnTo>
                  <a:pt x="13327454" y="4769904"/>
                </a:lnTo>
                <a:lnTo>
                  <a:pt x="0" y="4769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87170" y="1258357"/>
            <a:ext cx="11552977" cy="135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7999" spc="423">
                <a:solidFill>
                  <a:srgbClr val="231F20"/>
                </a:solidFill>
                <a:latin typeface="Oswald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86350" y="4478619"/>
            <a:ext cx="8115300" cy="334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9"/>
              </a:lnSpc>
            </a:pPr>
            <a:r>
              <a:rPr lang="en-US" sz="9999" spc="979">
                <a:solidFill>
                  <a:srgbClr val="231F20"/>
                </a:solidFill>
                <a:latin typeface="Oswald Bold"/>
              </a:rPr>
              <a:t>THANK YOU</a:t>
            </a:r>
          </a:p>
          <a:p>
            <a:pPr marL="0" lvl="0" indent="0">
              <a:lnSpc>
                <a:spcPts val="13015"/>
              </a:lnSpc>
              <a:spcBef>
                <a:spcPct val="0"/>
              </a:spcBef>
            </a:pPr>
            <a:endParaRPr lang="en-US" sz="9999" spc="979">
              <a:solidFill>
                <a:srgbClr val="231F20"/>
              </a:solidFill>
              <a:latin typeface="Oswald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4553592" y="-67527"/>
            <a:ext cx="3734408" cy="10422054"/>
            <a:chOff x="0" y="0"/>
            <a:chExt cx="983548" cy="27449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3548" cy="2744903"/>
            </a:xfrm>
            <a:custGeom>
              <a:avLst/>
              <a:gdLst/>
              <a:ahLst/>
              <a:cxnLst/>
              <a:rect l="l" t="t" r="r" b="b"/>
              <a:pathLst>
                <a:path w="983548" h="2744903">
                  <a:moveTo>
                    <a:pt x="0" y="0"/>
                  </a:moveTo>
                  <a:lnTo>
                    <a:pt x="983548" y="0"/>
                  </a:lnTo>
                  <a:lnTo>
                    <a:pt x="983548" y="2744903"/>
                  </a:lnTo>
                  <a:lnTo>
                    <a:pt x="0" y="2744903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983548" cy="2763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19493" y="-3590015"/>
            <a:ext cx="16060672" cy="16480167"/>
          </a:xfrm>
          <a:custGeom>
            <a:avLst/>
            <a:gdLst/>
            <a:ahLst/>
            <a:cxnLst/>
            <a:rect l="l" t="t" r="r" b="b"/>
            <a:pathLst>
              <a:path w="16060672" h="16480167">
                <a:moveTo>
                  <a:pt x="0" y="0"/>
                </a:moveTo>
                <a:lnTo>
                  <a:pt x="16060672" y="0"/>
                </a:lnTo>
                <a:lnTo>
                  <a:pt x="16060672" y="16480168"/>
                </a:lnTo>
                <a:lnTo>
                  <a:pt x="0" y="16480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0" y="3047604"/>
            <a:ext cx="1400485" cy="6732656"/>
            <a:chOff x="0" y="0"/>
            <a:chExt cx="368852" cy="1773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73210"/>
            </a:xfrm>
            <a:custGeom>
              <a:avLst/>
              <a:gdLst/>
              <a:ahLst/>
              <a:cxnLst/>
              <a:rect l="l" t="t" r="r" b="b"/>
              <a:pathLst>
                <a:path w="368852" h="1773210">
                  <a:moveTo>
                    <a:pt x="0" y="0"/>
                  </a:moveTo>
                  <a:lnTo>
                    <a:pt x="368852" y="0"/>
                  </a:lnTo>
                  <a:lnTo>
                    <a:pt x="368852" y="1773210"/>
                  </a:lnTo>
                  <a:lnTo>
                    <a:pt x="0" y="177321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92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75094"/>
            <a:ext cx="7416941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3333137"/>
            <a:ext cx="5790503" cy="41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4991711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DATASET USED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5791260"/>
            <a:ext cx="5790503" cy="41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METHODOLOGY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31838" y="8307250"/>
            <a:ext cx="6076629" cy="41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48051" y="7392039"/>
            <a:ext cx="5790503" cy="41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EVALUTION METRICS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31353" y="81240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41540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ABSTRACT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6590744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607430" y="6579102"/>
            <a:ext cx="6394978" cy="41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TRAINING AND TESTING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955338" y="-39077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907549" y="2474364"/>
            <a:ext cx="15351751" cy="1924333"/>
            <a:chOff x="0" y="0"/>
            <a:chExt cx="5881920" cy="7372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881920" cy="737295"/>
            </a:xfrm>
            <a:custGeom>
              <a:avLst/>
              <a:gdLst/>
              <a:ahLst/>
              <a:cxnLst/>
              <a:rect l="l" t="t" r="r" b="b"/>
              <a:pathLst>
                <a:path w="5881920" h="737295">
                  <a:moveTo>
                    <a:pt x="0" y="0"/>
                  </a:moveTo>
                  <a:lnTo>
                    <a:pt x="5881920" y="0"/>
                  </a:lnTo>
                  <a:lnTo>
                    <a:pt x="5881920" y="737295"/>
                  </a:lnTo>
                  <a:lnTo>
                    <a:pt x="0" y="73729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5881920" cy="7563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42191" y="542716"/>
            <a:ext cx="14469025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PROBLEM STATEMENT</a:t>
            </a:r>
          </a:p>
        </p:txBody>
      </p:sp>
      <p:sp>
        <p:nvSpPr>
          <p:cNvPr id="11" name="Freeform 11"/>
          <p:cNvSpPr/>
          <p:nvPr/>
        </p:nvSpPr>
        <p:spPr>
          <a:xfrm>
            <a:off x="-3544332" y="748939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907549" y="7341318"/>
            <a:ext cx="15351751" cy="1924333"/>
            <a:chOff x="0" y="0"/>
            <a:chExt cx="5881920" cy="7372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881920" cy="737295"/>
            </a:xfrm>
            <a:custGeom>
              <a:avLst/>
              <a:gdLst/>
              <a:ahLst/>
              <a:cxnLst/>
              <a:rect l="l" t="t" r="r" b="b"/>
              <a:pathLst>
                <a:path w="5881920" h="737295">
                  <a:moveTo>
                    <a:pt x="0" y="0"/>
                  </a:moveTo>
                  <a:lnTo>
                    <a:pt x="5881920" y="0"/>
                  </a:lnTo>
                  <a:lnTo>
                    <a:pt x="5881920" y="737295"/>
                  </a:lnTo>
                  <a:lnTo>
                    <a:pt x="0" y="73729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5881920" cy="7563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07549" y="4984041"/>
            <a:ext cx="15351751" cy="1924333"/>
            <a:chOff x="0" y="0"/>
            <a:chExt cx="5881920" cy="73729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81920" cy="737295"/>
            </a:xfrm>
            <a:custGeom>
              <a:avLst/>
              <a:gdLst/>
              <a:ahLst/>
              <a:cxnLst/>
              <a:rect l="l" t="t" r="r" b="b"/>
              <a:pathLst>
                <a:path w="5881920" h="737295">
                  <a:moveTo>
                    <a:pt x="0" y="0"/>
                  </a:moveTo>
                  <a:lnTo>
                    <a:pt x="5881920" y="0"/>
                  </a:lnTo>
                  <a:lnTo>
                    <a:pt x="5881920" y="737295"/>
                  </a:lnTo>
                  <a:lnTo>
                    <a:pt x="0" y="73729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5881920" cy="7563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706766" y="3026958"/>
            <a:ext cx="1008097" cy="819144"/>
          </a:xfrm>
          <a:custGeom>
            <a:avLst/>
            <a:gdLst/>
            <a:ahLst/>
            <a:cxnLst/>
            <a:rect l="l" t="t" r="r" b="b"/>
            <a:pathLst>
              <a:path w="1008097" h="819144">
                <a:moveTo>
                  <a:pt x="0" y="0"/>
                </a:moveTo>
                <a:lnTo>
                  <a:pt x="1008098" y="0"/>
                </a:lnTo>
                <a:lnTo>
                  <a:pt x="1008098" y="819144"/>
                </a:lnTo>
                <a:lnTo>
                  <a:pt x="0" y="8191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06766" y="5536636"/>
            <a:ext cx="1008097" cy="819144"/>
          </a:xfrm>
          <a:custGeom>
            <a:avLst/>
            <a:gdLst/>
            <a:ahLst/>
            <a:cxnLst/>
            <a:rect l="l" t="t" r="r" b="b"/>
            <a:pathLst>
              <a:path w="1008097" h="819144">
                <a:moveTo>
                  <a:pt x="0" y="0"/>
                </a:moveTo>
                <a:lnTo>
                  <a:pt x="1008098" y="0"/>
                </a:lnTo>
                <a:lnTo>
                  <a:pt x="1008098" y="819143"/>
                </a:lnTo>
                <a:lnTo>
                  <a:pt x="0" y="819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06766" y="7893913"/>
            <a:ext cx="1008097" cy="819144"/>
          </a:xfrm>
          <a:custGeom>
            <a:avLst/>
            <a:gdLst/>
            <a:ahLst/>
            <a:cxnLst/>
            <a:rect l="l" t="t" r="r" b="b"/>
            <a:pathLst>
              <a:path w="1008097" h="819144">
                <a:moveTo>
                  <a:pt x="0" y="0"/>
                </a:moveTo>
                <a:lnTo>
                  <a:pt x="1008098" y="0"/>
                </a:lnTo>
                <a:lnTo>
                  <a:pt x="1008098" y="819143"/>
                </a:lnTo>
                <a:lnTo>
                  <a:pt x="0" y="819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142191" y="2627858"/>
            <a:ext cx="15117109" cy="150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02"/>
              </a:lnSpc>
              <a:spcBef>
                <a:spcPct val="0"/>
              </a:spcBef>
            </a:pPr>
            <a:r>
              <a:rPr lang="en-US" sz="2900" spc="284" dirty="0">
                <a:solidFill>
                  <a:srgbClr val="231F20"/>
                </a:solidFill>
                <a:latin typeface="DM Sans Bold"/>
              </a:rPr>
              <a:t>Develop an ensemble deep learning model for pneumonia detection in X-ray images of lungs, aiming to improve detection accuracy and robustness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14270" y="5086350"/>
            <a:ext cx="15145030" cy="2020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1"/>
              </a:lnSpc>
            </a:pPr>
            <a:r>
              <a:rPr lang="en-US" sz="2899" spc="284" dirty="0">
                <a:solidFill>
                  <a:srgbClr val="231F20"/>
                </a:solidFill>
                <a:latin typeface="DM Sans Bold"/>
              </a:rPr>
              <a:t>A Convolutional Neural Network (CNN) is designed using </a:t>
            </a:r>
            <a:r>
              <a:rPr lang="en-US" sz="2899" spc="284" dirty="0" err="1">
                <a:solidFill>
                  <a:srgbClr val="231F20"/>
                </a:solidFill>
                <a:latin typeface="DM Sans Bold"/>
              </a:rPr>
              <a:t>Keras</a:t>
            </a:r>
            <a:r>
              <a:rPr lang="en-US" sz="2899" spc="284" dirty="0">
                <a:solidFill>
                  <a:srgbClr val="231F20"/>
                </a:solidFill>
                <a:latin typeface="DM Sans Bold"/>
              </a:rPr>
              <a:t> with a custom architecture consisting of convolutional layers, batch normalization, max pooling, and dense layers.</a:t>
            </a:r>
          </a:p>
          <a:p>
            <a:pPr marL="0" lvl="0" indent="0" algn="just">
              <a:lnSpc>
                <a:spcPts val="3863"/>
              </a:lnSpc>
              <a:spcBef>
                <a:spcPct val="0"/>
              </a:spcBef>
            </a:pPr>
            <a:endParaRPr lang="en-US" sz="2899" spc="284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14270" y="7432249"/>
            <a:ext cx="15145030" cy="150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02"/>
              </a:lnSpc>
              <a:spcBef>
                <a:spcPct val="0"/>
              </a:spcBef>
            </a:pPr>
            <a:r>
              <a:rPr lang="en-US" sz="2900" spc="284" dirty="0">
                <a:solidFill>
                  <a:srgbClr val="231F20"/>
                </a:solidFill>
                <a:latin typeface="DM Sans Bold"/>
              </a:rPr>
              <a:t>The goal is to create a model that can accurately differentiate between pneumonia and normal cases in X-ray images, providing reliable support for medical professionals in diagnosing pneumonia.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7525" y="3154261"/>
            <a:ext cx="15332950" cy="4887822"/>
            <a:chOff x="0" y="0"/>
            <a:chExt cx="5874717" cy="18727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874717" cy="1872736"/>
            </a:xfrm>
            <a:custGeom>
              <a:avLst/>
              <a:gdLst/>
              <a:ahLst/>
              <a:cxnLst/>
              <a:rect l="l" t="t" r="r" b="b"/>
              <a:pathLst>
                <a:path w="5874717" h="1872736">
                  <a:moveTo>
                    <a:pt x="0" y="0"/>
                  </a:moveTo>
                  <a:lnTo>
                    <a:pt x="5874717" y="0"/>
                  </a:lnTo>
                  <a:lnTo>
                    <a:pt x="5874717" y="1872736"/>
                  </a:lnTo>
                  <a:lnTo>
                    <a:pt x="0" y="187273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5874717" cy="18917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3407869">
            <a:off x="-4186001" y="9873676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460011" y="1619883"/>
            <a:ext cx="5367978" cy="1104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ABSTRACT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1713" y="3737473"/>
            <a:ext cx="14644574" cy="4184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000" spc="294" dirty="0">
                <a:solidFill>
                  <a:srgbClr val="231F20"/>
                </a:solidFill>
                <a:latin typeface="DM Sans Bold"/>
              </a:rPr>
              <a:t>This project focuses on developing a deep learning model to detect pneumonia from chest X-ray images. We use a custom convolutional neural network (CNN) architecture and preprocess the images before training. The model is trained, validated, and tested on a dataset containing images labeled as "Normal" or "Pneumonia." Our goal is to create an accurate and efficient model that can assist healthcare professionals in diagnosing pneumonia from chest X-ray images.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385784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09487" y="895282"/>
            <a:ext cx="14469025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40"/>
              </a:lnSpc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DATASETS USED</a:t>
            </a:r>
          </a:p>
        </p:txBody>
      </p:sp>
      <p:sp>
        <p:nvSpPr>
          <p:cNvPr id="8" name="Freeform 8"/>
          <p:cNvSpPr/>
          <p:nvPr/>
        </p:nvSpPr>
        <p:spPr>
          <a:xfrm>
            <a:off x="-3808278" y="687796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907549" y="3436530"/>
            <a:ext cx="14856067" cy="1924333"/>
            <a:chOff x="0" y="0"/>
            <a:chExt cx="5692002" cy="73729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92002" cy="737295"/>
            </a:xfrm>
            <a:custGeom>
              <a:avLst/>
              <a:gdLst/>
              <a:ahLst/>
              <a:cxnLst/>
              <a:rect l="l" t="t" r="r" b="b"/>
              <a:pathLst>
                <a:path w="5692002" h="737295">
                  <a:moveTo>
                    <a:pt x="0" y="0"/>
                  </a:moveTo>
                  <a:lnTo>
                    <a:pt x="5692002" y="0"/>
                  </a:lnTo>
                  <a:lnTo>
                    <a:pt x="5692002" y="737295"/>
                  </a:lnTo>
                  <a:lnTo>
                    <a:pt x="0" y="73729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5692002" cy="7563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142191" y="3631843"/>
            <a:ext cx="14964709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 Bold"/>
              </a:rPr>
              <a:t>Kermany dataset :</a:t>
            </a:r>
          </a:p>
          <a:p>
            <a:pPr algn="just"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https://www.kaggle.com/paultimothymooney/chest-xray-pneumonia</a:t>
            </a:r>
          </a:p>
          <a:p>
            <a:pPr algn="just">
              <a:lnSpc>
                <a:spcPts val="4140"/>
              </a:lnSpc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  </a:t>
            </a:r>
          </a:p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endParaRPr lang="en-US" sz="3000" spc="294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594068" y="3957649"/>
            <a:ext cx="869264" cy="882095"/>
          </a:xfrm>
          <a:custGeom>
            <a:avLst/>
            <a:gdLst/>
            <a:ahLst/>
            <a:cxnLst/>
            <a:rect l="l" t="t" r="r" b="b"/>
            <a:pathLst>
              <a:path w="869264" h="882095">
                <a:moveTo>
                  <a:pt x="0" y="0"/>
                </a:moveTo>
                <a:lnTo>
                  <a:pt x="869264" y="0"/>
                </a:lnTo>
                <a:lnTo>
                  <a:pt x="869264" y="882095"/>
                </a:lnTo>
                <a:lnTo>
                  <a:pt x="0" y="8820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757438" y="-868247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691953" y="247105"/>
            <a:ext cx="8904094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0"/>
              </a:lnSpc>
              <a:spcBef>
                <a:spcPct val="0"/>
              </a:spcBef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METHODOLOGY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4402" y="1812490"/>
            <a:ext cx="5652862" cy="3061642"/>
            <a:chOff x="0" y="-69251"/>
            <a:chExt cx="7537149" cy="408219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-69251"/>
              <a:ext cx="7537149" cy="4082190"/>
              <a:chOff x="0" y="-19050"/>
              <a:chExt cx="2073365" cy="112295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073365" cy="1103904"/>
              </a:xfrm>
              <a:custGeom>
                <a:avLst/>
                <a:gdLst/>
                <a:ahLst/>
                <a:cxnLst/>
                <a:rect l="l" t="t" r="r" b="b"/>
                <a:pathLst>
                  <a:path w="2073365" h="1103904">
                    <a:moveTo>
                      <a:pt x="42456" y="0"/>
                    </a:moveTo>
                    <a:lnTo>
                      <a:pt x="2030908" y="0"/>
                    </a:lnTo>
                    <a:cubicBezTo>
                      <a:pt x="2054356" y="0"/>
                      <a:pt x="2073365" y="19008"/>
                      <a:pt x="2073365" y="42456"/>
                    </a:cubicBezTo>
                    <a:lnTo>
                      <a:pt x="2073365" y="1061447"/>
                    </a:lnTo>
                    <a:cubicBezTo>
                      <a:pt x="2073365" y="1084895"/>
                      <a:pt x="2054356" y="1103904"/>
                      <a:pt x="2030908" y="1103904"/>
                    </a:cubicBezTo>
                    <a:lnTo>
                      <a:pt x="42456" y="1103904"/>
                    </a:lnTo>
                    <a:cubicBezTo>
                      <a:pt x="19008" y="1103904"/>
                      <a:pt x="0" y="1084895"/>
                      <a:pt x="0" y="1061447"/>
                    </a:cubicBezTo>
                    <a:lnTo>
                      <a:pt x="0" y="42456"/>
                    </a:lnTo>
                    <a:cubicBezTo>
                      <a:pt x="0" y="19008"/>
                      <a:pt x="19008" y="0"/>
                      <a:pt x="42456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073365" cy="11229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54205" y="212806"/>
              <a:ext cx="7028738" cy="3529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2800" dirty="0">
                  <a:solidFill>
                    <a:srgbClr val="100F0D"/>
                  </a:solidFill>
                  <a:latin typeface="Montserrat Light"/>
                </a:rPr>
                <a:t>The chest X-ray images are preprocessed, including resizing to a uniform size, normalization to prepare them for training.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887923">
            <a:off x="-7351519" y="4914554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796701" y="5460163"/>
            <a:ext cx="5652862" cy="4076377"/>
            <a:chOff x="0" y="0"/>
            <a:chExt cx="7537149" cy="543516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7537149" cy="5435169"/>
              <a:chOff x="0" y="0"/>
              <a:chExt cx="2073365" cy="149513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2073365" cy="1495139"/>
              </a:xfrm>
              <a:custGeom>
                <a:avLst/>
                <a:gdLst/>
                <a:ahLst/>
                <a:cxnLst/>
                <a:rect l="l" t="t" r="r" b="b"/>
                <a:pathLst>
                  <a:path w="2073365" h="1495139">
                    <a:moveTo>
                      <a:pt x="42456" y="0"/>
                    </a:moveTo>
                    <a:lnTo>
                      <a:pt x="2030908" y="0"/>
                    </a:lnTo>
                    <a:cubicBezTo>
                      <a:pt x="2054356" y="0"/>
                      <a:pt x="2073365" y="19008"/>
                      <a:pt x="2073365" y="42456"/>
                    </a:cubicBezTo>
                    <a:lnTo>
                      <a:pt x="2073365" y="1452683"/>
                    </a:lnTo>
                    <a:cubicBezTo>
                      <a:pt x="2073365" y="1476131"/>
                      <a:pt x="2054356" y="1495139"/>
                      <a:pt x="2030908" y="1495139"/>
                    </a:cubicBezTo>
                    <a:lnTo>
                      <a:pt x="42456" y="1495139"/>
                    </a:lnTo>
                    <a:cubicBezTo>
                      <a:pt x="19008" y="1495139"/>
                      <a:pt x="0" y="1476131"/>
                      <a:pt x="0" y="1452683"/>
                    </a:cubicBezTo>
                    <a:lnTo>
                      <a:pt x="0" y="42456"/>
                    </a:lnTo>
                    <a:cubicBezTo>
                      <a:pt x="0" y="19008"/>
                      <a:pt x="19008" y="0"/>
                      <a:pt x="42456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19050"/>
                <a:ext cx="2073365" cy="15141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254205" y="212807"/>
              <a:ext cx="7028738" cy="28198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100F0D"/>
                  </a:solidFill>
                  <a:latin typeface="Montserrat Light"/>
                </a:rPr>
                <a:t>A custom Convolutional Neural Network (CNN) architecture is designed using </a:t>
              </a:r>
              <a:r>
                <a:rPr lang="en-US" sz="3000" dirty="0" err="1">
                  <a:solidFill>
                    <a:srgbClr val="100F0D"/>
                  </a:solidFill>
                  <a:latin typeface="Montserrat Light"/>
                </a:rPr>
                <a:t>Keras</a:t>
              </a:r>
              <a:endParaRPr lang="en-US" sz="3000" dirty="0">
                <a:solidFill>
                  <a:srgbClr val="100F0D"/>
                </a:solidFill>
                <a:latin typeface="Montserrat Light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-8970905" flipH="1">
            <a:off x="1765578" y="5239648"/>
            <a:ext cx="1561169" cy="441030"/>
          </a:xfrm>
          <a:custGeom>
            <a:avLst/>
            <a:gdLst/>
            <a:ahLst/>
            <a:cxnLst/>
            <a:rect l="l" t="t" r="r" b="b"/>
            <a:pathLst>
              <a:path w="1561169" h="441030">
                <a:moveTo>
                  <a:pt x="1561169" y="0"/>
                </a:moveTo>
                <a:lnTo>
                  <a:pt x="0" y="0"/>
                </a:lnTo>
                <a:lnTo>
                  <a:pt x="0" y="441031"/>
                </a:lnTo>
                <a:lnTo>
                  <a:pt x="1561169" y="441031"/>
                </a:lnTo>
                <a:lnTo>
                  <a:pt x="15611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8702461" y="1917123"/>
            <a:ext cx="6265997" cy="3543041"/>
            <a:chOff x="0" y="0"/>
            <a:chExt cx="8354663" cy="4724054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8354663" cy="4724054"/>
              <a:chOff x="0" y="0"/>
              <a:chExt cx="2298251" cy="129952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298251" cy="1299521"/>
              </a:xfrm>
              <a:custGeom>
                <a:avLst/>
                <a:gdLst/>
                <a:ahLst/>
                <a:cxnLst/>
                <a:rect l="l" t="t" r="r" b="b"/>
                <a:pathLst>
                  <a:path w="2298251" h="1299521">
                    <a:moveTo>
                      <a:pt x="38302" y="0"/>
                    </a:moveTo>
                    <a:lnTo>
                      <a:pt x="2259949" y="0"/>
                    </a:lnTo>
                    <a:cubicBezTo>
                      <a:pt x="2270108" y="0"/>
                      <a:pt x="2279850" y="4035"/>
                      <a:pt x="2287033" y="11218"/>
                    </a:cubicBezTo>
                    <a:cubicBezTo>
                      <a:pt x="2294216" y="18401"/>
                      <a:pt x="2298251" y="28144"/>
                      <a:pt x="2298251" y="38302"/>
                    </a:cubicBezTo>
                    <a:lnTo>
                      <a:pt x="2298251" y="1261220"/>
                    </a:lnTo>
                    <a:cubicBezTo>
                      <a:pt x="2298251" y="1271378"/>
                      <a:pt x="2294216" y="1281120"/>
                      <a:pt x="2287033" y="1288303"/>
                    </a:cubicBezTo>
                    <a:cubicBezTo>
                      <a:pt x="2279850" y="1295486"/>
                      <a:pt x="2270108" y="1299521"/>
                      <a:pt x="2259949" y="1299521"/>
                    </a:cubicBezTo>
                    <a:lnTo>
                      <a:pt x="38302" y="1299521"/>
                    </a:lnTo>
                    <a:cubicBezTo>
                      <a:pt x="28144" y="1299521"/>
                      <a:pt x="18401" y="1295486"/>
                      <a:pt x="11218" y="1288303"/>
                    </a:cubicBezTo>
                    <a:cubicBezTo>
                      <a:pt x="4035" y="1281120"/>
                      <a:pt x="0" y="1271378"/>
                      <a:pt x="0" y="1261220"/>
                    </a:cubicBezTo>
                    <a:lnTo>
                      <a:pt x="0" y="38302"/>
                    </a:lnTo>
                    <a:cubicBezTo>
                      <a:pt x="0" y="28144"/>
                      <a:pt x="4035" y="18401"/>
                      <a:pt x="11218" y="11218"/>
                    </a:cubicBezTo>
                    <a:cubicBezTo>
                      <a:pt x="18401" y="4035"/>
                      <a:pt x="28144" y="0"/>
                      <a:pt x="38302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2298251" cy="13185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281777" y="212807"/>
              <a:ext cx="7791108" cy="42317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100F0D"/>
                  </a:solidFill>
                  <a:latin typeface="Montserrat Light"/>
                </a:rPr>
                <a:t>The model is compiled with the categorical cross-entropy loss function and the SGD optimizer. It is trained on the preprocessed chest X-ray images</a:t>
              </a:r>
            </a:p>
          </p:txBody>
        </p:sp>
      </p:grpSp>
      <p:sp>
        <p:nvSpPr>
          <p:cNvPr id="22" name="Freeform 22"/>
          <p:cNvSpPr/>
          <p:nvPr/>
        </p:nvSpPr>
        <p:spPr>
          <a:xfrm rot="-1527798">
            <a:off x="8024510" y="5416369"/>
            <a:ext cx="1355902" cy="383042"/>
          </a:xfrm>
          <a:custGeom>
            <a:avLst/>
            <a:gdLst/>
            <a:ahLst/>
            <a:cxnLst/>
            <a:rect l="l" t="t" r="r" b="b"/>
            <a:pathLst>
              <a:path w="1355902" h="383042">
                <a:moveTo>
                  <a:pt x="0" y="0"/>
                </a:moveTo>
                <a:lnTo>
                  <a:pt x="1355903" y="0"/>
                </a:lnTo>
                <a:lnTo>
                  <a:pt x="1355903" y="383043"/>
                </a:lnTo>
                <a:lnTo>
                  <a:pt x="0" y="3830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1835460" y="6072281"/>
            <a:ext cx="6265997" cy="3890306"/>
            <a:chOff x="0" y="0"/>
            <a:chExt cx="8354663" cy="5187074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8354663" cy="4724054"/>
              <a:chOff x="0" y="0"/>
              <a:chExt cx="2298251" cy="1299521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298251" cy="1299521"/>
              </a:xfrm>
              <a:custGeom>
                <a:avLst/>
                <a:gdLst/>
                <a:ahLst/>
                <a:cxnLst/>
                <a:rect l="l" t="t" r="r" b="b"/>
                <a:pathLst>
                  <a:path w="2298251" h="1299521">
                    <a:moveTo>
                      <a:pt x="38302" y="0"/>
                    </a:moveTo>
                    <a:lnTo>
                      <a:pt x="2259949" y="0"/>
                    </a:lnTo>
                    <a:cubicBezTo>
                      <a:pt x="2270108" y="0"/>
                      <a:pt x="2279850" y="4035"/>
                      <a:pt x="2287033" y="11218"/>
                    </a:cubicBezTo>
                    <a:cubicBezTo>
                      <a:pt x="2294216" y="18401"/>
                      <a:pt x="2298251" y="28144"/>
                      <a:pt x="2298251" y="38302"/>
                    </a:cubicBezTo>
                    <a:lnTo>
                      <a:pt x="2298251" y="1261220"/>
                    </a:lnTo>
                    <a:cubicBezTo>
                      <a:pt x="2298251" y="1271378"/>
                      <a:pt x="2294216" y="1281120"/>
                      <a:pt x="2287033" y="1288303"/>
                    </a:cubicBezTo>
                    <a:cubicBezTo>
                      <a:pt x="2279850" y="1295486"/>
                      <a:pt x="2270108" y="1299521"/>
                      <a:pt x="2259949" y="1299521"/>
                    </a:cubicBezTo>
                    <a:lnTo>
                      <a:pt x="38302" y="1299521"/>
                    </a:lnTo>
                    <a:cubicBezTo>
                      <a:pt x="28144" y="1299521"/>
                      <a:pt x="18401" y="1295486"/>
                      <a:pt x="11218" y="1288303"/>
                    </a:cubicBezTo>
                    <a:cubicBezTo>
                      <a:pt x="4035" y="1281120"/>
                      <a:pt x="0" y="1271378"/>
                      <a:pt x="0" y="1261220"/>
                    </a:cubicBezTo>
                    <a:lnTo>
                      <a:pt x="0" y="38302"/>
                    </a:lnTo>
                    <a:cubicBezTo>
                      <a:pt x="0" y="28144"/>
                      <a:pt x="4035" y="18401"/>
                      <a:pt x="11218" y="11218"/>
                    </a:cubicBezTo>
                    <a:cubicBezTo>
                      <a:pt x="18401" y="4035"/>
                      <a:pt x="28144" y="0"/>
                      <a:pt x="38302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19050"/>
                <a:ext cx="2298251" cy="13185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281777" y="212807"/>
              <a:ext cx="7791108" cy="49742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dirty="0">
                  <a:solidFill>
                    <a:srgbClr val="100F0D"/>
                  </a:solidFill>
                  <a:latin typeface="Montserrat Light"/>
                </a:rPr>
                <a:t>The trained model is evaluated on the testing set to assess its performance in detecting pneumonia from chest X-ray images. Metrics are used to evaluate the model's performance.</a:t>
              </a:r>
            </a:p>
          </p:txBody>
        </p:sp>
      </p:grpSp>
      <p:sp>
        <p:nvSpPr>
          <p:cNvPr id="28" name="Freeform 28"/>
          <p:cNvSpPr/>
          <p:nvPr/>
        </p:nvSpPr>
        <p:spPr>
          <a:xfrm rot="-8970905" flipH="1">
            <a:off x="13403326" y="5387376"/>
            <a:ext cx="1561169" cy="441030"/>
          </a:xfrm>
          <a:custGeom>
            <a:avLst/>
            <a:gdLst/>
            <a:ahLst/>
            <a:cxnLst/>
            <a:rect l="l" t="t" r="r" b="b"/>
            <a:pathLst>
              <a:path w="1561169" h="441030">
                <a:moveTo>
                  <a:pt x="1561169" y="0"/>
                </a:moveTo>
                <a:lnTo>
                  <a:pt x="0" y="0"/>
                </a:lnTo>
                <a:lnTo>
                  <a:pt x="0" y="441030"/>
                </a:lnTo>
                <a:lnTo>
                  <a:pt x="1561169" y="441030"/>
                </a:lnTo>
                <a:lnTo>
                  <a:pt x="15611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073" y="9023835"/>
            <a:ext cx="17791853" cy="1032847"/>
          </a:xfrm>
          <a:custGeom>
            <a:avLst/>
            <a:gdLst/>
            <a:ahLst/>
            <a:cxnLst/>
            <a:rect l="l" t="t" r="r" b="b"/>
            <a:pathLst>
              <a:path w="17791853" h="1032847">
                <a:moveTo>
                  <a:pt x="0" y="0"/>
                </a:moveTo>
                <a:lnTo>
                  <a:pt x="17791854" y="0"/>
                </a:lnTo>
                <a:lnTo>
                  <a:pt x="17791854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001" b="-41212"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248073" y="1637337"/>
            <a:ext cx="17791853" cy="1032847"/>
          </a:xfrm>
          <a:custGeom>
            <a:avLst/>
            <a:gdLst/>
            <a:ahLst/>
            <a:cxnLst/>
            <a:rect l="l" t="t" r="r" b="b"/>
            <a:pathLst>
              <a:path w="17791853" h="1032847">
                <a:moveTo>
                  <a:pt x="0" y="0"/>
                </a:moveTo>
                <a:lnTo>
                  <a:pt x="17791854" y="0"/>
                </a:lnTo>
                <a:lnTo>
                  <a:pt x="17791854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001" b="-4121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45323" y="1936645"/>
            <a:ext cx="17074231" cy="7875975"/>
            <a:chOff x="0" y="0"/>
            <a:chExt cx="6541877" cy="301762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41877" cy="3017627"/>
            </a:xfrm>
            <a:custGeom>
              <a:avLst/>
              <a:gdLst/>
              <a:ahLst/>
              <a:cxnLst/>
              <a:rect l="l" t="t" r="r" b="b"/>
              <a:pathLst>
                <a:path w="6541877" h="3017627">
                  <a:moveTo>
                    <a:pt x="0" y="0"/>
                  </a:moveTo>
                  <a:lnTo>
                    <a:pt x="6541877" y="0"/>
                  </a:lnTo>
                  <a:lnTo>
                    <a:pt x="6541877" y="3017627"/>
                  </a:lnTo>
                  <a:lnTo>
                    <a:pt x="0" y="301762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6541877" cy="303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35030" y="286713"/>
            <a:ext cx="13617940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0"/>
              </a:lnSpc>
              <a:spcBef>
                <a:spcPct val="0"/>
              </a:spcBef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TRAINING PROCESS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8446" y="2270973"/>
            <a:ext cx="17351107" cy="697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 dirty="0">
                <a:solidFill>
                  <a:srgbClr val="231F20"/>
                </a:solidFill>
                <a:latin typeface="DM Sans Bold"/>
              </a:rPr>
              <a:t>Data Preprocessing: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 Chest X-ray images are resized, normalized, and augmented to enhance variability and quality.</a:t>
            </a:r>
          </a:p>
          <a:p>
            <a:pPr>
              <a:lnSpc>
                <a:spcPts val="3863"/>
              </a:lnSpc>
            </a:pPr>
            <a:endParaRPr lang="en-US" sz="2799" spc="274" dirty="0">
              <a:solidFill>
                <a:srgbClr val="231F20"/>
              </a:solidFill>
              <a:latin typeface="DM Sans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 dirty="0">
                <a:solidFill>
                  <a:srgbClr val="231F20"/>
                </a:solidFill>
                <a:latin typeface="DM Sans Bold"/>
              </a:rPr>
              <a:t>Model Selection :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 A custom Convolutional Neural Network (CNN) architecture is designed using </a:t>
            </a:r>
            <a:r>
              <a:rPr lang="en-US" sz="2799" spc="274" dirty="0" err="1">
                <a:solidFill>
                  <a:srgbClr val="231F20"/>
                </a:solidFill>
                <a:latin typeface="DM Sans"/>
              </a:rPr>
              <a:t>Keras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. The model comprises several convolutional layers followed by batch normalization, max pooling, and dense layers, culminating in a </a:t>
            </a:r>
            <a:r>
              <a:rPr lang="en-US" sz="2799" spc="274" dirty="0" err="1">
                <a:solidFill>
                  <a:srgbClr val="231F20"/>
                </a:solidFill>
                <a:latin typeface="DM Sans"/>
              </a:rPr>
              <a:t>softmax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 output layer.</a:t>
            </a: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endParaRPr lang="en-US" sz="2799" spc="274" dirty="0">
              <a:solidFill>
                <a:srgbClr val="231F20"/>
              </a:solidFill>
              <a:latin typeface="DM Sans"/>
            </a:endParaRP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r>
              <a:rPr lang="en-US" sz="2799" spc="274" dirty="0">
                <a:solidFill>
                  <a:srgbClr val="231F20"/>
                </a:solidFill>
                <a:latin typeface="DM Sans Bold"/>
              </a:rPr>
              <a:t>Model Training: 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The model is compiled with the categorical cross-entropy loss function and the SGD optimizer.</a:t>
            </a:r>
          </a:p>
          <a:p>
            <a:pPr marL="604519" lvl="1" indent="-302260">
              <a:lnSpc>
                <a:spcPts val="3863"/>
              </a:lnSpc>
              <a:buFont typeface="Arial"/>
              <a:buChar char="•"/>
            </a:pPr>
            <a:endParaRPr lang="en-US" sz="2799" spc="274" dirty="0">
              <a:solidFill>
                <a:srgbClr val="231F20"/>
              </a:solidFill>
              <a:latin typeface="DM Sans"/>
            </a:endParaRPr>
          </a:p>
          <a:p>
            <a:pPr marL="604519" lvl="1" indent="-302260" algn="l">
              <a:lnSpc>
                <a:spcPts val="3863"/>
              </a:lnSpc>
              <a:buFont typeface="Arial"/>
              <a:buChar char="•"/>
            </a:pPr>
            <a:r>
              <a:rPr lang="en-US" sz="2799" spc="274" dirty="0">
                <a:solidFill>
                  <a:srgbClr val="231F20"/>
                </a:solidFill>
                <a:latin typeface="DM Sans Bold"/>
              </a:rPr>
              <a:t>Evaluation: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 The performance of the custom CNN architecture is evaluated using a five-fold cross-validation scheme on the </a:t>
            </a:r>
            <a:r>
              <a:rPr lang="en-US" sz="2799" spc="274" dirty="0" err="1">
                <a:solidFill>
                  <a:srgbClr val="231F20"/>
                </a:solidFill>
                <a:latin typeface="DM Sans"/>
              </a:rPr>
              <a:t>Kermany</a:t>
            </a:r>
            <a:r>
              <a:rPr lang="en-US" sz="2799" spc="274" dirty="0">
                <a:solidFill>
                  <a:srgbClr val="231F20"/>
                </a:solidFill>
                <a:latin typeface="DM Sans"/>
              </a:rPr>
              <a:t>. Various evaluation metrics, including accuracy, sensitivity, precision, and F1-score, are calculated.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745323" y="1688852"/>
            <a:ext cx="17791853" cy="1032847"/>
          </a:xfrm>
          <a:custGeom>
            <a:avLst/>
            <a:gdLst/>
            <a:ahLst/>
            <a:cxnLst/>
            <a:rect l="l" t="t" r="r" b="b"/>
            <a:pathLst>
              <a:path w="17791853" h="1032847">
                <a:moveTo>
                  <a:pt x="0" y="0"/>
                </a:moveTo>
                <a:lnTo>
                  <a:pt x="17791853" y="0"/>
                </a:lnTo>
                <a:lnTo>
                  <a:pt x="17791853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9001" b="-412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45323" y="1936645"/>
            <a:ext cx="17074231" cy="7875975"/>
            <a:chOff x="0" y="0"/>
            <a:chExt cx="6541877" cy="30176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41877" cy="3017627"/>
            </a:xfrm>
            <a:custGeom>
              <a:avLst/>
              <a:gdLst/>
              <a:ahLst/>
              <a:cxnLst/>
              <a:rect l="l" t="t" r="r" b="b"/>
              <a:pathLst>
                <a:path w="6541877" h="3017627">
                  <a:moveTo>
                    <a:pt x="0" y="0"/>
                  </a:moveTo>
                  <a:lnTo>
                    <a:pt x="6541877" y="0"/>
                  </a:lnTo>
                  <a:lnTo>
                    <a:pt x="6541877" y="3017627"/>
                  </a:lnTo>
                  <a:lnTo>
                    <a:pt x="0" y="301762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6541877" cy="30366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35030" y="286713"/>
            <a:ext cx="13617940" cy="1350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40"/>
              </a:lnSpc>
              <a:spcBef>
                <a:spcPct val="0"/>
              </a:spcBef>
            </a:pPr>
            <a:r>
              <a:rPr lang="en-US" sz="8000" spc="784">
                <a:solidFill>
                  <a:srgbClr val="231F20"/>
                </a:solidFill>
                <a:latin typeface="Oswald Bold"/>
              </a:rPr>
              <a:t>TESTING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35030" y="2988399"/>
            <a:ext cx="13910735" cy="471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>
              <a:lnSpc>
                <a:spcPts val="4139"/>
              </a:lnSpc>
              <a:buFont typeface="Arial"/>
              <a:buChar char="•"/>
            </a:pPr>
            <a:r>
              <a:rPr lang="en-US" sz="2999" spc="293" dirty="0">
                <a:solidFill>
                  <a:srgbClr val="231F20"/>
                </a:solidFill>
                <a:latin typeface="DM Sans Bold"/>
              </a:rPr>
              <a:t>Model Evaluation:</a:t>
            </a:r>
            <a:r>
              <a:rPr lang="en-US" sz="2999" spc="293" dirty="0">
                <a:solidFill>
                  <a:srgbClr val="231F20"/>
                </a:solidFill>
                <a:latin typeface="DM Sans"/>
              </a:rPr>
              <a:t> The trained custom CNN model is tested on unseen data from the </a:t>
            </a:r>
            <a:r>
              <a:rPr lang="en-US" sz="2999" spc="293" dirty="0" err="1">
                <a:solidFill>
                  <a:srgbClr val="231F20"/>
                </a:solidFill>
                <a:latin typeface="DM Sans"/>
              </a:rPr>
              <a:t>Kermany</a:t>
            </a:r>
            <a:r>
              <a:rPr lang="en-US" sz="2999" spc="293" dirty="0">
                <a:solidFill>
                  <a:srgbClr val="231F20"/>
                </a:solidFill>
                <a:latin typeface="DM Sans"/>
              </a:rPr>
              <a:t> and RSNA datasets.</a:t>
            </a:r>
          </a:p>
          <a:p>
            <a:pPr>
              <a:lnSpc>
                <a:spcPts val="4139"/>
              </a:lnSpc>
            </a:pPr>
            <a:endParaRPr lang="en-US" sz="2999" spc="293" dirty="0">
              <a:solidFill>
                <a:srgbClr val="231F20"/>
              </a:solidFill>
              <a:latin typeface="DM Sans"/>
            </a:endParaRPr>
          </a:p>
          <a:p>
            <a:pPr>
              <a:lnSpc>
                <a:spcPts val="4139"/>
              </a:lnSpc>
            </a:pPr>
            <a:endParaRPr lang="en-US" sz="2999" spc="293" dirty="0">
              <a:solidFill>
                <a:srgbClr val="231F20"/>
              </a:solidFill>
              <a:latin typeface="DM Sans"/>
            </a:endParaRPr>
          </a:p>
          <a:p>
            <a:pPr marL="647698" lvl="1" indent="-323849">
              <a:lnSpc>
                <a:spcPts val="4139"/>
              </a:lnSpc>
              <a:buFont typeface="Arial"/>
              <a:buChar char="•"/>
            </a:pPr>
            <a:r>
              <a:rPr lang="en-US" sz="2999" spc="293" dirty="0">
                <a:solidFill>
                  <a:srgbClr val="231F20"/>
                </a:solidFill>
                <a:latin typeface="DM Sans Bold"/>
              </a:rPr>
              <a:t>Statistical Validation:</a:t>
            </a:r>
            <a:r>
              <a:rPr lang="en-US" sz="2999" spc="293" dirty="0">
                <a:solidFill>
                  <a:srgbClr val="231F20"/>
                </a:solidFill>
                <a:latin typeface="DM Sans"/>
              </a:rPr>
              <a:t> The model's performance is evaluated using standard metrics such as accuracy, precision, recall, and F1-score. These metrics provide insights into the model's ability to correctly classify pneumonia and normal chest X-ray images.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367511" y="66082"/>
            <a:ext cx="11552977" cy="135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7999" spc="423">
                <a:solidFill>
                  <a:srgbClr val="231F20"/>
                </a:solidFill>
                <a:latin typeface="Oswald Bold"/>
              </a:rPr>
              <a:t>EVALUTATION METRICS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19034" y="1912007"/>
            <a:ext cx="3474003" cy="647719"/>
            <a:chOff x="0" y="0"/>
            <a:chExt cx="914964" cy="170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FFFFFF"/>
                  </a:solidFill>
                  <a:latin typeface="DM Sans Bold"/>
                </a:rPr>
                <a:t>ACCURACY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76619" y="2778802"/>
            <a:ext cx="5358833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Overall correctness of predictions in classifying pneumonia and normal cases.</a:t>
            </a:r>
          </a:p>
        </p:txBody>
      </p:sp>
      <p:sp>
        <p:nvSpPr>
          <p:cNvPr id="9" name="Freeform 9"/>
          <p:cNvSpPr/>
          <p:nvPr/>
        </p:nvSpPr>
        <p:spPr>
          <a:xfrm>
            <a:off x="14547848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6251797">
            <a:off x="-3837628" y="7484202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219034" y="5817657"/>
            <a:ext cx="3474003" cy="647719"/>
            <a:chOff x="0" y="0"/>
            <a:chExt cx="914964" cy="1705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FFFFFF"/>
                  </a:solidFill>
                  <a:latin typeface="DM Sans Bold"/>
                </a:rPr>
                <a:t>RECALL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76619" y="6684452"/>
            <a:ext cx="5045371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Indicates sensitivity to detecting pneumonia cases without missing any.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7410083" y="3408495"/>
            <a:ext cx="3474003" cy="647719"/>
            <a:chOff x="0" y="0"/>
            <a:chExt cx="914964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FFFFFF"/>
                  </a:solidFill>
                  <a:latin typeface="DM Sans Bold"/>
                </a:rPr>
                <a:t>PRECISION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467668" y="4275290"/>
            <a:ext cx="5358833" cy="313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Measures the proportion of correctly identified pneumonia cases out of all predicted pneumonia cases, without including false positives.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3514848" y="1940582"/>
            <a:ext cx="3474003" cy="647719"/>
            <a:chOff x="0" y="0"/>
            <a:chExt cx="914964" cy="170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FFFFFF"/>
                  </a:solidFill>
                  <a:latin typeface="DM Sans Bold"/>
                </a:rPr>
                <a:t>F1 SCORE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2658717" y="2778802"/>
            <a:ext cx="5358833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Balances precision and recall, considering false positives and false negatives.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3998252" y="5895610"/>
            <a:ext cx="2990599" cy="647719"/>
            <a:chOff x="0" y="0"/>
            <a:chExt cx="787648" cy="17059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87648" cy="170593"/>
            </a:xfrm>
            <a:custGeom>
              <a:avLst/>
              <a:gdLst/>
              <a:ahLst/>
              <a:cxnLst/>
              <a:rect l="l" t="t" r="r" b="b"/>
              <a:pathLst>
                <a:path w="787648" h="170593">
                  <a:moveTo>
                    <a:pt x="0" y="0"/>
                  </a:moveTo>
                  <a:lnTo>
                    <a:pt x="787648" y="0"/>
                  </a:lnTo>
                  <a:lnTo>
                    <a:pt x="78764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787648" cy="227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40"/>
                </a:lnSpc>
                <a:spcBef>
                  <a:spcPct val="0"/>
                </a:spcBef>
              </a:pPr>
              <a:r>
                <a:rPr lang="en-US" sz="3000" spc="30">
                  <a:solidFill>
                    <a:srgbClr val="FFFFFF"/>
                  </a:solidFill>
                  <a:latin typeface="DM Sans Bold"/>
                </a:rPr>
                <a:t>AUC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658717" y="6730305"/>
            <a:ext cx="5358833" cy="2084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DM Sans"/>
              </a:rPr>
              <a:t>Assesses discrimination ability between pneumonia and normal cases across thresholds.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584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DM Sans Bold</vt:lpstr>
      <vt:lpstr>Oswald Bold</vt:lpstr>
      <vt:lpstr>Montserrat Light</vt:lpstr>
      <vt:lpstr>Montserrat Classic Bold</vt:lpstr>
      <vt:lpstr>Oswald Bold Italics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</dc:title>
  <cp:lastModifiedBy>harshan .k.a</cp:lastModifiedBy>
  <cp:revision>4</cp:revision>
  <dcterms:created xsi:type="dcterms:W3CDTF">2006-08-16T00:00:00Z</dcterms:created>
  <dcterms:modified xsi:type="dcterms:W3CDTF">2024-04-19T16:09:22Z</dcterms:modified>
  <dc:identifier>DAGCyLpuHb0</dc:identifier>
</cp:coreProperties>
</file>