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Default Extension="png" ContentType="image/png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3259" y="514984"/>
            <a:ext cx="1007440" cy="4413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37996" y="8896458"/>
            <a:ext cx="693419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34054" y="8896458"/>
            <a:ext cx="1215389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435090" y="8896458"/>
            <a:ext cx="692784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7E7E7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294" y="1150366"/>
            <a:ext cx="3415029" cy="493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539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Arial"/>
                <a:cs typeface="Arial"/>
              </a:rPr>
              <a:t>PES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UNIVERSITY</a:t>
            </a:r>
            <a:endParaRPr sz="1500">
              <a:latin typeface="Arial"/>
              <a:cs typeface="Arial"/>
            </a:endParaRPr>
          </a:p>
          <a:p>
            <a:pPr marL="908685">
              <a:lnSpc>
                <a:spcPts val="819"/>
              </a:lnSpc>
              <a:spcBef>
                <a:spcPts val="5"/>
              </a:spcBef>
            </a:pPr>
            <a:r>
              <a:rPr dirty="0" sz="700" spc="-5">
                <a:latin typeface="Arial MT"/>
                <a:cs typeface="Arial MT"/>
              </a:rPr>
              <a:t>(Established under Karnataka</a:t>
            </a:r>
            <a:r>
              <a:rPr dirty="0" sz="700" spc="-4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Act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No.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16</a:t>
            </a:r>
            <a:r>
              <a:rPr dirty="0" sz="700" spc="-5">
                <a:latin typeface="Arial MT"/>
                <a:cs typeface="Arial MT"/>
              </a:rPr>
              <a:t> of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2013)</a:t>
            </a:r>
            <a:endParaRPr sz="700">
              <a:latin typeface="Arial MT"/>
              <a:cs typeface="Arial MT"/>
            </a:endParaRPr>
          </a:p>
          <a:p>
            <a:pPr marL="12700">
              <a:lnSpc>
                <a:spcPts val="1060"/>
              </a:lnSpc>
            </a:pPr>
            <a:r>
              <a:rPr dirty="0" sz="900" spc="-5">
                <a:latin typeface="Arial MT"/>
                <a:cs typeface="Arial MT"/>
              </a:rPr>
              <a:t>Electronic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City, Hosur Road, Bengaluru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-</a:t>
            </a:r>
            <a:r>
              <a:rPr dirty="0" sz="900" spc="-5">
                <a:latin typeface="Arial MT"/>
                <a:cs typeface="Arial MT"/>
              </a:rPr>
              <a:t> 560 100, Karnataka,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India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6586" y="1879920"/>
            <a:ext cx="4805680" cy="3085465"/>
          </a:xfrm>
          <a:prstGeom prst="rect">
            <a:avLst/>
          </a:prstGeom>
        </p:spPr>
        <p:txBody>
          <a:bodyPr wrap="square" lIns="0" tIns="135890" rIns="0" bIns="0" rtlCol="0" vert="horz">
            <a:spAutoFit/>
          </a:bodyPr>
          <a:lstStyle/>
          <a:p>
            <a:pPr algn="ctr" marL="240665">
              <a:lnSpc>
                <a:spcPct val="100000"/>
              </a:lnSpc>
              <a:spcBef>
                <a:spcPts val="1070"/>
              </a:spcBef>
            </a:pPr>
            <a:r>
              <a:rPr dirty="0" sz="1600" spc="-5" b="1" i="1">
                <a:latin typeface="Arial"/>
                <a:cs typeface="Arial"/>
              </a:rPr>
              <a:t>Dissertation</a:t>
            </a:r>
            <a:r>
              <a:rPr dirty="0" sz="1600" spc="-35" b="1" i="1">
                <a:latin typeface="Arial"/>
                <a:cs typeface="Arial"/>
              </a:rPr>
              <a:t> </a:t>
            </a:r>
            <a:r>
              <a:rPr dirty="0" sz="1600" b="1" i="1">
                <a:latin typeface="Arial"/>
                <a:cs typeface="Arial"/>
              </a:rPr>
              <a:t>on</a:t>
            </a:r>
            <a:endParaRPr sz="1600">
              <a:latin typeface="Arial"/>
              <a:cs typeface="Arial"/>
            </a:endParaRPr>
          </a:p>
          <a:p>
            <a:pPr marL="236220">
              <a:lnSpc>
                <a:spcPct val="100000"/>
              </a:lnSpc>
              <a:spcBef>
                <a:spcPts val="915"/>
              </a:spcBef>
            </a:pPr>
            <a:r>
              <a:rPr dirty="0" sz="1500" b="1">
                <a:solidFill>
                  <a:srgbClr val="0008B3"/>
                </a:solidFill>
                <a:latin typeface="Arial"/>
                <a:cs typeface="Arial"/>
              </a:rPr>
              <a:t>“</a:t>
            </a:r>
            <a:r>
              <a:rPr dirty="0" sz="1500" spc="-10" b="1">
                <a:solidFill>
                  <a:srgbClr val="0008B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08B3"/>
                </a:solidFill>
                <a:latin typeface="Arial"/>
                <a:cs typeface="Arial"/>
              </a:rPr>
              <a:t>JOURNEY</a:t>
            </a:r>
            <a:r>
              <a:rPr dirty="0" sz="1500" spc="-35" b="1">
                <a:solidFill>
                  <a:srgbClr val="0008B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08B3"/>
                </a:solidFill>
                <a:latin typeface="Arial"/>
                <a:cs typeface="Arial"/>
              </a:rPr>
              <a:t>CRAFT</a:t>
            </a:r>
            <a:r>
              <a:rPr dirty="0" sz="1500" b="1">
                <a:solidFill>
                  <a:srgbClr val="0008B3"/>
                </a:solidFill>
                <a:latin typeface="Arial"/>
                <a:cs typeface="Arial"/>
              </a:rPr>
              <a:t> -</a:t>
            </a:r>
            <a:r>
              <a:rPr dirty="0" sz="1500" spc="-5" b="1">
                <a:solidFill>
                  <a:srgbClr val="0008B3"/>
                </a:solidFill>
                <a:latin typeface="Arial"/>
                <a:cs typeface="Arial"/>
              </a:rPr>
              <a:t> Craft</a:t>
            </a:r>
            <a:r>
              <a:rPr dirty="0" sz="1500" spc="-15" b="1">
                <a:solidFill>
                  <a:srgbClr val="0008B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08B3"/>
                </a:solidFill>
                <a:latin typeface="Arial"/>
                <a:cs typeface="Arial"/>
              </a:rPr>
              <a:t>your</a:t>
            </a:r>
            <a:r>
              <a:rPr dirty="0" sz="1500" spc="10" b="1">
                <a:solidFill>
                  <a:srgbClr val="0008B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08B3"/>
                </a:solidFill>
                <a:latin typeface="Arial"/>
                <a:cs typeface="Arial"/>
              </a:rPr>
              <a:t>perfect</a:t>
            </a:r>
            <a:r>
              <a:rPr dirty="0" sz="1500" spc="-15" b="1">
                <a:solidFill>
                  <a:srgbClr val="0008B3"/>
                </a:solidFill>
                <a:latin typeface="Arial"/>
                <a:cs typeface="Arial"/>
              </a:rPr>
              <a:t> </a:t>
            </a:r>
            <a:r>
              <a:rPr dirty="0" sz="1500" spc="-5" b="1">
                <a:solidFill>
                  <a:srgbClr val="0008B3"/>
                </a:solidFill>
                <a:latin typeface="Arial"/>
                <a:cs typeface="Arial"/>
              </a:rPr>
              <a:t>journey</a:t>
            </a:r>
            <a:r>
              <a:rPr dirty="0" sz="1500" b="1">
                <a:solidFill>
                  <a:srgbClr val="0008B3"/>
                </a:solidFill>
                <a:latin typeface="Arial"/>
                <a:cs typeface="Arial"/>
              </a:rPr>
              <a:t> ”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30"/>
              </a:spcBef>
            </a:pPr>
            <a:r>
              <a:rPr dirty="0" sz="1100" spc="-5" i="1">
                <a:latin typeface="Arial"/>
                <a:cs typeface="Arial"/>
              </a:rPr>
              <a:t>Submitted in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partial fulfillment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of</a:t>
            </a:r>
            <a:r>
              <a:rPr dirty="0" sz="1100" i="1">
                <a:latin typeface="Arial"/>
                <a:cs typeface="Arial"/>
              </a:rPr>
              <a:t> the</a:t>
            </a:r>
            <a:r>
              <a:rPr dirty="0" sz="1100" spc="-5" i="1">
                <a:latin typeface="Arial"/>
                <a:cs typeface="Arial"/>
              </a:rPr>
              <a:t> requirements for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 award</a:t>
            </a:r>
            <a:r>
              <a:rPr dirty="0" sz="1100" spc="10" i="1">
                <a:latin typeface="Arial"/>
                <a:cs typeface="Arial"/>
              </a:rPr>
              <a:t> </a:t>
            </a:r>
            <a:r>
              <a:rPr dirty="0" sz="1100" spc="-10" i="1">
                <a:latin typeface="Arial"/>
                <a:cs typeface="Arial"/>
              </a:rPr>
              <a:t>of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</a:t>
            </a:r>
            <a:r>
              <a:rPr dirty="0" sz="1100" spc="-5" i="1">
                <a:latin typeface="Arial"/>
                <a:cs typeface="Arial"/>
              </a:rPr>
              <a:t> degree</a:t>
            </a:r>
            <a:endParaRPr sz="1100">
              <a:latin typeface="Arial"/>
              <a:cs typeface="Arial"/>
            </a:endParaRPr>
          </a:p>
          <a:p>
            <a:pPr algn="ctr" marL="167640">
              <a:lnSpc>
                <a:spcPts val="1305"/>
              </a:lnSpc>
              <a:spcBef>
                <a:spcPts val="515"/>
              </a:spcBef>
            </a:pPr>
            <a:r>
              <a:rPr dirty="0" sz="1100" spc="-5" i="1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 algn="ctr" marL="269240">
              <a:lnSpc>
                <a:spcPts val="1785"/>
              </a:lnSpc>
            </a:pPr>
            <a:r>
              <a:rPr dirty="0" sz="1500" spc="-5" b="1">
                <a:latin typeface="Arial"/>
                <a:cs typeface="Arial"/>
              </a:rPr>
              <a:t>Bachelor</a:t>
            </a:r>
            <a:r>
              <a:rPr dirty="0" sz="1500" spc="-5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of</a:t>
            </a:r>
            <a:r>
              <a:rPr dirty="0" sz="1500" spc="-5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Technology</a:t>
            </a:r>
            <a:r>
              <a:rPr dirty="0" sz="1500" spc="-3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in</a:t>
            </a:r>
            <a:endParaRPr sz="1500">
              <a:latin typeface="Arial"/>
              <a:cs typeface="Arial"/>
            </a:endParaRPr>
          </a:p>
          <a:p>
            <a:pPr algn="ctr" marL="350520" marR="73660">
              <a:lnSpc>
                <a:spcPts val="3400"/>
              </a:lnSpc>
              <a:spcBef>
                <a:spcPts val="40"/>
              </a:spcBef>
            </a:pPr>
            <a:r>
              <a:rPr dirty="0" sz="1500" spc="-5" b="1">
                <a:latin typeface="Arial"/>
                <a:cs typeface="Arial"/>
              </a:rPr>
              <a:t>Computer Science &amp; Engineering UE21CS320A </a:t>
            </a:r>
            <a:r>
              <a:rPr dirty="0" sz="1500" b="1">
                <a:latin typeface="Arial"/>
                <a:cs typeface="Arial"/>
              </a:rPr>
              <a:t>- </a:t>
            </a:r>
            <a:r>
              <a:rPr dirty="0" sz="1500" spc="-40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Capstone</a:t>
            </a:r>
            <a:r>
              <a:rPr dirty="0" sz="1500" spc="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Project</a:t>
            </a:r>
            <a:r>
              <a:rPr dirty="0" sz="1500" spc="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Phase</a:t>
            </a:r>
            <a:r>
              <a:rPr dirty="0" sz="1500" spc="1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-</a:t>
            </a:r>
            <a:r>
              <a:rPr dirty="0" sz="1500" spc="-20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Arial"/>
              <a:cs typeface="Arial"/>
            </a:endParaRPr>
          </a:p>
          <a:p>
            <a:pPr algn="ctr" marL="436245">
              <a:lnSpc>
                <a:spcPct val="100000"/>
              </a:lnSpc>
            </a:pPr>
            <a:r>
              <a:rPr dirty="0" sz="1200" spc="-5" b="1" i="1">
                <a:latin typeface="Arial"/>
                <a:cs typeface="Arial"/>
              </a:rPr>
              <a:t>Submitted</a:t>
            </a:r>
            <a:r>
              <a:rPr dirty="0" sz="1200" spc="-40" b="1" i="1">
                <a:latin typeface="Arial"/>
                <a:cs typeface="Arial"/>
              </a:rPr>
              <a:t> </a:t>
            </a:r>
            <a:r>
              <a:rPr dirty="0" sz="1200" b="1" i="1">
                <a:latin typeface="Arial"/>
                <a:cs typeface="Arial"/>
              </a:rPr>
              <a:t>by: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3326" y="5181980"/>
            <a:ext cx="847725" cy="688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20"/>
              </a:spcBef>
            </a:pPr>
            <a:r>
              <a:rPr dirty="0" sz="1100" spc="-10" b="1">
                <a:latin typeface="Arial"/>
                <a:cs typeface="Arial"/>
              </a:rPr>
              <a:t>H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-15" b="1">
                <a:latin typeface="Arial"/>
                <a:cs typeface="Arial"/>
              </a:rPr>
              <a:t>r</a:t>
            </a:r>
            <a:r>
              <a:rPr dirty="0" sz="1100" b="1">
                <a:latin typeface="Arial"/>
                <a:cs typeface="Arial"/>
              </a:rPr>
              <a:t>s</a:t>
            </a:r>
            <a:r>
              <a:rPr dirty="0" sz="1100" spc="-20" b="1">
                <a:latin typeface="Arial"/>
                <a:cs typeface="Arial"/>
              </a:rPr>
              <a:t>h</a:t>
            </a:r>
            <a:r>
              <a:rPr dirty="0" sz="1100" b="1">
                <a:latin typeface="Arial"/>
                <a:cs typeface="Arial"/>
              </a:rPr>
              <a:t>an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K</a:t>
            </a:r>
            <a:r>
              <a:rPr dirty="0" sz="1100" spc="-8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  </a:t>
            </a:r>
            <a:r>
              <a:rPr dirty="0" sz="1100" spc="-5" b="1">
                <a:latin typeface="Arial"/>
                <a:cs typeface="Arial"/>
              </a:rPr>
              <a:t>Bhargavi </a:t>
            </a:r>
            <a:r>
              <a:rPr dirty="0" sz="1100" b="1">
                <a:latin typeface="Arial"/>
                <a:cs typeface="Arial"/>
              </a:rPr>
              <a:t>K 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Kaushik </a:t>
            </a:r>
            <a:r>
              <a:rPr dirty="0" sz="1100" b="1">
                <a:latin typeface="Arial"/>
                <a:cs typeface="Arial"/>
              </a:rPr>
              <a:t>C 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Adithya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83989" y="5168264"/>
            <a:ext cx="1174750" cy="6508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just" marL="12700" marR="5080">
              <a:lnSpc>
                <a:spcPts val="1200"/>
              </a:lnSpc>
              <a:spcBef>
                <a:spcPts val="240"/>
              </a:spcBef>
            </a:pPr>
            <a:r>
              <a:rPr dirty="0" sz="1100" spc="-5" b="1">
                <a:latin typeface="Arial"/>
                <a:cs typeface="Arial"/>
              </a:rPr>
              <a:t>PES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10" b="1">
                <a:latin typeface="Arial"/>
                <a:cs typeface="Arial"/>
              </a:rPr>
              <a:t>U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spc="-10" b="1">
                <a:latin typeface="Arial"/>
                <a:cs typeface="Arial"/>
              </a:rPr>
              <a:t>C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1</a:t>
            </a:r>
            <a:r>
              <a:rPr dirty="0" sz="1100" spc="-5" b="1">
                <a:latin typeface="Arial"/>
                <a:cs typeface="Arial"/>
              </a:rPr>
              <a:t>9</a:t>
            </a:r>
            <a:r>
              <a:rPr dirty="0" sz="1100" b="1">
                <a:latin typeface="Arial"/>
                <a:cs typeface="Arial"/>
              </a:rPr>
              <a:t>1  </a:t>
            </a:r>
            <a:r>
              <a:rPr dirty="0" sz="1100" spc="-5" b="1">
                <a:latin typeface="Arial"/>
                <a:cs typeface="Arial"/>
              </a:rPr>
              <a:t>PES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10" b="1">
                <a:latin typeface="Arial"/>
                <a:cs typeface="Arial"/>
              </a:rPr>
              <a:t>U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spc="-10" b="1">
                <a:latin typeface="Arial"/>
                <a:cs typeface="Arial"/>
              </a:rPr>
              <a:t>C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2</a:t>
            </a:r>
            <a:r>
              <a:rPr dirty="0" sz="1100" b="1">
                <a:latin typeface="Arial"/>
                <a:cs typeface="Arial"/>
              </a:rPr>
              <a:t>4  </a:t>
            </a:r>
            <a:r>
              <a:rPr dirty="0" sz="1100" spc="-5" b="1">
                <a:latin typeface="Arial"/>
                <a:cs typeface="Arial"/>
              </a:rPr>
              <a:t>PES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10" b="1">
                <a:latin typeface="Arial"/>
                <a:cs typeface="Arial"/>
              </a:rPr>
              <a:t>U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spc="-10" b="1">
                <a:latin typeface="Arial"/>
                <a:cs typeface="Arial"/>
              </a:rPr>
              <a:t>C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2</a:t>
            </a:r>
            <a:r>
              <a:rPr dirty="0" sz="1100" b="1">
                <a:latin typeface="Arial"/>
                <a:cs typeface="Arial"/>
              </a:rPr>
              <a:t>5  </a:t>
            </a:r>
            <a:r>
              <a:rPr dirty="0" sz="1100" spc="-5" b="1">
                <a:latin typeface="Arial"/>
                <a:cs typeface="Arial"/>
              </a:rPr>
              <a:t>PES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10" b="1">
                <a:latin typeface="Arial"/>
                <a:cs typeface="Arial"/>
              </a:rPr>
              <a:t>U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spc="-10" b="1">
                <a:latin typeface="Arial"/>
                <a:cs typeface="Arial"/>
              </a:rPr>
              <a:t>C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3</a:t>
            </a:r>
            <a:r>
              <a:rPr dirty="0" sz="1100" b="1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4850" y="6065901"/>
            <a:ext cx="4069715" cy="2051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92860">
              <a:lnSpc>
                <a:spcPct val="100000"/>
              </a:lnSpc>
              <a:spcBef>
                <a:spcPts val="105"/>
              </a:spcBef>
            </a:pPr>
            <a:r>
              <a:rPr dirty="0" sz="1100" spc="-5" i="1">
                <a:latin typeface="Arial"/>
                <a:cs typeface="Arial"/>
              </a:rPr>
              <a:t>Under</a:t>
            </a:r>
            <a:r>
              <a:rPr dirty="0" sz="1100" spc="-15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guidance</a:t>
            </a:r>
            <a:r>
              <a:rPr dirty="0" sz="1100" spc="-2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of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Arial"/>
              <a:cs typeface="Arial"/>
            </a:endParaRPr>
          </a:p>
          <a:p>
            <a:pPr marL="1327785">
              <a:lnSpc>
                <a:spcPct val="100000"/>
              </a:lnSpc>
            </a:pPr>
            <a:r>
              <a:rPr dirty="0" sz="1300" spc="-5" b="1">
                <a:latin typeface="Arial"/>
                <a:cs typeface="Arial"/>
              </a:rPr>
              <a:t>Dr.Nazmin</a:t>
            </a:r>
            <a:r>
              <a:rPr dirty="0" sz="1300" spc="-70" b="1">
                <a:latin typeface="Arial"/>
                <a:cs typeface="Arial"/>
              </a:rPr>
              <a:t> </a:t>
            </a:r>
            <a:r>
              <a:rPr dirty="0" sz="1300" spc="-5" b="1">
                <a:latin typeface="Arial"/>
                <a:cs typeface="Arial"/>
              </a:rPr>
              <a:t>Begum</a:t>
            </a:r>
            <a:endParaRPr sz="1300">
              <a:latin typeface="Arial"/>
              <a:cs typeface="Arial"/>
            </a:endParaRPr>
          </a:p>
          <a:p>
            <a:pPr algn="ctr" marL="1270">
              <a:lnSpc>
                <a:spcPts val="1270"/>
              </a:lnSpc>
              <a:spcBef>
                <a:spcPts val="95"/>
              </a:spcBef>
            </a:pPr>
            <a:r>
              <a:rPr dirty="0" sz="1100">
                <a:latin typeface="Arial MT"/>
                <a:cs typeface="Arial MT"/>
              </a:rPr>
              <a:t>Associate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Professor</a:t>
            </a:r>
            <a:endParaRPr sz="1100">
              <a:latin typeface="Arial MT"/>
              <a:cs typeface="Arial MT"/>
            </a:endParaRPr>
          </a:p>
          <a:p>
            <a:pPr algn="ctr" marL="635">
              <a:lnSpc>
                <a:spcPts val="1630"/>
              </a:lnSpc>
            </a:pPr>
            <a:r>
              <a:rPr dirty="0" sz="1400">
                <a:latin typeface="Arial MT"/>
                <a:cs typeface="Arial MT"/>
              </a:rPr>
              <a:t>PES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5">
                <a:latin typeface="Arial MT"/>
                <a:cs typeface="Arial MT"/>
              </a:rPr>
              <a:t>University</a:t>
            </a:r>
            <a:endParaRPr sz="1400">
              <a:latin typeface="Arial MT"/>
              <a:cs typeface="Arial MT"/>
            </a:endParaRPr>
          </a:p>
          <a:p>
            <a:pPr algn="ctr" marL="2540">
              <a:lnSpc>
                <a:spcPct val="100000"/>
              </a:lnSpc>
              <a:spcBef>
                <a:spcPts val="875"/>
              </a:spcBef>
            </a:pPr>
            <a:r>
              <a:rPr dirty="0" sz="1100" spc="-5" b="1">
                <a:solidFill>
                  <a:srgbClr val="BC4E49"/>
                </a:solidFill>
                <a:latin typeface="Arial"/>
                <a:cs typeface="Arial"/>
              </a:rPr>
              <a:t>June</a:t>
            </a:r>
            <a:r>
              <a:rPr dirty="0" sz="1100" spc="-20" b="1">
                <a:solidFill>
                  <a:srgbClr val="BC4E49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BC4E49"/>
                </a:solidFill>
                <a:latin typeface="Arial"/>
                <a:cs typeface="Arial"/>
              </a:rPr>
              <a:t>-</a:t>
            </a:r>
            <a:r>
              <a:rPr dirty="0" sz="1100" spc="-20" b="1">
                <a:solidFill>
                  <a:srgbClr val="BC4E49"/>
                </a:solidFill>
                <a:latin typeface="Arial"/>
                <a:cs typeface="Arial"/>
              </a:rPr>
              <a:t> </a:t>
            </a:r>
            <a:r>
              <a:rPr dirty="0" sz="1100" spc="-5" b="1">
                <a:solidFill>
                  <a:srgbClr val="BC4E49"/>
                </a:solidFill>
                <a:latin typeface="Arial"/>
                <a:cs typeface="Arial"/>
              </a:rPr>
              <a:t>Nov</a:t>
            </a:r>
            <a:r>
              <a:rPr dirty="0" sz="1100" spc="-15" b="1">
                <a:solidFill>
                  <a:srgbClr val="BC4E49"/>
                </a:solidFill>
                <a:latin typeface="Arial"/>
                <a:cs typeface="Arial"/>
              </a:rPr>
              <a:t> </a:t>
            </a:r>
            <a:r>
              <a:rPr dirty="0" sz="1100" b="1">
                <a:solidFill>
                  <a:srgbClr val="BC4E49"/>
                </a:solidFill>
                <a:latin typeface="Arial"/>
                <a:cs typeface="Arial"/>
              </a:rPr>
              <a:t>2024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ts val="1290"/>
              </a:lnSpc>
              <a:spcBef>
                <a:spcPts val="985"/>
              </a:spcBef>
            </a:pPr>
            <a:r>
              <a:rPr dirty="0" sz="1100" spc="-5" b="1">
                <a:latin typeface="Arial"/>
                <a:cs typeface="Arial"/>
              </a:rPr>
              <a:t>DEPARTMENT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OF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COMPUTER</a:t>
            </a:r>
            <a:r>
              <a:rPr dirty="0" sz="1100" spc="-2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SCIENCE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AND</a:t>
            </a:r>
            <a:r>
              <a:rPr dirty="0" sz="1100" spc="-1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ENGINEERING</a:t>
            </a:r>
            <a:endParaRPr sz="1100">
              <a:latin typeface="Arial"/>
              <a:cs typeface="Arial"/>
            </a:endParaRPr>
          </a:p>
          <a:p>
            <a:pPr algn="ctr" marL="4445">
              <a:lnSpc>
                <a:spcPts val="1275"/>
              </a:lnSpc>
            </a:pPr>
            <a:r>
              <a:rPr dirty="0" sz="1100" spc="-5">
                <a:latin typeface="Arial MT"/>
                <a:cs typeface="Arial MT"/>
              </a:rPr>
              <a:t>FACULTY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5">
                <a:latin typeface="Arial MT"/>
                <a:cs typeface="Arial MT"/>
              </a:rPr>
              <a:t>OF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">
                <a:latin typeface="Arial MT"/>
                <a:cs typeface="Arial MT"/>
              </a:rPr>
              <a:t>ENGINEERING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5" b="1">
                <a:latin typeface="Arial"/>
                <a:cs typeface="Arial"/>
              </a:rPr>
              <a:t>PES</a:t>
            </a:r>
            <a:r>
              <a:rPr dirty="0" sz="1100" spc="-4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UNIVERSITY</a:t>
            </a:r>
            <a:endParaRPr sz="1100">
              <a:latin typeface="Arial"/>
              <a:cs typeface="Arial"/>
            </a:endParaRPr>
          </a:p>
          <a:p>
            <a:pPr algn="ctr" marL="4445">
              <a:lnSpc>
                <a:spcPts val="1065"/>
              </a:lnSpc>
            </a:pPr>
            <a:r>
              <a:rPr dirty="0" sz="900" spc="-5">
                <a:latin typeface="Arial MT"/>
                <a:cs typeface="Arial MT"/>
              </a:rPr>
              <a:t>(Established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under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Karnataka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Act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No.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16</a:t>
            </a:r>
            <a:r>
              <a:rPr dirty="0" sz="900">
                <a:latin typeface="Arial MT"/>
                <a:cs typeface="Arial MT"/>
              </a:rPr>
              <a:t> of</a:t>
            </a:r>
            <a:r>
              <a:rPr dirty="0" sz="900" spc="-5">
                <a:latin typeface="Arial MT"/>
                <a:cs typeface="Arial MT"/>
              </a:rPr>
              <a:t> 2013)</a:t>
            </a:r>
            <a:endParaRPr sz="900">
              <a:latin typeface="Arial MT"/>
              <a:cs typeface="Arial MT"/>
            </a:endParaRPr>
          </a:p>
          <a:p>
            <a:pPr algn="ctr" marR="2540">
              <a:lnSpc>
                <a:spcPct val="100000"/>
              </a:lnSpc>
              <a:spcBef>
                <a:spcPts val="120"/>
              </a:spcBef>
            </a:pPr>
            <a:r>
              <a:rPr dirty="0" sz="900" spc="-5">
                <a:latin typeface="Arial MT"/>
                <a:cs typeface="Arial MT"/>
              </a:rPr>
              <a:t>Electronic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City,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Hosur Road,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Bengaluru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-</a:t>
            </a:r>
            <a:r>
              <a:rPr dirty="0" sz="900" spc="-2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560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100,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Karnataka, India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9585" y="469963"/>
            <a:ext cx="1428114" cy="6212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58748" y="1345438"/>
            <a:ext cx="9550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CHAPTER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5772" y="1769110"/>
            <a:ext cx="6092190" cy="60083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97485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LITERAT</a:t>
            </a:r>
            <a:r>
              <a:rPr dirty="0" sz="1300" spc="-15" b="1">
                <a:latin typeface="Times New Roman"/>
                <a:cs typeface="Times New Roman"/>
              </a:rPr>
              <a:t>U</a:t>
            </a:r>
            <a:r>
              <a:rPr dirty="0" sz="1300" spc="-10" b="1">
                <a:latin typeface="Times New Roman"/>
                <a:cs typeface="Times New Roman"/>
              </a:rPr>
              <a:t>R</a:t>
            </a:r>
            <a:r>
              <a:rPr dirty="0" sz="1300" spc="-5" b="1">
                <a:latin typeface="Times New Roman"/>
                <a:cs typeface="Times New Roman"/>
              </a:rPr>
              <a:t>E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SU</a:t>
            </a:r>
            <a:r>
              <a:rPr dirty="0" sz="1300" spc="-20" b="1">
                <a:latin typeface="Times New Roman"/>
                <a:cs typeface="Times New Roman"/>
              </a:rPr>
              <a:t>R</a:t>
            </a:r>
            <a:r>
              <a:rPr dirty="0" sz="1300" spc="-5" b="1">
                <a:latin typeface="Times New Roman"/>
                <a:cs typeface="Times New Roman"/>
              </a:rPr>
              <a:t>VEY</a:t>
            </a:r>
            <a:endParaRPr sz="1300">
              <a:latin typeface="Times New Roman"/>
              <a:cs typeface="Times New Roman"/>
            </a:endParaRPr>
          </a:p>
          <a:p>
            <a:pPr algn="just" marL="329565" marR="1345565">
              <a:lnSpc>
                <a:spcPct val="140800"/>
              </a:lnSpc>
              <a:spcBef>
                <a:spcPts val="705"/>
              </a:spcBef>
            </a:pPr>
            <a:r>
              <a:rPr dirty="0" sz="1300" spc="-5" b="1">
                <a:latin typeface="Times New Roman"/>
                <a:cs typeface="Times New Roman"/>
              </a:rPr>
              <a:t>[1]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Multi-agent tinerary planning based </a:t>
            </a:r>
            <a:r>
              <a:rPr dirty="0" sz="1300" b="1">
                <a:latin typeface="Times New Roman"/>
                <a:cs typeface="Times New Roman"/>
              </a:rPr>
              <a:t>Voronoi </a:t>
            </a:r>
            <a:r>
              <a:rPr dirty="0" sz="1300" spc="-5" b="1">
                <a:latin typeface="Times New Roman"/>
                <a:cs typeface="Times New Roman"/>
              </a:rPr>
              <a:t>dividing </a:t>
            </a:r>
            <a:r>
              <a:rPr dirty="0" sz="1300" b="1">
                <a:latin typeface="Times New Roman"/>
                <a:cs typeface="Times New Roman"/>
              </a:rPr>
              <a:t>and </a:t>
            </a:r>
            <a:r>
              <a:rPr dirty="0" sz="1300" spc="-31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Discretemultiobjective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Particle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swarm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optimisation</a:t>
            </a:r>
            <a:endParaRPr sz="13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39000"/>
              </a:lnSpc>
              <a:spcBef>
                <a:spcPts val="55"/>
              </a:spcBef>
            </a:pPr>
            <a:r>
              <a:rPr dirty="0" sz="1200">
                <a:latin typeface="Times New Roman"/>
                <a:cs typeface="Times New Roman"/>
              </a:rPr>
              <a:t>Mobility </a:t>
            </a:r>
            <a:r>
              <a:rPr dirty="0" sz="1200" spc="-5">
                <a:latin typeface="Times New Roman"/>
                <a:cs typeface="Times New Roman"/>
              </a:rPr>
              <a:t>Agents (MAs) </a:t>
            </a:r>
            <a:r>
              <a:rPr dirty="0" sz="1200" spc="-1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software components </a:t>
            </a:r>
            <a:r>
              <a:rPr dirty="0" sz="1200">
                <a:latin typeface="Times New Roman"/>
                <a:cs typeface="Times New Roman"/>
              </a:rPr>
              <a:t>that move </a:t>
            </a:r>
            <a:r>
              <a:rPr dirty="0" sz="1200" spc="-5">
                <a:latin typeface="Times New Roman"/>
                <a:cs typeface="Times New Roman"/>
              </a:rPr>
              <a:t>from sub-system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sub-system, which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it possible to treat </a:t>
            </a:r>
            <a:r>
              <a:rPr dirty="0" sz="1200" spc="-5">
                <a:latin typeface="Times New Roman"/>
                <a:cs typeface="Times New Roman"/>
              </a:rPr>
              <a:t>applications </a:t>
            </a:r>
            <a:r>
              <a:rPr dirty="0" sz="1200">
                <a:latin typeface="Times New Roman"/>
                <a:cs typeface="Times New Roman"/>
              </a:rPr>
              <a:t>in a more </a:t>
            </a:r>
            <a:r>
              <a:rPr dirty="0" sz="1200" spc="-5">
                <a:latin typeface="Times New Roman"/>
                <a:cs typeface="Times New Roman"/>
              </a:rPr>
              <a:t>filexible </a:t>
            </a:r>
            <a:r>
              <a:rPr dirty="0" sz="1200">
                <a:latin typeface="Times New Roman"/>
                <a:cs typeface="Times New Roman"/>
              </a:rPr>
              <a:t>way, to distribute them locally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processing-collaborative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signals.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studies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proven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 is </a:t>
            </a:r>
            <a:r>
              <a:rPr dirty="0" sz="1200">
                <a:latin typeface="Times New Roman"/>
                <a:cs typeface="Times New Roman"/>
              </a:rPr>
              <a:t>more effective for data </a:t>
            </a:r>
            <a:r>
              <a:rPr dirty="0" sz="1200" spc="-5">
                <a:latin typeface="Times New Roman"/>
                <a:cs typeface="Times New Roman"/>
              </a:rPr>
              <a:t>collection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integration over </a:t>
            </a:r>
            <a:r>
              <a:rPr dirty="0" sz="1200">
                <a:latin typeface="Times New Roman"/>
                <a:cs typeface="Times New Roman"/>
              </a:rPr>
              <a:t>the CS </a:t>
            </a:r>
            <a:r>
              <a:rPr dirty="0" sz="1200" spc="-5">
                <a:latin typeface="Times New Roman"/>
                <a:cs typeface="Times New Roman"/>
              </a:rPr>
              <a:t>algorithm and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10">
                <a:latin typeface="Times New Roman"/>
                <a:cs typeface="Times New Roman"/>
              </a:rPr>
              <a:t>is </a:t>
            </a:r>
            <a:r>
              <a:rPr dirty="0" sz="1200" spc="-5">
                <a:latin typeface="Times New Roman"/>
                <a:cs typeface="Times New Roman"/>
              </a:rPr>
              <a:t> applicable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quality enhancement. </a:t>
            </a:r>
            <a:r>
              <a:rPr dirty="0" sz="1200">
                <a:latin typeface="Times New Roman"/>
                <a:cs typeface="Times New Roman"/>
              </a:rPr>
              <a:t>The suggested </a:t>
            </a:r>
            <a:r>
              <a:rPr dirty="0" sz="1200" spc="-5">
                <a:latin typeface="Times New Roman"/>
                <a:cs typeface="Times New Roman"/>
              </a:rPr>
              <a:t>technique is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network </a:t>
            </a:r>
            <a:r>
              <a:rPr dirty="0" sz="1200">
                <a:latin typeface="Times New Roman"/>
                <a:cs typeface="Times New Roman"/>
              </a:rPr>
              <a:t>division into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Voronoi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raw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zone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intermediate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9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Individual nodes at ag intermediate level </a:t>
            </a:r>
            <a:r>
              <a:rPr dirty="0" sz="1200">
                <a:latin typeface="Times New Roman"/>
                <a:cs typeface="Times New Roman"/>
              </a:rPr>
              <a:t>gather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group </a:t>
            </a:r>
            <a:r>
              <a:rPr dirty="0" sz="1200" spc="-5">
                <a:latin typeface="Times New Roman"/>
                <a:cs typeface="Times New Roman"/>
              </a:rPr>
              <a:t>data before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 forwarded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primary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node,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particle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swarm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technology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selection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MA's data source node, </a:t>
            </a:r>
            <a:r>
              <a:rPr dirty="0" sz="1200">
                <a:latin typeface="Times New Roman"/>
                <a:cs typeface="Times New Roman"/>
              </a:rPr>
              <a:t>thus finding the </a:t>
            </a:r>
            <a:r>
              <a:rPr dirty="0" sz="1200" spc="-5">
                <a:latin typeface="Times New Roman"/>
                <a:cs typeface="Times New Roman"/>
              </a:rPr>
              <a:t>best path is achieved. </a:t>
            </a:r>
            <a:r>
              <a:rPr dirty="0" sz="1200">
                <a:latin typeface="Times New Roman"/>
                <a:cs typeface="Times New Roman"/>
              </a:rPr>
              <a:t>The simulation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proved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capability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algorithm </a:t>
            </a:r>
            <a:r>
              <a:rPr dirty="0" sz="1200">
                <a:latin typeface="Times New Roman"/>
                <a:cs typeface="Times New Roman"/>
              </a:rPr>
              <a:t>together with notable performance </a:t>
            </a:r>
            <a:r>
              <a:rPr dirty="0" sz="1200" spc="-5">
                <a:latin typeface="Times New Roman"/>
                <a:cs typeface="Times New Roman"/>
              </a:rPr>
              <a:t>increasing </a:t>
            </a:r>
            <a:r>
              <a:rPr dirty="0" sz="1200">
                <a:latin typeface="Times New Roman"/>
                <a:cs typeface="Times New Roman"/>
              </a:rPr>
              <a:t>potential 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comparison</a:t>
            </a:r>
            <a:r>
              <a:rPr dirty="0" sz="1200">
                <a:latin typeface="Times New Roman"/>
                <a:cs typeface="Times New Roman"/>
              </a:rPr>
              <a:t> with the</a:t>
            </a:r>
            <a:r>
              <a:rPr dirty="0" sz="1200" spc="-5">
                <a:latin typeface="Times New Roman"/>
                <a:cs typeface="Times New Roman"/>
              </a:rPr>
              <a:t> alternatives.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 sz="1400" spc="-5" b="1">
                <a:latin typeface="Calibri"/>
                <a:cs typeface="Calibri"/>
              </a:rPr>
              <a:t>Advantages</a:t>
            </a:r>
            <a:endParaRPr sz="1400">
              <a:latin typeface="Calibri"/>
              <a:cs typeface="Calibri"/>
            </a:endParaRPr>
          </a:p>
          <a:p>
            <a:pPr algn="just" marL="469900" marR="83820" indent="-228600">
              <a:lnSpc>
                <a:spcPts val="1970"/>
              </a:lnSpc>
              <a:spcBef>
                <a:spcPts val="40"/>
              </a:spcBef>
              <a:buSzPct val="108333"/>
              <a:buAutoNum type="arabi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Efficient Area Division: </a:t>
            </a:r>
            <a:r>
              <a:rPr dirty="0" sz="1200" spc="-10">
                <a:latin typeface="Times New Roman"/>
                <a:cs typeface="Times New Roman"/>
              </a:rPr>
              <a:t>Voronoi distribution assigns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particular area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destination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beready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locations.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endParaRPr sz="1200">
              <a:latin typeface="Times New Roman"/>
              <a:cs typeface="Times New Roman"/>
            </a:endParaRPr>
          </a:p>
          <a:p>
            <a:pPr algn="just" marL="469900" marR="85725">
              <a:lnSpc>
                <a:spcPts val="197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that it </a:t>
            </a:r>
            <a:r>
              <a:rPr dirty="0" sz="1200" spc="-5">
                <a:latin typeface="Times New Roman"/>
                <a:cs typeface="Times New Roman"/>
              </a:rPr>
              <a:t>organizes routes and optimizes destination suggestions based </a:t>
            </a:r>
            <a:r>
              <a:rPr dirty="0" sz="1200">
                <a:latin typeface="Times New Roman"/>
                <a:cs typeface="Times New Roman"/>
              </a:rPr>
              <a:t>on the proximity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availability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sites</a:t>
            </a:r>
            <a:r>
              <a:rPr dirty="0" sz="1200">
                <a:latin typeface="Times New Roman"/>
                <a:cs typeface="Times New Roman"/>
              </a:rPr>
              <a:t> that </a:t>
            </a:r>
            <a:r>
              <a:rPr dirty="0" sz="1200" spc="-5">
                <a:latin typeface="Times New Roman"/>
                <a:cs typeface="Times New Roman"/>
              </a:rPr>
              <a:t>witnesses</a:t>
            </a:r>
            <a:r>
              <a:rPr dirty="0" sz="1200">
                <a:latin typeface="Times New Roman"/>
                <a:cs typeface="Times New Roman"/>
              </a:rPr>
              <a:t> visit.</a:t>
            </a:r>
            <a:endParaRPr sz="1200">
              <a:latin typeface="Times New Roman"/>
              <a:cs typeface="Times New Roman"/>
            </a:endParaRPr>
          </a:p>
          <a:p>
            <a:pPr algn="just" marL="469900" marR="81280" indent="-228600">
              <a:lnSpc>
                <a:spcPct val="135600"/>
              </a:lnSpc>
              <a:spcBef>
                <a:spcPts val="160"/>
              </a:spcBef>
              <a:buSzPct val="108333"/>
              <a:buAutoNum type="arabicPeriod" startAt="2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Optimal POI Selection: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choosing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center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each region </a:t>
            </a:r>
            <a:r>
              <a:rPr dirty="0" sz="1200">
                <a:latin typeface="Times New Roman"/>
                <a:cs typeface="Times New Roman"/>
              </a:rPr>
              <a:t>of Voronoi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a point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support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view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geographical </a:t>
            </a:r>
            <a:r>
              <a:rPr dirty="0" sz="1200">
                <a:latin typeface="Times New Roman"/>
                <a:cs typeface="Times New Roman"/>
              </a:rPr>
              <a:t>distribution </a:t>
            </a:r>
            <a:r>
              <a:rPr dirty="0" sz="1200" spc="10">
                <a:latin typeface="Times New Roman"/>
                <a:cs typeface="Times New Roman"/>
              </a:rPr>
              <a:t>aswell,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this </a:t>
            </a:r>
            <a:r>
              <a:rPr dirty="0" sz="1200" spc="-5">
                <a:latin typeface="Times New Roman"/>
                <a:cs typeface="Times New Roman"/>
              </a:rPr>
              <a:t>way users could </a:t>
            </a:r>
            <a:r>
              <a:rPr dirty="0" sz="1200">
                <a:latin typeface="Times New Roman"/>
                <a:cs typeface="Times New Roman"/>
              </a:rPr>
              <a:t>get a full and </a:t>
            </a:r>
            <a:r>
              <a:rPr dirty="0" sz="1200" spc="-5">
                <a:latin typeface="Times New Roman"/>
                <a:cs typeface="Times New Roman"/>
              </a:rPr>
              <a:t>rich </a:t>
            </a:r>
            <a:r>
              <a:rPr dirty="0" sz="1200">
                <a:latin typeface="Times New Roman"/>
                <a:cs typeface="Times New Roman"/>
              </a:rPr>
              <a:t>trip plan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reflects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r>
              <a:rPr dirty="0" sz="1200">
                <a:latin typeface="Times New Roman"/>
                <a:cs typeface="Times New Roman"/>
              </a:rPr>
              <a:t> of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destination..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5850890" cy="2022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MT"/>
              <a:cs typeface="Arial MT"/>
            </a:endParaRPr>
          </a:p>
          <a:p>
            <a:pPr algn="just" marL="356870" marR="5080" indent="-228600">
              <a:lnSpc>
                <a:spcPct val="138700"/>
              </a:lnSpc>
              <a:buAutoNum type="arabicPeriod" startAt="3"/>
              <a:tabLst>
                <a:tab pos="357505" algn="l"/>
              </a:tabLst>
            </a:pPr>
            <a:r>
              <a:rPr dirty="0" sz="1200" spc="-5">
                <a:latin typeface="Times New Roman"/>
                <a:cs typeface="Times New Roman"/>
              </a:rPr>
              <a:t>Balanced Itineraries: </a:t>
            </a:r>
            <a:r>
              <a:rPr dirty="0" sz="1200">
                <a:latin typeface="Times New Roman"/>
                <a:cs typeface="Times New Roman"/>
              </a:rPr>
              <a:t>Voronoi </a:t>
            </a:r>
            <a:r>
              <a:rPr dirty="0" sz="1200" spc="-5">
                <a:latin typeface="Times New Roman"/>
                <a:cs typeface="Times New Roman"/>
              </a:rPr>
              <a:t>diagrams show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probability </a:t>
            </a:r>
            <a:r>
              <a:rPr dirty="0" sz="1200">
                <a:latin typeface="Times New Roman"/>
                <a:cs typeface="Times New Roman"/>
              </a:rPr>
              <a:t>of a particular POI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selected and </a:t>
            </a:r>
            <a:r>
              <a:rPr dirty="0" sz="1200">
                <a:latin typeface="Times New Roman"/>
                <a:cs typeface="Times New Roman"/>
              </a:rPr>
              <a:t>thus </a:t>
            </a:r>
            <a:r>
              <a:rPr dirty="0" sz="1200" spc="-5">
                <a:latin typeface="Times New Roman"/>
                <a:cs typeface="Times New Roman"/>
              </a:rPr>
              <a:t>subsequently helping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distribute </a:t>
            </a:r>
            <a:r>
              <a:rPr dirty="0" sz="1200" spc="-10">
                <a:latin typeface="Times New Roman"/>
                <a:cs typeface="Times New Roman"/>
              </a:rPr>
              <a:t>POIs </a:t>
            </a:r>
            <a:r>
              <a:rPr dirty="0" sz="1200" spc="-5">
                <a:latin typeface="Times New Roman"/>
                <a:cs typeface="Times New Roman"/>
              </a:rPr>
              <a:t>equitably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the destination,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alsoensures a </a:t>
            </a:r>
            <a:r>
              <a:rPr dirty="0" sz="1200" spc="-5">
                <a:latin typeface="Times New Roman"/>
                <a:cs typeface="Times New Roman"/>
              </a:rPr>
              <a:t>comprehensive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balanced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  <a:p>
            <a:pPr algn="just" marL="356870" marR="8890" indent="-228600">
              <a:lnSpc>
                <a:spcPct val="138800"/>
              </a:lnSpc>
              <a:spcBef>
                <a:spcPts val="464"/>
              </a:spcBef>
              <a:buAutoNum type="arabicPeriod" startAt="3"/>
              <a:tabLst>
                <a:tab pos="357505" algn="l"/>
              </a:tabLst>
            </a:pPr>
            <a:r>
              <a:rPr dirty="0" sz="1200" spc="-5">
                <a:latin typeface="Times New Roman"/>
                <a:cs typeface="Times New Roman"/>
              </a:rPr>
              <a:t>Improved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Performance:</a:t>
            </a:r>
            <a:r>
              <a:rPr dirty="0" sz="1200">
                <a:latin typeface="Times New Roman"/>
                <a:cs typeface="Times New Roman"/>
              </a:rPr>
              <a:t> In light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other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approaches,</a:t>
            </a:r>
            <a:r>
              <a:rPr dirty="0" sz="1200">
                <a:latin typeface="Times New Roman"/>
                <a:cs typeface="Times New Roman"/>
              </a:rPr>
              <a:t> variations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Voronoi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 </a:t>
            </a:r>
            <a:r>
              <a:rPr dirty="0" sz="1200">
                <a:latin typeface="Times New Roman"/>
                <a:cs typeface="Times New Roman"/>
              </a:rPr>
              <a:t>imply </a:t>
            </a:r>
            <a:r>
              <a:rPr dirty="0" sz="1200" spc="-5">
                <a:latin typeface="Times New Roman"/>
                <a:cs typeface="Times New Roman"/>
              </a:rPr>
              <a:t>having </a:t>
            </a:r>
            <a:r>
              <a:rPr dirty="0" sz="1200">
                <a:latin typeface="Times New Roman"/>
                <a:cs typeface="Times New Roman"/>
              </a:rPr>
              <a:t>a better performance index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relates </a:t>
            </a:r>
            <a:r>
              <a:rPr dirty="0" sz="1200">
                <a:latin typeface="Times New Roman"/>
                <a:cs typeface="Times New Roman"/>
              </a:rPr>
              <a:t>to travel time, </a:t>
            </a:r>
            <a:r>
              <a:rPr dirty="0" sz="1200" spc="-5">
                <a:latin typeface="Times New Roman"/>
                <a:cs typeface="Times New Roman"/>
              </a:rPr>
              <a:t>total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 andgenerally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handy </a:t>
            </a:r>
            <a:r>
              <a:rPr dirty="0" sz="1200" spc="-5">
                <a:latin typeface="Times New Roman"/>
                <a:cs typeface="Times New Roman"/>
              </a:rPr>
              <a:t>routing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paths.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45616" y="3220338"/>
            <a:ext cx="5702935" cy="314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Limitations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algn="just" marL="388620" marR="6350" indent="-228600">
              <a:lnSpc>
                <a:spcPct val="131500"/>
              </a:lnSpc>
              <a:spcBef>
                <a:spcPts val="1055"/>
              </a:spcBef>
              <a:buSzPct val="116666"/>
              <a:buAutoNum type="arabicPeriod"/>
              <a:tabLst>
                <a:tab pos="389255" algn="l"/>
              </a:tabLst>
            </a:pPr>
            <a:r>
              <a:rPr dirty="0" sz="1200" spc="-5">
                <a:latin typeface="Times New Roman"/>
                <a:cs typeface="Times New Roman"/>
              </a:rPr>
              <a:t>Complexity: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complexities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involved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Voronoi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diagrams</a:t>
            </a:r>
            <a:r>
              <a:rPr dirty="0" sz="1200">
                <a:latin typeface="Times New Roman"/>
                <a:cs typeface="Times New Roman"/>
              </a:rPr>
              <a:t> within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>
                <a:latin typeface="Times New Roman"/>
                <a:cs typeface="Times New Roman"/>
              </a:rPr>
              <a:t> planning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 nowadays </a:t>
            </a:r>
            <a:r>
              <a:rPr dirty="0" sz="1200" spc="15">
                <a:latin typeface="Times New Roman"/>
                <a:cs typeface="Times New Roman"/>
              </a:rPr>
              <a:t>arebigger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 necessary </a:t>
            </a:r>
            <a:r>
              <a:rPr dirty="0" sz="1200">
                <a:latin typeface="Times New Roman"/>
                <a:cs typeface="Times New Roman"/>
              </a:rPr>
              <a:t>to have </a:t>
            </a:r>
            <a:r>
              <a:rPr dirty="0" sz="1200" spc="-5">
                <a:latin typeface="Times New Roman"/>
                <a:cs typeface="Times New Roman"/>
              </a:rPr>
              <a:t>efficient algorithms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computational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resources.</a:t>
            </a:r>
            <a:endParaRPr sz="1200">
              <a:latin typeface="Times New Roman"/>
              <a:cs typeface="Times New Roman"/>
            </a:endParaRPr>
          </a:p>
          <a:p>
            <a:pPr algn="just" marL="388620" marR="5080" indent="-228600">
              <a:lnSpc>
                <a:spcPts val="1930"/>
              </a:lnSpc>
              <a:spcBef>
                <a:spcPts val="340"/>
              </a:spcBef>
              <a:buSzPct val="116666"/>
              <a:buAutoNum type="arabicPeriod"/>
              <a:tabLst>
                <a:tab pos="389255" algn="l"/>
              </a:tabLst>
            </a:pPr>
            <a:r>
              <a:rPr dirty="0" sz="1200" spc="-5">
                <a:latin typeface="Times New Roman"/>
                <a:cs typeface="Times New Roman"/>
              </a:rPr>
              <a:t>Sensitivity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</a:t>
            </a:r>
            <a:r>
              <a:rPr dirty="0" sz="1200">
                <a:latin typeface="Times New Roman"/>
                <a:cs typeface="Times New Roman"/>
              </a:rPr>
              <a:t> Distribution: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efficiency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Voronoi-based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extensively rested </a:t>
            </a:r>
            <a:r>
              <a:rPr dirty="0" sz="1200">
                <a:latin typeface="Times New Roman"/>
                <a:cs typeface="Times New Roman"/>
              </a:rPr>
              <a:t>on the distribution of the </a:t>
            </a:r>
            <a:r>
              <a:rPr dirty="0" sz="1200" spc="-5">
                <a:latin typeface="Times New Roman"/>
                <a:cs typeface="Times New Roman"/>
              </a:rPr>
              <a:t>PKVs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destination </a:t>
            </a:r>
            <a:r>
              <a:rPr dirty="0" sz="1200">
                <a:latin typeface="Times New Roman"/>
                <a:cs typeface="Times New Roman"/>
              </a:rPr>
              <a:t>area. </a:t>
            </a:r>
            <a:r>
              <a:rPr dirty="0" sz="1200" spc="-5">
                <a:latin typeface="Times New Roman"/>
                <a:cs typeface="Times New Roman"/>
              </a:rPr>
              <a:t>Travelers </a:t>
            </a:r>
            <a:r>
              <a:rPr dirty="0" sz="1200">
                <a:latin typeface="Times New Roman"/>
                <a:cs typeface="Times New Roman"/>
              </a:rPr>
              <a:t> may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receive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unequal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thanoptimal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recommendations.</a:t>
            </a:r>
            <a:endParaRPr sz="1200">
              <a:latin typeface="Times New Roman"/>
              <a:cs typeface="Times New Roman"/>
            </a:endParaRPr>
          </a:p>
          <a:p>
            <a:pPr algn="just" marL="388620" marR="5715" indent="-228600">
              <a:lnSpc>
                <a:spcPts val="1920"/>
              </a:lnSpc>
              <a:spcBef>
                <a:spcPts val="210"/>
              </a:spcBef>
              <a:buSzPct val="116666"/>
              <a:buAutoNum type="arabicPeriod"/>
              <a:tabLst>
                <a:tab pos="389255" algn="l"/>
              </a:tabLst>
            </a:pPr>
            <a:r>
              <a:rPr dirty="0" sz="1200" spc="-5">
                <a:latin typeface="Times New Roman"/>
                <a:cs typeface="Times New Roman"/>
              </a:rPr>
              <a:t>Scalability: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Voronoi-based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scaling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cover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meet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POls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</a:t>
            </a:r>
            <a:endParaRPr sz="1200">
              <a:latin typeface="Times New Roman"/>
              <a:cs typeface="Times New Roman"/>
            </a:endParaRPr>
          </a:p>
          <a:p>
            <a:pPr algn="just" marL="388620" marR="5715">
              <a:lnSpc>
                <a:spcPts val="1930"/>
              </a:lnSpc>
            </a:pPr>
            <a:r>
              <a:rPr dirty="0" sz="1200" spc="-5">
                <a:latin typeface="Times New Roman"/>
                <a:cs typeface="Times New Roman"/>
              </a:rPr>
              <a:t>face </a:t>
            </a:r>
            <a:r>
              <a:rPr dirty="0" sz="1200">
                <a:latin typeface="Times New Roman"/>
                <a:cs typeface="Times New Roman"/>
              </a:rPr>
              <a:t>difficulties </a:t>
            </a:r>
            <a:r>
              <a:rPr dirty="0" sz="1200" spc="10">
                <a:latin typeface="Times New Roman"/>
                <a:cs typeface="Times New Roman"/>
              </a:rPr>
              <a:t>inensuring </a:t>
            </a:r>
            <a:r>
              <a:rPr dirty="0" sz="1200" spc="-5">
                <a:latin typeface="Times New Roman"/>
                <a:cs typeface="Times New Roman"/>
              </a:rPr>
              <a:t>itinerary quality </a:t>
            </a:r>
            <a:r>
              <a:rPr dirty="0" sz="1200">
                <a:latin typeface="Times New Roman"/>
                <a:cs typeface="Times New Roman"/>
              </a:rPr>
              <a:t>due to the </a:t>
            </a:r>
            <a:r>
              <a:rPr dirty="0" sz="1200" spc="-5">
                <a:latin typeface="Times New Roman"/>
                <a:cs typeface="Times New Roman"/>
              </a:rPr>
              <a:t>necessity </a:t>
            </a:r>
            <a:r>
              <a:rPr dirty="0" sz="1200">
                <a:latin typeface="Times New Roman"/>
                <a:cs typeface="Times New Roman"/>
              </a:rPr>
              <a:t>of running </a:t>
            </a:r>
            <a:r>
              <a:rPr dirty="0" sz="1200" spc="-5">
                <a:latin typeface="Times New Roman"/>
                <a:cs typeface="Times New Roman"/>
              </a:rPr>
              <a:t>frequent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adjustments.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5772" y="761492"/>
            <a:ext cx="6124575" cy="6151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algn="just" marL="329565" marR="566420">
              <a:lnSpc>
                <a:spcPct val="140800"/>
              </a:lnSpc>
              <a:spcBef>
                <a:spcPts val="620"/>
              </a:spcBef>
            </a:pPr>
            <a:r>
              <a:rPr dirty="0" sz="1300" spc="-5" b="1">
                <a:latin typeface="Times New Roman"/>
                <a:cs typeface="Times New Roman"/>
              </a:rPr>
              <a:t>[2]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improving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itinerary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recommendations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for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tourists</a:t>
            </a:r>
            <a:r>
              <a:rPr dirty="0" sz="1300" b="1">
                <a:latin typeface="Times New Roman"/>
                <a:cs typeface="Times New Roman"/>
              </a:rPr>
              <a:t> through 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metaheuristicalgorithms: </a:t>
            </a:r>
            <a:r>
              <a:rPr dirty="0" sz="1300" spc="-5" b="1">
                <a:latin typeface="Times New Roman"/>
                <a:cs typeface="Times New Roman"/>
              </a:rPr>
              <a:t>an optimization proposal</a:t>
            </a:r>
            <a:endParaRPr sz="1300">
              <a:latin typeface="Times New Roman"/>
              <a:cs typeface="Times New Roman"/>
            </a:endParaRPr>
          </a:p>
          <a:p>
            <a:pPr algn="just" marL="12700" marR="28575">
              <a:lnSpc>
                <a:spcPct val="140000"/>
              </a:lnSpc>
              <a:spcBef>
                <a:spcPts val="55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research paper incorporates </a:t>
            </a:r>
            <a:r>
              <a:rPr dirty="0" sz="1200">
                <a:latin typeface="Times New Roman"/>
                <a:cs typeface="Times New Roman"/>
              </a:rPr>
              <a:t>metaheuristic </a:t>
            </a:r>
            <a:r>
              <a:rPr dirty="0" sz="1200" spc="-5">
                <a:latin typeface="Times New Roman"/>
                <a:cs typeface="Times New Roman"/>
              </a:rPr>
              <a:t>learning specifically </a:t>
            </a:r>
            <a:r>
              <a:rPr dirty="0" sz="1200">
                <a:latin typeface="Times New Roman"/>
                <a:cs typeface="Times New Roman"/>
              </a:rPr>
              <a:t>the k-means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Genetic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 (GA) </a:t>
            </a:r>
            <a:r>
              <a:rPr dirty="0" sz="1200">
                <a:latin typeface="Times New Roman"/>
                <a:cs typeface="Times New Roman"/>
              </a:rPr>
              <a:t>for the tourism route planning </a:t>
            </a:r>
            <a:r>
              <a:rPr dirty="0" sz="1200" spc="-5">
                <a:latin typeface="Times New Roman"/>
                <a:cs typeface="Times New Roman"/>
              </a:rPr>
              <a:t>improvement.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k-means algorithm is utilized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Points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Interest (POl) according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users interests,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GA is aimed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optimize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time in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having</a:t>
            </a:r>
            <a:r>
              <a:rPr dirty="0" sz="1200">
                <a:latin typeface="Times New Roman"/>
                <a:cs typeface="Times New Roman"/>
              </a:rPr>
              <a:t> a wide </a:t>
            </a:r>
            <a:r>
              <a:rPr dirty="0" sz="1200" spc="-5">
                <a:latin typeface="Times New Roman"/>
                <a:cs typeface="Times New Roman"/>
              </a:rPr>
              <a:t>range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preferences.</a:t>
            </a:r>
            <a:r>
              <a:rPr dirty="0" sz="1200">
                <a:latin typeface="Times New Roman"/>
                <a:cs typeface="Times New Roman"/>
              </a:rPr>
              <a:t> The GA </a:t>
            </a:r>
            <a:r>
              <a:rPr dirty="0" sz="1200" spc="-5">
                <a:latin typeface="Times New Roman"/>
                <a:cs typeface="Times New Roman"/>
              </a:rPr>
              <a:t>aims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display </a:t>
            </a:r>
            <a:r>
              <a:rPr dirty="0" sz="1200">
                <a:latin typeface="Times New Roman"/>
                <a:cs typeface="Times New Roman"/>
              </a:rPr>
              <a:t>the possible solutions </a:t>
            </a:r>
            <a:r>
              <a:rPr dirty="0" sz="1200" spc="-5">
                <a:latin typeface="Times New Roman"/>
                <a:cs typeface="Times New Roman"/>
              </a:rPr>
              <a:t>(routes) as </a:t>
            </a:r>
            <a:r>
              <a:rPr dirty="0" sz="1200">
                <a:latin typeface="Times New Roman"/>
                <a:cs typeface="Times New Roman"/>
              </a:rPr>
              <a:t>chromosomes that </a:t>
            </a:r>
            <a:r>
              <a:rPr dirty="0" sz="1200" spc="-5">
                <a:latin typeface="Times New Roman"/>
                <a:cs typeface="Times New Roman"/>
              </a:rPr>
              <a:t>will undergo changes </a:t>
            </a:r>
            <a:r>
              <a:rPr dirty="0" sz="1200">
                <a:latin typeface="Times New Roman"/>
                <a:cs typeface="Times New Roman"/>
              </a:rPr>
              <a:t>due to </a:t>
            </a:r>
            <a:r>
              <a:rPr dirty="0" sz="1200" spc="-5">
                <a:latin typeface="Times New Roman"/>
                <a:cs typeface="Times New Roman"/>
              </a:rPr>
              <a:t>selection,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crossover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mutation.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fitness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function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itinerary's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quality,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variables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and user constraints. </a:t>
            </a:r>
            <a:r>
              <a:rPr dirty="0" sz="1200">
                <a:latin typeface="Times New Roman"/>
                <a:cs typeface="Times New Roman"/>
              </a:rPr>
              <a:t>Thus, the inclusion of these </a:t>
            </a:r>
            <a:r>
              <a:rPr dirty="0" sz="1200" spc="-5">
                <a:latin typeface="Times New Roman"/>
                <a:cs typeface="Times New Roman"/>
              </a:rPr>
              <a:t>metaheuristic algorithms enhances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 only the </a:t>
            </a:r>
            <a:r>
              <a:rPr dirty="0" sz="1200" spc="-5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itinerary recommendations,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effectiveness and quickness.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Calibri"/>
                <a:cs typeface="Calibri"/>
              </a:rPr>
              <a:t>Advantages</a:t>
            </a:r>
            <a:r>
              <a:rPr dirty="0" sz="1400" b="1">
                <a:latin typeface="Calibri"/>
                <a:cs typeface="Calibri"/>
              </a:rPr>
              <a:t> :</a:t>
            </a:r>
            <a:endParaRPr sz="1400">
              <a:latin typeface="Calibri"/>
              <a:cs typeface="Calibri"/>
            </a:endParaRPr>
          </a:p>
          <a:p>
            <a:pPr algn="just" marL="469900" marR="256540" indent="-228600">
              <a:lnSpc>
                <a:spcPct val="138700"/>
              </a:lnSpc>
              <a:spcBef>
                <a:spcPts val="555"/>
              </a:spcBef>
              <a:buAutoNum type="arabi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Enhanced Travel Experiences: Through </a:t>
            </a:r>
            <a:r>
              <a:rPr dirty="0" sz="1200">
                <a:latin typeface="Times New Roman"/>
                <a:cs typeface="Times New Roman"/>
              </a:rPr>
              <a:t>guidance of </a:t>
            </a:r>
            <a:r>
              <a:rPr dirty="0" sz="1200" spc="-5">
                <a:latin typeface="Times New Roman"/>
                <a:cs typeface="Times New Roman"/>
              </a:rPr>
              <a:t>genome algorithm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Genetic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adds 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extra ingredient </a:t>
            </a:r>
            <a:r>
              <a:rPr dirty="0" sz="1200">
                <a:latin typeface="Times New Roman"/>
                <a:cs typeface="Times New Roman"/>
              </a:rPr>
              <a:t>to tourists'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experiences </a:t>
            </a:r>
            <a:r>
              <a:rPr dirty="0" sz="1200">
                <a:latin typeface="Times New Roman"/>
                <a:cs typeface="Times New Roman"/>
              </a:rPr>
              <a:t>turning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apiece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memory.</a:t>
            </a:r>
            <a:endParaRPr sz="1200">
              <a:latin typeface="Times New Roman"/>
              <a:cs typeface="Times New Roman"/>
            </a:endParaRPr>
          </a:p>
          <a:p>
            <a:pPr algn="just" marL="469900" marR="5080" indent="-228600">
              <a:lnSpc>
                <a:spcPct val="138900"/>
              </a:lnSpc>
              <a:spcBef>
                <a:spcPts val="5"/>
              </a:spcBef>
              <a:buAutoNum type="arabi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Personalized Itinerary Recommendations: Being 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see,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example, recommendations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20">
                <a:latin typeface="Times New Roman"/>
                <a:cs typeface="Times New Roman"/>
              </a:rPr>
              <a:t>forthe </a:t>
            </a:r>
            <a:r>
              <a:rPr dirty="0" sz="1200" spc="-5">
                <a:latin typeface="Times New Roman"/>
                <a:cs typeface="Times New Roman"/>
              </a:rPr>
              <a:t>places </a:t>
            </a:r>
            <a:r>
              <a:rPr dirty="0" sz="1200">
                <a:latin typeface="Times New Roman"/>
                <a:cs typeface="Times New Roman"/>
              </a:rPr>
              <a:t>to go, activities to do, or to obtain more </a:t>
            </a:r>
            <a:r>
              <a:rPr dirty="0" sz="1200" spc="-5">
                <a:latin typeface="Times New Roman"/>
                <a:cs typeface="Times New Roman"/>
              </a:rPr>
              <a:t>information about </a:t>
            </a:r>
            <a:r>
              <a:rPr dirty="0" sz="1200">
                <a:latin typeface="Times New Roman"/>
                <a:cs typeface="Times New Roman"/>
              </a:rPr>
              <a:t>your </a:t>
            </a:r>
            <a:r>
              <a:rPr dirty="0" sz="1200" spc="-5">
                <a:latin typeface="Times New Roman"/>
                <a:cs typeface="Times New Roman"/>
              </a:rPr>
              <a:t>destination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become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easier</a:t>
            </a:r>
            <a:r>
              <a:rPr dirty="0" sz="1200">
                <a:latin typeface="Times New Roman"/>
                <a:cs typeface="Times New Roman"/>
              </a:rPr>
              <a:t> through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personalized itineraries</a:t>
            </a:r>
            <a:r>
              <a:rPr dirty="0" sz="1200">
                <a:latin typeface="Times New Roman"/>
                <a:cs typeface="Times New Roman"/>
              </a:rPr>
              <a:t> 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one's</a:t>
            </a:r>
            <a:r>
              <a:rPr dirty="0" sz="1200">
                <a:latin typeface="Times New Roman"/>
                <a:cs typeface="Times New Roman"/>
              </a:rPr>
              <a:t> preferences.</a:t>
            </a:r>
            <a:endParaRPr sz="1200">
              <a:latin typeface="Times New Roman"/>
              <a:cs typeface="Times New Roman"/>
            </a:endParaRPr>
          </a:p>
          <a:p>
            <a:pPr algn="just" marL="469900" marR="22860" indent="-228600">
              <a:lnSpc>
                <a:spcPct val="138900"/>
              </a:lnSpc>
              <a:buAutoNum type="arabicPeriod"/>
              <a:tabLst>
                <a:tab pos="470534" algn="l"/>
              </a:tabLst>
            </a:pPr>
            <a:r>
              <a:rPr dirty="0" sz="1200" spc="-10">
                <a:latin typeface="Times New Roman"/>
                <a:cs typeface="Times New Roman"/>
              </a:rPr>
              <a:t>Scalability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Adaptability: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Scalability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recommender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system's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design, allowing processing </a:t>
            </a:r>
            <a:r>
              <a:rPr dirty="0" sz="1200">
                <a:latin typeface="Times New Roman"/>
                <a:cs typeface="Times New Roman"/>
              </a:rPr>
              <a:t>of huge number of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swiftly.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can </a:t>
            </a:r>
            <a:r>
              <a:rPr dirty="0" sz="1200" spc="-5">
                <a:latin typeface="Times New Roman"/>
                <a:cs typeface="Times New Roman"/>
              </a:rPr>
              <a:t>also adjust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amends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personal preferences and </a:t>
            </a:r>
            <a:r>
              <a:rPr dirty="0" sz="1200">
                <a:latin typeface="Times New Roman"/>
                <a:cs typeface="Times New Roman"/>
              </a:rPr>
              <a:t>surrounding </a:t>
            </a:r>
            <a:r>
              <a:rPr dirty="0" sz="1200" spc="-5">
                <a:latin typeface="Times New Roman"/>
                <a:cs typeface="Times New Roman"/>
              </a:rPr>
              <a:t>'temperament', </a:t>
            </a:r>
            <a:r>
              <a:rPr dirty="0" sz="1200">
                <a:latin typeface="Times New Roman"/>
                <a:cs typeface="Times New Roman"/>
              </a:rPr>
              <a:t>resulting in </a:t>
            </a:r>
            <a:r>
              <a:rPr dirty="0" sz="1200" spc="-5">
                <a:latin typeface="Times New Roman"/>
                <a:cs typeface="Times New Roman"/>
              </a:rPr>
              <a:t>its usefulness </a:t>
            </a:r>
            <a:r>
              <a:rPr dirty="0" sz="1200">
                <a:latin typeface="Times New Roman"/>
                <a:cs typeface="Times New Roman"/>
              </a:rPr>
              <a:t> throughout</a:t>
            </a:r>
            <a:r>
              <a:rPr dirty="0" sz="1200" spc="-5">
                <a:latin typeface="Times New Roman"/>
                <a:cs typeface="Times New Roman"/>
              </a:rPr>
              <a:t> different</a:t>
            </a:r>
            <a:r>
              <a:rPr dirty="0" sz="1200">
                <a:latin typeface="Times New Roman"/>
                <a:cs typeface="Times New Roman"/>
              </a:rPr>
              <a:t> tourist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24916" y="1898650"/>
            <a:ext cx="6170930" cy="5956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61009" marR="81915" indent="-228600">
              <a:lnSpc>
                <a:spcPct val="1386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Suggestions: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Tourists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obtain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advantage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receiving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gives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suitable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(POIs) </a:t>
            </a:r>
            <a:r>
              <a:rPr dirty="0" sz="1200">
                <a:latin typeface="Times New Roman"/>
                <a:cs typeface="Times New Roman"/>
              </a:rPr>
              <a:t> sojourning through their journey.This </a:t>
            </a:r>
            <a:r>
              <a:rPr dirty="0" sz="1200" spc="-5">
                <a:latin typeface="Times New Roman"/>
                <a:cs typeface="Times New Roman"/>
              </a:rPr>
              <a:t>function </a:t>
            </a:r>
            <a:r>
              <a:rPr dirty="0" sz="1200">
                <a:latin typeface="Times New Roman"/>
                <a:cs typeface="Times New Roman"/>
              </a:rPr>
              <a:t>displays the responsive </a:t>
            </a:r>
            <a:r>
              <a:rPr dirty="0" sz="1200" spc="-5">
                <a:latin typeface="Times New Roman"/>
                <a:cs typeface="Times New Roman"/>
              </a:rPr>
              <a:t>character and allows 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quick-decision</a:t>
            </a:r>
            <a:r>
              <a:rPr dirty="0" sz="1200">
                <a:latin typeface="Times New Roman"/>
                <a:cs typeface="Times New Roman"/>
              </a:rPr>
              <a:t> among the </a:t>
            </a:r>
            <a:r>
              <a:rPr dirty="0" sz="1200" spc="-5">
                <a:latin typeface="Times New Roman"/>
                <a:cs typeface="Times New Roman"/>
              </a:rPr>
              <a:t>consumers.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5" b="1">
                <a:latin typeface="Calibri"/>
                <a:cs typeface="Calibri"/>
              </a:rPr>
              <a:t>Limitations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algn="just" marL="485140" marR="5080" indent="-228600">
              <a:lnSpc>
                <a:spcPct val="138700"/>
              </a:lnSpc>
              <a:spcBef>
                <a:spcPts val="1010"/>
              </a:spcBef>
              <a:buAutoNum type="arabicPeriod"/>
              <a:tabLst>
                <a:tab pos="485775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 Accuracy and </a:t>
            </a:r>
            <a:r>
              <a:rPr dirty="0" sz="1200">
                <a:latin typeface="Times New Roman"/>
                <a:cs typeface="Times New Roman"/>
              </a:rPr>
              <a:t>Updates: The </a:t>
            </a:r>
            <a:r>
              <a:rPr dirty="0" sz="1200" spc="-5">
                <a:latin typeface="Times New Roman"/>
                <a:cs typeface="Times New Roman"/>
              </a:rPr>
              <a:t>accuracy </a:t>
            </a:r>
            <a:r>
              <a:rPr dirty="0" sz="1200">
                <a:latin typeface="Times New Roman"/>
                <a:cs typeface="Times New Roman"/>
              </a:rPr>
              <a:t>of this </a:t>
            </a:r>
            <a:r>
              <a:rPr dirty="0" sz="1200" spc="-5">
                <a:latin typeface="Times New Roman"/>
                <a:cs typeface="Times New Roman"/>
              </a:rPr>
              <a:t>system completely depends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its database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 correct </a:t>
            </a:r>
            <a:r>
              <a:rPr dirty="0" sz="1200">
                <a:latin typeface="Times New Roman"/>
                <a:cs typeface="Times New Roman"/>
              </a:rPr>
              <a:t>and up-to-date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places. Such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updated at periodintervals as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development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>
                <a:latin typeface="Times New Roman"/>
                <a:cs typeface="Times New Roman"/>
              </a:rPr>
              <a:t> occur in these </a:t>
            </a:r>
            <a:r>
              <a:rPr dirty="0" sz="1200" spc="-5">
                <a:latin typeface="Times New Roman"/>
                <a:cs typeface="Times New Roman"/>
              </a:rPr>
              <a:t>areas.</a:t>
            </a:r>
            <a:endParaRPr sz="1200">
              <a:latin typeface="Times New Roman"/>
              <a:cs typeface="Times New Roman"/>
            </a:endParaRPr>
          </a:p>
          <a:p>
            <a:pPr algn="just" marL="485140" marR="130175" indent="-228600">
              <a:lnSpc>
                <a:spcPct val="138900"/>
              </a:lnSpc>
              <a:spcBef>
                <a:spcPts val="5"/>
              </a:spcBef>
              <a:buAutoNum type="arabicPeriod"/>
              <a:tabLst>
                <a:tab pos="485775" algn="l"/>
              </a:tabLst>
            </a:pPr>
            <a:r>
              <a:rPr dirty="0" sz="1200" spc="-5">
                <a:latin typeface="Times New Roman"/>
                <a:cs typeface="Times New Roman"/>
              </a:rPr>
              <a:t>Adapting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Different Places: </a:t>
            </a:r>
            <a:r>
              <a:rPr dirty="0" sz="1200">
                <a:latin typeface="Times New Roman"/>
                <a:cs typeface="Times New Roman"/>
              </a:rPr>
              <a:t>The main </a:t>
            </a:r>
            <a:r>
              <a:rPr dirty="0" sz="1200" spc="-5">
                <a:latin typeface="Times New Roman"/>
                <a:cs typeface="Times New Roman"/>
              </a:rPr>
              <a:t>objective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System is travelling </a:t>
            </a:r>
            <a:r>
              <a:rPr dirty="0" sz="1200">
                <a:latin typeface="Times New Roman"/>
                <a:cs typeface="Times New Roman"/>
              </a:rPr>
              <a:t>in particular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area.Besides that, it </a:t>
            </a:r>
            <a:r>
              <a:rPr dirty="0" sz="1200" spc="-5">
                <a:latin typeface="Times New Roman"/>
                <a:cs typeface="Times New Roman"/>
              </a:rPr>
              <a:t>could apply </a:t>
            </a:r>
            <a:r>
              <a:rPr dirty="0" sz="1200">
                <a:latin typeface="Times New Roman"/>
                <a:cs typeface="Times New Roman"/>
              </a:rPr>
              <a:t>to other types of </a:t>
            </a:r>
            <a:r>
              <a:rPr dirty="0" sz="1200" spc="-5">
                <a:latin typeface="Times New Roman"/>
                <a:cs typeface="Times New Roman"/>
              </a:rPr>
              <a:t>places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destinations.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necessity </a:t>
            </a:r>
            <a:r>
              <a:rPr dirty="0" sz="1200">
                <a:latin typeface="Times New Roman"/>
                <a:cs typeface="Times New Roman"/>
              </a:rPr>
              <a:t>to improve </a:t>
            </a:r>
            <a:r>
              <a:rPr dirty="0" sz="1200" spc="-5">
                <a:latin typeface="Times New Roman"/>
                <a:cs typeface="Times New Roman"/>
              </a:rPr>
              <a:t>its capability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flexible, ambiguous and also </a:t>
            </a:r>
            <a:r>
              <a:rPr dirty="0" sz="1200">
                <a:latin typeface="Times New Roman"/>
                <a:cs typeface="Times New Roman"/>
              </a:rPr>
              <a:t>prove the limits 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simulating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critical</a:t>
            </a:r>
            <a:r>
              <a:rPr dirty="0" sz="1200">
                <a:latin typeface="Times New Roman"/>
                <a:cs typeface="Times New Roman"/>
              </a:rPr>
              <a:t> foreign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enhanced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exists.</a:t>
            </a:r>
            <a:endParaRPr sz="1200">
              <a:latin typeface="Times New Roman"/>
              <a:cs typeface="Times New Roman"/>
            </a:endParaRPr>
          </a:p>
          <a:p>
            <a:pPr algn="just" marL="485140" marR="234950" indent="-228600">
              <a:lnSpc>
                <a:spcPct val="139200"/>
              </a:lnSpc>
              <a:buAutoNum type="arabicPeriod"/>
              <a:tabLst>
                <a:tab pos="485775" algn="l"/>
              </a:tabLst>
            </a:pPr>
            <a:r>
              <a:rPr dirty="0" sz="1200" spc="-5">
                <a:latin typeface="Times New Roman"/>
                <a:cs typeface="Times New Roman"/>
              </a:rPr>
              <a:t>Understanding User Feedback: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survey comprise </a:t>
            </a:r>
            <a:r>
              <a:rPr dirty="0" sz="1200">
                <a:latin typeface="Times New Roman"/>
                <a:cs typeface="Times New Roman"/>
              </a:rPr>
              <a:t>of 131 </a:t>
            </a:r>
            <a:r>
              <a:rPr dirty="0" sz="1200" spc="-5">
                <a:latin typeface="Times New Roman"/>
                <a:cs typeface="Times New Roman"/>
              </a:rPr>
              <a:t>respondents however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survey was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>
                <a:latin typeface="Times New Roman"/>
                <a:cs typeface="Times New Roman"/>
              </a:rPr>
              <a:t> helpful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stimulation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feedbacks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methodology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applied to analyze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  <a:p>
            <a:pPr marL="485140" marR="495934" indent="-228600">
              <a:lnSpc>
                <a:spcPts val="2000"/>
              </a:lnSpc>
              <a:spcBef>
                <a:spcPts val="150"/>
              </a:spcBef>
              <a:buAutoNum type="arabicPeriod"/>
              <a:tabLst>
                <a:tab pos="485775" algn="l"/>
              </a:tabLst>
            </a:pPr>
            <a:r>
              <a:rPr dirty="0" sz="1200">
                <a:latin typeface="Times New Roman"/>
                <a:cs typeface="Times New Roman"/>
              </a:rPr>
              <a:t>Picking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sample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size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boost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statistical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power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makes </a:t>
            </a:r>
            <a:r>
              <a:rPr dirty="0" sz="1200">
                <a:latin typeface="Times New Roman"/>
                <a:cs typeface="Times New Roman"/>
              </a:rPr>
              <a:t>thefindings more</a:t>
            </a:r>
            <a:r>
              <a:rPr dirty="0" sz="1200" spc="-5">
                <a:latin typeface="Times New Roman"/>
                <a:cs typeface="Times New Roman"/>
              </a:rPr>
              <a:t> trustworthy.</a:t>
            </a:r>
            <a:endParaRPr sz="1200">
              <a:latin typeface="Times New Roman"/>
              <a:cs typeface="Times New Roman"/>
            </a:endParaRPr>
          </a:p>
          <a:p>
            <a:pPr marL="485140" indent="-22860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485775" algn="l"/>
              </a:tabLst>
            </a:pPr>
            <a:r>
              <a:rPr dirty="0" sz="1200" spc="-5">
                <a:latin typeface="Times New Roman"/>
                <a:cs typeface="Times New Roman"/>
              </a:rPr>
              <a:t>Handling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Large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Amounts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algorithms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seem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comprehend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just" marL="485140" marR="159385">
              <a:lnSpc>
                <a:spcPct val="139000"/>
              </a:lnSpc>
            </a:pPr>
            <a:r>
              <a:rPr dirty="0" sz="1200" spc="-5">
                <a:latin typeface="Times New Roman"/>
                <a:cs typeface="Times New Roman"/>
              </a:rPr>
              <a:t>require complex </a:t>
            </a:r>
            <a:r>
              <a:rPr dirty="0" sz="1200">
                <a:latin typeface="Times New Roman"/>
                <a:cs typeface="Times New Roman"/>
              </a:rPr>
              <a:t>calculations, </a:t>
            </a:r>
            <a:r>
              <a:rPr dirty="0" sz="1200" spc="-5">
                <a:latin typeface="Times New Roman"/>
                <a:cs typeface="Times New Roman"/>
              </a:rPr>
              <a:t>especially </a:t>
            </a:r>
            <a:r>
              <a:rPr dirty="0" sz="1200">
                <a:latin typeface="Times New Roman"/>
                <a:cs typeface="Times New Roman"/>
              </a:rPr>
              <a:t>if the </a:t>
            </a:r>
            <a:r>
              <a:rPr dirty="0" sz="1200" spc="-5">
                <a:latin typeface="Times New Roman"/>
                <a:cs typeface="Times New Roman"/>
              </a:rPr>
              <a:t>system is planned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large amount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dataor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has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implement elaborate </a:t>
            </a: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processes.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essay will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focus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useful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comes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18819" y="1785874"/>
            <a:ext cx="6089650" cy="60051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8923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[3]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Graph </a:t>
            </a:r>
            <a:r>
              <a:rPr dirty="0" sz="1300" spc="-5" b="1">
                <a:latin typeface="Times New Roman"/>
                <a:cs typeface="Times New Roman"/>
              </a:rPr>
              <a:t>neural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network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for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traffic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forecasting: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Survey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9000"/>
              </a:lnSpc>
              <a:spcBef>
                <a:spcPts val="700"/>
              </a:spcBef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article shall be 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summarize </a:t>
            </a:r>
            <a:r>
              <a:rPr dirty="0" sz="1200">
                <a:latin typeface="Times New Roman"/>
                <a:cs typeface="Times New Roman"/>
              </a:rPr>
              <a:t>the use of the </a:t>
            </a:r>
            <a:r>
              <a:rPr dirty="0" sz="1200" spc="-5">
                <a:latin typeface="Times New Roman"/>
                <a:cs typeface="Times New Roman"/>
              </a:rPr>
              <a:t>traffic forecasting GNNs. Incoming </a:t>
            </a:r>
            <a:r>
              <a:rPr dirty="0" sz="1200">
                <a:latin typeface="Times New Roman"/>
                <a:cs typeface="Times New Roman"/>
              </a:rPr>
              <a:t>will, 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graphically.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They</a:t>
            </a:r>
            <a:r>
              <a:rPr dirty="0" sz="1200">
                <a:latin typeface="Times New Roman"/>
                <a:cs typeface="Times New Roman"/>
              </a:rPr>
              <a:t> 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conduction-level,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area-level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station-level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recurrent,convolutional and </a:t>
            </a:r>
            <a:r>
              <a:rPr dirty="0" sz="1200">
                <a:latin typeface="Times New Roman"/>
                <a:cs typeface="Times New Roman"/>
              </a:rPr>
              <a:t>autoencoder GNNs are made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described.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considers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obstacles and </a:t>
            </a:r>
            <a:r>
              <a:rPr dirty="0" sz="1200">
                <a:latin typeface="Times New Roman"/>
                <a:cs typeface="Times New Roman"/>
              </a:rPr>
              <a:t>methods for the </a:t>
            </a:r>
            <a:r>
              <a:rPr dirty="0" sz="1200" spc="-5">
                <a:latin typeface="Times New Roman"/>
                <a:cs typeface="Times New Roman"/>
              </a:rPr>
              <a:t>exploration </a:t>
            </a:r>
            <a:r>
              <a:rPr dirty="0" sz="1200">
                <a:latin typeface="Times New Roman"/>
                <a:cs typeface="Times New Roman"/>
              </a:rPr>
              <a:t>of traffic </a:t>
            </a:r>
            <a:r>
              <a:rPr dirty="0" sz="1200" spc="-5">
                <a:latin typeface="Times New Roman"/>
                <a:cs typeface="Times New Roman"/>
              </a:rPr>
              <a:t>forecasting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GNNs adopted </a:t>
            </a:r>
            <a:r>
              <a:rPr dirty="0" sz="1200">
                <a:latin typeface="Times New Roman"/>
                <a:cs typeface="Times New Roman"/>
              </a:rPr>
              <a:t>in future. 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paper is aimed at </a:t>
            </a:r>
            <a:r>
              <a:rPr dirty="0" sz="1200">
                <a:latin typeface="Times New Roman"/>
                <a:cs typeface="Times New Roman"/>
              </a:rPr>
              <a:t>being useful for both new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older </a:t>
            </a:r>
            <a:r>
              <a:rPr dirty="0" sz="1200" spc="-5">
                <a:latin typeface="Times New Roman"/>
                <a:cs typeface="Times New Roman"/>
              </a:rPr>
              <a:t>researchers;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able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open windows 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latest</a:t>
            </a:r>
            <a:r>
              <a:rPr dirty="0" sz="1200">
                <a:latin typeface="Times New Roman"/>
                <a:cs typeface="Times New Roman"/>
              </a:rPr>
              <a:t> graph-based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solutions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outcomes.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also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emphasises </a:t>
            </a:r>
            <a:r>
              <a:rPr dirty="0" sz="1200">
                <a:latin typeface="Times New Roman"/>
                <a:cs typeface="Times New Roman"/>
              </a:rPr>
              <a:t>the problems </a:t>
            </a:r>
            <a:r>
              <a:rPr dirty="0" sz="1200" spc="-5">
                <a:latin typeface="Times New Roman"/>
                <a:cs typeface="Times New Roman"/>
              </a:rPr>
              <a:t>encountered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implementation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Intelligent Transportation Systems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(ITSs)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city-scale.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conclusion section argues </a:t>
            </a:r>
            <a:r>
              <a:rPr dirty="0" sz="1200">
                <a:latin typeface="Times New Roman"/>
                <a:cs typeface="Times New Roman"/>
              </a:rPr>
              <a:t>that multi-task </a:t>
            </a:r>
            <a:r>
              <a:rPr dirty="0" sz="1200" spc="-5">
                <a:latin typeface="Times New Roman"/>
                <a:cs typeface="Times New Roman"/>
              </a:rPr>
              <a:t>framework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 privacy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issues</a:t>
            </a:r>
            <a:r>
              <a:rPr dirty="0" sz="1200">
                <a:latin typeface="Times New Roman"/>
                <a:cs typeface="Times New Roman"/>
              </a:rPr>
              <a:t> in the</a:t>
            </a:r>
            <a:r>
              <a:rPr dirty="0" sz="1200" spc="-5">
                <a:latin typeface="Times New Roman"/>
                <a:cs typeface="Times New Roman"/>
              </a:rPr>
              <a:t> transportation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field</a:t>
            </a:r>
            <a:r>
              <a:rPr dirty="0" sz="1200">
                <a:latin typeface="Times New Roman"/>
                <a:cs typeface="Times New Roman"/>
              </a:rPr>
              <a:t> should be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topic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future work.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Advantages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marL="469900" marR="165100" indent="-228600">
              <a:lnSpc>
                <a:spcPts val="1989"/>
              </a:lnSpc>
              <a:spcBef>
                <a:spcPts val="155"/>
              </a:spcBef>
              <a:buAutoNum type="arabicPeriod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Comprehensive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Review: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presents</a:t>
            </a:r>
            <a:r>
              <a:rPr dirty="0" sz="1200">
                <a:latin typeface="Times New Roman"/>
                <a:cs typeface="Times New Roman"/>
              </a:rPr>
              <a:t> a </a:t>
            </a:r>
            <a:r>
              <a:rPr dirty="0" sz="1200" spc="-5">
                <a:latin typeface="Times New Roman"/>
                <a:cs typeface="Times New Roman"/>
              </a:rPr>
              <a:t>complete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survey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 solutions</a:t>
            </a:r>
            <a:r>
              <a:rPr dirty="0" sz="1200" spc="-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forecasting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2018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2020.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  <a:p>
            <a:pPr algn="just" marL="469900">
              <a:lnSpc>
                <a:spcPct val="100000"/>
              </a:lnSpc>
              <a:spcBef>
                <a:spcPts val="409"/>
              </a:spcBef>
            </a:pPr>
            <a:r>
              <a:rPr dirty="0" sz="1200" spc="-5">
                <a:latin typeface="Times New Roman"/>
                <a:cs typeface="Times New Roman"/>
              </a:rPr>
              <a:t>deep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insight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relationships,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presented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</a:t>
            </a:r>
            <a:endParaRPr sz="1200">
              <a:latin typeface="Times New Roman"/>
              <a:cs typeface="Times New Roman"/>
            </a:endParaRPr>
          </a:p>
          <a:p>
            <a:pPr algn="just" marL="469900" marR="165100">
              <a:lnSpc>
                <a:spcPct val="138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formulation, and also the </a:t>
            </a:r>
            <a:r>
              <a:rPr dirty="0" sz="1200">
                <a:latin typeface="Times New Roman"/>
                <a:cs typeface="Times New Roman"/>
              </a:rPr>
              <a:t>models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graph neural networks(GNN) based traffic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forecasting research.</a:t>
            </a:r>
            <a:endParaRPr sz="1200">
              <a:latin typeface="Times New Roman"/>
              <a:cs typeface="Times New Roman"/>
            </a:endParaRPr>
          </a:p>
          <a:p>
            <a:pPr algn="just" marL="469900" marR="186690" indent="-228600">
              <a:lnSpc>
                <a:spcPct val="139200"/>
              </a:lnSpc>
              <a:buAutoNum type="arabicPeriod" startAt="2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Resource Collection: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provides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complete </a:t>
            </a:r>
            <a:r>
              <a:rPr dirty="0" sz="1200">
                <a:latin typeface="Times New Roman"/>
                <a:cs typeface="Times New Roman"/>
              </a:rPr>
              <a:t>scaffold of </a:t>
            </a:r>
            <a:r>
              <a:rPr dirty="0" sz="1200" spc="-5">
                <a:latin typeface="Times New Roman"/>
                <a:cs typeface="Times New Roman"/>
              </a:rPr>
              <a:t>GNNs </a:t>
            </a:r>
            <a:r>
              <a:rPr dirty="0" sz="1200">
                <a:latin typeface="Times New Roman"/>
                <a:cs typeface="Times New Roman"/>
              </a:rPr>
              <a:t>open datasets with </a:t>
            </a:r>
            <a:r>
              <a:rPr dirty="0" sz="1200" spc="-5">
                <a:latin typeface="Times New Roman"/>
                <a:cs typeface="Times New Roman"/>
              </a:rPr>
              <a:t>codes </a:t>
            </a:r>
            <a:r>
              <a:rPr dirty="0" sz="1200">
                <a:latin typeface="Times New Roman"/>
                <a:cs typeface="Times New Roman"/>
              </a:rPr>
              <a:t> that </a:t>
            </a:r>
            <a:r>
              <a:rPr dirty="0" sz="1200" spc="-5">
                <a:latin typeface="Times New Roman"/>
                <a:cs typeface="Times New Roman"/>
              </a:rPr>
              <a:t>are used </a:t>
            </a:r>
            <a:r>
              <a:rPr dirty="0" sz="1200">
                <a:latin typeface="Times New Roman"/>
                <a:cs typeface="Times New Roman"/>
              </a:rPr>
              <a:t>for replication </a:t>
            </a:r>
            <a:r>
              <a:rPr dirty="0" sz="1200" spc="-5">
                <a:latin typeface="Times New Roman"/>
                <a:cs typeface="Times New Roman"/>
              </a:rPr>
              <a:t>and comparison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GNNs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future work, </a:t>
            </a:r>
            <a:r>
              <a:rPr dirty="0" sz="1200">
                <a:latin typeface="Times New Roman"/>
                <a:cs typeface="Times New Roman"/>
              </a:rPr>
              <a:t>making it 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treasure-trove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gazing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researchers</a:t>
            </a:r>
            <a:r>
              <a:rPr dirty="0" sz="1200">
                <a:latin typeface="Times New Roman"/>
                <a:cs typeface="Times New Roman"/>
              </a:rPr>
              <a:t> in a</a:t>
            </a:r>
            <a:r>
              <a:rPr dirty="0" sz="1200" spc="-5">
                <a:latin typeface="Times New Roman"/>
                <a:cs typeface="Times New Roman"/>
              </a:rPr>
              <a:t> field.</a:t>
            </a:r>
            <a:endParaRPr sz="1200">
              <a:latin typeface="Times New Roman"/>
              <a:cs typeface="Times New Roman"/>
            </a:endParaRPr>
          </a:p>
          <a:p>
            <a:pPr algn="just" marL="469900" marR="198120" indent="-228600">
              <a:lnSpc>
                <a:spcPts val="2000"/>
              </a:lnSpc>
              <a:spcBef>
                <a:spcPts val="150"/>
              </a:spcBef>
              <a:buAutoNum type="arabicPeriod" startAt="2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Future Directions: </a:t>
            </a:r>
            <a:r>
              <a:rPr dirty="0" sz="1200">
                <a:latin typeface="Times New Roman"/>
                <a:cs typeface="Times New Roman"/>
              </a:rPr>
              <a:t>The paper </a:t>
            </a:r>
            <a:r>
              <a:rPr dirty="0" sz="1200" spc="-5">
                <a:latin typeface="Times New Roman"/>
                <a:cs typeface="Times New Roman"/>
              </a:rPr>
              <a:t>establishes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problems associated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utilizing GNNs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outlines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directions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researchers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algn="just" marL="469900" marR="196850">
              <a:lnSpc>
                <a:spcPts val="2000"/>
              </a:lnSpc>
            </a:pPr>
            <a:r>
              <a:rPr dirty="0" sz="1200" spc="-5">
                <a:latin typeface="Times New Roman"/>
                <a:cs typeface="Times New Roman"/>
              </a:rPr>
              <a:t>field. </a:t>
            </a:r>
            <a:r>
              <a:rPr dirty="0" sz="1200">
                <a:latin typeface="Times New Roman"/>
                <a:cs typeface="Times New Roman"/>
              </a:rPr>
              <a:t>The paper will, in </a:t>
            </a:r>
            <a:r>
              <a:rPr dirty="0" sz="1200" spc="-5">
                <a:latin typeface="Times New Roman"/>
                <a:cs typeface="Times New Roman"/>
              </a:rPr>
              <a:t>addition, </a:t>
            </a:r>
            <a:r>
              <a:rPr dirty="0" sz="1200">
                <a:latin typeface="Times New Roman"/>
                <a:cs typeface="Times New Roman"/>
              </a:rPr>
              <a:t>provide important insight into the </a:t>
            </a:r>
            <a:r>
              <a:rPr dirty="0" sz="1200" spc="-5">
                <a:latin typeface="Times New Roman"/>
                <a:cs typeface="Times New Roman"/>
              </a:rPr>
              <a:t>challenges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opportunities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88288" y="1473453"/>
            <a:ext cx="6107430" cy="7178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3985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Limitations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algn="just" marL="591185" marR="93980" indent="-228600">
              <a:lnSpc>
                <a:spcPct val="158200"/>
              </a:lnSpc>
              <a:spcBef>
                <a:spcPts val="770"/>
              </a:spcBef>
              <a:buAutoNum type="arabicPeriod"/>
              <a:tabLst>
                <a:tab pos="591820" algn="l"/>
              </a:tabLst>
            </a:pPr>
            <a:r>
              <a:rPr dirty="0" sz="1200" spc="-5">
                <a:latin typeface="Times New Roman"/>
                <a:cs typeface="Times New Roman"/>
              </a:rPr>
              <a:t>Practical Implementation Challenges: </a:t>
            </a:r>
            <a:r>
              <a:rPr dirty="0" sz="1200">
                <a:latin typeface="Times New Roman"/>
                <a:cs typeface="Times New Roman"/>
              </a:rPr>
              <a:t>The article pinpoints the </a:t>
            </a:r>
            <a:r>
              <a:rPr dirty="0" sz="1200" spc="-5">
                <a:latin typeface="Times New Roman"/>
                <a:cs typeface="Times New Roman"/>
              </a:rPr>
              <a:t>substantial </a:t>
            </a:r>
            <a:r>
              <a:rPr dirty="0" sz="1200">
                <a:latin typeface="Times New Roman"/>
                <a:cs typeface="Times New Roman"/>
              </a:rPr>
              <a:t>bias not only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 from </a:t>
            </a:r>
            <a:r>
              <a:rPr dirty="0" sz="1200">
                <a:latin typeface="Times New Roman"/>
                <a:cs typeface="Times New Roman"/>
              </a:rPr>
              <a:t>insufficient </a:t>
            </a:r>
            <a:r>
              <a:rPr dirty="0" sz="1200" spc="-5">
                <a:latin typeface="Times New Roman"/>
                <a:cs typeface="Times New Roman"/>
              </a:rPr>
              <a:t>amount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cases considered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present </a:t>
            </a:r>
            <a:r>
              <a:rPr dirty="0" sz="1200">
                <a:latin typeface="Times New Roman"/>
                <a:cs typeface="Times New Roman"/>
              </a:rPr>
              <a:t>GNNs </a:t>
            </a:r>
            <a:r>
              <a:rPr dirty="0" sz="1200" spc="-5">
                <a:latin typeface="Times New Roman"/>
                <a:cs typeface="Times New Roman"/>
              </a:rPr>
              <a:t>studies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 results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restriction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validity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 previously conducted research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periods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regions.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>
                <a:latin typeface="Times New Roman"/>
                <a:cs typeface="Times New Roman"/>
              </a:rPr>
              <a:t>would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also important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bear </a:t>
            </a:r>
            <a:r>
              <a:rPr dirty="0" sz="1200">
                <a:latin typeface="Times New Roman"/>
                <a:cs typeface="Times New Roman"/>
              </a:rPr>
              <a:t>in mind that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modification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 underlying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registered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updated,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necessity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difficulty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gathering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on-site.</a:t>
            </a:r>
            <a:endParaRPr sz="1200">
              <a:latin typeface="Times New Roman"/>
              <a:cs typeface="Times New Roman"/>
            </a:endParaRPr>
          </a:p>
          <a:p>
            <a:pPr algn="just" marL="591185" marR="5080" indent="-228600">
              <a:lnSpc>
                <a:spcPct val="139000"/>
              </a:lnSpc>
              <a:spcBef>
                <a:spcPts val="180"/>
              </a:spcBef>
              <a:buAutoNum type="arabicPeriod"/>
              <a:tabLst>
                <a:tab pos="591820" algn="l"/>
              </a:tabLst>
            </a:pPr>
            <a:r>
              <a:rPr dirty="0" sz="1200" spc="-5">
                <a:latin typeface="Times New Roman"/>
                <a:cs typeface="Times New Roman"/>
              </a:rPr>
              <a:t>Model Interpretation: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paper underlines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absent </a:t>
            </a:r>
            <a:r>
              <a:rPr dirty="0" sz="1200">
                <a:latin typeface="Times New Roman"/>
                <a:cs typeface="Times New Roman"/>
              </a:rPr>
              <a:t>model </a:t>
            </a:r>
            <a:r>
              <a:rPr dirty="0" sz="1200" spc="-5">
                <a:latin typeface="Times New Roman"/>
                <a:cs typeface="Times New Roman"/>
              </a:rPr>
              <a:t>interpretation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GNNs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 forecasting, </a:t>
            </a:r>
            <a:r>
              <a:rPr dirty="0" sz="1200">
                <a:latin typeface="Times New Roman"/>
                <a:cs typeface="Times New Roman"/>
              </a:rPr>
              <a:t>which might </a:t>
            </a:r>
            <a:r>
              <a:rPr dirty="0" sz="1200" spc="-5">
                <a:latin typeface="Times New Roman"/>
                <a:cs typeface="Times New Roman"/>
              </a:rPr>
              <a:t>reflect as </a:t>
            </a:r>
            <a:r>
              <a:rPr dirty="0" sz="1200">
                <a:latin typeface="Times New Roman"/>
                <a:cs typeface="Times New Roman"/>
              </a:rPr>
              <a:t>a more severe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 </a:t>
            </a:r>
            <a:r>
              <a:rPr dirty="0" sz="1200" spc="-5">
                <a:latin typeface="Times New Roman"/>
                <a:cs typeface="Times New Roman"/>
              </a:rPr>
              <a:t>deep </a:t>
            </a:r>
            <a:r>
              <a:rPr dirty="0" sz="1200">
                <a:latin typeface="Times New Roman"/>
                <a:cs typeface="Times New Roman"/>
              </a:rPr>
              <a:t>learning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 in thetransportation domain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complex dynamics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multitudinous data </a:t>
            </a:r>
            <a:r>
              <a:rPr dirty="0" sz="1200">
                <a:latin typeface="Times New Roman"/>
                <a:cs typeface="Times New Roman"/>
              </a:rPr>
              <a:t>types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representation</a:t>
            </a:r>
            <a:r>
              <a:rPr dirty="0" sz="1200">
                <a:latin typeface="Times New Roman"/>
                <a:cs typeface="Times New Roman"/>
              </a:rPr>
              <a:t> 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forward</a:t>
            </a:r>
            <a:r>
              <a:rPr dirty="0" sz="1200">
                <a:latin typeface="Times New Roman"/>
                <a:cs typeface="Times New Roman"/>
              </a:rPr>
              <a:t> huge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challenges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interpretable</a:t>
            </a:r>
            <a:r>
              <a:rPr dirty="0" sz="1200">
                <a:latin typeface="Times New Roman"/>
                <a:cs typeface="Times New Roman"/>
              </a:rPr>
              <a:t> deep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model.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  <a:tabLst>
                <a:tab pos="483234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[4]	</a:t>
            </a:r>
            <a:r>
              <a:rPr dirty="0" sz="1300" spc="-10" b="1">
                <a:latin typeface="Times New Roman"/>
                <a:cs typeface="Times New Roman"/>
              </a:rPr>
              <a:t>Travelplanner: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benchmark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for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real-world</a:t>
            </a:r>
            <a:r>
              <a:rPr dirty="0" sz="1300" spc="1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planning</a:t>
            </a:r>
            <a:r>
              <a:rPr dirty="0" sz="1300" spc="2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with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language</a:t>
            </a:r>
            <a:r>
              <a:rPr dirty="0" sz="1300" spc="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agents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2700" marR="53340">
              <a:lnSpc>
                <a:spcPct val="1392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presenting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introduction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TravelPlanner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benchmark,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train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multi-constraint </a:t>
            </a: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tool-use abilities </a:t>
            </a:r>
            <a:r>
              <a:rPr dirty="0" sz="1200" spc="-1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autonomous agents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real-world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situations</a:t>
            </a:r>
            <a:endParaRPr sz="1200">
              <a:latin typeface="Times New Roman"/>
              <a:cs typeface="Times New Roman"/>
            </a:endParaRPr>
          </a:p>
          <a:p>
            <a:pPr algn="just" marL="12700" marR="55244">
              <a:lnSpc>
                <a:spcPct val="1390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-namely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planning.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presents </a:t>
            </a:r>
            <a:r>
              <a:rPr dirty="0" sz="1200">
                <a:latin typeface="Times New Roman"/>
                <a:cs typeface="Times New Roman"/>
              </a:rPr>
              <a:t>the difficulties with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language agents, namely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 </a:t>
            </a:r>
            <a:r>
              <a:rPr dirty="0" sz="1200">
                <a:latin typeface="Times New Roman"/>
                <a:cs typeface="Times New Roman"/>
              </a:rPr>
              <a:t>language models </a:t>
            </a:r>
            <a:r>
              <a:rPr dirty="0" sz="1200" spc="-5">
                <a:latin typeface="Times New Roman"/>
                <a:cs typeface="Times New Roman"/>
              </a:rPr>
              <a:t>(LLMs), are faced when </a:t>
            </a:r>
            <a:r>
              <a:rPr dirty="0" sz="1200" spc="5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comes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fulfilling complex </a:t>
            </a: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tasks.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 performing </a:t>
            </a:r>
            <a:r>
              <a:rPr dirty="0" sz="1200">
                <a:latin typeface="Times New Roman"/>
                <a:cs typeface="Times New Roman"/>
              </a:rPr>
              <a:t>LLM only </a:t>
            </a:r>
            <a:r>
              <a:rPr dirty="0" sz="1200" spc="-5">
                <a:latin typeface="Times New Roman"/>
                <a:cs typeface="Times New Roman"/>
              </a:rPr>
              <a:t>manages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0.6% of </a:t>
            </a:r>
            <a:r>
              <a:rPr dirty="0" sz="1200" spc="-5">
                <a:latin typeface="Times New Roman"/>
                <a:cs typeface="Times New Roman"/>
              </a:rPr>
              <a:t>success </a:t>
            </a:r>
            <a:r>
              <a:rPr dirty="0" sz="1200">
                <a:latin typeface="Times New Roman"/>
                <a:cs typeface="Times New Roman"/>
              </a:rPr>
              <a:t>rate in the </a:t>
            </a:r>
            <a:r>
              <a:rPr dirty="0" sz="1200" spc="-5">
                <a:latin typeface="Times New Roman"/>
                <a:cs typeface="Times New Roman"/>
              </a:rPr>
              <a:t>latter.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analysis shows </a:t>
            </a:r>
            <a:r>
              <a:rPr dirty="0" sz="1200">
                <a:latin typeface="Times New Roman"/>
                <a:cs typeface="Times New Roman"/>
              </a:rPr>
              <a:t> that the </a:t>
            </a:r>
            <a:r>
              <a:rPr dirty="0" sz="1200" spc="-5">
                <a:latin typeface="Times New Roman"/>
                <a:cs typeface="Times New Roman"/>
              </a:rPr>
              <a:t>current ones </a:t>
            </a:r>
            <a:r>
              <a:rPr dirty="0" sz="1200">
                <a:latin typeface="Times New Roman"/>
                <a:cs typeface="Times New Roman"/>
              </a:rPr>
              <a:t>do not </a:t>
            </a:r>
            <a:r>
              <a:rPr dirty="0" sz="1200" spc="-5">
                <a:latin typeface="Times New Roman"/>
                <a:cs typeface="Times New Roman"/>
              </a:rPr>
              <a:t>being adequate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comes </a:t>
            </a:r>
            <a:r>
              <a:rPr dirty="0" sz="1200">
                <a:latin typeface="Times New Roman"/>
                <a:cs typeface="Times New Roman"/>
              </a:rPr>
              <a:t>with information </a:t>
            </a:r>
            <a:r>
              <a:rPr dirty="0" sz="1200" spc="-5">
                <a:latin typeface="Times New Roman"/>
                <a:cs typeface="Times New Roman"/>
              </a:rPr>
              <a:t>collection, </a:t>
            </a:r>
            <a:r>
              <a:rPr dirty="0" sz="1200">
                <a:latin typeface="Times New Roman"/>
                <a:cs typeface="Times New Roman"/>
              </a:rPr>
              <a:t>tool use,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holistic taking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constraints into </a:t>
            </a:r>
            <a:r>
              <a:rPr dirty="0" sz="1200" spc="-5">
                <a:latin typeface="Times New Roman"/>
                <a:cs typeface="Times New Roman"/>
              </a:rPr>
              <a:t>account. </a:t>
            </a:r>
            <a:r>
              <a:rPr dirty="0" sz="1200">
                <a:latin typeface="Times New Roman"/>
                <a:cs typeface="Times New Roman"/>
              </a:rPr>
              <a:t>In line with this </a:t>
            </a:r>
            <a:r>
              <a:rPr dirty="0" sz="1200" spc="-5">
                <a:latin typeface="Times New Roman"/>
                <a:cs typeface="Times New Roman"/>
              </a:rPr>
              <a:t>fact </a:t>
            </a:r>
            <a:r>
              <a:rPr dirty="0" sz="1200">
                <a:latin typeface="Times New Roman"/>
                <a:cs typeface="Times New Roman"/>
              </a:rPr>
              <a:t>the document highlights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intelligent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strategies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overcome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substituting human </a:t>
            </a:r>
            <a:r>
              <a:rPr dirty="0" sz="1200" spc="-5">
                <a:latin typeface="Times New Roman"/>
                <a:cs typeface="Times New Roman"/>
              </a:rPr>
              <a:t>level </a:t>
            </a:r>
            <a:r>
              <a:rPr dirty="0" sz="1200">
                <a:latin typeface="Times New Roman"/>
                <a:cs typeface="Times New Roman"/>
              </a:rPr>
              <a:t>of planning, with </a:t>
            </a:r>
            <a:r>
              <a:rPr dirty="0" sz="1200" spc="-5">
                <a:latin typeface="Times New Roman"/>
                <a:cs typeface="Times New Roman"/>
              </a:rPr>
              <a:t>case studies </a:t>
            </a:r>
            <a:r>
              <a:rPr dirty="0" sz="1200">
                <a:latin typeface="Times New Roman"/>
                <a:cs typeface="Times New Roman"/>
              </a:rPr>
              <a:t>on the </a:t>
            </a:r>
            <a:r>
              <a:rPr dirty="0" sz="1200" spc="-5">
                <a:latin typeface="Times New Roman"/>
                <a:cs typeface="Times New Roman"/>
              </a:rPr>
              <a:t>failure and </a:t>
            </a:r>
            <a:r>
              <a:rPr dirty="0" sz="1200">
                <a:latin typeface="Times New Roman"/>
                <a:cs typeface="Times New Roman"/>
              </a:rPr>
              <a:t>limitations the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 spc="-10">
                <a:latin typeface="Times New Roman"/>
                <a:cs typeface="Times New Roman"/>
              </a:rPr>
              <a:t>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languageagents </a:t>
            </a:r>
            <a:r>
              <a:rPr dirty="0" sz="1200" spc="-5">
                <a:latin typeface="Times New Roman"/>
                <a:cs typeface="Times New Roman"/>
              </a:rPr>
              <a:t>display.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paper concludes </a:t>
            </a:r>
            <a:r>
              <a:rPr dirty="0" sz="1200">
                <a:latin typeface="Times New Roman"/>
                <a:cs typeface="Times New Roman"/>
              </a:rPr>
              <a:t>by invisiong </a:t>
            </a:r>
            <a:r>
              <a:rPr dirty="0" sz="1200" spc="-5">
                <a:latin typeface="Times New Roman"/>
                <a:cs typeface="Times New Roman"/>
              </a:rPr>
              <a:t>TravelPlanner as </a:t>
            </a:r>
            <a:r>
              <a:rPr dirty="0" sz="1200">
                <a:latin typeface="Times New Roman"/>
                <a:cs typeface="Times New Roman"/>
              </a:rPr>
              <a:t>a stepping stone 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conducting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>
                <a:latin typeface="Times New Roman"/>
                <a:cs typeface="Times New Roman"/>
              </a:rPr>
              <a:t> studies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improving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agents</a:t>
            </a:r>
            <a:r>
              <a:rPr dirty="0" sz="1200">
                <a:latin typeface="Times New Roman"/>
                <a:cs typeface="Times New Roman"/>
              </a:rPr>
              <a:t> plausibility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extremely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complicated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country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purpose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hill-climbing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toward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human-like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intellectual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intelligence.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19708" y="1420186"/>
            <a:ext cx="5836285" cy="715264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670"/>
              </a:spcBef>
            </a:pPr>
            <a:r>
              <a:rPr dirty="0" sz="1300" spc="-5" b="1">
                <a:latin typeface="Times New Roman"/>
                <a:cs typeface="Times New Roman"/>
              </a:rPr>
              <a:t>Advantages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marL="457200" indent="-2286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457834" algn="l"/>
              </a:tabLst>
            </a:pPr>
            <a:r>
              <a:rPr dirty="0" sz="1200" spc="-5">
                <a:latin typeface="Times New Roman"/>
                <a:cs typeface="Times New Roman"/>
              </a:rPr>
              <a:t>Comprehensive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Evaluation: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TravelPlanner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assesses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agents'</a:t>
            </a:r>
            <a:endParaRPr sz="1200">
              <a:latin typeface="Times New Roman"/>
              <a:cs typeface="Times New Roman"/>
            </a:endParaRPr>
          </a:p>
          <a:p>
            <a:pPr algn="just" marL="457200" marR="6985">
              <a:lnSpc>
                <a:spcPct val="1388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capabilities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three stages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 perception, </a:t>
            </a:r>
            <a:r>
              <a:rPr dirty="0" sz="1200" spc="-5">
                <a:latin typeface="Times New Roman"/>
                <a:cs typeface="Times New Roman"/>
              </a:rPr>
              <a:t>understanding </a:t>
            </a:r>
            <a:r>
              <a:rPr dirty="0" sz="1200">
                <a:latin typeface="Times New Roman"/>
                <a:cs typeface="Times New Roman"/>
              </a:rPr>
              <a:t>and plan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formulation,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required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perceive,</a:t>
            </a:r>
            <a:r>
              <a:rPr dirty="0" sz="1200">
                <a:latin typeface="Times New Roman"/>
                <a:cs typeface="Times New Roman"/>
              </a:rPr>
              <a:t> understand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develop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feasible </a:t>
            </a:r>
            <a:r>
              <a:rPr dirty="0" sz="1200">
                <a:latin typeface="Times New Roman"/>
                <a:cs typeface="Times New Roman"/>
              </a:rPr>
              <a:t>plans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respective</a:t>
            </a:r>
            <a:r>
              <a:rPr dirty="0" sz="1200">
                <a:latin typeface="Times New Roman"/>
                <a:cs typeface="Times New Roman"/>
              </a:rPr>
              <a:t> to the</a:t>
            </a:r>
            <a:r>
              <a:rPr dirty="0" sz="1200" spc="-5">
                <a:latin typeface="Times New Roman"/>
                <a:cs typeface="Times New Roman"/>
              </a:rPr>
              <a:t> constraints.</a:t>
            </a:r>
            <a:endParaRPr sz="1200">
              <a:latin typeface="Times New Roman"/>
              <a:cs typeface="Times New Roman"/>
            </a:endParaRPr>
          </a:p>
          <a:p>
            <a:pPr algn="just" marL="457200" marR="6985" indent="-228600">
              <a:lnSpc>
                <a:spcPct val="138900"/>
              </a:lnSpc>
              <a:spcBef>
                <a:spcPts val="605"/>
              </a:spcBef>
              <a:buAutoNum type="arabicPeriod" startAt="2"/>
              <a:tabLst>
                <a:tab pos="457834" algn="l"/>
              </a:tabLst>
            </a:pPr>
            <a:r>
              <a:rPr dirty="0" sz="1200" spc="-5">
                <a:latin typeface="Times New Roman"/>
                <a:cs typeface="Times New Roman"/>
              </a:rPr>
              <a:t>Real-World</a:t>
            </a:r>
            <a:r>
              <a:rPr dirty="0" sz="1200">
                <a:latin typeface="Times New Roman"/>
                <a:cs typeface="Times New Roman"/>
              </a:rPr>
              <a:t> Simulation: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benchmark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mirrors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dynamic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real-world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setting, </a:t>
            </a:r>
            <a:r>
              <a:rPr dirty="0" sz="1200">
                <a:latin typeface="Times New Roman"/>
                <a:cs typeface="Times New Roman"/>
              </a:rPr>
              <a:t> putting </a:t>
            </a:r>
            <a:r>
              <a:rPr dirty="0" sz="1200" spc="5">
                <a:latin typeface="Times New Roman"/>
                <a:cs typeface="Times New Roman"/>
              </a:rPr>
              <a:t>agentsfaced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corresponding factors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unavailable </a:t>
            </a:r>
            <a:r>
              <a:rPr dirty="0" sz="1200">
                <a:latin typeface="Times New Roman"/>
                <a:cs typeface="Times New Roman"/>
              </a:rPr>
              <a:t>transit </a:t>
            </a:r>
            <a:r>
              <a:rPr dirty="0" sz="1200" spc="-5">
                <a:latin typeface="Times New Roman"/>
                <a:cs typeface="Times New Roman"/>
              </a:rPr>
              <a:t>and appeals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forces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adapt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mimics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real</a:t>
            </a:r>
            <a:r>
              <a:rPr dirty="0" sz="1200">
                <a:latin typeface="Times New Roman"/>
                <a:cs typeface="Times New Roman"/>
              </a:rPr>
              <a:t> physical </a:t>
            </a:r>
            <a:r>
              <a:rPr dirty="0" sz="1200" spc="-5">
                <a:latin typeface="Times New Roman"/>
                <a:cs typeface="Times New Roman"/>
              </a:rPr>
              <a:t>planning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adaption.</a:t>
            </a:r>
            <a:endParaRPr sz="1200">
              <a:latin typeface="Times New Roman"/>
              <a:cs typeface="Times New Roman"/>
            </a:endParaRPr>
          </a:p>
          <a:p>
            <a:pPr algn="just" marL="457200" marR="6985" indent="-228600">
              <a:lnSpc>
                <a:spcPct val="139200"/>
              </a:lnSpc>
              <a:spcBef>
                <a:spcPts val="600"/>
              </a:spcBef>
              <a:buAutoNum type="arabicPeriod" startAt="2"/>
              <a:tabLst>
                <a:tab pos="457834" algn="l"/>
              </a:tabLst>
            </a:pPr>
            <a:r>
              <a:rPr dirty="0" sz="1200" spc="-5">
                <a:latin typeface="Times New Roman"/>
                <a:cs typeface="Times New Roman"/>
              </a:rPr>
              <a:t>Diverse Query </a:t>
            </a:r>
            <a:r>
              <a:rPr dirty="0" sz="1200">
                <a:latin typeface="Times New Roman"/>
                <a:cs typeface="Times New Roman"/>
              </a:rPr>
              <a:t>Design: </a:t>
            </a:r>
            <a:r>
              <a:rPr dirty="0" sz="1200" spc="-5">
                <a:latin typeface="Times New Roman"/>
                <a:cs typeface="Times New Roman"/>
              </a:rPr>
              <a:t>It involves different </a:t>
            </a:r>
            <a:r>
              <a:rPr dirty="0" sz="1200">
                <a:latin typeface="Times New Roman"/>
                <a:cs typeface="Times New Roman"/>
              </a:rPr>
              <a:t>combinations of </a:t>
            </a:r>
            <a:r>
              <a:rPr dirty="0" sz="1200" spc="-5">
                <a:latin typeface="Times New Roman"/>
                <a:cs typeface="Times New Roman"/>
              </a:rPr>
              <a:t>various travel occasions </a:t>
            </a:r>
            <a:r>
              <a:rPr dirty="0" sz="1200">
                <a:latin typeface="Times New Roman"/>
                <a:cs typeface="Times New Roman"/>
              </a:rPr>
              <a:t> like short- </a:t>
            </a:r>
            <a:r>
              <a:rPr dirty="0" sz="1200" spc="-5">
                <a:latin typeface="Times New Roman"/>
                <a:cs typeface="Times New Roman"/>
              </a:rPr>
              <a:t>duration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inquiries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 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capabilities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</a:t>
            </a:r>
            <a:r>
              <a:rPr dirty="0" sz="1200">
                <a:latin typeface="Times New Roman"/>
                <a:cs typeface="Times New Roman"/>
              </a:rPr>
              <a:t> planning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decisions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intra</a:t>
            </a:r>
            <a:r>
              <a:rPr dirty="0" sz="1200" spc="-5">
                <a:latin typeface="Times New Roman"/>
                <a:cs typeface="Times New Roman"/>
              </a:rPr>
              <a:t> city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connections.</a:t>
            </a:r>
            <a:endParaRPr sz="1200">
              <a:latin typeface="Times New Roman"/>
              <a:cs typeface="Times New Roman"/>
            </a:endParaRPr>
          </a:p>
          <a:p>
            <a:pPr algn="just" marL="457200" marR="5080" indent="-228600">
              <a:lnSpc>
                <a:spcPct val="139000"/>
              </a:lnSpc>
              <a:spcBef>
                <a:spcPts val="590"/>
              </a:spcBef>
              <a:buAutoNum type="arabicPeriod" startAt="2"/>
              <a:tabLst>
                <a:tab pos="457834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Needs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Assessment:</a:t>
            </a:r>
            <a:r>
              <a:rPr dirty="0" sz="1200" spc="-5">
                <a:latin typeface="Times New Roman"/>
                <a:cs typeface="Times New Roman"/>
              </a:rPr>
              <a:t> TravelPlanner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considers</a:t>
            </a:r>
            <a:r>
              <a:rPr dirty="0" sz="1200" spc="-5">
                <a:latin typeface="Times New Roman"/>
                <a:cs typeface="Times New Roman"/>
              </a:rPr>
              <a:t> 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time,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tion 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nd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omf</a:t>
            </a:r>
            <a:r>
              <a:rPr dirty="0" sz="1200" spc="5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rt 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>
                <a:latin typeface="Times New Roman"/>
                <a:cs typeface="Times New Roman"/>
              </a:rPr>
              <a:t>ough 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</a:t>
            </a:r>
            <a:r>
              <a:rPr dirty="0" sz="1200" spc="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rsity 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</a:t>
            </a:r>
            <a:r>
              <a:rPr dirty="0" sz="1200" spc="5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 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</a:t>
            </a:r>
            <a:r>
              <a:rPr dirty="0" sz="1200" spc="5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5">
                <a:latin typeface="Times New Roman"/>
                <a:cs typeface="Times New Roman"/>
              </a:rPr>
              <a:t>f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ce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turning </a:t>
            </a:r>
            <a:r>
              <a:rPr dirty="0" sz="1200" spc="-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 </a:t>
            </a:r>
            <a:r>
              <a:rPr dirty="0" sz="1200" spc="-5">
                <a:latin typeface="Times New Roman"/>
                <a:cs typeface="Times New Roman"/>
              </a:rPr>
              <a:t>harder limitations </a:t>
            </a:r>
            <a:r>
              <a:rPr dirty="0" sz="1200">
                <a:latin typeface="Times New Roman"/>
                <a:cs typeface="Times New Roman"/>
              </a:rPr>
              <a:t>not only </a:t>
            </a:r>
            <a:r>
              <a:rPr dirty="0" sz="1200" spc="-5">
                <a:latin typeface="Times New Roman"/>
                <a:cs typeface="Times New Roman"/>
              </a:rPr>
              <a:t>adding </a:t>
            </a:r>
            <a:r>
              <a:rPr dirty="0" sz="1200">
                <a:latin typeface="Times New Roman"/>
                <a:cs typeface="Times New Roman"/>
              </a:rPr>
              <a:t>lots of </a:t>
            </a:r>
            <a:r>
              <a:rPr dirty="0" sz="1200" spc="-5">
                <a:latin typeface="Times New Roman"/>
                <a:cs typeface="Times New Roman"/>
              </a:rPr>
              <a:t>complications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assuring that the agents will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successfully cover 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 preferences </a:t>
            </a:r>
            <a:r>
              <a:rPr dirty="0" sz="1200">
                <a:latin typeface="Times New Roman"/>
                <a:cs typeface="Times New Roman"/>
              </a:rPr>
              <a:t>which would make the problem </a:t>
            </a:r>
            <a:r>
              <a:rPr dirty="0" sz="1200" spc="-5">
                <a:latin typeface="Times New Roman"/>
                <a:cs typeface="Times New Roman"/>
              </a:rPr>
              <a:t>statement </a:t>
            </a:r>
            <a:r>
              <a:rPr dirty="0" sz="1200">
                <a:latin typeface="Times New Roman"/>
                <a:cs typeface="Times New Roman"/>
              </a:rPr>
              <a:t> more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realistic.</a:t>
            </a:r>
            <a:endParaRPr sz="1200">
              <a:latin typeface="Times New Roman"/>
              <a:cs typeface="Times New Roman"/>
            </a:endParaRPr>
          </a:p>
          <a:p>
            <a:pPr algn="just" marL="457200" marR="6350" indent="-228600">
              <a:lnSpc>
                <a:spcPct val="138700"/>
              </a:lnSpc>
              <a:spcBef>
                <a:spcPts val="610"/>
              </a:spcBef>
              <a:buAutoNum type="arabicPeriod" startAt="2"/>
              <a:tabLst>
                <a:tab pos="457834" algn="l"/>
              </a:tabLst>
            </a:pPr>
            <a:r>
              <a:rPr dirty="0" sz="1200">
                <a:latin typeface="Times New Roman"/>
                <a:cs typeface="Times New Roman"/>
              </a:rPr>
              <a:t>Holistic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Evaluation: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collected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tests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agents'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abilities from all </a:t>
            </a:r>
            <a:r>
              <a:rPr dirty="0" sz="1200">
                <a:latin typeface="Times New Roman"/>
                <a:cs typeface="Times New Roman"/>
              </a:rPr>
              <a:t>the dimensions </a:t>
            </a:r>
            <a:r>
              <a:rPr dirty="0" sz="1200" spc="-5">
                <a:latin typeface="Times New Roman"/>
                <a:cs typeface="Times New Roman"/>
              </a:rPr>
              <a:t>namely </a:t>
            </a:r>
            <a:r>
              <a:rPr dirty="0" sz="1200">
                <a:latin typeface="Times New Roman"/>
                <a:cs typeface="Times New Roman"/>
              </a:rPr>
              <a:t>tool </a:t>
            </a:r>
            <a:r>
              <a:rPr dirty="0" sz="1200" spc="-5">
                <a:latin typeface="Times New Roman"/>
                <a:cs typeface="Times New Roman"/>
              </a:rPr>
              <a:t>use, </a:t>
            </a:r>
            <a:r>
              <a:rPr dirty="0" sz="1200">
                <a:latin typeface="Times New Roman"/>
                <a:cs typeface="Times New Roman"/>
              </a:rPr>
              <a:t>planning, </a:t>
            </a:r>
            <a:r>
              <a:rPr dirty="0" sz="1200" spc="-5">
                <a:latin typeface="Times New Roman"/>
                <a:cs typeface="Times New Roman"/>
              </a:rPr>
              <a:t>simultaneously </a:t>
            </a:r>
            <a:r>
              <a:rPr dirty="0" sz="1200">
                <a:latin typeface="Times New Roman"/>
                <a:cs typeface="Times New Roman"/>
              </a:rPr>
              <a:t>holding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 </a:t>
            </a:r>
            <a:r>
              <a:rPr dirty="0" sz="1200" spc="-5">
                <a:latin typeface="Times New Roman"/>
                <a:cs typeface="Times New Roman"/>
              </a:rPr>
              <a:t>aspects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broadly</a:t>
            </a:r>
            <a:r>
              <a:rPr dirty="0" sz="1200">
                <a:latin typeface="Times New Roman"/>
                <a:cs typeface="Times New Roman"/>
              </a:rPr>
              <a:t> covering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5">
                <a:latin typeface="Times New Roman"/>
                <a:cs typeface="Times New Roman"/>
              </a:rPr>
              <a:t> capabilities.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 startAt="2"/>
            </a:pPr>
            <a:endParaRPr sz="1300">
              <a:latin typeface="Times New Roman"/>
              <a:cs typeface="Times New Roman"/>
            </a:endParaRPr>
          </a:p>
          <a:p>
            <a:pPr algn="just" marL="8128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Limitations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lvl="1" marL="537845" marR="125730" indent="-228600">
              <a:lnSpc>
                <a:spcPct val="139000"/>
              </a:lnSpc>
              <a:spcBef>
                <a:spcPts val="509"/>
              </a:spcBef>
              <a:buAutoNum type="arabicPeriod"/>
              <a:tabLst>
                <a:tab pos="538480" algn="l"/>
              </a:tabLst>
            </a:pPr>
            <a:r>
              <a:rPr dirty="0" sz="1200" spc="-5">
                <a:latin typeface="Times New Roman"/>
                <a:cs typeface="Times New Roman"/>
              </a:rPr>
              <a:t>Agent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Struggles: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Present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agents,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namely,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state-of-the-art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LMs,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unable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demonstrate </a:t>
            </a:r>
            <a:r>
              <a:rPr dirty="0" sz="1200">
                <a:latin typeface="Times New Roman"/>
                <a:cs typeface="Times New Roman"/>
              </a:rPr>
              <a:t>high enough </a:t>
            </a:r>
            <a:r>
              <a:rPr dirty="0" sz="1200" spc="-5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context </a:t>
            </a:r>
            <a:r>
              <a:rPr dirty="0" sz="1200">
                <a:latin typeface="Times New Roman"/>
                <a:cs typeface="Times New Roman"/>
              </a:rPr>
              <a:t>of such </a:t>
            </a:r>
            <a:r>
              <a:rPr dirty="0" sz="1200" spc="-5">
                <a:latin typeface="Times New Roman"/>
                <a:cs typeface="Times New Roman"/>
              </a:rPr>
              <a:t>complex </a:t>
            </a: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tasks,</a:t>
            </a:r>
            <a:r>
              <a:rPr dirty="0" sz="1200">
                <a:latin typeface="Times New Roman"/>
                <a:cs typeface="Times New Roman"/>
              </a:rPr>
              <a:t> since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achieve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grades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dealing with </a:t>
            </a:r>
            <a:r>
              <a:rPr dirty="0" sz="1200" spc="-5">
                <a:latin typeface="Times New Roman"/>
                <a:cs typeface="Times New Roman"/>
              </a:rPr>
              <a:t>global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scenarios.</a:t>
            </a:r>
            <a:endParaRPr sz="1200">
              <a:latin typeface="Times New Roman"/>
              <a:cs typeface="Times New Roman"/>
            </a:endParaRPr>
          </a:p>
          <a:p>
            <a:pPr algn="just" lvl="1" marL="537845" marR="66040" indent="-228600">
              <a:lnSpc>
                <a:spcPct val="139200"/>
              </a:lnSpc>
              <a:buAutoNum type="arabicPeriod"/>
              <a:tabLst>
                <a:tab pos="538480" algn="l"/>
              </a:tabLst>
            </a:pPr>
            <a:r>
              <a:rPr dirty="0" sz="1200" spc="-5">
                <a:latin typeface="Times New Roman"/>
                <a:cs typeface="Times New Roman"/>
              </a:rPr>
              <a:t>Tool-Use </a:t>
            </a:r>
            <a:r>
              <a:rPr dirty="0" sz="1200" spc="-10">
                <a:latin typeface="Times New Roman"/>
                <a:cs typeface="Times New Roman"/>
              </a:rPr>
              <a:t>Errors: </a:t>
            </a:r>
            <a:r>
              <a:rPr dirty="0" sz="1200" spc="-5">
                <a:latin typeface="Times New Roman"/>
                <a:cs typeface="Times New Roman"/>
              </a:rPr>
              <a:t>Agents, including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LLM-based ones </a:t>
            </a:r>
            <a:r>
              <a:rPr dirty="0" sz="1200">
                <a:latin typeface="Times New Roman"/>
                <a:cs typeface="Times New Roman"/>
              </a:rPr>
              <a:t>lack </a:t>
            </a:r>
            <a:r>
              <a:rPr dirty="0" sz="1200" spc="-5">
                <a:latin typeface="Times New Roman"/>
                <a:cs typeface="Times New Roman"/>
              </a:rPr>
              <a:t>information collection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toolusage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plan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failures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difficulties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116888" y="1743202"/>
            <a:ext cx="5595620" cy="25679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240665" marR="291465" indent="-228600">
              <a:lnSpc>
                <a:spcPct val="138700"/>
              </a:lnSpc>
              <a:spcBef>
                <a:spcPts val="105"/>
              </a:spcBef>
              <a:buAutoNum type="arabicPeriod" startAt="3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Strategies: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 </a:t>
            </a:r>
            <a:r>
              <a:rPr dirty="0" sz="1200">
                <a:latin typeface="Times New Roman"/>
                <a:cs typeface="Times New Roman"/>
              </a:rPr>
              <a:t>planning schemes, </a:t>
            </a:r>
            <a:r>
              <a:rPr dirty="0" sz="1200" spc="-5">
                <a:latin typeface="Times New Roman"/>
                <a:cs typeface="Times New Roman"/>
              </a:rPr>
              <a:t>ReAct and Reflexion exhibit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shortcomings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managing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generalized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narrow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TravelPlanner,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hence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smarter </a:t>
            </a:r>
            <a:r>
              <a:rPr dirty="0" sz="1200" spc="-5">
                <a:latin typeface="Times New Roman"/>
                <a:cs typeface="Times New Roman"/>
              </a:rPr>
              <a:t>planning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strategies.</a:t>
            </a:r>
            <a:endParaRPr sz="1200">
              <a:latin typeface="Times New Roman"/>
              <a:cs typeface="Times New Roman"/>
            </a:endParaRPr>
          </a:p>
          <a:p>
            <a:pPr algn="just" marL="240665" marR="5080" indent="-228600">
              <a:lnSpc>
                <a:spcPct val="139200"/>
              </a:lnSpc>
              <a:buAutoNum type="arabicPeriod" startAt="3"/>
              <a:tabLst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Holistic </a:t>
            </a:r>
            <a:r>
              <a:rPr dirty="0" sz="1200" spc="-5">
                <a:latin typeface="Times New Roman"/>
                <a:cs typeface="Times New Roman"/>
              </a:rPr>
              <a:t>Consideration: Agents are </a:t>
            </a:r>
            <a:r>
              <a:rPr dirty="0" sz="1200">
                <a:latin typeface="Times New Roman"/>
                <a:cs typeface="Times New Roman"/>
              </a:rPr>
              <a:t>limited only to </a:t>
            </a:r>
            <a:r>
              <a:rPr dirty="0" sz="1200" spc="-5">
                <a:latin typeface="Times New Roman"/>
                <a:cs typeface="Times New Roman"/>
              </a:rPr>
              <a:t>considering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constraints </a:t>
            </a:r>
            <a:r>
              <a:rPr dirty="0" sz="1200">
                <a:latin typeface="Times New Roman"/>
                <a:cs typeface="Times New Roman"/>
              </a:rPr>
              <a:t>one 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one,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serious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endParaRPr sz="1200">
              <a:latin typeface="Times New Roman"/>
              <a:cs typeface="Times New Roman"/>
            </a:endParaRPr>
          </a:p>
          <a:p>
            <a:pPr algn="just" marL="240665">
              <a:lnSpc>
                <a:spcPct val="100000"/>
              </a:lnSpc>
              <a:spcBef>
                <a:spcPts val="565"/>
              </a:spcBef>
            </a:pPr>
            <a:r>
              <a:rPr dirty="0" sz="1200" spc="-5">
                <a:latin typeface="Times New Roman"/>
                <a:cs typeface="Times New Roman"/>
              </a:rPr>
              <a:t>holistically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 </a:t>
            </a:r>
            <a:r>
              <a:rPr dirty="0" sz="1200">
                <a:latin typeface="Times New Roman"/>
                <a:cs typeface="Times New Roman"/>
              </a:rPr>
              <a:t>for doing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tasks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TravelPlanner.</a:t>
            </a:r>
            <a:endParaRPr sz="1200">
              <a:latin typeface="Times New Roman"/>
              <a:cs typeface="Times New Roman"/>
            </a:endParaRPr>
          </a:p>
          <a:p>
            <a:pPr algn="just" marL="240665" marR="381635" indent="-228600">
              <a:lnSpc>
                <a:spcPts val="2000"/>
              </a:lnSpc>
              <a:spcBef>
                <a:spcPts val="105"/>
              </a:spcBef>
              <a:buAutoNum type="arabicPeriod" startAt="5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Improvement: </a:t>
            </a:r>
            <a:r>
              <a:rPr dirty="0" sz="1200">
                <a:latin typeface="Times New Roman"/>
                <a:cs typeface="Times New Roman"/>
              </a:rPr>
              <a:t>The score definitely shows </a:t>
            </a:r>
            <a:r>
              <a:rPr dirty="0" sz="1200" spc="-5">
                <a:latin typeface="Times New Roman"/>
                <a:cs typeface="Times New Roman"/>
              </a:rPr>
              <a:t>necessity and urgent need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new techniques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backtracking </a:t>
            </a:r>
            <a:r>
              <a:rPr dirty="0" sz="1200">
                <a:latin typeface="Times New Roman"/>
                <a:cs typeface="Times New Roman"/>
              </a:rPr>
              <a:t>for re-planning or using </a:t>
            </a:r>
            <a:r>
              <a:rPr dirty="0" sz="1200" spc="-5">
                <a:latin typeface="Times New Roman"/>
                <a:cs typeface="Times New Roman"/>
              </a:rPr>
              <a:t>heuristic </a:t>
            </a:r>
            <a:r>
              <a:rPr dirty="0" sz="1200">
                <a:latin typeface="Times New Roman"/>
                <a:cs typeface="Times New Roman"/>
              </a:rPr>
              <a:t>methods 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forward-looking </a:t>
            </a:r>
            <a:r>
              <a:rPr dirty="0" sz="1200">
                <a:latin typeface="Times New Roman"/>
                <a:cs typeface="Times New Roman"/>
              </a:rPr>
              <a:t>planning to </a:t>
            </a:r>
            <a:r>
              <a:rPr dirty="0" sz="1200" spc="-5">
                <a:latin typeface="Times New Roman"/>
                <a:cs typeface="Times New Roman"/>
              </a:rPr>
              <a:t>improve agents' capabilities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complex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7" y="4858639"/>
            <a:ext cx="5909945" cy="2346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2286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[5]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Trip</a:t>
            </a:r>
            <a:r>
              <a:rPr dirty="0" sz="1300" spc="1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Itinerary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Planning: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Bio-inspired</a:t>
            </a:r>
            <a:r>
              <a:rPr dirty="0" sz="1300" spc="20" b="1">
                <a:latin typeface="Times New Roman"/>
                <a:cs typeface="Times New Roman"/>
              </a:rPr>
              <a:t> </a:t>
            </a:r>
            <a:r>
              <a:rPr dirty="0" sz="1300" spc="-10" b="1">
                <a:latin typeface="Times New Roman"/>
                <a:cs typeface="Times New Roman"/>
              </a:rPr>
              <a:t>Metaheuristic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Approach.</a:t>
            </a:r>
            <a:endParaRPr sz="13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8900"/>
              </a:lnSpc>
              <a:spcBef>
                <a:spcPts val="715"/>
              </a:spcBef>
            </a:pPr>
            <a:r>
              <a:rPr dirty="0" sz="1200" spc="-5">
                <a:latin typeface="Times New Roman"/>
                <a:cs typeface="Times New Roman"/>
              </a:rPr>
              <a:t>Trip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frequently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tourism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course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life.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paper's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focus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modelling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multiteam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orienteering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window and travel distance as </a:t>
            </a:r>
            <a:r>
              <a:rPr dirty="0" sz="1200">
                <a:latin typeface="Times New Roman"/>
                <a:cs typeface="Times New Roman"/>
              </a:rPr>
              <a:t>a soft </a:t>
            </a:r>
            <a:r>
              <a:rPr dirty="0" sz="1200" spc="-5">
                <a:latin typeface="Times New Roman"/>
                <a:cs typeface="Times New Roman"/>
              </a:rPr>
              <a:t>constraint. Three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bio-inspired meta-heuristic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algorithms, which are </a:t>
            </a:r>
            <a:r>
              <a:rPr dirty="0" sz="1200">
                <a:latin typeface="Times New Roman"/>
                <a:cs typeface="Times New Roman"/>
              </a:rPr>
              <a:t>namely </a:t>
            </a:r>
            <a:r>
              <a:rPr dirty="0" sz="1200" spc="-5">
                <a:latin typeface="Times New Roman"/>
                <a:cs typeface="Times New Roman"/>
              </a:rPr>
              <a:t>genetic algorithm, adaptive genetic </a:t>
            </a:r>
            <a:r>
              <a:rPr dirty="0" sz="1200">
                <a:latin typeface="Times New Roman"/>
                <a:cs typeface="Times New Roman"/>
              </a:rPr>
              <a:t>algorithm, </a:t>
            </a:r>
            <a:r>
              <a:rPr dirty="0" sz="1200" spc="-5">
                <a:latin typeface="Times New Roman"/>
                <a:cs typeface="Times New Roman"/>
              </a:rPr>
              <a:t>and artificial bee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colony algorithm are utilized </a:t>
            </a:r>
            <a:r>
              <a:rPr dirty="0" sz="1200">
                <a:latin typeface="Times New Roman"/>
                <a:cs typeface="Times New Roman"/>
              </a:rPr>
              <a:t>to solve the </a:t>
            </a:r>
            <a:r>
              <a:rPr dirty="0" sz="1200" spc="-5">
                <a:latin typeface="Times New Roman"/>
                <a:cs typeface="Times New Roman"/>
              </a:rPr>
              <a:t>problem here. Solvers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assessed </a:t>
            </a:r>
            <a:r>
              <a:rPr dirty="0" sz="1200">
                <a:latin typeface="Times New Roman"/>
                <a:cs typeface="Times New Roman"/>
              </a:rPr>
              <a:t>via how they </a:t>
            </a:r>
            <a:r>
              <a:rPr dirty="0" sz="1200" spc="-5">
                <a:latin typeface="Times New Roman"/>
                <a:cs typeface="Times New Roman"/>
              </a:rPr>
              <a:t>work 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terms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execution </a:t>
            </a:r>
            <a:r>
              <a:rPr dirty="0" sz="1200">
                <a:latin typeface="Times New Roman"/>
                <a:cs typeface="Times New Roman"/>
              </a:rPr>
              <a:t>time, optimality </a:t>
            </a:r>
            <a:r>
              <a:rPr dirty="0" sz="1200" spc="-5">
                <a:latin typeface="Times New Roman"/>
                <a:cs typeface="Times New Roman"/>
              </a:rPr>
              <a:t>and speed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authentic data from </a:t>
            </a:r>
            <a:r>
              <a:rPr dirty="0" sz="1200">
                <a:latin typeface="Times New Roman"/>
                <a:cs typeface="Times New Roman"/>
              </a:rPr>
              <a:t>the City of </a:t>
            </a:r>
            <a:r>
              <a:rPr dirty="0" sz="1200" spc="-5">
                <a:latin typeface="Times New Roman"/>
                <a:cs typeface="Times New Roman"/>
              </a:rPr>
              <a:t>Toronto.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highlighted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genetic</a:t>
            </a:r>
            <a:r>
              <a:rPr dirty="0" sz="1200">
                <a:latin typeface="Times New Roman"/>
                <a:cs typeface="Times New Roman"/>
              </a:rPr>
              <a:t> algorithm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superior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>
                <a:latin typeface="Times New Roman"/>
                <a:cs typeface="Times New Roman"/>
              </a:rPr>
              <a:t> algorithms 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optimality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robustness.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99008" y="1203779"/>
            <a:ext cx="6130290" cy="740727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algn="just" marL="209550">
              <a:lnSpc>
                <a:spcPct val="100000"/>
              </a:lnSpc>
              <a:spcBef>
                <a:spcPts val="670"/>
              </a:spcBef>
            </a:pPr>
            <a:r>
              <a:rPr dirty="0" sz="1300" spc="-5" b="1">
                <a:latin typeface="Times New Roman"/>
                <a:cs typeface="Times New Roman"/>
              </a:rPr>
              <a:t>Advantages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marL="659130" indent="-22860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659130" algn="l"/>
              </a:tabLst>
            </a:pP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Solving: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article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describes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endParaRPr sz="1200">
              <a:latin typeface="Times New Roman"/>
              <a:cs typeface="Times New Roman"/>
            </a:endParaRPr>
          </a:p>
          <a:p>
            <a:pPr algn="just" marL="659130" marR="5080">
              <a:lnSpc>
                <a:spcPct val="138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solution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bio-inspired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metaheuristic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cutting-edge </a:t>
            </a:r>
            <a:r>
              <a:rPr dirty="0" sz="1200">
                <a:latin typeface="Times New Roman"/>
                <a:cs typeface="Times New Roman"/>
              </a:rPr>
              <a:t>solutions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problems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great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difficulty.</a:t>
            </a:r>
            <a:endParaRPr sz="1200">
              <a:latin typeface="Times New Roman"/>
              <a:cs typeface="Times New Roman"/>
            </a:endParaRPr>
          </a:p>
          <a:p>
            <a:pPr algn="just" marL="659130" marR="388620" indent="-228600">
              <a:lnSpc>
                <a:spcPct val="139200"/>
              </a:lnSpc>
              <a:buAutoNum type="arabicPeriod" startAt="2"/>
              <a:tabLst>
                <a:tab pos="659130" algn="l"/>
              </a:tabLst>
            </a:pPr>
            <a:r>
              <a:rPr dirty="0" sz="1200" spc="-5">
                <a:latin typeface="Times New Roman"/>
                <a:cs typeface="Times New Roman"/>
              </a:rPr>
              <a:t>Optimality and Robustness: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adaptive </a:t>
            </a:r>
            <a:r>
              <a:rPr dirty="0" sz="1200">
                <a:latin typeface="Times New Roman"/>
                <a:cs typeface="Times New Roman"/>
              </a:rPr>
              <a:t>genetic </a:t>
            </a:r>
            <a:r>
              <a:rPr dirty="0" sz="1200" spc="-5">
                <a:latin typeface="Times New Roman"/>
                <a:cs typeface="Times New Roman"/>
              </a:rPr>
              <a:t>algorithm (AGA)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research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 </a:t>
            </a:r>
            <a:r>
              <a:rPr dirty="0" sz="1200" spc="15">
                <a:latin typeface="Times New Roman"/>
                <a:cs typeface="Times New Roman"/>
              </a:rPr>
              <a:t>abetter </a:t>
            </a:r>
            <a:r>
              <a:rPr dirty="0" sz="1200">
                <a:latin typeface="Times New Roman"/>
                <a:cs typeface="Times New Roman"/>
              </a:rPr>
              <a:t>job optimality </a:t>
            </a:r>
            <a:r>
              <a:rPr dirty="0" sz="1200" spc="-5">
                <a:latin typeface="Times New Roman"/>
                <a:cs typeface="Times New Roman"/>
              </a:rPr>
              <a:t>and robustness </a:t>
            </a:r>
            <a:r>
              <a:rPr dirty="0" sz="1200">
                <a:latin typeface="Times New Roman"/>
                <a:cs typeface="Times New Roman"/>
              </a:rPr>
              <a:t>than other </a:t>
            </a:r>
            <a:r>
              <a:rPr dirty="0" sz="1200" spc="-5">
                <a:latin typeface="Times New Roman"/>
                <a:cs typeface="Times New Roman"/>
              </a:rPr>
              <a:t>algorithms.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implicates </a:t>
            </a:r>
            <a:r>
              <a:rPr dirty="0" sz="1200">
                <a:latin typeface="Times New Roman"/>
                <a:cs typeface="Times New Roman"/>
              </a:rPr>
              <a:t> that the </a:t>
            </a:r>
            <a:r>
              <a:rPr dirty="0" sz="1200" spc="-5">
                <a:latin typeface="Times New Roman"/>
                <a:cs typeface="Times New Roman"/>
              </a:rPr>
              <a:t>proposed</a:t>
            </a:r>
            <a:r>
              <a:rPr dirty="0" sz="1200">
                <a:latin typeface="Times New Roman"/>
                <a:cs typeface="Times New Roman"/>
              </a:rPr>
              <a:t> method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leading-edge</a:t>
            </a:r>
            <a:r>
              <a:rPr dirty="0" sz="1200">
                <a:latin typeface="Times New Roman"/>
                <a:cs typeface="Times New Roman"/>
              </a:rPr>
              <a:t> solutions </a:t>
            </a:r>
            <a:r>
              <a:rPr dirty="0" sz="1200" spc="-5">
                <a:latin typeface="Times New Roman"/>
                <a:cs typeface="Times New Roman"/>
              </a:rPr>
              <a:t>always.</a:t>
            </a:r>
            <a:endParaRPr sz="1200">
              <a:latin typeface="Times New Roman"/>
              <a:cs typeface="Times New Roman"/>
            </a:endParaRPr>
          </a:p>
          <a:p>
            <a:pPr algn="just" marL="659130" marR="100330" indent="-228600">
              <a:lnSpc>
                <a:spcPts val="2000"/>
              </a:lnSpc>
              <a:spcBef>
                <a:spcPts val="155"/>
              </a:spcBef>
              <a:buAutoNum type="arabicPeriod" startAt="2"/>
              <a:tabLst>
                <a:tab pos="659130" algn="l"/>
              </a:tabLst>
            </a:pPr>
            <a:r>
              <a:rPr dirty="0" sz="1200" spc="-5">
                <a:latin typeface="Times New Roman"/>
                <a:cs typeface="Times New Roman"/>
              </a:rPr>
              <a:t>Real Data Evaluation: </a:t>
            </a:r>
            <a:r>
              <a:rPr dirty="0" sz="1200">
                <a:latin typeface="Times New Roman"/>
                <a:cs typeface="Times New Roman"/>
              </a:rPr>
              <a:t>The study </a:t>
            </a:r>
            <a:r>
              <a:rPr dirty="0" sz="1200" spc="-5">
                <a:latin typeface="Times New Roman"/>
                <a:cs typeface="Times New Roman"/>
              </a:rPr>
              <a:t>implements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algorithms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actual data from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City of </a:t>
            </a:r>
            <a:r>
              <a:rPr dirty="0" sz="1200" spc="-5">
                <a:latin typeface="Times New Roman"/>
                <a:cs typeface="Times New Roman"/>
              </a:rPr>
              <a:t>Toronto, which </a:t>
            </a:r>
            <a:r>
              <a:rPr dirty="0" sz="1200">
                <a:latin typeface="Times New Roman"/>
                <a:cs typeface="Times New Roman"/>
              </a:rPr>
              <a:t>gives the study a real-world </a:t>
            </a:r>
            <a:r>
              <a:rPr dirty="0" sz="1200" spc="-5">
                <a:latin typeface="Times New Roman"/>
                <a:cs typeface="Times New Roman"/>
              </a:rPr>
              <a:t>dimension (T2).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real-world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theresults not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 </a:t>
            </a:r>
            <a:r>
              <a:rPr dirty="0" sz="1200" spc="-5">
                <a:latin typeface="Times New Roman"/>
                <a:cs typeface="Times New Roman"/>
              </a:rPr>
              <a:t>reliable</a:t>
            </a:r>
            <a:r>
              <a:rPr dirty="0" sz="1200">
                <a:latin typeface="Times New Roman"/>
                <a:cs typeface="Times New Roman"/>
              </a:rPr>
              <a:t> but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applicable.</a:t>
            </a:r>
            <a:endParaRPr sz="1200">
              <a:latin typeface="Times New Roman"/>
              <a:cs typeface="Times New Roman"/>
            </a:endParaRPr>
          </a:p>
          <a:p>
            <a:pPr algn="just" marL="659130" marR="77470" indent="-228600">
              <a:lnSpc>
                <a:spcPts val="2000"/>
              </a:lnSpc>
              <a:buAutoNum type="arabicPeriod" startAt="2"/>
              <a:tabLst>
                <a:tab pos="65913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Improved Performance: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adaptive-characteristics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genetic </a:t>
            </a:r>
            <a:r>
              <a:rPr dirty="0" sz="1200">
                <a:latin typeface="Times New Roman"/>
                <a:cs typeface="Times New Roman"/>
              </a:rPr>
              <a:t>algorithm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>
                <a:latin typeface="Times New Roman"/>
                <a:cs typeface="Times New Roman"/>
              </a:rPr>
              <a:t>it 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findinghigh-quality </a:t>
            </a:r>
            <a:r>
              <a:rPr dirty="0" sz="1200" spc="-5">
                <a:latin typeface="Times New Roman"/>
                <a:cs typeface="Times New Roman"/>
              </a:rPr>
              <a:t>solutions and avoiding local minima.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adaptability offers better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outcomes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compared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genetic </a:t>
            </a:r>
            <a:r>
              <a:rPr dirty="0" sz="1200">
                <a:latin typeface="Times New Roman"/>
                <a:cs typeface="Times New Roman"/>
              </a:rPr>
              <a:t>algorithms.</a:t>
            </a:r>
            <a:endParaRPr sz="1200">
              <a:latin typeface="Times New Roman"/>
              <a:cs typeface="Times New Roman"/>
            </a:endParaRPr>
          </a:p>
          <a:p>
            <a:pPr algn="just" marL="659130" marR="70485" indent="-228600">
              <a:lnSpc>
                <a:spcPts val="1989"/>
              </a:lnSpc>
              <a:spcBef>
                <a:spcPts val="20"/>
              </a:spcBef>
              <a:buAutoNum type="arabicPeriod" startAt="2"/>
              <a:tabLst>
                <a:tab pos="659130" algn="l"/>
              </a:tabLst>
            </a:pPr>
            <a:r>
              <a:rPr dirty="0" sz="1200" spc="-5">
                <a:latin typeface="Times New Roman"/>
                <a:cs typeface="Times New Roman"/>
              </a:rPr>
              <a:t>Practical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Implications: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practical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challenges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restrictions,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budget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limitations,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tailored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schedule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creation.</a:t>
            </a:r>
            <a:endParaRPr sz="1200">
              <a:latin typeface="Times New Roman"/>
              <a:cs typeface="Times New Roman"/>
            </a:endParaRPr>
          </a:p>
          <a:p>
            <a:pPr algn="just" marL="659130" marR="69215">
              <a:lnSpc>
                <a:spcPts val="20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Through </a:t>
            </a:r>
            <a:r>
              <a:rPr dirty="0" sz="1200">
                <a:latin typeface="Times New Roman"/>
                <a:cs typeface="Times New Roman"/>
              </a:rPr>
              <a:t>provision of solutionsto these </a:t>
            </a:r>
            <a:r>
              <a:rPr dirty="0" sz="1200" spc="-5">
                <a:latin typeface="Times New Roman"/>
                <a:cs typeface="Times New Roman"/>
              </a:rPr>
              <a:t>problems,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paper will upgrade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travel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305"/>
              </a:spcBef>
            </a:pPr>
            <a:r>
              <a:rPr dirty="0" sz="1300" spc="-5" b="1">
                <a:latin typeface="Times New Roman"/>
                <a:cs typeface="Times New Roman"/>
              </a:rPr>
              <a:t>Limitations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marL="659130" marR="219075" indent="-228600">
              <a:lnSpc>
                <a:spcPts val="2000"/>
              </a:lnSpc>
              <a:spcBef>
                <a:spcPts val="120"/>
              </a:spcBef>
              <a:buAutoNum type="arabicPeriod"/>
              <a:tabLst>
                <a:tab pos="659130" algn="l"/>
              </a:tabLst>
            </a:pPr>
            <a:r>
              <a:rPr dirty="0" sz="1200">
                <a:latin typeface="Times New Roman"/>
                <a:cs typeface="Times New Roman"/>
              </a:rPr>
              <a:t>Limited </a:t>
            </a:r>
            <a:r>
              <a:rPr dirty="0" sz="1200" spc="-5">
                <a:latin typeface="Times New Roman"/>
                <a:cs typeface="Times New Roman"/>
              </a:rPr>
              <a:t>Generalizability: We </a:t>
            </a:r>
            <a:r>
              <a:rPr dirty="0" sz="1200">
                <a:latin typeface="Times New Roman"/>
                <a:cs typeface="Times New Roman"/>
              </a:rPr>
              <a:t>study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schedule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building</a:t>
            </a:r>
            <a:r>
              <a:rPr dirty="0" sz="1200">
                <a:latin typeface="Times New Roman"/>
                <a:cs typeface="Times New Roman"/>
              </a:rPr>
              <a:t> with the </a:t>
            </a:r>
            <a:r>
              <a:rPr dirty="0" sz="1200" spc="-5">
                <a:latin typeface="Times New Roman"/>
                <a:cs typeface="Times New Roman"/>
              </a:rPr>
              <a:t>assumption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 </a:t>
            </a:r>
            <a:r>
              <a:rPr dirty="0" sz="1200" spc="-5">
                <a:latin typeface="Times New Roman"/>
                <a:cs typeface="Times New Roman"/>
              </a:rPr>
              <a:t>city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Toronto, </a:t>
            </a:r>
            <a:r>
              <a:rPr dirty="0" sz="1200">
                <a:latin typeface="Times New Roman"/>
                <a:cs typeface="Times New Roman"/>
              </a:rPr>
              <a:t>making the </a:t>
            </a:r>
            <a:r>
              <a:rPr dirty="0" sz="1200" spc="-5">
                <a:latin typeface="Times New Roman"/>
                <a:cs typeface="Times New Roman"/>
              </a:rPr>
              <a:t>generalization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outcomes harder across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places</a:t>
            </a:r>
            <a:r>
              <a:rPr dirty="0" sz="1200">
                <a:latin typeface="Times New Roman"/>
                <a:cs typeface="Times New Roman"/>
              </a:rPr>
              <a:t> that have</a:t>
            </a:r>
            <a:r>
              <a:rPr dirty="0" sz="1200" spc="-5">
                <a:latin typeface="Times New Roman"/>
                <a:cs typeface="Times New Roman"/>
              </a:rPr>
              <a:t> different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characteristics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sites.</a:t>
            </a:r>
            <a:endParaRPr sz="1200">
              <a:latin typeface="Times New Roman"/>
              <a:cs typeface="Times New Roman"/>
            </a:endParaRPr>
          </a:p>
          <a:p>
            <a:pPr marL="659130" marR="5715" indent="-228600">
              <a:lnSpc>
                <a:spcPts val="1989"/>
              </a:lnSpc>
              <a:spcBef>
                <a:spcPts val="20"/>
              </a:spcBef>
              <a:buAutoNum type="arabicPeriod"/>
              <a:tabLst>
                <a:tab pos="659130" algn="l"/>
              </a:tabLst>
            </a:pPr>
            <a:r>
              <a:rPr dirty="0" sz="1200" spc="-5">
                <a:latin typeface="Times New Roman"/>
                <a:cs typeface="Times New Roman"/>
              </a:rPr>
              <a:t>Scalability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Concerns: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scalability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proposed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covered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tacklelarger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scenarios,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flexible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enough</a:t>
            </a:r>
            <a:endParaRPr sz="1200">
              <a:latin typeface="Times New Roman"/>
              <a:cs typeface="Times New Roman"/>
            </a:endParaRPr>
          </a:p>
          <a:p>
            <a:pPr marL="659130" marR="8255">
              <a:lnSpc>
                <a:spcPts val="2010"/>
              </a:lnSpc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class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assignments.Algorithms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varying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 performance </a:t>
            </a:r>
            <a:r>
              <a:rPr dirty="0" sz="1200">
                <a:latin typeface="Times New Roman"/>
                <a:cs typeface="Times New Roman"/>
              </a:rPr>
              <a:t>could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another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limitation.</a:t>
            </a:r>
            <a:endParaRPr sz="1200">
              <a:latin typeface="Times New Roman"/>
              <a:cs typeface="Times New Roman"/>
            </a:endParaRPr>
          </a:p>
          <a:p>
            <a:pPr marL="659130" marR="212725" indent="-228600">
              <a:lnSpc>
                <a:spcPts val="1989"/>
              </a:lnSpc>
              <a:spcBef>
                <a:spcPts val="10"/>
              </a:spcBef>
              <a:buAutoNum type="arabicPeriod" startAt="3"/>
              <a:tabLst>
                <a:tab pos="659130" algn="l"/>
              </a:tabLst>
            </a:pPr>
            <a:r>
              <a:rPr dirty="0" sz="1200" spc="-5">
                <a:latin typeface="Times New Roman"/>
                <a:cs typeface="Times New Roman"/>
              </a:rPr>
              <a:t>Lack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Comparative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Analysis: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Mice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simply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too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few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neurons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brains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intelligence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resemble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humans.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impossible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endParaRPr sz="1200">
              <a:latin typeface="Times New Roman"/>
              <a:cs typeface="Times New Roman"/>
            </a:endParaRPr>
          </a:p>
          <a:p>
            <a:pPr marL="659130" marR="215900">
              <a:lnSpc>
                <a:spcPts val="2000"/>
              </a:lnSpc>
            </a:pPr>
            <a:r>
              <a:rPr dirty="0" sz="1200" spc="-5">
                <a:latin typeface="Times New Roman"/>
                <a:cs typeface="Times New Roman"/>
              </a:rPr>
              <a:t>accurately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measure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cognitive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abilities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premature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stage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lives.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471931" y="1429258"/>
            <a:ext cx="6817995" cy="6060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85825" marR="872490" indent="-228600">
              <a:lnSpc>
                <a:spcPct val="139200"/>
              </a:lnSpc>
              <a:spcBef>
                <a:spcPts val="100"/>
              </a:spcBef>
              <a:buAutoNum type="arabicPeriod" startAt="4"/>
              <a:tabLst>
                <a:tab pos="886460" algn="l"/>
              </a:tabLst>
            </a:pPr>
            <a:r>
              <a:rPr dirty="0" sz="1200" spc="-5">
                <a:latin typeface="Times New Roman"/>
                <a:cs typeface="Times New Roman"/>
              </a:rPr>
              <a:t>Evaluation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Metrics:</a:t>
            </a:r>
            <a:r>
              <a:rPr dirty="0" sz="1200">
                <a:latin typeface="Times New Roman"/>
                <a:cs typeface="Times New Roman"/>
              </a:rPr>
              <a:t>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criticized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coverage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against </a:t>
            </a:r>
            <a:r>
              <a:rPr dirty="0" sz="1200">
                <a:latin typeface="Times New Roman"/>
                <a:cs typeface="Times New Roman"/>
              </a:rPr>
              <a:t> optimality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reliability.Inserting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computational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efficiency</a:t>
            </a:r>
            <a:r>
              <a:rPr dirty="0" sz="1200">
                <a:latin typeface="Times New Roman"/>
                <a:cs typeface="Times New Roman"/>
              </a:rPr>
              <a:t> parameters,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convergence</a:t>
            </a:r>
            <a:r>
              <a:rPr dirty="0" sz="1200">
                <a:latin typeface="Times New Roman"/>
                <a:cs typeface="Times New Roman"/>
              </a:rPr>
              <a:t> speed or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satisfaction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give a more </a:t>
            </a:r>
            <a:r>
              <a:rPr dirty="0" sz="1200" spc="-5">
                <a:latin typeface="Times New Roman"/>
                <a:cs typeface="Times New Roman"/>
              </a:rPr>
              <a:t>pragmatic</a:t>
            </a:r>
            <a:r>
              <a:rPr dirty="0" sz="1200">
                <a:latin typeface="Times New Roman"/>
                <a:cs typeface="Times New Roman"/>
              </a:rPr>
              <a:t> test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algorithms''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understanding.</a:t>
            </a:r>
            <a:endParaRPr sz="1200">
              <a:latin typeface="Times New Roman"/>
              <a:cs typeface="Times New Roman"/>
            </a:endParaRPr>
          </a:p>
          <a:p>
            <a:pPr algn="just" marL="885825" marR="871855" indent="-228600">
              <a:lnSpc>
                <a:spcPts val="2000"/>
              </a:lnSpc>
              <a:spcBef>
                <a:spcPts val="150"/>
              </a:spcBef>
              <a:buAutoNum type="arabicPeriod" startAt="4"/>
              <a:tabLst>
                <a:tab pos="886460" algn="l"/>
              </a:tabLst>
            </a:pPr>
            <a:r>
              <a:rPr dirty="0" sz="1200">
                <a:latin typeface="Times New Roman"/>
                <a:cs typeface="Times New Roman"/>
              </a:rPr>
              <a:t>Limited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Consideration: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concerned</a:t>
            </a:r>
            <a:r>
              <a:rPr dirty="0" sz="1200">
                <a:latin typeface="Times New Roman"/>
                <a:cs typeface="Times New Roman"/>
              </a:rPr>
              <a:t> about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rational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only</a:t>
            </a:r>
            <a:endParaRPr sz="1200">
              <a:latin typeface="Times New Roman"/>
              <a:cs typeface="Times New Roman"/>
            </a:endParaRPr>
          </a:p>
          <a:p>
            <a:pPr algn="just" marL="885825">
              <a:lnSpc>
                <a:spcPct val="100000"/>
              </a:lnSpc>
              <a:spcBef>
                <a:spcPts val="409"/>
              </a:spcBef>
            </a:pPr>
            <a:r>
              <a:rPr dirty="0" sz="1200" spc="-5">
                <a:latin typeface="Times New Roman"/>
                <a:cs typeface="Times New Roman"/>
              </a:rPr>
              <a:t>seems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ignore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lotsof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feedbacks,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dynamism</a:t>
            </a:r>
            <a:endParaRPr sz="1200">
              <a:latin typeface="Times New Roman"/>
              <a:cs typeface="Times New Roman"/>
            </a:endParaRPr>
          </a:p>
          <a:p>
            <a:pPr algn="just" marL="885825" marR="869950">
              <a:lnSpc>
                <a:spcPct val="138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during the trip planning process.Providing added </a:t>
            </a:r>
            <a:r>
              <a:rPr dirty="0" sz="1200" spc="-5">
                <a:latin typeface="Times New Roman"/>
                <a:cs typeface="Times New Roman"/>
              </a:rPr>
              <a:t>problem-based aspects </a:t>
            </a:r>
            <a:r>
              <a:rPr dirty="0" sz="1200">
                <a:latin typeface="Times New Roman"/>
                <a:cs typeface="Times New Roman"/>
              </a:rPr>
              <a:t>within 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research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>
                <a:latin typeface="Times New Roman"/>
                <a:cs typeface="Times New Roman"/>
              </a:rPr>
              <a:t> significantly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applicability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subject.</a:t>
            </a:r>
            <a:endParaRPr sz="1200">
              <a:latin typeface="Times New Roman"/>
              <a:cs typeface="Times New Roman"/>
            </a:endParaRPr>
          </a:p>
          <a:p>
            <a:pPr algn="just" marL="247015" indent="-233679">
              <a:lnSpc>
                <a:spcPct val="100000"/>
              </a:lnSpc>
              <a:spcBef>
                <a:spcPts val="725"/>
              </a:spcBef>
              <a:buAutoNum type="arabicPlain" startAt="6"/>
              <a:tabLst>
                <a:tab pos="24765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Large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Language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Models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for</a:t>
            </a:r>
            <a:r>
              <a:rPr dirty="0" sz="1300" spc="-7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Travel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Behavior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Prediction</a:t>
            </a:r>
            <a:endParaRPr sz="1300">
              <a:latin typeface="Times New Roman"/>
              <a:cs typeface="Times New Roman"/>
            </a:endParaRPr>
          </a:p>
          <a:p>
            <a:pPr algn="just" marL="247015" marR="259079">
              <a:lnSpc>
                <a:spcPct val="139200"/>
              </a:lnSpc>
              <a:spcBef>
                <a:spcPts val="109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paper </a:t>
            </a:r>
            <a:r>
              <a:rPr dirty="0" sz="1200">
                <a:latin typeface="Times New Roman"/>
                <a:cs typeface="Times New Roman"/>
              </a:rPr>
              <a:t>points out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large language </a:t>
            </a:r>
            <a:r>
              <a:rPr dirty="0" sz="1200">
                <a:latin typeface="Times New Roman"/>
                <a:cs typeface="Times New Roman"/>
              </a:rPr>
              <a:t>models </a:t>
            </a:r>
            <a:r>
              <a:rPr dirty="0" sz="1200" spc="-5">
                <a:latin typeface="Times New Roman"/>
                <a:cs typeface="Times New Roman"/>
              </a:rPr>
              <a:t>(LLM)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predict travel </a:t>
            </a:r>
            <a:r>
              <a:rPr dirty="0" sz="1200">
                <a:latin typeface="Times New Roman"/>
                <a:cs typeface="Times New Roman"/>
              </a:rPr>
              <a:t>behaviour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data- dependent parameter learning. They develop protections </a:t>
            </a:r>
            <a:r>
              <a:rPr dirty="0" sz="1200">
                <a:latin typeface="Times New Roman"/>
                <a:cs typeface="Times New Roman"/>
              </a:rPr>
              <a:t>such </a:t>
            </a:r>
            <a:r>
              <a:rPr dirty="0" sz="1200" spc="-5">
                <a:latin typeface="Times New Roman"/>
                <a:cs typeface="Times New Roman"/>
              </a:rPr>
              <a:t>as instructions describing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attributes,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individual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character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>
                <a:latin typeface="Times New Roman"/>
                <a:cs typeface="Times New Roman"/>
              </a:rPr>
              <a:t> modes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thinking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accompany </a:t>
            </a:r>
            <a:r>
              <a:rPr dirty="0" sz="1200">
                <a:latin typeface="Times New Roman"/>
                <a:cs typeface="Times New Roman"/>
              </a:rPr>
              <a:t>the domain knowledge. </a:t>
            </a:r>
            <a:r>
              <a:rPr dirty="0" sz="1200" spc="-5">
                <a:latin typeface="Times New Roman"/>
                <a:cs typeface="Times New Roman"/>
              </a:rPr>
              <a:t>Following </a:t>
            </a:r>
            <a:r>
              <a:rPr dirty="0" sz="1200" spc="5">
                <a:latin typeface="Times New Roman"/>
                <a:cs typeface="Times New Roman"/>
              </a:rPr>
              <a:t>theinstructions, </a:t>
            </a:r>
            <a:r>
              <a:rPr dirty="0" sz="1200">
                <a:latin typeface="Times New Roman"/>
                <a:cs typeface="Times New Roman"/>
              </a:rPr>
              <a:t>teh </a:t>
            </a:r>
            <a:r>
              <a:rPr dirty="0" sz="1200" spc="-5">
                <a:latin typeface="Times New Roman"/>
                <a:cs typeface="Times New Roman"/>
              </a:rPr>
              <a:t>LLMs are asked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predict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behaviour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then </a:t>
            </a:r>
            <a:r>
              <a:rPr dirty="0" sz="1200" spc="-5">
                <a:latin typeface="Times New Roman"/>
                <a:cs typeface="Times New Roman"/>
              </a:rPr>
              <a:t>explain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outcomes, accordingly, </a:t>
            </a:r>
            <a:r>
              <a:rPr dirty="0" sz="1200" spc="10">
                <a:latin typeface="Times New Roman"/>
                <a:cs typeface="Times New Roman"/>
              </a:rPr>
              <a:t>theresults </a:t>
            </a:r>
            <a:r>
              <a:rPr dirty="0" sz="1200">
                <a:latin typeface="Times New Roman"/>
                <a:cs typeface="Times New Roman"/>
              </a:rPr>
              <a:t>being </a:t>
            </a:r>
            <a:r>
              <a:rPr dirty="0" sz="1200" spc="-5">
                <a:latin typeface="Times New Roman"/>
                <a:cs typeface="Times New Roman"/>
              </a:rPr>
              <a:t>competitive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terms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accuracy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FI-score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respect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other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supervised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learning </a:t>
            </a:r>
            <a:r>
              <a:rPr dirty="0" sz="1200">
                <a:latin typeface="Times New Roman"/>
                <a:cs typeface="Times New Roman"/>
              </a:rPr>
              <a:t>methods.</a:t>
            </a:r>
            <a:endParaRPr sz="1200">
              <a:latin typeface="Times New Roman"/>
              <a:cs typeface="Times New Roman"/>
            </a:endParaRPr>
          </a:p>
          <a:p>
            <a:pPr algn="just" marL="247015" marR="260985">
              <a:lnSpc>
                <a:spcPts val="200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Nevertheless, provided </a:t>
            </a:r>
            <a:r>
              <a:rPr dirty="0" sz="1200">
                <a:latin typeface="Times New Roman"/>
                <a:cs typeface="Times New Roman"/>
              </a:rPr>
              <a:t>that a portion of the </a:t>
            </a:r>
            <a:r>
              <a:rPr dirty="0" sz="1200" spc="-5">
                <a:latin typeface="Times New Roman"/>
                <a:cs typeface="Times New Roman"/>
              </a:rPr>
              <a:t>artificial intelligence </a:t>
            </a:r>
            <a:r>
              <a:rPr dirty="0" sz="1200">
                <a:latin typeface="Times New Roman"/>
                <a:cs typeface="Times New Roman"/>
              </a:rPr>
              <a:t>outputs </a:t>
            </a:r>
            <a:r>
              <a:rPr dirty="0" sz="1200" spc="-5">
                <a:latin typeface="Times New Roman"/>
                <a:cs typeface="Times New Roman"/>
              </a:rPr>
              <a:t>behaves </a:t>
            </a:r>
            <a:r>
              <a:rPr dirty="0" sz="1200">
                <a:latin typeface="Times New Roman"/>
                <a:cs typeface="Times New Roman"/>
              </a:rPr>
              <a:t>in a </a:t>
            </a:r>
            <a:r>
              <a:rPr dirty="0" sz="1200" spc="-5">
                <a:latin typeface="Times New Roman"/>
                <a:cs typeface="Times New Roman"/>
              </a:rPr>
              <a:t>manner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violates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orhas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hallucination, the </a:t>
            </a:r>
            <a:r>
              <a:rPr dirty="0" sz="1200" spc="-5">
                <a:latin typeface="Times New Roman"/>
                <a:cs typeface="Times New Roman"/>
              </a:rPr>
              <a:t>problem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arise.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Advantages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lvl="1" marL="704850" indent="-229235">
              <a:lnSpc>
                <a:spcPct val="100000"/>
              </a:lnSpc>
              <a:spcBef>
                <a:spcPts val="655"/>
              </a:spcBef>
              <a:buAutoNum type="arabicPeriod"/>
              <a:tabLst>
                <a:tab pos="705485" algn="l"/>
              </a:tabLst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trained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survey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comprehensive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view.</a:t>
            </a:r>
            <a:endParaRPr sz="1200">
              <a:latin typeface="Times New Roman"/>
              <a:cs typeface="Times New Roman"/>
            </a:endParaRPr>
          </a:p>
          <a:p>
            <a:pPr lvl="1" marL="704850" marR="5080" indent="-228600">
              <a:lnSpc>
                <a:spcPct val="139400"/>
              </a:lnSpc>
              <a:spcBef>
                <a:spcPts val="1100"/>
              </a:spcBef>
              <a:buAutoNum type="arabicPeriod"/>
              <a:tabLst>
                <a:tab pos="705485" algn="l"/>
              </a:tabLst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GPT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3.5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possessing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widely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trying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toapproach</a:t>
            </a:r>
            <a:r>
              <a:rPr dirty="0" sz="1200">
                <a:latin typeface="Times New Roman"/>
                <a:cs typeface="Times New Roman"/>
              </a:rPr>
              <a:t> and try to solve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problem.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98294" y="1655966"/>
            <a:ext cx="3563620" cy="236347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dirty="0" sz="1500" spc="-5" b="1">
                <a:latin typeface="Arial"/>
                <a:cs typeface="Arial"/>
              </a:rPr>
              <a:t>PES</a:t>
            </a:r>
            <a:r>
              <a:rPr dirty="0" sz="1500" spc="-35" b="1">
                <a:latin typeface="Arial"/>
                <a:cs typeface="Arial"/>
              </a:rPr>
              <a:t> </a:t>
            </a:r>
            <a:r>
              <a:rPr dirty="0" sz="1500" spc="-5" b="1">
                <a:latin typeface="Arial"/>
                <a:cs typeface="Arial"/>
              </a:rPr>
              <a:t>UNIVERSITY</a:t>
            </a:r>
            <a:endParaRPr sz="1500">
              <a:latin typeface="Arial"/>
              <a:cs typeface="Arial"/>
            </a:endParaRPr>
          </a:p>
          <a:p>
            <a:pPr algn="ctr" marL="18415">
              <a:lnSpc>
                <a:spcPct val="100000"/>
              </a:lnSpc>
              <a:spcBef>
                <a:spcPts val="90"/>
              </a:spcBef>
            </a:pPr>
            <a:r>
              <a:rPr dirty="0" sz="700" spc="-5">
                <a:latin typeface="Arial MT"/>
                <a:cs typeface="Arial MT"/>
              </a:rPr>
              <a:t>(Established under Karnataka</a:t>
            </a:r>
            <a:r>
              <a:rPr dirty="0" sz="700" spc="-4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Act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No.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16</a:t>
            </a:r>
            <a:r>
              <a:rPr dirty="0" sz="700" spc="-5">
                <a:latin typeface="Arial MT"/>
                <a:cs typeface="Arial MT"/>
              </a:rPr>
              <a:t> of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5">
                <a:latin typeface="Arial MT"/>
                <a:cs typeface="Arial MT"/>
              </a:rPr>
              <a:t>2013)</a:t>
            </a:r>
            <a:endParaRPr sz="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900" spc="-5">
                <a:latin typeface="Arial MT"/>
                <a:cs typeface="Arial MT"/>
              </a:rPr>
              <a:t>Electronic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City, Hosur Road, Bengaluru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-</a:t>
            </a:r>
            <a:r>
              <a:rPr dirty="0" sz="900" spc="-5">
                <a:latin typeface="Arial MT"/>
                <a:cs typeface="Arial MT"/>
              </a:rPr>
              <a:t> 560 100, Karnataka, India</a:t>
            </a:r>
            <a:endParaRPr sz="900">
              <a:latin typeface="Arial MT"/>
              <a:cs typeface="Arial MT"/>
            </a:endParaRPr>
          </a:p>
          <a:p>
            <a:pPr marL="901065">
              <a:lnSpc>
                <a:spcPct val="100000"/>
              </a:lnSpc>
              <a:spcBef>
                <a:spcPts val="819"/>
              </a:spcBef>
            </a:pPr>
            <a:r>
              <a:rPr dirty="0" sz="1100" b="1">
                <a:latin typeface="Arial"/>
                <a:cs typeface="Arial"/>
              </a:rPr>
              <a:t>FA</a:t>
            </a:r>
            <a:r>
              <a:rPr dirty="0" sz="1100" spc="-10" b="1">
                <a:latin typeface="Arial"/>
                <a:cs typeface="Arial"/>
              </a:rPr>
              <a:t>CU</a:t>
            </a:r>
            <a:r>
              <a:rPr dirty="0" sz="1100" b="1">
                <a:latin typeface="Arial"/>
                <a:cs typeface="Arial"/>
              </a:rPr>
              <a:t>L</a:t>
            </a:r>
            <a:r>
              <a:rPr dirty="0" sz="1100" spc="5" b="1">
                <a:latin typeface="Arial"/>
                <a:cs typeface="Arial"/>
              </a:rPr>
              <a:t>T</a:t>
            </a:r>
            <a:r>
              <a:rPr dirty="0" sz="1100" b="1">
                <a:latin typeface="Arial"/>
                <a:cs typeface="Arial"/>
              </a:rPr>
              <a:t>Y</a:t>
            </a:r>
            <a:r>
              <a:rPr dirty="0" sz="1100" spc="-80" b="1">
                <a:latin typeface="Arial"/>
                <a:cs typeface="Arial"/>
              </a:rPr>
              <a:t> </a:t>
            </a:r>
            <a:r>
              <a:rPr dirty="0" sz="1100" spc="5" b="1">
                <a:latin typeface="Arial"/>
                <a:cs typeface="Arial"/>
              </a:rPr>
              <a:t>O</a:t>
            </a:r>
            <a:r>
              <a:rPr dirty="0" sz="1100" b="1">
                <a:latin typeface="Arial"/>
                <a:cs typeface="Arial"/>
              </a:rPr>
              <a:t>F</a:t>
            </a:r>
            <a:r>
              <a:rPr dirty="0" sz="1100" spc="-60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E</a:t>
            </a:r>
            <a:r>
              <a:rPr dirty="0" sz="1100" spc="-10" b="1">
                <a:latin typeface="Arial"/>
                <a:cs typeface="Arial"/>
              </a:rPr>
              <a:t>N</a:t>
            </a:r>
            <a:r>
              <a:rPr dirty="0" sz="1100" spc="-10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I</a:t>
            </a:r>
            <a:r>
              <a:rPr dirty="0" sz="1100" spc="-10" b="1">
                <a:latin typeface="Arial"/>
                <a:cs typeface="Arial"/>
              </a:rPr>
              <a:t>N</a:t>
            </a:r>
            <a:r>
              <a:rPr dirty="0" sz="1100" spc="-5" b="1">
                <a:latin typeface="Arial"/>
                <a:cs typeface="Arial"/>
              </a:rPr>
              <a:t>EE</a:t>
            </a:r>
            <a:r>
              <a:rPr dirty="0" sz="1100" spc="-10" b="1">
                <a:latin typeface="Arial"/>
                <a:cs typeface="Arial"/>
              </a:rPr>
              <a:t>R</a:t>
            </a:r>
            <a:r>
              <a:rPr dirty="0" sz="1100" b="1">
                <a:latin typeface="Arial"/>
                <a:cs typeface="Arial"/>
              </a:rPr>
              <a:t>I</a:t>
            </a:r>
            <a:r>
              <a:rPr dirty="0" sz="1100" spc="-10" b="1">
                <a:latin typeface="Arial"/>
                <a:cs typeface="Arial"/>
              </a:rPr>
              <a:t>N</a:t>
            </a:r>
            <a:r>
              <a:rPr dirty="0" sz="1100" b="1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  <a:p>
            <a:pPr marL="1030605">
              <a:lnSpc>
                <a:spcPct val="100000"/>
              </a:lnSpc>
              <a:spcBef>
                <a:spcPts val="915"/>
              </a:spcBef>
            </a:pPr>
            <a:r>
              <a:rPr dirty="0" sz="2000" spc="-5" b="1">
                <a:latin typeface="Arial"/>
                <a:cs typeface="Arial"/>
              </a:rPr>
              <a:t>CERTIFICATE</a:t>
            </a:r>
            <a:endParaRPr sz="2000">
              <a:latin typeface="Arial"/>
              <a:cs typeface="Arial"/>
            </a:endParaRPr>
          </a:p>
          <a:p>
            <a:pPr marL="646430">
              <a:lnSpc>
                <a:spcPct val="100000"/>
              </a:lnSpc>
              <a:spcBef>
                <a:spcPts val="685"/>
              </a:spcBef>
            </a:pPr>
            <a:r>
              <a:rPr dirty="0" sz="1100" spc="-5" i="1">
                <a:latin typeface="Arial"/>
                <a:cs typeface="Arial"/>
              </a:rPr>
              <a:t>This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is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to </a:t>
            </a:r>
            <a:r>
              <a:rPr dirty="0" sz="1100" spc="-5" i="1">
                <a:latin typeface="Arial"/>
                <a:cs typeface="Arial"/>
              </a:rPr>
              <a:t>certify </a:t>
            </a:r>
            <a:r>
              <a:rPr dirty="0" sz="1100" i="1">
                <a:latin typeface="Arial"/>
                <a:cs typeface="Arial"/>
              </a:rPr>
              <a:t>that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i="1">
                <a:latin typeface="Arial"/>
                <a:cs typeface="Arial"/>
              </a:rPr>
              <a:t>the</a:t>
            </a:r>
            <a:r>
              <a:rPr dirty="0" sz="1100" spc="-2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dissertation</a:t>
            </a:r>
            <a:r>
              <a:rPr dirty="0" sz="1100" spc="5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entitled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Arial"/>
              <a:cs typeface="Arial"/>
            </a:endParaRPr>
          </a:p>
          <a:p>
            <a:pPr algn="ctr" marL="10160">
              <a:lnSpc>
                <a:spcPct val="100000"/>
              </a:lnSpc>
              <a:spcBef>
                <a:spcPts val="5"/>
              </a:spcBef>
            </a:pPr>
            <a:r>
              <a:rPr dirty="0" sz="1300" spc="-10" b="1">
                <a:latin typeface="Arial"/>
                <a:cs typeface="Arial"/>
              </a:rPr>
              <a:t>JOURNEY</a:t>
            </a:r>
            <a:r>
              <a:rPr dirty="0" sz="1300" spc="-6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CRAFT-Craft</a:t>
            </a:r>
            <a:r>
              <a:rPr dirty="0" sz="1300" spc="-6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Your</a:t>
            </a:r>
            <a:r>
              <a:rPr dirty="0" sz="1300" spc="5" b="1">
                <a:latin typeface="Arial"/>
                <a:cs typeface="Arial"/>
              </a:rPr>
              <a:t> </a:t>
            </a:r>
            <a:r>
              <a:rPr dirty="0" sz="1300" spc="-10" b="1">
                <a:latin typeface="Arial"/>
                <a:cs typeface="Arial"/>
              </a:rPr>
              <a:t>Perfect</a:t>
            </a:r>
            <a:r>
              <a:rPr dirty="0" sz="1300" spc="-5" b="1">
                <a:latin typeface="Arial"/>
                <a:cs typeface="Arial"/>
              </a:rPr>
              <a:t> Journey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883285">
              <a:lnSpc>
                <a:spcPct val="100000"/>
              </a:lnSpc>
            </a:pPr>
            <a:r>
              <a:rPr dirty="0" sz="1100" spc="-5" i="1">
                <a:latin typeface="Arial"/>
                <a:cs typeface="Arial"/>
              </a:rPr>
              <a:t>is</a:t>
            </a:r>
            <a:r>
              <a:rPr dirty="0" sz="1100" i="1">
                <a:latin typeface="Arial"/>
                <a:cs typeface="Arial"/>
              </a:rPr>
              <a:t> a</a:t>
            </a:r>
            <a:r>
              <a:rPr dirty="0" sz="1100" spc="-5" i="1">
                <a:latin typeface="Arial"/>
                <a:cs typeface="Arial"/>
              </a:rPr>
              <a:t> bonafide</a:t>
            </a:r>
            <a:r>
              <a:rPr dirty="0" sz="1100" spc="-10" i="1">
                <a:latin typeface="Arial"/>
                <a:cs typeface="Arial"/>
              </a:rPr>
              <a:t> </a:t>
            </a:r>
            <a:r>
              <a:rPr dirty="0" sz="1100" spc="-5" i="1">
                <a:latin typeface="Arial"/>
                <a:cs typeface="Arial"/>
              </a:rPr>
              <a:t>work carried </a:t>
            </a:r>
            <a:r>
              <a:rPr dirty="0" sz="1100" i="1">
                <a:latin typeface="Arial"/>
                <a:cs typeface="Arial"/>
              </a:rPr>
              <a:t>out </a:t>
            </a:r>
            <a:r>
              <a:rPr dirty="0" sz="1100" spc="-5" i="1">
                <a:latin typeface="Arial"/>
                <a:cs typeface="Arial"/>
              </a:rPr>
              <a:t>by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3326" y="4092066"/>
            <a:ext cx="847725" cy="688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 marR="5080">
              <a:lnSpc>
                <a:spcPct val="98500"/>
              </a:lnSpc>
              <a:spcBef>
                <a:spcPts val="120"/>
              </a:spcBef>
            </a:pPr>
            <a:r>
              <a:rPr dirty="0" sz="1100" spc="-10" b="1">
                <a:latin typeface="Arial"/>
                <a:cs typeface="Arial"/>
              </a:rPr>
              <a:t>H</a:t>
            </a:r>
            <a:r>
              <a:rPr dirty="0" sz="1100" b="1">
                <a:latin typeface="Arial"/>
                <a:cs typeface="Arial"/>
              </a:rPr>
              <a:t>a</a:t>
            </a:r>
            <a:r>
              <a:rPr dirty="0" sz="1100" spc="-15" b="1">
                <a:latin typeface="Arial"/>
                <a:cs typeface="Arial"/>
              </a:rPr>
              <a:t>r</a:t>
            </a:r>
            <a:r>
              <a:rPr dirty="0" sz="1100" b="1">
                <a:latin typeface="Arial"/>
                <a:cs typeface="Arial"/>
              </a:rPr>
              <a:t>s</a:t>
            </a:r>
            <a:r>
              <a:rPr dirty="0" sz="1100" spc="-20" b="1">
                <a:latin typeface="Arial"/>
                <a:cs typeface="Arial"/>
              </a:rPr>
              <a:t>h</a:t>
            </a:r>
            <a:r>
              <a:rPr dirty="0" sz="1100" b="1">
                <a:latin typeface="Arial"/>
                <a:cs typeface="Arial"/>
              </a:rPr>
              <a:t>an</a:t>
            </a:r>
            <a:r>
              <a:rPr dirty="0" sz="1100" spc="-3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K</a:t>
            </a:r>
            <a:r>
              <a:rPr dirty="0" sz="1100" spc="-8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  </a:t>
            </a:r>
            <a:r>
              <a:rPr dirty="0" sz="1100" spc="-5" b="1">
                <a:latin typeface="Arial"/>
                <a:cs typeface="Arial"/>
              </a:rPr>
              <a:t>Bhargavi </a:t>
            </a:r>
            <a:r>
              <a:rPr dirty="0" sz="1100" b="1">
                <a:latin typeface="Arial"/>
                <a:cs typeface="Arial"/>
              </a:rPr>
              <a:t>K 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5" b="1">
                <a:latin typeface="Arial"/>
                <a:cs typeface="Arial"/>
              </a:rPr>
              <a:t>Kaushik </a:t>
            </a:r>
            <a:r>
              <a:rPr dirty="0" sz="1100" b="1">
                <a:latin typeface="Arial"/>
                <a:cs typeface="Arial"/>
              </a:rPr>
              <a:t>C 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Adithya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83989" y="4078351"/>
            <a:ext cx="1174750" cy="65278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algn="just" marL="12700" marR="5080">
              <a:lnSpc>
                <a:spcPct val="91200"/>
              </a:lnSpc>
              <a:spcBef>
                <a:spcPts val="220"/>
              </a:spcBef>
            </a:pPr>
            <a:r>
              <a:rPr dirty="0" sz="1100" spc="-5" b="1">
                <a:latin typeface="Arial"/>
                <a:cs typeface="Arial"/>
              </a:rPr>
              <a:t>PES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10" b="1">
                <a:latin typeface="Arial"/>
                <a:cs typeface="Arial"/>
              </a:rPr>
              <a:t>U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spc="-10" b="1">
                <a:latin typeface="Arial"/>
                <a:cs typeface="Arial"/>
              </a:rPr>
              <a:t>C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1</a:t>
            </a:r>
            <a:r>
              <a:rPr dirty="0" sz="1100" spc="-5" b="1">
                <a:latin typeface="Arial"/>
                <a:cs typeface="Arial"/>
              </a:rPr>
              <a:t>9</a:t>
            </a:r>
            <a:r>
              <a:rPr dirty="0" sz="1100" b="1">
                <a:latin typeface="Arial"/>
                <a:cs typeface="Arial"/>
              </a:rPr>
              <a:t>1  </a:t>
            </a:r>
            <a:r>
              <a:rPr dirty="0" sz="1100" spc="-5" b="1">
                <a:latin typeface="Arial"/>
                <a:cs typeface="Arial"/>
              </a:rPr>
              <a:t>PES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10" b="1">
                <a:latin typeface="Arial"/>
                <a:cs typeface="Arial"/>
              </a:rPr>
              <a:t>U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spc="-10" b="1">
                <a:latin typeface="Arial"/>
                <a:cs typeface="Arial"/>
              </a:rPr>
              <a:t>C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2</a:t>
            </a:r>
            <a:r>
              <a:rPr dirty="0" sz="1100" b="1">
                <a:latin typeface="Arial"/>
                <a:cs typeface="Arial"/>
              </a:rPr>
              <a:t>4  </a:t>
            </a:r>
            <a:r>
              <a:rPr dirty="0" sz="1100" spc="-5" b="1">
                <a:latin typeface="Arial"/>
                <a:cs typeface="Arial"/>
              </a:rPr>
              <a:t>PES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10" b="1">
                <a:latin typeface="Arial"/>
                <a:cs typeface="Arial"/>
              </a:rPr>
              <a:t>U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spc="-10" b="1">
                <a:latin typeface="Arial"/>
                <a:cs typeface="Arial"/>
              </a:rPr>
              <a:t>C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2</a:t>
            </a:r>
            <a:r>
              <a:rPr dirty="0" sz="1100" b="1">
                <a:latin typeface="Arial"/>
                <a:cs typeface="Arial"/>
              </a:rPr>
              <a:t>5  </a:t>
            </a:r>
            <a:r>
              <a:rPr dirty="0" sz="1100" spc="-5" b="1">
                <a:latin typeface="Arial"/>
                <a:cs typeface="Arial"/>
              </a:rPr>
              <a:t>PES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10" b="1">
                <a:latin typeface="Arial"/>
                <a:cs typeface="Arial"/>
              </a:rPr>
              <a:t>U</a:t>
            </a:r>
            <a:r>
              <a:rPr dirty="0" sz="1100" b="1">
                <a:latin typeface="Arial"/>
                <a:cs typeface="Arial"/>
              </a:rPr>
              <a:t>G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1</a:t>
            </a:r>
            <a:r>
              <a:rPr dirty="0" sz="1100" spc="-10" b="1">
                <a:latin typeface="Arial"/>
                <a:cs typeface="Arial"/>
              </a:rPr>
              <a:t>C</a:t>
            </a:r>
            <a:r>
              <a:rPr dirty="0" sz="1100" spc="-5" b="1">
                <a:latin typeface="Arial"/>
                <a:cs typeface="Arial"/>
              </a:rPr>
              <a:t>S</a:t>
            </a:r>
            <a:r>
              <a:rPr dirty="0" sz="1100" b="1">
                <a:latin typeface="Arial"/>
                <a:cs typeface="Arial"/>
              </a:rPr>
              <a:t>2</a:t>
            </a:r>
            <a:r>
              <a:rPr dirty="0" sz="1100" spc="-5" b="1">
                <a:latin typeface="Arial"/>
                <a:cs typeface="Arial"/>
              </a:rPr>
              <a:t>3</a:t>
            </a:r>
            <a:r>
              <a:rPr dirty="0" sz="1100" b="1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2794" y="4878196"/>
            <a:ext cx="5248910" cy="1170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100" marR="30480">
              <a:lnSpc>
                <a:spcPct val="139100"/>
              </a:lnSpc>
              <a:spcBef>
                <a:spcPts val="100"/>
              </a:spcBef>
            </a:pPr>
            <a:r>
              <a:rPr dirty="0" sz="900">
                <a:latin typeface="Arial MT"/>
                <a:cs typeface="Arial MT"/>
              </a:rPr>
              <a:t>In </a:t>
            </a:r>
            <a:r>
              <a:rPr dirty="0" sz="900" spc="-5">
                <a:latin typeface="Arial MT"/>
                <a:cs typeface="Arial MT"/>
              </a:rPr>
              <a:t>partial fulfillment </a:t>
            </a:r>
            <a:r>
              <a:rPr dirty="0" sz="900">
                <a:latin typeface="Arial MT"/>
                <a:cs typeface="Arial MT"/>
              </a:rPr>
              <a:t>for </a:t>
            </a:r>
            <a:r>
              <a:rPr dirty="0" sz="900" spc="-5">
                <a:latin typeface="Arial MT"/>
                <a:cs typeface="Arial MT"/>
              </a:rPr>
              <a:t>the completion </a:t>
            </a:r>
            <a:r>
              <a:rPr dirty="0" sz="900">
                <a:latin typeface="Arial MT"/>
                <a:cs typeface="Arial MT"/>
              </a:rPr>
              <a:t>of sixth-semester </a:t>
            </a:r>
            <a:r>
              <a:rPr dirty="0" sz="900" spc="-5">
                <a:latin typeface="Arial MT"/>
                <a:cs typeface="Arial MT"/>
              </a:rPr>
              <a:t>Capstone Project </a:t>
            </a:r>
            <a:r>
              <a:rPr dirty="0" sz="900" spc="-10">
                <a:latin typeface="Arial MT"/>
                <a:cs typeface="Arial MT"/>
              </a:rPr>
              <a:t>Phase </a:t>
            </a:r>
            <a:r>
              <a:rPr dirty="0" sz="900">
                <a:latin typeface="Arial MT"/>
                <a:cs typeface="Arial MT"/>
              </a:rPr>
              <a:t>- </a:t>
            </a:r>
            <a:r>
              <a:rPr dirty="0" sz="900" spc="-5">
                <a:latin typeface="Arial MT"/>
                <a:cs typeface="Arial MT"/>
              </a:rPr>
              <a:t>2 (UE21CS320A) </a:t>
            </a:r>
            <a:r>
              <a:rPr dirty="0" sz="900" spc="-10">
                <a:latin typeface="Arial MT"/>
                <a:cs typeface="Arial MT"/>
              </a:rPr>
              <a:t>in </a:t>
            </a:r>
            <a:r>
              <a:rPr dirty="0" sz="900" spc="-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the </a:t>
            </a:r>
            <a:r>
              <a:rPr dirty="0" sz="900" spc="-5">
                <a:latin typeface="Arial MT"/>
                <a:cs typeface="Arial MT"/>
              </a:rPr>
              <a:t>Program </a:t>
            </a:r>
            <a:r>
              <a:rPr dirty="0" sz="900">
                <a:latin typeface="Arial MT"/>
                <a:cs typeface="Arial MT"/>
              </a:rPr>
              <a:t>of </a:t>
            </a:r>
            <a:r>
              <a:rPr dirty="0" sz="900" spc="-5">
                <a:latin typeface="Arial MT"/>
                <a:cs typeface="Arial MT"/>
              </a:rPr>
              <a:t>Study -Bachelor </a:t>
            </a:r>
            <a:r>
              <a:rPr dirty="0" sz="900">
                <a:latin typeface="Arial MT"/>
                <a:cs typeface="Arial MT"/>
              </a:rPr>
              <a:t>of </a:t>
            </a:r>
            <a:r>
              <a:rPr dirty="0" sz="900" spc="-5">
                <a:latin typeface="Arial MT"/>
                <a:cs typeface="Arial MT"/>
              </a:rPr>
              <a:t>Technology in Computer Science and Engineering under rules and 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regulations </a:t>
            </a:r>
            <a:r>
              <a:rPr dirty="0" sz="900">
                <a:latin typeface="Arial MT"/>
                <a:cs typeface="Arial MT"/>
              </a:rPr>
              <a:t>of PES </a:t>
            </a:r>
            <a:r>
              <a:rPr dirty="0" sz="900" spc="-5">
                <a:latin typeface="Arial MT"/>
                <a:cs typeface="Arial MT"/>
              </a:rPr>
              <a:t>University, Bengaluru during </a:t>
            </a:r>
            <a:r>
              <a:rPr dirty="0" sz="900">
                <a:latin typeface="Arial MT"/>
                <a:cs typeface="Arial MT"/>
              </a:rPr>
              <a:t>the </a:t>
            </a:r>
            <a:r>
              <a:rPr dirty="0" sz="900" spc="-5">
                <a:latin typeface="Arial MT"/>
                <a:cs typeface="Arial MT"/>
              </a:rPr>
              <a:t>period Jan. 2024 </a:t>
            </a:r>
            <a:r>
              <a:rPr dirty="0" sz="900">
                <a:latin typeface="Arial MT"/>
                <a:cs typeface="Arial MT"/>
              </a:rPr>
              <a:t>- May. </a:t>
            </a:r>
            <a:r>
              <a:rPr dirty="0" sz="900" spc="-5">
                <a:latin typeface="Arial MT"/>
                <a:cs typeface="Arial MT"/>
              </a:rPr>
              <a:t>2024. It is </a:t>
            </a:r>
            <a:r>
              <a:rPr dirty="0" sz="900">
                <a:latin typeface="Arial MT"/>
                <a:cs typeface="Arial MT"/>
              </a:rPr>
              <a:t>certified </a:t>
            </a:r>
            <a:r>
              <a:rPr dirty="0" sz="900" spc="-5">
                <a:latin typeface="Arial MT"/>
                <a:cs typeface="Arial MT"/>
              </a:rPr>
              <a:t>that </a:t>
            </a:r>
            <a:r>
              <a:rPr dirty="0" sz="900" spc="-10">
                <a:latin typeface="Arial MT"/>
                <a:cs typeface="Arial MT"/>
              </a:rPr>
              <a:t>all </a:t>
            </a:r>
            <a:r>
              <a:rPr dirty="0" sz="900" spc="-5">
                <a:latin typeface="Arial MT"/>
                <a:cs typeface="Arial MT"/>
              </a:rPr>
              <a:t> corrections/suggestions indicated </a:t>
            </a:r>
            <a:r>
              <a:rPr dirty="0" sz="900">
                <a:latin typeface="Arial MT"/>
                <a:cs typeface="Arial MT"/>
              </a:rPr>
              <a:t>for </a:t>
            </a:r>
            <a:r>
              <a:rPr dirty="0" sz="900" spc="-5">
                <a:latin typeface="Arial MT"/>
                <a:cs typeface="Arial MT"/>
              </a:rPr>
              <a:t>internal assessment have been incorporated </a:t>
            </a:r>
            <a:r>
              <a:rPr dirty="0" sz="900" spc="-10">
                <a:latin typeface="Arial MT"/>
                <a:cs typeface="Arial MT"/>
              </a:rPr>
              <a:t>in </a:t>
            </a:r>
            <a:r>
              <a:rPr dirty="0" sz="900" spc="-5">
                <a:latin typeface="Arial MT"/>
                <a:cs typeface="Arial MT"/>
              </a:rPr>
              <a:t>the </a:t>
            </a:r>
            <a:r>
              <a:rPr dirty="0" sz="900">
                <a:latin typeface="Arial MT"/>
                <a:cs typeface="Arial MT"/>
              </a:rPr>
              <a:t>report. </a:t>
            </a:r>
            <a:r>
              <a:rPr dirty="0" sz="900" spc="-5">
                <a:latin typeface="Arial MT"/>
                <a:cs typeface="Arial MT"/>
              </a:rPr>
              <a:t>The 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dissertation has </a:t>
            </a:r>
            <a:r>
              <a:rPr dirty="0" sz="900">
                <a:latin typeface="Arial MT"/>
                <a:cs typeface="Arial MT"/>
              </a:rPr>
              <a:t>been </a:t>
            </a:r>
            <a:r>
              <a:rPr dirty="0" sz="900" spc="-5">
                <a:latin typeface="Arial MT"/>
                <a:cs typeface="Arial MT"/>
              </a:rPr>
              <a:t>approved as it satisfies </a:t>
            </a:r>
            <a:r>
              <a:rPr dirty="0" sz="900">
                <a:latin typeface="Arial MT"/>
                <a:cs typeface="Arial MT"/>
              </a:rPr>
              <a:t>the 6‘</a:t>
            </a:r>
            <a:r>
              <a:rPr dirty="0" baseline="18518" sz="900">
                <a:latin typeface="Arial MT"/>
                <a:cs typeface="Arial MT"/>
              </a:rPr>
              <a:t>h</a:t>
            </a:r>
            <a:r>
              <a:rPr dirty="0" sz="900">
                <a:latin typeface="Arial MT"/>
                <a:cs typeface="Arial MT"/>
              </a:rPr>
              <a:t>-semester </a:t>
            </a:r>
            <a:r>
              <a:rPr dirty="0" sz="900" spc="-5">
                <a:latin typeface="Arial MT"/>
                <a:cs typeface="Arial MT"/>
              </a:rPr>
              <a:t>academic requirements </a:t>
            </a:r>
            <a:r>
              <a:rPr dirty="0" sz="900" spc="-10">
                <a:latin typeface="Arial MT"/>
                <a:cs typeface="Arial MT"/>
              </a:rPr>
              <a:t>in </a:t>
            </a:r>
            <a:r>
              <a:rPr dirty="0" sz="900" spc="-5">
                <a:latin typeface="Arial MT"/>
                <a:cs typeface="Arial MT"/>
              </a:rPr>
              <a:t>respect of 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project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work.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733" y="6631305"/>
            <a:ext cx="1010919" cy="56642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204470">
              <a:lnSpc>
                <a:spcPct val="100000"/>
              </a:lnSpc>
              <a:spcBef>
                <a:spcPts val="600"/>
              </a:spcBef>
            </a:pPr>
            <a:r>
              <a:rPr dirty="0" sz="900" spc="-5">
                <a:latin typeface="Arial MT"/>
                <a:cs typeface="Arial MT"/>
              </a:rPr>
              <a:t>Signature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dirty="0" sz="900" spc="-5" b="1">
                <a:latin typeface="Arial"/>
                <a:cs typeface="Arial"/>
              </a:rPr>
              <a:t>D</a:t>
            </a:r>
            <a:r>
              <a:rPr dirty="0" sz="900" spc="-10" b="1">
                <a:latin typeface="Arial"/>
                <a:cs typeface="Arial"/>
              </a:rPr>
              <a:t>r</a:t>
            </a:r>
            <a:r>
              <a:rPr dirty="0" sz="900" b="1">
                <a:latin typeface="Arial"/>
                <a:cs typeface="Arial"/>
              </a:rPr>
              <a:t>.Na</a:t>
            </a:r>
            <a:r>
              <a:rPr dirty="0" sz="900" spc="5" b="1">
                <a:latin typeface="Arial"/>
                <a:cs typeface="Arial"/>
              </a:rPr>
              <a:t>z</a:t>
            </a:r>
            <a:r>
              <a:rPr dirty="0" sz="900" spc="-5" b="1">
                <a:latin typeface="Arial"/>
                <a:cs typeface="Arial"/>
              </a:rPr>
              <a:t>m</a:t>
            </a:r>
            <a:r>
              <a:rPr dirty="0" sz="900" b="1">
                <a:latin typeface="Arial"/>
                <a:cs typeface="Arial"/>
              </a:rPr>
              <a:t>i</a:t>
            </a:r>
            <a:r>
              <a:rPr dirty="0" sz="900" b="1">
                <a:latin typeface="Arial"/>
                <a:cs typeface="Arial"/>
              </a:rPr>
              <a:t>n</a:t>
            </a:r>
            <a:r>
              <a:rPr dirty="0" sz="90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B</a:t>
            </a:r>
            <a:r>
              <a:rPr dirty="0" sz="900" spc="-15" b="1">
                <a:latin typeface="Arial"/>
                <a:cs typeface="Arial"/>
              </a:rPr>
              <a:t>e</a:t>
            </a:r>
            <a:r>
              <a:rPr dirty="0" sz="900" b="1">
                <a:latin typeface="Arial"/>
                <a:cs typeface="Arial"/>
              </a:rPr>
              <a:t>gu</a:t>
            </a:r>
            <a:r>
              <a:rPr dirty="0" sz="900" spc="-5" b="1">
                <a:latin typeface="Arial"/>
                <a:cs typeface="Arial"/>
              </a:rPr>
              <a:t>m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900">
                <a:latin typeface="Arial MT"/>
                <a:cs typeface="Arial MT"/>
              </a:rPr>
              <a:t>A</a:t>
            </a:r>
            <a:r>
              <a:rPr dirty="0" sz="900" spc="-10">
                <a:latin typeface="Arial MT"/>
                <a:cs typeface="Arial MT"/>
              </a:rPr>
              <a:t>ss</a:t>
            </a:r>
            <a:r>
              <a:rPr dirty="0" sz="900" spc="-15">
                <a:latin typeface="Arial MT"/>
                <a:cs typeface="Arial MT"/>
              </a:rPr>
              <a:t>i</a:t>
            </a:r>
            <a:r>
              <a:rPr dirty="0" sz="900" spc="5">
                <a:latin typeface="Arial MT"/>
                <a:cs typeface="Arial MT"/>
              </a:rPr>
              <a:t>s</a:t>
            </a:r>
            <a:r>
              <a:rPr dirty="0" sz="900" spc="-10">
                <a:latin typeface="Arial MT"/>
                <a:cs typeface="Arial MT"/>
              </a:rPr>
              <a:t>t</a:t>
            </a:r>
            <a:r>
              <a:rPr dirty="0" sz="900" spc="-15">
                <a:latin typeface="Arial MT"/>
                <a:cs typeface="Arial MT"/>
              </a:rPr>
              <a:t>a</a:t>
            </a:r>
            <a:r>
              <a:rPr dirty="0" sz="900" spc="-5">
                <a:latin typeface="Arial MT"/>
                <a:cs typeface="Arial MT"/>
              </a:rPr>
              <a:t>n</a:t>
            </a:r>
            <a:r>
              <a:rPr dirty="0" sz="900">
                <a:latin typeface="Arial MT"/>
                <a:cs typeface="Arial MT"/>
              </a:rPr>
              <a:t>t</a:t>
            </a:r>
            <a:r>
              <a:rPr dirty="0" sz="900" spc="-4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Pro</a:t>
            </a:r>
            <a:r>
              <a:rPr dirty="0" sz="900" spc="-10">
                <a:latin typeface="Arial MT"/>
                <a:cs typeface="Arial MT"/>
              </a:rPr>
              <a:t>f</a:t>
            </a:r>
            <a:r>
              <a:rPr dirty="0" sz="900" spc="-5">
                <a:latin typeface="Arial MT"/>
                <a:cs typeface="Arial MT"/>
              </a:rPr>
              <a:t>e</a:t>
            </a:r>
            <a:r>
              <a:rPr dirty="0" sz="900" spc="-10">
                <a:latin typeface="Arial MT"/>
                <a:cs typeface="Arial MT"/>
              </a:rPr>
              <a:t>s</a:t>
            </a:r>
            <a:r>
              <a:rPr dirty="0" sz="900" spc="5">
                <a:latin typeface="Arial MT"/>
                <a:cs typeface="Arial MT"/>
              </a:rPr>
              <a:t>s</a:t>
            </a:r>
            <a:r>
              <a:rPr dirty="0" sz="900" spc="-5">
                <a:latin typeface="Arial MT"/>
                <a:cs typeface="Arial MT"/>
              </a:rPr>
              <a:t>o</a:t>
            </a:r>
            <a:r>
              <a:rPr dirty="0" sz="900">
                <a:latin typeface="Arial MT"/>
                <a:cs typeface="Arial MT"/>
              </a:rPr>
              <a:t>r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94075" y="6637401"/>
            <a:ext cx="894715" cy="568325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900" spc="-15">
                <a:latin typeface="Arial MT"/>
                <a:cs typeface="Arial MT"/>
              </a:rPr>
              <a:t>Signature</a:t>
            </a:r>
            <a:endParaRPr sz="900">
              <a:latin typeface="Arial MT"/>
              <a:cs typeface="Arial MT"/>
            </a:endParaRPr>
          </a:p>
          <a:p>
            <a:pPr marL="38100">
              <a:lnSpc>
                <a:spcPts val="1055"/>
              </a:lnSpc>
              <a:spcBef>
                <a:spcPts val="540"/>
              </a:spcBef>
            </a:pPr>
            <a:r>
              <a:rPr dirty="0" sz="900" spc="-5" b="1">
                <a:latin typeface="Arial"/>
                <a:cs typeface="Arial"/>
              </a:rPr>
              <a:t>Dr.Sandesh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B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J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ts val="1055"/>
              </a:lnSpc>
            </a:pPr>
            <a:r>
              <a:rPr dirty="0" sz="900" spc="-5">
                <a:latin typeface="Arial MT"/>
                <a:cs typeface="Arial MT"/>
              </a:rPr>
              <a:t>Chairperson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6078" y="7456169"/>
            <a:ext cx="7340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Ex</a:t>
            </a:r>
            <a:r>
              <a:rPr dirty="0" sz="900" spc="-15" b="1">
                <a:latin typeface="Arial"/>
                <a:cs typeface="Arial"/>
              </a:rPr>
              <a:t>t</a:t>
            </a:r>
            <a:r>
              <a:rPr dirty="0" sz="900" spc="-5" b="1">
                <a:latin typeface="Arial"/>
                <a:cs typeface="Arial"/>
              </a:rPr>
              <a:t>e</a:t>
            </a:r>
            <a:r>
              <a:rPr dirty="0" sz="900" spc="-20" b="1">
                <a:latin typeface="Arial"/>
                <a:cs typeface="Arial"/>
              </a:rPr>
              <a:t>r</a:t>
            </a:r>
            <a:r>
              <a:rPr dirty="0" sz="900" spc="-10" b="1">
                <a:latin typeface="Arial"/>
                <a:cs typeface="Arial"/>
              </a:rPr>
              <a:t>n</a:t>
            </a:r>
            <a:r>
              <a:rPr dirty="0" sz="900" spc="-5" b="1">
                <a:latin typeface="Arial"/>
                <a:cs typeface="Arial"/>
              </a:rPr>
              <a:t>a</a:t>
            </a:r>
            <a:r>
              <a:rPr dirty="0" sz="900" b="1">
                <a:latin typeface="Arial"/>
                <a:cs typeface="Arial"/>
              </a:rPr>
              <a:t>l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15" b="1">
                <a:latin typeface="Arial"/>
                <a:cs typeface="Arial"/>
              </a:rPr>
              <a:t>V</a:t>
            </a:r>
            <a:r>
              <a:rPr dirty="0" sz="900" b="1">
                <a:latin typeface="Arial"/>
                <a:cs typeface="Arial"/>
              </a:rPr>
              <a:t>iv</a:t>
            </a:r>
            <a:r>
              <a:rPr dirty="0" sz="900" spc="-5" b="1">
                <a:latin typeface="Arial"/>
                <a:cs typeface="Arial"/>
              </a:rPr>
              <a:t>a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2857" y="6637401"/>
            <a:ext cx="954405" cy="596900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dirty="0" sz="900" spc="-5">
                <a:latin typeface="Arial MT"/>
                <a:cs typeface="Arial MT"/>
              </a:rPr>
              <a:t>Signature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5" b="1">
                <a:latin typeface="Arial"/>
                <a:cs typeface="Arial"/>
              </a:rPr>
              <a:t>Dr.B</a:t>
            </a:r>
            <a:r>
              <a:rPr dirty="0" sz="900" spc="-2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K</a:t>
            </a:r>
            <a:r>
              <a:rPr dirty="0" sz="900" spc="-1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Keshavan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900" spc="-5">
                <a:latin typeface="Arial MT"/>
                <a:cs typeface="Arial MT"/>
              </a:rPr>
              <a:t>Dean</a:t>
            </a:r>
            <a:r>
              <a:rPr dirty="0" sz="900" spc="-50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of</a:t>
            </a:r>
            <a:r>
              <a:rPr dirty="0" sz="900" spc="-6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Faculty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7620" y="7648193"/>
            <a:ext cx="128841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Name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of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the</a:t>
            </a:r>
            <a:r>
              <a:rPr dirty="0" sz="900" spc="-20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Examiners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77409" y="7648193"/>
            <a:ext cx="10922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Signature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with</a:t>
            </a:r>
            <a:r>
              <a:rPr dirty="0" sz="900" spc="-2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Date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7244" y="8218169"/>
            <a:ext cx="909319" cy="600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4950" indent="-2228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35585" algn="l"/>
              </a:tabLst>
            </a:pPr>
            <a:r>
              <a:rPr dirty="0" sz="900" spc="-10" b="1">
                <a:latin typeface="Arial"/>
                <a:cs typeface="Arial"/>
              </a:rPr>
              <a:t>Dr</a:t>
            </a:r>
            <a:r>
              <a:rPr dirty="0" sz="900" b="1">
                <a:latin typeface="Arial"/>
                <a:cs typeface="Arial"/>
              </a:rPr>
              <a:t>.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A</a:t>
            </a:r>
            <a:r>
              <a:rPr dirty="0" sz="900" spc="-10" b="1">
                <a:latin typeface="Arial"/>
                <a:cs typeface="Arial"/>
              </a:rPr>
              <a:t>r</a:t>
            </a:r>
            <a:r>
              <a:rPr dirty="0" sz="900" b="1">
                <a:latin typeface="Arial"/>
                <a:cs typeface="Arial"/>
              </a:rPr>
              <a:t>ti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A</a:t>
            </a:r>
            <a:r>
              <a:rPr dirty="0" sz="900" spc="-10" b="1">
                <a:latin typeface="Arial"/>
                <a:cs typeface="Arial"/>
              </a:rPr>
              <a:t>r</a:t>
            </a:r>
            <a:r>
              <a:rPr dirty="0" sz="900" spc="-5" b="1">
                <a:latin typeface="Arial"/>
                <a:cs typeface="Arial"/>
              </a:rPr>
              <a:t>ya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AutoNum type="arabicPeriod"/>
            </a:pPr>
            <a:endParaRPr sz="1050">
              <a:latin typeface="Arial"/>
              <a:cs typeface="Arial"/>
            </a:endParaRPr>
          </a:p>
          <a:p>
            <a:pPr marL="234950" indent="-222885">
              <a:lnSpc>
                <a:spcPct val="100000"/>
              </a:lnSpc>
              <a:buAutoNum type="arabicPeriod"/>
              <a:tabLst>
                <a:tab pos="235585" algn="l"/>
              </a:tabLst>
            </a:pPr>
            <a:r>
              <a:rPr dirty="0" sz="900" spc="-10" b="1">
                <a:latin typeface="Arial"/>
                <a:cs typeface="Arial"/>
              </a:rPr>
              <a:t>Dr</a:t>
            </a:r>
            <a:r>
              <a:rPr dirty="0" sz="900" b="1">
                <a:latin typeface="Arial"/>
                <a:cs typeface="Arial"/>
              </a:rPr>
              <a:t>.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Prema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244" y="9149283"/>
            <a:ext cx="1137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3.</a:t>
            </a:r>
            <a:r>
              <a:rPr dirty="0" sz="900" spc="-4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Dr.Nazmin</a:t>
            </a:r>
            <a:r>
              <a:rPr dirty="0" sz="900" spc="-35" b="1">
                <a:latin typeface="Arial"/>
                <a:cs typeface="Arial"/>
              </a:rPr>
              <a:t> </a:t>
            </a:r>
            <a:r>
              <a:rPr dirty="0" sz="900" spc="-5" b="1">
                <a:latin typeface="Arial"/>
                <a:cs typeface="Arial"/>
              </a:rPr>
              <a:t>Begum</a:t>
            </a:r>
            <a:endParaRPr sz="9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0" y="972311"/>
            <a:ext cx="1421002" cy="62153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368" y="761492"/>
            <a:ext cx="5632450" cy="724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93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Craft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Your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 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318770">
              <a:lnSpc>
                <a:spcPct val="100000"/>
              </a:lnSpc>
              <a:spcBef>
                <a:spcPts val="600"/>
              </a:spcBef>
            </a:pPr>
            <a:r>
              <a:rPr dirty="0" sz="1300" spc="-5" b="1">
                <a:latin typeface="Times New Roman"/>
                <a:cs typeface="Times New Roman"/>
              </a:rPr>
              <a:t>Limitations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585470" indent="-269240">
              <a:lnSpc>
                <a:spcPct val="100000"/>
              </a:lnSpc>
              <a:spcBef>
                <a:spcPts val="1250"/>
              </a:spcBef>
              <a:buAutoNum type="arabicPeriod"/>
              <a:tabLst>
                <a:tab pos="585470" algn="l"/>
                <a:tab pos="586105" algn="l"/>
              </a:tabLst>
            </a:pPr>
            <a:r>
              <a:rPr dirty="0" sz="1200" spc="-5">
                <a:latin typeface="Times New Roman"/>
                <a:cs typeface="Times New Roman"/>
              </a:rPr>
              <a:t>fails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regard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AutoNum type="arabicPeriod"/>
            </a:pPr>
            <a:endParaRPr sz="1100">
              <a:latin typeface="Times New Roman"/>
              <a:cs typeface="Times New Roman"/>
            </a:endParaRPr>
          </a:p>
          <a:p>
            <a:pPr marL="585470" indent="-26924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85470" algn="l"/>
                <a:tab pos="586105" algn="l"/>
              </a:tabLst>
            </a:pPr>
            <a:r>
              <a:rPr dirty="0" sz="1200">
                <a:latin typeface="Times New Roman"/>
                <a:cs typeface="Times New Roman"/>
              </a:rPr>
              <a:t>biaz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/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subjectivity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impacts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survey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area.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259079" indent="-247015">
              <a:lnSpc>
                <a:spcPct val="100000"/>
              </a:lnSpc>
              <a:buAutoNum type="arabicPlain" startAt="7"/>
              <a:tabLst>
                <a:tab pos="259715" algn="l"/>
              </a:tabLst>
            </a:pPr>
            <a:r>
              <a:rPr dirty="0" sz="1400" b="1">
                <a:latin typeface="Calibri"/>
                <a:cs typeface="Calibri"/>
              </a:rPr>
              <a:t>Traffic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flow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prediction</a:t>
            </a:r>
            <a:r>
              <a:rPr dirty="0" sz="1400" spc="-3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via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spatial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temporal</a:t>
            </a:r>
            <a:r>
              <a:rPr dirty="0" sz="1400" spc="-40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graph</a:t>
            </a:r>
            <a:r>
              <a:rPr dirty="0" sz="1400" spc="-4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neuralnetwork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libri"/>
              <a:buAutoNum type="arabicPlain" startAt="7"/>
            </a:pPr>
            <a:endParaRPr sz="1450">
              <a:latin typeface="Calibri"/>
              <a:cs typeface="Calibri"/>
            </a:endParaRPr>
          </a:p>
          <a:p>
            <a:pPr algn="just" marL="231775" marR="5080">
              <a:lnSpc>
                <a:spcPct val="139000"/>
              </a:lnSpc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this </a:t>
            </a:r>
            <a:r>
              <a:rPr dirty="0" sz="1200">
                <a:latin typeface="Times New Roman"/>
                <a:cs typeface="Times New Roman"/>
              </a:rPr>
              <a:t>paper, we </a:t>
            </a:r>
            <a:r>
              <a:rPr dirty="0" sz="1200" spc="-5">
                <a:latin typeface="Times New Roman"/>
                <a:cs typeface="Times New Roman"/>
              </a:rPr>
              <a:t>deal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particular </a:t>
            </a:r>
            <a:r>
              <a:rPr dirty="0" sz="1200">
                <a:latin typeface="Times New Roman"/>
                <a:cs typeface="Times New Roman"/>
              </a:rPr>
              <a:t>topic of the </a:t>
            </a:r>
            <a:r>
              <a:rPr dirty="0" sz="1200" spc="-5">
                <a:latin typeface="Times New Roman"/>
                <a:cs typeface="Times New Roman"/>
              </a:rPr>
              <a:t>applications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spatial-temporal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neural</a:t>
            </a:r>
            <a:r>
              <a:rPr dirty="0" sz="1200">
                <a:latin typeface="Times New Roman"/>
                <a:cs typeface="Times New Roman"/>
              </a:rPr>
              <a:t> networks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 </a:t>
            </a:r>
            <a:r>
              <a:rPr dirty="0" sz="1200">
                <a:latin typeface="Times New Roman"/>
                <a:cs typeface="Times New Roman"/>
              </a:rPr>
              <a:t>flow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cities.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additionally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developed as </a:t>
            </a:r>
            <a:r>
              <a:rPr dirty="0" sz="1200">
                <a:latin typeface="Times New Roman"/>
                <a:cs typeface="Times New Roman"/>
              </a:rPr>
              <a:t>a means of providing </a:t>
            </a:r>
            <a:r>
              <a:rPr dirty="0" sz="1200" spc="-5">
                <a:latin typeface="Times New Roman"/>
                <a:cs typeface="Times New Roman"/>
              </a:rPr>
              <a:t>an alternative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answers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weaknesses </a:t>
            </a:r>
            <a:r>
              <a:rPr dirty="0" sz="1200">
                <a:latin typeface="Times New Roman"/>
                <a:cs typeface="Times New Roman"/>
              </a:rPr>
              <a:t>that 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 in other </a:t>
            </a:r>
            <a:r>
              <a:rPr dirty="0" sz="1200" spc="-5">
                <a:latin typeface="Times New Roman"/>
                <a:cs typeface="Times New Roman"/>
              </a:rPr>
              <a:t>existing </a:t>
            </a:r>
            <a:r>
              <a:rPr dirty="0" sz="1200">
                <a:latin typeface="Times New Roman"/>
                <a:cs typeface="Times New Roman"/>
              </a:rPr>
              <a:t>methods, </a:t>
            </a:r>
            <a:r>
              <a:rPr dirty="0" sz="1200" spc="-5">
                <a:latin typeface="Times New Roman"/>
                <a:cs typeface="Times New Roman"/>
              </a:rPr>
              <a:t>which will </a:t>
            </a:r>
            <a:r>
              <a:rPr dirty="0" sz="1200">
                <a:latin typeface="Times New Roman"/>
                <a:cs typeface="Times New Roman"/>
              </a:rPr>
              <a:t>include the </a:t>
            </a:r>
            <a:r>
              <a:rPr dirty="0" sz="1200" spc="-5">
                <a:latin typeface="Times New Roman"/>
                <a:cs typeface="Times New Roman"/>
              </a:rPr>
              <a:t>occurrence </a:t>
            </a:r>
            <a:r>
              <a:rPr dirty="0" sz="1200">
                <a:latin typeface="Times New Roman"/>
                <a:cs typeface="Times New Roman"/>
              </a:rPr>
              <a:t>of both </a:t>
            </a:r>
            <a:r>
              <a:rPr dirty="0" sz="1200" spc="-5">
                <a:latin typeface="Times New Roman"/>
                <a:cs typeface="Times New Roman"/>
              </a:rPr>
              <a:t>spatial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temporalpatterns. </a:t>
            </a:r>
            <a:r>
              <a:rPr dirty="0" sz="1200">
                <a:latin typeface="Times New Roman"/>
                <a:cs typeface="Times New Roman"/>
              </a:rPr>
              <a:t>The network </a:t>
            </a:r>
            <a:r>
              <a:rPr dirty="0" sz="1200" spc="-5">
                <a:latin typeface="Times New Roman"/>
                <a:cs typeface="Times New Roman"/>
              </a:rPr>
              <a:t>comprises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adaptive positional attention which 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for fusing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adjacent </a:t>
            </a:r>
            <a:r>
              <a:rPr dirty="0" sz="1200">
                <a:latin typeface="Times New Roman"/>
                <a:cs typeface="Times New Roman"/>
              </a:rPr>
              <a:t>roads </a:t>
            </a:r>
            <a:r>
              <a:rPr dirty="0" sz="1200" spc="-5">
                <a:latin typeface="Times New Roman"/>
                <a:cs typeface="Times New Roman"/>
              </a:rPr>
              <a:t>together </a:t>
            </a:r>
            <a:r>
              <a:rPr dirty="0" sz="1200">
                <a:latin typeface="Times New Roman"/>
                <a:cs typeface="Times New Roman"/>
              </a:rPr>
              <a:t>with a </a:t>
            </a:r>
            <a:r>
              <a:rPr dirty="0" sz="1200" spc="-5">
                <a:latin typeface="Times New Roman"/>
                <a:cs typeface="Times New Roman"/>
              </a:rPr>
              <a:t>sequential </a:t>
            </a:r>
            <a:r>
              <a:rPr dirty="0" sz="1200">
                <a:latin typeface="Times New Roman"/>
                <a:cs typeface="Times New Roman"/>
              </a:rPr>
              <a:t>component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 models the </a:t>
            </a:r>
            <a:r>
              <a:rPr dirty="0" sz="1200" spc="-5">
                <a:latin typeface="Times New Roman"/>
                <a:cs typeface="Times New Roman"/>
              </a:rPr>
              <a:t>inherent dynamics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traffic flows tickling </a:t>
            </a:r>
            <a:r>
              <a:rPr dirty="0" sz="1200">
                <a:latin typeface="Times New Roman"/>
                <a:cs typeface="Times New Roman"/>
              </a:rPr>
              <a:t>not only </a:t>
            </a:r>
            <a:r>
              <a:rPr dirty="0" sz="1200" spc="-5">
                <a:latin typeface="Times New Roman"/>
                <a:cs typeface="Times New Roman"/>
              </a:rPr>
              <a:t>local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global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temporalities.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experiments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revealed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outcomes</a:t>
            </a:r>
            <a:r>
              <a:rPr dirty="0" sz="1200">
                <a:latin typeface="Times New Roman"/>
                <a:cs typeface="Times New Roman"/>
              </a:rPr>
              <a:t> given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pretty good.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178435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Advantages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lvl="1" marL="231775" marR="6985">
              <a:lnSpc>
                <a:spcPct val="138800"/>
              </a:lnSpc>
              <a:spcBef>
                <a:spcPts val="530"/>
              </a:spcBef>
              <a:buAutoNum type="arabicPeriod"/>
              <a:tabLst>
                <a:tab pos="605790" algn="l"/>
              </a:tabLst>
            </a:pPr>
            <a:r>
              <a:rPr dirty="0" sz="1200" spc="-5">
                <a:latin typeface="Times New Roman"/>
                <a:cs typeface="Times New Roman"/>
              </a:rPr>
              <a:t>Comprehensive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Approach:</a:t>
            </a:r>
            <a:r>
              <a:rPr dirty="0" sz="1200" spc="-5">
                <a:latin typeface="Times New Roman"/>
                <a:cs typeface="Times New Roman"/>
              </a:rPr>
              <a:t> Our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>
                <a:latin typeface="Times New Roman"/>
                <a:cs typeface="Times New Roman"/>
              </a:rPr>
              <a:t> employs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graph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neural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recurrent neural </a:t>
            </a:r>
            <a:r>
              <a:rPr dirty="0" sz="1200">
                <a:latin typeface="Times New Roman"/>
                <a:cs typeface="Times New Roman"/>
              </a:rPr>
              <a:t>networks, andtransformers' </a:t>
            </a:r>
            <a:r>
              <a:rPr dirty="0" sz="1200" spc="-5">
                <a:latin typeface="Times New Roman"/>
                <a:cs typeface="Times New Roman"/>
              </a:rPr>
              <a:t>layers </a:t>
            </a:r>
            <a:r>
              <a:rPr dirty="0" sz="1200">
                <a:latin typeface="Times New Roman"/>
                <a:cs typeface="Times New Roman"/>
              </a:rPr>
              <a:t>that include both </a:t>
            </a:r>
            <a:r>
              <a:rPr dirty="0" sz="1200" spc="-5">
                <a:latin typeface="Times New Roman"/>
                <a:cs typeface="Times New Roman"/>
              </a:rPr>
              <a:t>space-time patterns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traffic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flow.</a:t>
            </a:r>
            <a:endParaRPr sz="1200">
              <a:latin typeface="Times New Roman"/>
              <a:cs typeface="Times New Roman"/>
            </a:endParaRPr>
          </a:p>
          <a:p>
            <a:pPr algn="just" lvl="1" marL="231775" marR="5715">
              <a:lnSpc>
                <a:spcPts val="2000"/>
              </a:lnSpc>
              <a:spcBef>
                <a:spcPts val="150"/>
              </a:spcBef>
              <a:buAutoNum type="arabicPeriod"/>
              <a:tabLst>
                <a:tab pos="605790" algn="l"/>
              </a:tabLst>
            </a:pPr>
            <a:r>
              <a:rPr dirty="0" sz="1200" spc="-5">
                <a:latin typeface="Times New Roman"/>
                <a:cs typeface="Times New Roman"/>
              </a:rPr>
              <a:t>Effective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Attention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Mechanisms: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offers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positional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mechanism, </a:t>
            </a:r>
            <a:r>
              <a:rPr dirty="0" sz="1200">
                <a:latin typeface="Times New Roman"/>
                <a:cs typeface="Times New Roman"/>
              </a:rPr>
              <a:t>finding out </a:t>
            </a:r>
            <a:r>
              <a:rPr dirty="0" sz="1200" spc="-5">
                <a:latin typeface="Times New Roman"/>
                <a:cs typeface="Times New Roman"/>
              </a:rPr>
              <a:t>neighboring road's </a:t>
            </a:r>
            <a:r>
              <a:rPr dirty="0" sz="1200">
                <a:latin typeface="Times New Roman"/>
                <a:cs typeface="Times New Roman"/>
              </a:rPr>
              <a:t>information,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taking into </a:t>
            </a:r>
            <a:r>
              <a:rPr dirty="0" sz="1200" spc="-5">
                <a:latin typeface="Times New Roman"/>
                <a:cs typeface="Times New Roman"/>
              </a:rPr>
              <a:t>account </a:t>
            </a:r>
            <a:r>
              <a:rPr dirty="0" sz="1200">
                <a:latin typeface="Times New Roman"/>
                <a:cs typeface="Times New Roman"/>
              </a:rPr>
              <a:t>both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global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temporal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dependencies.</a:t>
            </a:r>
            <a:endParaRPr sz="1200">
              <a:latin typeface="Times New Roman"/>
              <a:cs typeface="Times New Roman"/>
            </a:endParaRPr>
          </a:p>
          <a:p>
            <a:pPr algn="just" lvl="1" marL="231775" marR="10160">
              <a:lnSpc>
                <a:spcPts val="1989"/>
              </a:lnSpc>
              <a:spcBef>
                <a:spcPts val="20"/>
              </a:spcBef>
              <a:buAutoNum type="arabicPeriod"/>
              <a:tabLst>
                <a:tab pos="605790" algn="l"/>
              </a:tabLst>
            </a:pPr>
            <a:r>
              <a:rPr dirty="0" sz="1200" spc="-5">
                <a:latin typeface="Times New Roman"/>
                <a:cs typeface="Times New Roman"/>
              </a:rPr>
              <a:t>Superior Performance: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does so </a:t>
            </a:r>
            <a:r>
              <a:rPr dirty="0" sz="1200">
                <a:latin typeface="Times New Roman"/>
                <a:cs typeface="Times New Roman"/>
              </a:rPr>
              <a:t>much </a:t>
            </a:r>
            <a:r>
              <a:rPr dirty="0" sz="1200" spc="-5">
                <a:latin typeface="Times New Roman"/>
                <a:cs typeface="Times New Roman"/>
              </a:rPr>
              <a:t>better compared </a:t>
            </a:r>
            <a:r>
              <a:rPr dirty="0" sz="1200">
                <a:latin typeface="Times New Roman"/>
                <a:cs typeface="Times New Roman"/>
              </a:rPr>
              <a:t>to most of the </a:t>
            </a:r>
            <a:r>
              <a:rPr dirty="0" sz="1200" spc="-5">
                <a:latin typeface="Times New Roman"/>
                <a:cs typeface="Times New Roman"/>
              </a:rPr>
              <a:t>baselines,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especially</a:t>
            </a:r>
            <a:r>
              <a:rPr dirty="0" sz="1200">
                <a:latin typeface="Times New Roman"/>
                <a:cs typeface="Times New Roman"/>
              </a:rPr>
              <a:t> in the </a:t>
            </a:r>
            <a:r>
              <a:rPr dirty="0" sz="1200" spc="-5">
                <a:latin typeface="Times New Roman"/>
                <a:cs typeface="Times New Roman"/>
              </a:rPr>
              <a:t>short</a:t>
            </a:r>
            <a:r>
              <a:rPr dirty="0" sz="1200">
                <a:latin typeface="Times New Roman"/>
                <a:cs typeface="Times New Roman"/>
              </a:rPr>
              <a:t> termtraffic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(minutes).</a:t>
            </a:r>
            <a:endParaRPr sz="1200">
              <a:latin typeface="Times New Roman"/>
              <a:cs typeface="Times New Roman"/>
            </a:endParaRPr>
          </a:p>
          <a:p>
            <a:pPr algn="just" lvl="1" marL="231775" marR="7620">
              <a:lnSpc>
                <a:spcPts val="2000"/>
              </a:lnSpc>
              <a:buAutoNum type="arabicPeriod"/>
              <a:tabLst>
                <a:tab pos="354330" algn="l"/>
              </a:tabLst>
            </a:pPr>
            <a:r>
              <a:rPr dirty="0" sz="1200" spc="-5">
                <a:latin typeface="Times New Roman"/>
                <a:cs typeface="Times New Roman"/>
              </a:rPr>
              <a:t>Innovation: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novel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deals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spatial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temporal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dependencies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thus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aroom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5462905" cy="4805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Craft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Your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 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Arial MT"/>
              <a:cs typeface="Arial MT"/>
            </a:endParaRPr>
          </a:p>
          <a:p>
            <a:pPr algn="just" marL="268605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Limitations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marL="241300" marR="5080">
              <a:lnSpc>
                <a:spcPts val="3110"/>
              </a:lnSpc>
              <a:spcBef>
                <a:spcPts val="335"/>
              </a:spcBef>
              <a:buAutoNum type="arabicPeriod"/>
              <a:tabLst>
                <a:tab pos="508000" algn="l"/>
              </a:tabLst>
            </a:pPr>
            <a:r>
              <a:rPr dirty="0" sz="1200">
                <a:latin typeface="Times New Roman"/>
                <a:cs typeface="Times New Roman"/>
              </a:rPr>
              <a:t>Limited </a:t>
            </a:r>
            <a:r>
              <a:rPr dirty="0" sz="1200" spc="-5">
                <a:latin typeface="Times New Roman"/>
                <a:cs typeface="Times New Roman"/>
              </a:rPr>
              <a:t>Generalizability: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structure aims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expand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generalizability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covering </a:t>
            </a:r>
            <a:r>
              <a:rPr dirty="0" sz="1200">
                <a:latin typeface="Times New Roman"/>
                <a:cs typeface="Times New Roman"/>
              </a:rPr>
              <a:t>both thespatial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temporal </a:t>
            </a:r>
            <a:r>
              <a:rPr dirty="0" sz="1200" spc="-5">
                <a:latin typeface="Times New Roman"/>
                <a:cs typeface="Times New Roman"/>
              </a:rPr>
              <a:t>dimensions </a:t>
            </a:r>
            <a:r>
              <a:rPr dirty="0" sz="1200">
                <a:latin typeface="Times New Roman"/>
                <a:cs typeface="Times New Roman"/>
              </a:rPr>
              <a:t>of the traffic patterns, </a:t>
            </a:r>
            <a:r>
              <a:rPr dirty="0" sz="1200" spc="-5">
                <a:latin typeface="Times New Roman"/>
                <a:cs typeface="Times New Roman"/>
              </a:rPr>
              <a:t>which is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disadvantage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endParaRPr sz="12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190"/>
              </a:spcBef>
            </a:pPr>
            <a:r>
              <a:rPr dirty="0" sz="1200" spc="-5">
                <a:latin typeface="Times New Roman"/>
                <a:cs typeface="Times New Roman"/>
              </a:rPr>
              <a:t>classical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struggle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just" marL="241300">
              <a:lnSpc>
                <a:spcPct val="100000"/>
              </a:lnSpc>
              <a:spcBef>
                <a:spcPts val="55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complex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roadrelations.</a:t>
            </a:r>
            <a:endParaRPr sz="1200">
              <a:latin typeface="Times New Roman"/>
              <a:cs typeface="Times New Roman"/>
            </a:endParaRPr>
          </a:p>
          <a:p>
            <a:pPr algn="just" marL="241300" marR="375920">
              <a:lnSpc>
                <a:spcPct val="138800"/>
              </a:lnSpc>
              <a:spcBef>
                <a:spcPts val="10"/>
              </a:spcBef>
              <a:buAutoNum type="arabicPeriod" startAt="2"/>
              <a:tabLst>
                <a:tab pos="508000" algn="l"/>
              </a:tabLst>
            </a:pPr>
            <a:r>
              <a:rPr dirty="0" sz="1200" spc="-5">
                <a:latin typeface="Times New Roman"/>
                <a:cs typeface="Times New Roman"/>
              </a:rPr>
              <a:t>Scalability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Concerns: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Composed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cope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designated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road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scalability challenge </a:t>
            </a:r>
            <a:r>
              <a:rPr dirty="0" sz="1200">
                <a:latin typeface="Times New Roman"/>
                <a:cs typeface="Times New Roman"/>
              </a:rPr>
              <a:t>may be </a:t>
            </a:r>
            <a:r>
              <a:rPr dirty="0" sz="1200" spc="-5">
                <a:latin typeface="Times New Roman"/>
                <a:cs typeface="Times New Roman"/>
              </a:rPr>
              <a:t>encountered </a:t>
            </a:r>
            <a:r>
              <a:rPr dirty="0" sz="1200">
                <a:latin typeface="Times New Roman"/>
                <a:cs typeface="Times New Roman"/>
              </a:rPr>
              <a:t>due to </a:t>
            </a:r>
            <a:r>
              <a:rPr dirty="0" sz="1200" spc="-5">
                <a:latin typeface="Times New Roman"/>
                <a:cs typeface="Times New Roman"/>
              </a:rPr>
              <a:t>data amount dependency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network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layers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integration.</a:t>
            </a:r>
            <a:endParaRPr sz="1200">
              <a:latin typeface="Times New Roman"/>
              <a:cs typeface="Times New Roman"/>
            </a:endParaRPr>
          </a:p>
          <a:p>
            <a:pPr algn="just" marL="241300" marR="335915">
              <a:lnSpc>
                <a:spcPct val="138800"/>
              </a:lnSpc>
              <a:spcBef>
                <a:spcPts val="5"/>
              </a:spcBef>
              <a:buAutoNum type="arabicPeriod" startAt="2"/>
              <a:tabLst>
                <a:tab pos="50800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 Requirements: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framework needs large-scale data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training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validation purposes </a:t>
            </a:r>
            <a:r>
              <a:rPr dirty="0" sz="1200">
                <a:latin typeface="Times New Roman"/>
                <a:cs typeface="Times New Roman"/>
              </a:rPr>
              <a:t>since it </a:t>
            </a:r>
            <a:r>
              <a:rPr dirty="0" sz="1200" spc="-5">
                <a:latin typeface="Times New Roman"/>
                <a:cs typeface="Times New Roman"/>
              </a:rPr>
              <a:t>is 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historical traffic </a:t>
            </a:r>
            <a:r>
              <a:rPr dirty="0" sz="1200">
                <a:latin typeface="Times New Roman"/>
                <a:cs typeface="Times New Roman"/>
              </a:rPr>
              <a:t>flow data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fact 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road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relations </a:t>
            </a:r>
            <a:r>
              <a:rPr dirty="0" sz="1200">
                <a:latin typeface="Times New Roman"/>
                <a:cs typeface="Times New Roman"/>
              </a:rPr>
              <a:t>needto be</a:t>
            </a:r>
            <a:r>
              <a:rPr dirty="0" sz="1200" spc="-5">
                <a:latin typeface="Times New Roman"/>
                <a:cs typeface="Times New Roman"/>
              </a:rPr>
              <a:t> covered</a:t>
            </a:r>
            <a:r>
              <a:rPr dirty="0" sz="1200">
                <a:latin typeface="Times New Roman"/>
                <a:cs typeface="Times New Roman"/>
              </a:rPr>
              <a:t> in detail.</a:t>
            </a:r>
            <a:endParaRPr sz="1200">
              <a:latin typeface="Times New Roman"/>
              <a:cs typeface="Times New Roman"/>
            </a:endParaRPr>
          </a:p>
          <a:p>
            <a:pPr algn="just" marL="241300" marR="659130">
              <a:lnSpc>
                <a:spcPct val="138900"/>
              </a:lnSpc>
              <a:spcBef>
                <a:spcPts val="5"/>
              </a:spcBef>
              <a:buAutoNum type="arabicPeriod" startAt="2"/>
              <a:tabLst>
                <a:tab pos="5080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Dependency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External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Factors: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efficacy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dependent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random </a:t>
            </a:r>
            <a:r>
              <a:rPr dirty="0" sz="1200">
                <a:latin typeface="Times New Roman"/>
                <a:cs typeface="Times New Roman"/>
              </a:rPr>
              <a:t>attributes </a:t>
            </a:r>
            <a:r>
              <a:rPr dirty="0" sz="1200" spc="-5">
                <a:latin typeface="Times New Roman"/>
                <a:cs typeface="Times New Roman"/>
              </a:rPr>
              <a:t>such as road </a:t>
            </a:r>
            <a:r>
              <a:rPr dirty="0" sz="1200">
                <a:latin typeface="Times New Roman"/>
                <a:cs typeface="Times New Roman"/>
              </a:rPr>
              <a:t>conditions </a:t>
            </a:r>
            <a:r>
              <a:rPr dirty="0" sz="1200" spc="-5">
                <a:latin typeface="Times New Roman"/>
                <a:cs typeface="Times New Roman"/>
              </a:rPr>
              <a:t>and happenings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might not </a:t>
            </a:r>
            <a:r>
              <a:rPr dirty="0" sz="1200" spc="-5">
                <a:latin typeface="Times New Roman"/>
                <a:cs typeface="Times New Roman"/>
              </a:rPr>
              <a:t>match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predicted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modeled data adversely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prediction accuracy.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Craft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Your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 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40155" y="1253083"/>
            <a:ext cx="5756910" cy="3774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dirty="0" sz="1400" b="1">
                <a:latin typeface="Calibri"/>
                <a:cs typeface="Calibri"/>
              </a:rPr>
              <a:t>[8]</a:t>
            </a:r>
            <a:r>
              <a:rPr dirty="0" sz="1400" spc="-5" b="1">
                <a:latin typeface="Calibri"/>
                <a:cs typeface="Calibri"/>
              </a:rPr>
              <a:t> Empowering</a:t>
            </a:r>
            <a:r>
              <a:rPr dirty="0" sz="1400" spc="1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Few-Shot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Recommender</a:t>
            </a:r>
            <a:r>
              <a:rPr dirty="0" sz="1400" spc="30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Systems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With</a:t>
            </a:r>
            <a:r>
              <a:rPr dirty="0" sz="1400" spc="10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Large</a:t>
            </a:r>
            <a:r>
              <a:rPr dirty="0" sz="1400" spc="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Language </a:t>
            </a:r>
            <a:r>
              <a:rPr dirty="0" sz="1400" spc="-305" b="1">
                <a:latin typeface="Calibri"/>
                <a:cs typeface="Calibri"/>
              </a:rPr>
              <a:t> </a:t>
            </a:r>
            <a:r>
              <a:rPr dirty="0" sz="1400" b="1">
                <a:latin typeface="Calibri"/>
                <a:cs typeface="Calibri"/>
              </a:rPr>
              <a:t>Models-</a:t>
            </a:r>
            <a:r>
              <a:rPr dirty="0" sz="1400" spc="-35" b="1">
                <a:latin typeface="Calibri"/>
                <a:cs typeface="Calibri"/>
              </a:rPr>
              <a:t> </a:t>
            </a:r>
            <a:r>
              <a:rPr dirty="0" sz="1400" spc="-5" b="1">
                <a:latin typeface="Calibri"/>
                <a:cs typeface="Calibri"/>
              </a:rPr>
              <a:t>EnhancedRepresentations</a:t>
            </a:r>
            <a:endParaRPr sz="1400">
              <a:latin typeface="Calibri"/>
              <a:cs typeface="Calibri"/>
            </a:endParaRPr>
          </a:p>
          <a:p>
            <a:pPr algn="just" marL="12700" marR="12065">
              <a:lnSpc>
                <a:spcPts val="2000"/>
              </a:lnSpc>
              <a:spcBef>
                <a:spcPts val="60"/>
              </a:spcBef>
            </a:pPr>
            <a:r>
              <a:rPr dirty="0" sz="1200" spc="-5">
                <a:latin typeface="Times New Roman"/>
                <a:cs typeface="Times New Roman"/>
              </a:rPr>
              <a:t>Latching </a:t>
            </a:r>
            <a:r>
              <a:rPr dirty="0" sz="1200">
                <a:latin typeface="Times New Roman"/>
                <a:cs typeface="Times New Roman"/>
              </a:rPr>
              <a:t>on to the </a:t>
            </a:r>
            <a:r>
              <a:rPr dirty="0" sz="1200" spc="-5">
                <a:latin typeface="Times New Roman"/>
                <a:cs typeface="Times New Roman"/>
              </a:rPr>
              <a:t>topic, </a:t>
            </a:r>
            <a:r>
              <a:rPr dirty="0" sz="1200">
                <a:latin typeface="Times New Roman"/>
                <a:cs typeface="Times New Roman"/>
              </a:rPr>
              <a:t>the paper </a:t>
            </a:r>
            <a:r>
              <a:rPr dirty="0" sz="1200" spc="-5">
                <a:latin typeface="Times New Roman"/>
                <a:cs typeface="Times New Roman"/>
              </a:rPr>
              <a:t>explores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employment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Large Language Models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(LLMs)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furtherimprovement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few-shot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systems.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endParaRPr sz="1200">
              <a:latin typeface="Times New Roman"/>
              <a:cs typeface="Times New Roman"/>
            </a:endParaRPr>
          </a:p>
          <a:p>
            <a:pPr algn="just" marL="12700" marR="12065">
              <a:lnSpc>
                <a:spcPts val="1989"/>
              </a:lnSpc>
              <a:spcBef>
                <a:spcPts val="20"/>
              </a:spcBef>
            </a:pPr>
            <a:r>
              <a:rPr dirty="0" sz="1200" spc="-5">
                <a:latin typeface="Times New Roman"/>
                <a:cs typeface="Times New Roman"/>
              </a:rPr>
              <a:t>way two </a:t>
            </a:r>
            <a:r>
              <a:rPr dirty="0" sz="1200">
                <a:latin typeface="Times New Roman"/>
                <a:cs typeface="Times New Roman"/>
              </a:rPr>
              <a:t>methods are </a:t>
            </a:r>
            <a:r>
              <a:rPr dirty="0" sz="1200" spc="-5">
                <a:latin typeface="Times New Roman"/>
                <a:cs typeface="Times New Roman"/>
              </a:rPr>
              <a:t>contrasted: </a:t>
            </a:r>
            <a:r>
              <a:rPr dirty="0" sz="1200">
                <a:latin typeface="Times New Roman"/>
                <a:cs typeface="Times New Roman"/>
              </a:rPr>
              <a:t>old </a:t>
            </a:r>
            <a:r>
              <a:rPr dirty="0" sz="1200" spc="-5">
                <a:latin typeface="Times New Roman"/>
                <a:cs typeface="Times New Roman"/>
              </a:rPr>
              <a:t>recommendation technique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area occupied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LLMs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explicit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reviews.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0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paper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deals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utilization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ChatGPT,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LLM,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algn="just" marL="12700" marR="13335">
              <a:lnSpc>
                <a:spcPct val="1389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items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containing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information as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feedback.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addition </a:t>
            </a:r>
            <a:r>
              <a:rPr dirty="0" sz="1200">
                <a:latin typeface="Times New Roman"/>
                <a:cs typeface="Times New Roman"/>
              </a:rPr>
              <a:t>it estimates a </a:t>
            </a:r>
            <a:r>
              <a:rPr dirty="0" sz="1200" spc="-5">
                <a:latin typeface="Times New Roman"/>
                <a:cs typeface="Times New Roman"/>
              </a:rPr>
              <a:t>semantic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concordance between Chatgpt machine </a:t>
            </a:r>
            <a:r>
              <a:rPr dirty="0" sz="1200" spc="5">
                <a:latin typeface="Times New Roman"/>
                <a:cs typeface="Times New Roman"/>
              </a:rPr>
              <a:t>renditionsand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original reviews.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results show </a:t>
            </a:r>
            <a:r>
              <a:rPr dirty="0" sz="1200">
                <a:latin typeface="Times New Roman"/>
                <a:cs typeface="Times New Roman"/>
              </a:rPr>
              <a:t> that the model </a:t>
            </a:r>
            <a:r>
              <a:rPr dirty="0" sz="1200" spc="-5">
                <a:latin typeface="Times New Roman"/>
                <a:cs typeface="Times New Roman"/>
              </a:rPr>
              <a:t>performs well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processing direct textual corrective comments and </a:t>
            </a:r>
            <a:r>
              <a:rPr dirty="0" sz="1200">
                <a:latin typeface="Times New Roman"/>
                <a:cs typeface="Times New Roman"/>
              </a:rPr>
              <a:t>builds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ability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models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manner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skills.</a:t>
            </a:r>
            <a:endParaRPr sz="1200">
              <a:latin typeface="Times New Roman"/>
              <a:cs typeface="Times New Roman"/>
            </a:endParaRPr>
          </a:p>
          <a:p>
            <a:pPr algn="just" marL="12700" marR="13335" indent="1270">
              <a:lnSpc>
                <a:spcPct val="138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document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explains,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computational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-the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endParaRPr sz="1200">
              <a:latin typeface="Times New Roman"/>
              <a:cs typeface="Times New Roman"/>
            </a:endParaRPr>
          </a:p>
          <a:p>
            <a:pPr algn="just" marL="12700" marR="15875">
              <a:lnSpc>
                <a:spcPct val="139200"/>
              </a:lnSpc>
            </a:pPr>
            <a:r>
              <a:rPr dirty="0" sz="1200" spc="-5">
                <a:latin typeface="Times New Roman"/>
                <a:cs typeface="Times New Roman"/>
              </a:rPr>
              <a:t>LLM-processing </a:t>
            </a:r>
            <a:r>
              <a:rPr dirty="0" sz="1200">
                <a:latin typeface="Times New Roman"/>
                <a:cs typeface="Times New Roman"/>
              </a:rPr>
              <a:t>mechanisms too. </a:t>
            </a:r>
            <a:r>
              <a:rPr dirty="0" sz="1200" spc="-5">
                <a:latin typeface="Times New Roman"/>
                <a:cs typeface="Times New Roman"/>
              </a:rPr>
              <a:t>Therefore </a:t>
            </a:r>
            <a:r>
              <a:rPr dirty="0" sz="1200">
                <a:latin typeface="Times New Roman"/>
                <a:cs typeface="Times New Roman"/>
              </a:rPr>
              <a:t>it enables the </a:t>
            </a:r>
            <a:r>
              <a:rPr dirty="0" sz="1200" spc="-5">
                <a:latin typeface="Times New Roman"/>
                <a:cs typeface="Times New Roman"/>
              </a:rPr>
              <a:t>exploration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usability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vectors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ChatGPT-produced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words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 items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science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marketing.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136" y="761492"/>
            <a:ext cx="5920105" cy="698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6034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Craft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Your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 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  <a:spcBef>
                <a:spcPts val="885"/>
              </a:spcBef>
            </a:pPr>
            <a:r>
              <a:rPr dirty="0" sz="1300" spc="-5" b="1">
                <a:latin typeface="Times New Roman"/>
                <a:cs typeface="Times New Roman"/>
              </a:rPr>
              <a:t>Advantages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marL="297180" marR="494030" indent="-228600">
              <a:lnSpc>
                <a:spcPct val="138300"/>
              </a:lnSpc>
              <a:spcBef>
                <a:spcPts val="535"/>
              </a:spcBef>
              <a:buAutoNum type="arabicPeriod"/>
              <a:tabLst>
                <a:tab pos="297815" algn="l"/>
              </a:tabLst>
            </a:pPr>
            <a:r>
              <a:rPr dirty="0" sz="1200" spc="-5">
                <a:latin typeface="Times New Roman"/>
                <a:cs typeface="Times New Roman"/>
              </a:rPr>
              <a:t>Enhanced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shown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augment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precision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recommendationmodels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sample cases,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e.g.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neural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networks.</a:t>
            </a:r>
            <a:endParaRPr sz="1200">
              <a:latin typeface="Times New Roman"/>
              <a:cs typeface="Times New Roman"/>
            </a:endParaRPr>
          </a:p>
          <a:p>
            <a:pPr algn="just" marL="297180" marR="455930" indent="-228600">
              <a:lnSpc>
                <a:spcPct val="138800"/>
              </a:lnSpc>
              <a:spcBef>
                <a:spcPts val="5"/>
              </a:spcBef>
              <a:buAutoNum type="arabicPeriod"/>
              <a:tabLst>
                <a:tab pos="297815" algn="l"/>
              </a:tabLst>
            </a:pPr>
            <a:r>
              <a:rPr dirty="0" sz="1200" spc="-5">
                <a:latin typeface="Times New Roman"/>
                <a:cs typeface="Times New Roman"/>
              </a:rPr>
              <a:t>Textual Representation Generation: LLMs show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capability </a:t>
            </a:r>
            <a:r>
              <a:rPr dirty="0" sz="1200">
                <a:latin typeface="Times New Roman"/>
                <a:cs typeface="Times New Roman"/>
              </a:rPr>
              <a:t>to produce user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item representations using textual explicit feedback, and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information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smoothly</a:t>
            </a:r>
            <a:r>
              <a:rPr dirty="0" sz="1200" spc="-5">
                <a:latin typeface="Times New Roman"/>
                <a:cs typeface="Times New Roman"/>
              </a:rPr>
              <a:t> was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recommendation</a:t>
            </a:r>
            <a:r>
              <a:rPr dirty="0" sz="1200">
                <a:latin typeface="Times New Roman"/>
                <a:cs typeface="Times New Roman"/>
              </a:rPr>
              <a:t> models.</a:t>
            </a:r>
            <a:endParaRPr sz="1200">
              <a:latin typeface="Times New Roman"/>
              <a:cs typeface="Times New Roman"/>
            </a:endParaRPr>
          </a:p>
          <a:p>
            <a:pPr algn="just" marL="297180" marR="55244" indent="-228600">
              <a:lnSpc>
                <a:spcPts val="2010"/>
              </a:lnSpc>
              <a:spcBef>
                <a:spcPts val="155"/>
              </a:spcBef>
              <a:buAutoNum type="arabicPeriod"/>
              <a:tabLst>
                <a:tab pos="297815" algn="l"/>
              </a:tabLst>
            </a:pPr>
            <a:r>
              <a:rPr dirty="0" sz="1200" spc="-5">
                <a:latin typeface="Times New Roman"/>
                <a:cs typeface="Times New Roman"/>
              </a:rPr>
              <a:t>Generalization </a:t>
            </a:r>
            <a:r>
              <a:rPr dirty="0" sz="1200">
                <a:latin typeface="Times New Roman"/>
                <a:cs typeface="Times New Roman"/>
              </a:rPr>
              <a:t>Potential: </a:t>
            </a: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addition </a:t>
            </a:r>
            <a:r>
              <a:rPr dirty="0" sz="1200">
                <a:latin typeface="Times New Roman"/>
                <a:cs typeface="Times New Roman"/>
              </a:rPr>
              <a:t>to that, </a:t>
            </a:r>
            <a:r>
              <a:rPr dirty="0" sz="1200" spc="-5">
                <a:latin typeface="Times New Roman"/>
                <a:cs typeface="Times New Roman"/>
              </a:rPr>
              <a:t>recommenders become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flexible and </a:t>
            </a:r>
            <a:r>
              <a:rPr dirty="0" sz="1200">
                <a:latin typeface="Times New Roman"/>
                <a:cs typeface="Times New Roman"/>
              </a:rPr>
              <a:t> tolerantwhile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still </a:t>
            </a:r>
            <a:r>
              <a:rPr dirty="0" sz="1200" spc="-5">
                <a:latin typeface="Times New Roman"/>
                <a:cs typeface="Times New Roman"/>
              </a:rPr>
              <a:t>facing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some</a:t>
            </a:r>
            <a:r>
              <a:rPr dirty="0" sz="1200" spc="-5">
                <a:latin typeface="Times New Roman"/>
                <a:cs typeface="Times New Roman"/>
              </a:rPr>
              <a:t> constraints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associated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architecture.</a:t>
            </a:r>
            <a:endParaRPr sz="1200">
              <a:latin typeface="Times New Roman"/>
              <a:cs typeface="Times New Roman"/>
            </a:endParaRPr>
          </a:p>
          <a:p>
            <a:pPr algn="just" marL="297180" indent="-22923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29781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Proficiency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Textual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Processing: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LLMs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ChatGPT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endParaRPr sz="1200">
              <a:latin typeface="Times New Roman"/>
              <a:cs typeface="Times New Roman"/>
            </a:endParaRPr>
          </a:p>
          <a:p>
            <a:pPr algn="just" marL="297180" marR="64769">
              <a:lnSpc>
                <a:spcPct val="139200"/>
              </a:lnSpc>
            </a:pP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every kind of textual </a:t>
            </a:r>
            <a:r>
              <a:rPr dirty="0" sz="1200" spc="-5">
                <a:latin typeface="Times New Roman"/>
                <a:cs typeface="Times New Roman"/>
              </a:rPr>
              <a:t>pointers as well </a:t>
            </a:r>
            <a:r>
              <a:rPr dirty="0" sz="1200">
                <a:latin typeface="Times New Roman"/>
                <a:cs typeface="Times New Roman"/>
              </a:rPr>
              <a:t>as </a:t>
            </a:r>
            <a:r>
              <a:rPr dirty="0" sz="1200" spc="-5">
                <a:latin typeface="Times New Roman"/>
                <a:cs typeface="Times New Roman"/>
              </a:rPr>
              <a:t>understand </a:t>
            </a:r>
            <a:r>
              <a:rPr dirty="0" sz="1200">
                <a:latin typeface="Times New Roman"/>
                <a:cs typeface="Times New Roman"/>
              </a:rPr>
              <a:t>the context with </a:t>
            </a:r>
            <a:r>
              <a:rPr dirty="0" sz="1200" spc="-5">
                <a:latin typeface="Times New Roman"/>
                <a:cs typeface="Times New Roman"/>
              </a:rPr>
              <a:t>different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sentiment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feelings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isreally </a:t>
            </a:r>
            <a:r>
              <a:rPr dirty="0" sz="1200" spc="-5">
                <a:latin typeface="Times New Roman"/>
                <a:cs typeface="Times New Roman"/>
              </a:rPr>
              <a:t>amazing.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26034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Limitations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algn="just" marL="297180" marR="236854" indent="-228600">
              <a:lnSpc>
                <a:spcPct val="138900"/>
              </a:lnSpc>
              <a:spcBef>
                <a:spcPts val="515"/>
              </a:spcBef>
              <a:buAutoNum type="arabicPeriod"/>
              <a:tabLst>
                <a:tab pos="297815" algn="l"/>
              </a:tabLst>
            </a:pPr>
            <a:r>
              <a:rPr dirty="0" sz="1200" spc="-5">
                <a:latin typeface="Times New Roman"/>
                <a:cs typeface="Times New Roman"/>
              </a:rPr>
              <a:t>Model Performance: </a:t>
            </a:r>
            <a:r>
              <a:rPr dirty="0" sz="1200">
                <a:latin typeface="Times New Roman"/>
                <a:cs typeface="Times New Roman"/>
              </a:rPr>
              <a:t>Some of the networks </a:t>
            </a:r>
            <a:r>
              <a:rPr dirty="0" sz="1200" spc="-5">
                <a:latin typeface="Times New Roman"/>
                <a:cs typeface="Times New Roman"/>
              </a:rPr>
              <a:t>included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examples </a:t>
            </a:r>
            <a:r>
              <a:rPr dirty="0" sz="1200">
                <a:latin typeface="Times New Roman"/>
                <a:cs typeface="Times New Roman"/>
              </a:rPr>
              <a:t>like the </a:t>
            </a:r>
            <a:r>
              <a:rPr dirty="0" sz="1200" spc="-5">
                <a:latin typeface="Times New Roman"/>
                <a:cs typeface="Times New Roman"/>
              </a:rPr>
              <a:t>CNN </a:t>
            </a:r>
            <a:r>
              <a:rPr dirty="0" sz="1200">
                <a:latin typeface="Times New Roman"/>
                <a:cs typeface="Times New Roman"/>
              </a:rPr>
              <a:t>type,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achieved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extremely</a:t>
            </a:r>
            <a:r>
              <a:rPr dirty="0" sz="1200">
                <a:latin typeface="Times New Roman"/>
                <a:cs typeface="Times New Roman"/>
              </a:rPr>
              <a:t> high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>
                <a:latin typeface="Times New Roman"/>
                <a:cs typeface="Times New Roman"/>
              </a:rPr>
              <a:t> 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able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successfully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complete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training </a:t>
            </a:r>
            <a:r>
              <a:rPr dirty="0" sz="1200">
                <a:latin typeface="Times New Roman"/>
                <a:cs typeface="Times New Roman"/>
              </a:rPr>
              <a:t>in the narrow-shot </a:t>
            </a:r>
            <a:r>
              <a:rPr dirty="0" sz="1200" spc="-5">
                <a:latin typeface="Times New Roman"/>
                <a:cs typeface="Times New Roman"/>
              </a:rPr>
              <a:t>setting.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indicated </a:t>
            </a:r>
            <a:r>
              <a:rPr dirty="0" sz="1200">
                <a:latin typeface="Times New Roman"/>
                <a:cs typeface="Times New Roman"/>
              </a:rPr>
              <a:t>the limitations in terms of model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algn="just" marL="297180" marR="79375" indent="-228600">
              <a:lnSpc>
                <a:spcPct val="138900"/>
              </a:lnSpc>
              <a:spcBef>
                <a:spcPts val="5"/>
              </a:spcBef>
              <a:buAutoNum type="arabicPeriod"/>
              <a:tabLst>
                <a:tab pos="297815" algn="l"/>
              </a:tabLst>
            </a:pPr>
            <a:r>
              <a:rPr dirty="0" sz="1200" spc="-5">
                <a:latin typeface="Times New Roman"/>
                <a:cs typeface="Times New Roman"/>
              </a:rPr>
              <a:t>Disparities </a:t>
            </a:r>
            <a:r>
              <a:rPr dirty="0" sz="1200">
                <a:latin typeface="Times New Roman"/>
                <a:cs typeface="Times New Roman"/>
              </a:rPr>
              <a:t>in Embeddings: The </a:t>
            </a:r>
            <a:r>
              <a:rPr dirty="0" sz="1200" spc="-5">
                <a:latin typeface="Times New Roman"/>
                <a:cs typeface="Times New Roman"/>
              </a:rPr>
              <a:t>ChatGPT </a:t>
            </a:r>
            <a:r>
              <a:rPr dirty="0" sz="1200">
                <a:latin typeface="Times New Roman"/>
                <a:cs typeface="Times New Roman"/>
              </a:rPr>
              <a:t>processed </a:t>
            </a:r>
            <a:r>
              <a:rPr dirty="0" sz="1200" spc="-5">
                <a:latin typeface="Times New Roman"/>
                <a:cs typeface="Times New Roman"/>
              </a:rPr>
              <a:t>vector datasets </a:t>
            </a:r>
            <a:r>
              <a:rPr dirty="0" sz="1200">
                <a:latin typeface="Times New Roman"/>
                <a:cs typeface="Times New Roman"/>
              </a:rPr>
              <a:t>had similar </a:t>
            </a:r>
            <a:r>
              <a:rPr dirty="0" sz="1200" spc="-5">
                <a:latin typeface="Times New Roman"/>
                <a:cs typeface="Times New Roman"/>
              </a:rPr>
              <a:t>semantics </a:t>
            </a:r>
            <a:r>
              <a:rPr dirty="0" sz="1200">
                <a:latin typeface="Times New Roman"/>
                <a:cs typeface="Times New Roman"/>
              </a:rPr>
              <a:t> to the </a:t>
            </a:r>
            <a:r>
              <a:rPr dirty="0" sz="1200" spc="-5">
                <a:latin typeface="Times New Roman"/>
                <a:cs typeface="Times New Roman"/>
              </a:rPr>
              <a:t>original reviews </a:t>
            </a:r>
            <a:r>
              <a:rPr dirty="0" sz="1200">
                <a:latin typeface="Times New Roman"/>
                <a:cs typeface="Times New Roman"/>
              </a:rPr>
              <a:t>but their </a:t>
            </a:r>
            <a:r>
              <a:rPr dirty="0" sz="1200" spc="-5">
                <a:latin typeface="Times New Roman"/>
                <a:cs typeface="Times New Roman"/>
              </a:rPr>
              <a:t>difference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content included </a:t>
            </a:r>
            <a:r>
              <a:rPr dirty="0" sz="1200">
                <a:latin typeface="Times New Roman"/>
                <a:cs typeface="Times New Roman"/>
              </a:rPr>
              <a:t>the amount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most 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materialhad been trimmed </a:t>
            </a:r>
            <a:r>
              <a:rPr dirty="0" sz="1200" spc="-5">
                <a:latin typeface="Times New Roman"/>
                <a:cs typeface="Times New Roman"/>
              </a:rPr>
              <a:t>and information refined </a:t>
            </a:r>
            <a:r>
              <a:rPr dirty="0" sz="1200">
                <a:latin typeface="Times New Roman"/>
                <a:cs typeface="Times New Roman"/>
              </a:rPr>
              <a:t>whole lasting only some time, </a:t>
            </a:r>
            <a:r>
              <a:rPr dirty="0" sz="1200" spc="-5">
                <a:latin typeface="Times New Roman"/>
                <a:cs typeface="Times New Roman"/>
              </a:rPr>
              <a:t>what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>
                <a:latin typeface="Times New Roman"/>
                <a:cs typeface="Times New Roman"/>
              </a:rPr>
              <a:t> imply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they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purposefully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limited in</a:t>
            </a:r>
            <a:r>
              <a:rPr dirty="0" sz="1200" spc="-5">
                <a:latin typeface="Times New Roman"/>
                <a:cs typeface="Times New Roman"/>
              </a:rPr>
              <a:t> terms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content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ChatGPT.</a:t>
            </a:r>
            <a:endParaRPr sz="1200">
              <a:latin typeface="Times New Roman"/>
              <a:cs typeface="Times New Roman"/>
            </a:endParaRPr>
          </a:p>
          <a:p>
            <a:pPr algn="just" marL="297180" marR="5080" indent="-228600">
              <a:lnSpc>
                <a:spcPct val="138700"/>
              </a:lnSpc>
              <a:spcBef>
                <a:spcPts val="5"/>
              </a:spcBef>
              <a:buAutoNum type="arabicPeriod"/>
              <a:tabLst>
                <a:tab pos="297815" algn="l"/>
              </a:tabLst>
            </a:pPr>
            <a:r>
              <a:rPr dirty="0" sz="1200">
                <a:latin typeface="Times New Roman"/>
                <a:cs typeface="Times New Roman"/>
              </a:rPr>
              <a:t>Content </a:t>
            </a:r>
            <a:r>
              <a:rPr dirty="0" sz="1200" spc="-5">
                <a:latin typeface="Times New Roman"/>
                <a:cs typeface="Times New Roman"/>
              </a:rPr>
              <a:t>Disparity: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a main </a:t>
            </a:r>
            <a:r>
              <a:rPr dirty="0" sz="1200" spc="-5">
                <a:latin typeface="Times New Roman"/>
                <a:cs typeface="Times New Roman"/>
              </a:rPr>
              <a:t>issue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-5">
                <a:latin typeface="Times New Roman"/>
                <a:cs typeface="Times New Roman"/>
              </a:rPr>
              <a:t>generated representation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ChatGPT show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 deficiencies as compared </a:t>
            </a:r>
            <a:r>
              <a:rPr dirty="0" sz="1200">
                <a:latin typeface="Times New Roman"/>
                <a:cs typeface="Times New Roman"/>
              </a:rPr>
              <a:t>to the originally </a:t>
            </a:r>
            <a:r>
              <a:rPr dirty="0" sz="1200" spc="-5">
                <a:latin typeface="Times New Roman"/>
                <a:cs typeface="Times New Roman"/>
              </a:rPr>
              <a:t>written reviews,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can reduce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effectivenessof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recommendations.</a:t>
            </a:r>
            <a:endParaRPr sz="1200">
              <a:latin typeface="Times New Roman"/>
              <a:cs typeface="Times New Roman"/>
            </a:endParaRPr>
          </a:p>
          <a:p>
            <a:pPr algn="just" marL="297180" marR="73660" indent="-228600">
              <a:lnSpc>
                <a:spcPct val="139200"/>
              </a:lnSpc>
              <a:buAutoNum type="arabicPeriod"/>
              <a:tabLst>
                <a:tab pos="297815" algn="l"/>
              </a:tabLst>
            </a:pPr>
            <a:r>
              <a:rPr dirty="0" sz="1200" spc="-5">
                <a:latin typeface="Times New Roman"/>
                <a:cs typeface="Times New Roman"/>
              </a:rPr>
              <a:t>Language</a:t>
            </a:r>
            <a:r>
              <a:rPr dirty="0" sz="1200">
                <a:latin typeface="Times New Roman"/>
                <a:cs typeface="Times New Roman"/>
              </a:rPr>
              <a:t> Limitations: The study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extensively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relies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Chinese text </a:t>
            </a:r>
            <a:r>
              <a:rPr dirty="0" sz="1200" spc="-5">
                <a:latin typeface="Times New Roman"/>
                <a:cs typeface="Times New Roman"/>
              </a:rPr>
              <a:t>data thereby, </a:t>
            </a:r>
            <a:r>
              <a:rPr dirty="0" sz="1200">
                <a:latin typeface="Times New Roman"/>
                <a:cs typeface="Times New Roman"/>
              </a:rPr>
              <a:t> providedthe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inability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generalize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</a:t>
            </a:r>
            <a:r>
              <a:rPr dirty="0" sz="1200">
                <a:latin typeface="Times New Roman"/>
                <a:cs typeface="Times New Roman"/>
              </a:rPr>
              <a:t> to other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languages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-5">
                <a:latin typeface="Times New Roman"/>
                <a:cs typeface="Times New Roman"/>
              </a:rPr>
              <a:t>culture.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395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 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58748" y="1382014"/>
            <a:ext cx="95504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CHAPTER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4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8560" y="2203450"/>
            <a:ext cx="6174740" cy="5380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36575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PROJECT</a:t>
            </a:r>
            <a:r>
              <a:rPr dirty="0" sz="1300" spc="-5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REQUIREMENT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SPECIFICATION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125"/>
              </a:spcBef>
            </a:pPr>
            <a:r>
              <a:rPr dirty="0" sz="1300" spc="-5" b="1">
                <a:latin typeface="Times New Roman"/>
                <a:cs typeface="Times New Roman"/>
              </a:rPr>
              <a:t>Functional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 algn="just" marL="358140" marR="5080" indent="-228600">
              <a:lnSpc>
                <a:spcPct val="132200"/>
              </a:lnSpc>
              <a:spcBef>
                <a:spcPts val="390"/>
              </a:spcBef>
              <a:buSzPct val="108333"/>
              <a:buAutoNum type="arabicPeriod"/>
              <a:tabLst>
                <a:tab pos="358775" algn="l"/>
              </a:tabLst>
            </a:pPr>
            <a:r>
              <a:rPr dirty="0" sz="1200" spc="-5">
                <a:latin typeface="Times New Roman"/>
                <a:cs typeface="Times New Roman"/>
              </a:rPr>
              <a:t>Input Validation: System </a:t>
            </a:r>
            <a:r>
              <a:rPr dirty="0" sz="1200">
                <a:latin typeface="Times New Roman"/>
                <a:cs typeface="Times New Roman"/>
              </a:rPr>
              <a:t>should then </a:t>
            </a:r>
            <a:r>
              <a:rPr dirty="0" sz="1200" spc="-5">
                <a:latin typeface="Times New Roman"/>
                <a:cs typeface="Times New Roman"/>
              </a:rPr>
              <a:t>verify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input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upcoming destinations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arerecognized in the </a:t>
            </a:r>
            <a:r>
              <a:rPr dirty="0" sz="1200" spc="-5">
                <a:latin typeface="Times New Roman"/>
                <a:cs typeface="Times New Roman"/>
              </a:rPr>
              <a:t>appropriate format and </a:t>
            </a:r>
            <a:r>
              <a:rPr dirty="0" sz="1200">
                <a:latin typeface="Times New Roman"/>
                <a:cs typeface="Times New Roman"/>
              </a:rPr>
              <a:t>range </a:t>
            </a:r>
            <a:r>
              <a:rPr dirty="0" sz="1200" spc="-5">
                <a:latin typeface="Times New Roman"/>
                <a:cs typeface="Times New Roman"/>
              </a:rPr>
              <a:t>.Checking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whether </a:t>
            </a:r>
            <a:r>
              <a:rPr dirty="0" sz="1200">
                <a:latin typeface="Times New Roman"/>
                <a:cs typeface="Times New Roman"/>
              </a:rPr>
              <a:t>the full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 spc="-1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provided,</a:t>
            </a:r>
            <a:endParaRPr sz="1200">
              <a:latin typeface="Times New Roman"/>
              <a:cs typeface="Times New Roman"/>
            </a:endParaRPr>
          </a:p>
          <a:p>
            <a:pPr algn="just" marL="358140">
              <a:lnSpc>
                <a:spcPct val="100000"/>
              </a:lnSpc>
              <a:spcBef>
                <a:spcPts val="565"/>
              </a:spcBef>
            </a:pPr>
            <a:r>
              <a:rPr dirty="0" sz="1200" spc="-5">
                <a:latin typeface="Times New Roman"/>
                <a:cs typeface="Times New Roman"/>
              </a:rPr>
              <a:t>e.</a:t>
            </a:r>
            <a:r>
              <a:rPr dirty="0" sz="1200">
                <a:latin typeface="Times New Roman"/>
                <a:cs typeface="Times New Roman"/>
              </a:rPr>
              <a:t> g.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5">
                <a:latin typeface="Times New Roman"/>
                <a:cs typeface="Times New Roman"/>
              </a:rPr>
              <a:t> validation.</a:t>
            </a:r>
            <a:endParaRPr sz="1200">
              <a:latin typeface="Times New Roman"/>
              <a:cs typeface="Times New Roman"/>
            </a:endParaRPr>
          </a:p>
          <a:p>
            <a:pPr algn="just" marL="358140" marR="214629" indent="-228600">
              <a:lnSpc>
                <a:spcPct val="138900"/>
              </a:lnSpc>
              <a:buAutoNum type="arabicPeriod" startAt="2"/>
              <a:tabLst>
                <a:tab pos="358775" algn="l"/>
              </a:tabLst>
            </a:pPr>
            <a:r>
              <a:rPr dirty="0" sz="1200" spc="-5">
                <a:latin typeface="Times New Roman"/>
                <a:cs typeface="Times New Roman"/>
              </a:rPr>
              <a:t>Sequence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expected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input,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initiate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series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entailing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collection</a:t>
            </a:r>
            <a:r>
              <a:rPr dirty="0" sz="1200">
                <a:latin typeface="Times New Roman"/>
                <a:cs typeface="Times New Roman"/>
              </a:rPr>
              <a:t> of data.The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be done 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APIs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database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real-time weather forecast, local festival calendar,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 </a:t>
            </a:r>
            <a:r>
              <a:rPr dirty="0" sz="1200">
                <a:latin typeface="Times New Roman"/>
                <a:cs typeface="Times New Roman"/>
              </a:rPr>
              <a:t>database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attraction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algn="just" marL="358140" marR="87630" indent="-228600">
              <a:lnSpc>
                <a:spcPct val="138900"/>
              </a:lnSpc>
              <a:spcBef>
                <a:spcPts val="10"/>
              </a:spcBef>
              <a:buAutoNum type="arabicPeriod" startAt="2"/>
              <a:tabLst>
                <a:tab pos="358775" algn="l"/>
              </a:tabLst>
            </a:pPr>
            <a:r>
              <a:rPr dirty="0" sz="1200" spc="-5">
                <a:latin typeface="Times New Roman"/>
                <a:cs typeface="Times New Roman"/>
              </a:rPr>
              <a:t>Error </a:t>
            </a:r>
            <a:r>
              <a:rPr dirty="0" sz="1200">
                <a:latin typeface="Times New Roman"/>
                <a:cs typeface="Times New Roman"/>
              </a:rPr>
              <a:t>handling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recovery : </a:t>
            </a:r>
            <a:r>
              <a:rPr dirty="0" sz="1200" spc="-5">
                <a:latin typeface="Times New Roman"/>
                <a:cs typeface="Times New Roman"/>
              </a:rPr>
              <a:t>Nevertheless,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should be able to </a:t>
            </a:r>
            <a:r>
              <a:rPr dirty="0" sz="1200" spc="-5">
                <a:latin typeface="Times New Roman"/>
                <a:cs typeface="Times New Roman"/>
              </a:rPr>
              <a:t>handle errors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successfully </a:t>
            </a:r>
            <a:r>
              <a:rPr dirty="0" sz="1200">
                <a:latin typeface="Times New Roman"/>
                <a:cs typeface="Times New Roman"/>
              </a:rPr>
              <a:t>by, for </a:t>
            </a:r>
            <a:r>
              <a:rPr dirty="0" sz="1200" spc="-5">
                <a:latin typeface="Times New Roman"/>
                <a:cs typeface="Times New Roman"/>
              </a:rPr>
              <a:t>example, </a:t>
            </a:r>
            <a:r>
              <a:rPr dirty="0" sz="1200">
                <a:latin typeface="Times New Roman"/>
                <a:cs typeface="Times New Roman"/>
              </a:rPr>
              <a:t>giving </a:t>
            </a:r>
            <a:r>
              <a:rPr dirty="0" sz="1200" spc="-5">
                <a:latin typeface="Times New Roman"/>
                <a:cs typeface="Times New Roman"/>
              </a:rPr>
              <a:t>feedback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case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incorrect </a:t>
            </a:r>
            <a:r>
              <a:rPr dirty="0" sz="1200">
                <a:latin typeface="Times New Roman"/>
                <a:cs typeface="Times New Roman"/>
              </a:rPr>
              <a:t>input or a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retrieval failure.The </a:t>
            </a:r>
            <a:r>
              <a:rPr dirty="0" sz="1200">
                <a:latin typeface="Times New Roman"/>
                <a:cs typeface="Times New Roman"/>
              </a:rPr>
              <a:t>recovery </a:t>
            </a:r>
            <a:r>
              <a:rPr dirty="0" sz="1200" spc="-5">
                <a:latin typeface="Times New Roman"/>
                <a:cs typeface="Times New Roman"/>
              </a:rPr>
              <a:t>procedure will </a:t>
            </a:r>
            <a:r>
              <a:rPr dirty="0" sz="1200" spc="-10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comprehensive and </a:t>
            </a:r>
            <a:r>
              <a:rPr dirty="0" sz="1200">
                <a:latin typeface="Times New Roman"/>
                <a:cs typeface="Times New Roman"/>
              </a:rPr>
              <a:t>it should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 include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thatprompt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reenter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>
                <a:latin typeface="Times New Roman"/>
                <a:cs typeface="Times New Roman"/>
              </a:rPr>
              <a:t> inputs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retry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retrieval.</a:t>
            </a:r>
            <a:endParaRPr sz="1200">
              <a:latin typeface="Times New Roman"/>
              <a:cs typeface="Times New Roman"/>
            </a:endParaRPr>
          </a:p>
          <a:p>
            <a:pPr algn="just" marL="358140" marR="169545" indent="-228600">
              <a:lnSpc>
                <a:spcPct val="138900"/>
              </a:lnSpc>
              <a:buAutoNum type="arabicPeriod" startAt="2"/>
              <a:tabLst>
                <a:tab pos="358775" algn="l"/>
              </a:tabLst>
            </a:pPr>
            <a:r>
              <a:rPr dirty="0" sz="1200" spc="-5">
                <a:latin typeface="Times New Roman"/>
                <a:cs typeface="Times New Roman"/>
              </a:rPr>
              <a:t>Consequence </a:t>
            </a:r>
            <a:r>
              <a:rPr dirty="0" sz="1200">
                <a:latin typeface="Times New Roman"/>
                <a:cs typeface="Times New Roman"/>
              </a:rPr>
              <a:t>of parameters : </a:t>
            </a:r>
            <a:r>
              <a:rPr dirty="0" sz="1200" spc="-5">
                <a:latin typeface="Times New Roman"/>
                <a:cs typeface="Times New Roman"/>
              </a:rPr>
              <a:t>Such essential factors such as destination, departure date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 </a:t>
            </a:r>
            <a:r>
              <a:rPr dirty="0" sz="1200">
                <a:latin typeface="Times New Roman"/>
                <a:cs typeface="Times New Roman"/>
              </a:rPr>
              <a:t>of the user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determine what data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retrieved and </a:t>
            </a:r>
            <a:r>
              <a:rPr dirty="0" sz="1200">
                <a:latin typeface="Times New Roman"/>
                <a:cs typeface="Times New Roman"/>
              </a:rPr>
              <a:t>how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plan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generated. </a:t>
            </a:r>
            <a:r>
              <a:rPr dirty="0" sz="1200" spc="-5">
                <a:latin typeface="Times New Roman"/>
                <a:cs typeface="Times New Roman"/>
              </a:rPr>
              <a:t>Talking another example, various cities </a:t>
            </a:r>
            <a:r>
              <a:rPr dirty="0" sz="1200">
                <a:latin typeface="Times New Roman"/>
                <a:cs typeface="Times New Roman"/>
              </a:rPr>
              <a:t>will </a:t>
            </a:r>
            <a:r>
              <a:rPr dirty="0" sz="1200" spc="-5">
                <a:latin typeface="Times New Roman"/>
                <a:cs typeface="Times New Roman"/>
              </a:rPr>
              <a:t>have different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seasonal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patterns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handled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user's</a:t>
            </a:r>
            <a:r>
              <a:rPr dirty="0" sz="1200">
                <a:latin typeface="Times New Roman"/>
                <a:cs typeface="Times New Roman"/>
              </a:rPr>
              <a:t> input.</a:t>
            </a:r>
            <a:endParaRPr sz="1200">
              <a:latin typeface="Times New Roman"/>
              <a:cs typeface="Times New Roman"/>
            </a:endParaRPr>
          </a:p>
          <a:p>
            <a:pPr algn="just" marL="358140" marR="467359" indent="-228600">
              <a:lnSpc>
                <a:spcPct val="138500"/>
              </a:lnSpc>
              <a:spcBef>
                <a:spcPts val="10"/>
              </a:spcBef>
              <a:buAutoNum type="arabicPeriod" startAt="2"/>
              <a:tabLst>
                <a:tab pos="358775" algn="l"/>
              </a:tabLst>
            </a:pPr>
            <a:r>
              <a:rPr dirty="0" sz="1200" spc="-5">
                <a:latin typeface="Times New Roman"/>
                <a:cs typeface="Times New Roman"/>
              </a:rPr>
              <a:t>Real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data-integration: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needs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10">
                <a:latin typeface="Times New Roman"/>
                <a:cs typeface="Times New Roman"/>
              </a:rPr>
              <a:t>add </a:t>
            </a:r>
            <a:r>
              <a:rPr dirty="0" sz="1200" spc="-5">
                <a:latin typeface="Times New Roman"/>
                <a:cs typeface="Times New Roman"/>
              </a:rPr>
              <a:t>real-time data integration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adjust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thetravelingprogram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 forecasts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calendar.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0" y="670496"/>
            <a:ext cx="1005840" cy="44062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8819" y="764540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 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4" name="object 4"/>
          <p:cNvSpPr txBox="1"/>
          <p:nvPr/>
        </p:nvSpPr>
        <p:spPr>
          <a:xfrm>
            <a:off x="706627" y="1442974"/>
            <a:ext cx="6290310" cy="69119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External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Interface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just" marL="177165" indent="-165100">
              <a:lnSpc>
                <a:spcPct val="100000"/>
              </a:lnSpc>
              <a:spcBef>
                <a:spcPts val="1235"/>
              </a:spcBef>
              <a:buAutoNum type="arabicPeriod"/>
              <a:tabLst>
                <a:tab pos="1778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User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Interfaces</a:t>
            </a:r>
            <a:endParaRPr sz="1300">
              <a:latin typeface="Times New Roman"/>
              <a:cs typeface="Times New Roman"/>
            </a:endParaRPr>
          </a:p>
          <a:p>
            <a:pPr algn="just" marL="24765" marR="119380">
              <a:lnSpc>
                <a:spcPct val="139000"/>
              </a:lnSpc>
              <a:spcBef>
                <a:spcPts val="450"/>
              </a:spcBef>
            </a:pPr>
            <a:r>
              <a:rPr dirty="0" sz="1200" spc="-5">
                <a:latin typeface="Times New Roman"/>
                <a:cs typeface="Times New Roman"/>
              </a:rPr>
              <a:t>Developing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user-friendly and logical appearance </a:t>
            </a:r>
            <a:r>
              <a:rPr dirty="0" sz="1200">
                <a:latin typeface="Times New Roman"/>
                <a:cs typeface="Times New Roman"/>
              </a:rPr>
              <a:t>of the GUI part of the </a:t>
            </a:r>
            <a:r>
              <a:rPr dirty="0" sz="1200" spc="-5">
                <a:latin typeface="Times New Roman"/>
                <a:cs typeface="Times New Roman"/>
              </a:rPr>
              <a:t>project is </a:t>
            </a:r>
            <a:r>
              <a:rPr dirty="0" sz="1200">
                <a:latin typeface="Times New Roman"/>
                <a:cs typeface="Times New Roman"/>
              </a:rPr>
              <a:t>going to 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 </a:t>
            </a:r>
            <a:r>
              <a:rPr dirty="0" sz="1200">
                <a:latin typeface="Times New Roman"/>
                <a:cs typeface="Times New Roman"/>
              </a:rPr>
              <a:t>following the GUI </a:t>
            </a:r>
            <a:r>
              <a:rPr dirty="0" sz="1200" spc="-5">
                <a:latin typeface="Times New Roman"/>
                <a:cs typeface="Times New Roman"/>
              </a:rPr>
              <a:t>standards </a:t>
            </a:r>
            <a:r>
              <a:rPr dirty="0" sz="1200">
                <a:latin typeface="Times New Roman"/>
                <a:cs typeface="Times New Roman"/>
              </a:rPr>
              <a:t>of styles </a:t>
            </a:r>
            <a:r>
              <a:rPr dirty="0" sz="1200" spc="-5">
                <a:latin typeface="Times New Roman"/>
                <a:cs typeface="Times New Roman"/>
              </a:rPr>
              <a:t>and screen </a:t>
            </a:r>
            <a:r>
              <a:rPr dirty="0" sz="1200">
                <a:latin typeface="Times New Roman"/>
                <a:cs typeface="Times New Roman"/>
              </a:rPr>
              <a:t>layouts.We will try to make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 easy-to-use </a:t>
            </a:r>
            <a:r>
              <a:rPr dirty="0" sz="1200">
                <a:latin typeface="Times New Roman"/>
                <a:cs typeface="Times New Roman"/>
              </a:rPr>
              <a:t>and provide </a:t>
            </a:r>
            <a:r>
              <a:rPr dirty="0" sz="1200" spc="-5">
                <a:latin typeface="Times New Roman"/>
                <a:cs typeface="Times New Roman"/>
              </a:rPr>
              <a:t>commonly available features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help </a:t>
            </a:r>
            <a:r>
              <a:rPr dirty="0" sz="1200">
                <a:latin typeface="Times New Roman"/>
                <a:cs typeface="Times New Roman"/>
              </a:rPr>
              <a:t>tools,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functions </a:t>
            </a:r>
            <a:r>
              <a:rPr dirty="0" sz="1200">
                <a:latin typeface="Times New Roman"/>
                <a:cs typeface="Times New Roman"/>
              </a:rPr>
              <a:t> like </a:t>
            </a:r>
            <a:r>
              <a:rPr dirty="0" sz="1200" spc="-5">
                <a:latin typeface="Times New Roman"/>
                <a:cs typeface="Times New Roman"/>
              </a:rPr>
              <a:t>relative </a:t>
            </a:r>
            <a:r>
              <a:rPr dirty="0" sz="1200">
                <a:latin typeface="Times New Roman"/>
                <a:cs typeface="Times New Roman"/>
              </a:rPr>
              <a:t>inputs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outputs in </a:t>
            </a:r>
            <a:r>
              <a:rPr dirty="0" sz="1200" spc="-5">
                <a:latin typeface="Times New Roman"/>
                <a:cs typeface="Times New Roman"/>
              </a:rPr>
              <a:t>terms </a:t>
            </a:r>
            <a:r>
              <a:rPr dirty="0" sz="1200">
                <a:latin typeface="Times New Roman"/>
                <a:cs typeface="Times New Roman"/>
              </a:rPr>
              <a:t>of time </a:t>
            </a:r>
            <a:r>
              <a:rPr dirty="0" sz="1200" spc="-5">
                <a:latin typeface="Times New Roman"/>
                <a:cs typeface="Times New Roman"/>
              </a:rPr>
              <a:t>among others.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interface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developed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it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suitable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screens,</a:t>
            </a:r>
            <a:r>
              <a:rPr dirty="0" sz="1200">
                <a:latin typeface="Times New Roman"/>
                <a:cs typeface="Times New Roman"/>
              </a:rPr>
              <a:t> including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computers,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tablets,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mobiles.</a:t>
            </a:r>
            <a:endParaRPr sz="1200">
              <a:latin typeface="Times New Roman"/>
              <a:cs typeface="Times New Roman"/>
            </a:endParaRPr>
          </a:p>
          <a:p>
            <a:pPr algn="just" marL="24765" marR="180975">
              <a:lnSpc>
                <a:spcPct val="138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Besides </a:t>
            </a:r>
            <a:r>
              <a:rPr dirty="0" sz="1200">
                <a:latin typeface="Times New Roman"/>
                <a:cs typeface="Times New Roman"/>
              </a:rPr>
              <a:t>that, </a:t>
            </a:r>
            <a:r>
              <a:rPr dirty="0" sz="1200" spc="-5">
                <a:latin typeface="Times New Roman"/>
                <a:cs typeface="Times New Roman"/>
              </a:rPr>
              <a:t>error messages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added, so users will receive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-5">
                <a:latin typeface="Times New Roman"/>
                <a:cs typeface="Times New Roman"/>
              </a:rPr>
              <a:t>explanatory feedback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case </a:t>
            </a:r>
            <a:r>
              <a:rPr dirty="0" sz="1200">
                <a:latin typeface="Times New Roman"/>
                <a:cs typeface="Times New Roman"/>
              </a:rPr>
              <a:t> they </a:t>
            </a:r>
            <a:r>
              <a:rPr dirty="0" sz="1200" spc="-5">
                <a:latin typeface="Times New Roman"/>
                <a:cs typeface="Times New Roman"/>
              </a:rPr>
              <a:t>enter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wrong </a:t>
            </a:r>
            <a:r>
              <a:rPr dirty="0" sz="1200">
                <a:latin typeface="Times New Roman"/>
                <a:cs typeface="Times New Roman"/>
              </a:rPr>
              <a:t>data or have </a:t>
            </a:r>
            <a:r>
              <a:rPr dirty="0" sz="1200" spc="-5">
                <a:latin typeface="Times New Roman"/>
                <a:cs typeface="Times New Roman"/>
              </a:rPr>
              <a:t>unsuccessful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retrieval process. </a:t>
            </a:r>
            <a:r>
              <a:rPr dirty="0" sz="1200">
                <a:latin typeface="Times New Roman"/>
                <a:cs typeface="Times New Roman"/>
              </a:rPr>
              <a:t>The error-friendly </a:t>
            </a:r>
            <a:r>
              <a:rPr dirty="0" sz="1200" spc="-5">
                <a:latin typeface="Times New Roman"/>
                <a:cs typeface="Times New Roman"/>
              </a:rPr>
              <a:t>design is </a:t>
            </a:r>
            <a:r>
              <a:rPr dirty="0" sz="1200">
                <a:latin typeface="Times New Roman"/>
                <a:cs typeface="Times New Roman"/>
              </a:rPr>
              <a:t> done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ease-of-use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resilience</a:t>
            </a:r>
            <a:r>
              <a:rPr dirty="0" sz="1200">
                <a:latin typeface="Times New Roman"/>
                <a:cs typeface="Times New Roman"/>
              </a:rPr>
              <a:t> in mind.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77165" indent="-165100">
              <a:lnSpc>
                <a:spcPct val="100000"/>
              </a:lnSpc>
              <a:buAutoNum type="arabicPeriod" startAt="2"/>
              <a:tabLst>
                <a:tab pos="1778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Hardware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Times New Roman"/>
              <a:buAutoNum type="arabicPeriod" startAt="2"/>
            </a:pPr>
            <a:endParaRPr sz="1300">
              <a:latin typeface="Times New Roman"/>
              <a:cs typeface="Times New Roman"/>
            </a:endParaRPr>
          </a:p>
          <a:p>
            <a:pPr algn="just" marL="24765" marR="5080">
              <a:lnSpc>
                <a:spcPct val="139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 will </a:t>
            </a:r>
            <a:r>
              <a:rPr dirty="0" sz="1200">
                <a:latin typeface="Times New Roman"/>
                <a:cs typeface="Times New Roman"/>
              </a:rPr>
              <a:t>be accompanied by software for </a:t>
            </a:r>
            <a:r>
              <a:rPr dirty="0" sz="1200" spc="-5">
                <a:latin typeface="Times New Roman"/>
                <a:cs typeface="Times New Roman"/>
              </a:rPr>
              <a:t>any </a:t>
            </a:r>
            <a:r>
              <a:rPr dirty="0" sz="1200">
                <a:latin typeface="Times New Roman"/>
                <a:cs typeface="Times New Roman"/>
              </a:rPr>
              <a:t>popular </a:t>
            </a:r>
            <a:r>
              <a:rPr dirty="0" sz="1200" spc="-5">
                <a:latin typeface="Times New Roman"/>
                <a:cs typeface="Times New Roman"/>
              </a:rPr>
              <a:t>operating system, such as iOS, </a:t>
            </a:r>
            <a:r>
              <a:rPr dirty="0" sz="1200">
                <a:latin typeface="Times New Roman"/>
                <a:cs typeface="Times New Roman"/>
              </a:rPr>
              <a:t>Android,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Windows platforms. With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majority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devices working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IOS and Android operating </a:t>
            </a:r>
            <a:r>
              <a:rPr dirty="0" sz="1200">
                <a:latin typeface="Times New Roman"/>
                <a:cs typeface="Times New Roman"/>
              </a:rPr>
              <a:t>systems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included </a:t>
            </a:r>
            <a:r>
              <a:rPr dirty="0" sz="120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one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compatible ones. </a:t>
            </a:r>
            <a:r>
              <a:rPr dirty="0" sz="1200">
                <a:latin typeface="Times New Roman"/>
                <a:cs typeface="Times New Roman"/>
              </a:rPr>
              <a:t>Besides, the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components include real-time data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integration, recommend algorithms and </a:t>
            </a:r>
            <a:r>
              <a:rPr dirty="0" sz="1200">
                <a:latin typeface="Times New Roman"/>
                <a:cs typeface="Times New Roman"/>
              </a:rPr>
              <a:t>UI design. </a:t>
            </a:r>
            <a:r>
              <a:rPr dirty="0" sz="1200" spc="-5">
                <a:latin typeface="Times New Roman"/>
                <a:cs typeface="Times New Roman"/>
              </a:rPr>
              <a:t>Further, </a:t>
            </a:r>
            <a:r>
              <a:rPr dirty="0" sz="1200">
                <a:latin typeface="Times New Roman"/>
                <a:cs typeface="Times New Roman"/>
              </a:rPr>
              <a:t>the hardwire </a:t>
            </a:r>
            <a:r>
              <a:rPr dirty="0" sz="1200" spc="-5">
                <a:latin typeface="Times New Roman"/>
                <a:cs typeface="Times New Roman"/>
              </a:rPr>
              <a:t>configurations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 interfaces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local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network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protocol, </a:t>
            </a:r>
            <a:r>
              <a:rPr dirty="0" sz="1200">
                <a:latin typeface="Times New Roman"/>
                <a:cs typeface="Times New Roman"/>
              </a:rPr>
              <a:t>serial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port,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parallel </a:t>
            </a:r>
            <a:r>
              <a:rPr dirty="0" sz="1200">
                <a:latin typeface="Times New Roman"/>
                <a:cs typeface="Times New Roman"/>
              </a:rPr>
              <a:t>port,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177165" indent="-165100">
              <a:lnSpc>
                <a:spcPct val="100000"/>
              </a:lnSpc>
              <a:buAutoNum type="arabicPeriod" startAt="3"/>
              <a:tabLst>
                <a:tab pos="1778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Software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 algn="just" marL="24765" marR="90805">
              <a:lnSpc>
                <a:spcPct val="138900"/>
              </a:lnSpc>
              <a:spcBef>
                <a:spcPts val="509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software </a:t>
            </a:r>
            <a:r>
              <a:rPr dirty="0" sz="1200">
                <a:latin typeface="Times New Roman"/>
                <a:cs typeface="Times New Roman"/>
              </a:rPr>
              <a:t>will be based on a full </a:t>
            </a:r>
            <a:r>
              <a:rPr dirty="0" sz="1200" spc="-5">
                <a:latin typeface="Times New Roman"/>
                <a:cs typeface="Times New Roman"/>
              </a:rPr>
              <a:t>spectre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software instruments applications </a:t>
            </a:r>
            <a:r>
              <a:rPr dirty="0" sz="1200">
                <a:latin typeface="Times New Roman"/>
                <a:cs typeface="Times New Roman"/>
              </a:rPr>
              <a:t>for real-time data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integration, recommendation algorithms and </a:t>
            </a:r>
            <a:r>
              <a:rPr dirty="0" sz="1200">
                <a:latin typeface="Times New Roman"/>
                <a:cs typeface="Times New Roman"/>
              </a:rPr>
              <a:t>UI </a:t>
            </a:r>
            <a:r>
              <a:rPr dirty="0" sz="1200" spc="-5">
                <a:latin typeface="Times New Roman"/>
                <a:cs typeface="Times New Roman"/>
              </a:rPr>
              <a:t>design.The </a:t>
            </a:r>
            <a:r>
              <a:rPr dirty="0" sz="1200">
                <a:latin typeface="Times New Roman"/>
                <a:cs typeface="Times New Roman"/>
              </a:rPr>
              <a:t>software components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must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developed will </a:t>
            </a:r>
            <a:r>
              <a:rPr dirty="0" sz="1200">
                <a:latin typeface="Times New Roman"/>
                <a:cs typeface="Times New Roman"/>
              </a:rPr>
              <a:t>incorporate the </a:t>
            </a:r>
            <a:r>
              <a:rPr dirty="0" sz="1200" spc="-5">
                <a:latin typeface="Times New Roman"/>
                <a:cs typeface="Times New Roman"/>
              </a:rPr>
              <a:t>databases, </a:t>
            </a:r>
            <a:r>
              <a:rPr dirty="0" sz="1200">
                <a:latin typeface="Times New Roman"/>
                <a:cs typeface="Times New Roman"/>
              </a:rPr>
              <a:t>tools, and </a:t>
            </a:r>
            <a:r>
              <a:rPr dirty="0" sz="1200" spc="-5">
                <a:latin typeface="Times New Roman"/>
                <a:cs typeface="Times New Roman"/>
              </a:rPr>
              <a:t>libraries, as well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operating system.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engineered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binary code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main </a:t>
            </a:r>
            <a:r>
              <a:rPr dirty="0" sz="1200" spc="-5">
                <a:latin typeface="Times New Roman"/>
                <a:cs typeface="Times New Roman"/>
              </a:rPr>
              <a:t>operating systems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iOS and Android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mind, </a:t>
            </a:r>
            <a:r>
              <a:rPr dirty="0" sz="1200" spc="-5">
                <a:latin typeface="Times New Roman"/>
                <a:cs typeface="Times New Roman"/>
              </a:rPr>
              <a:t>consequently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easily </a:t>
            </a:r>
            <a:r>
              <a:rPr dirty="0" sz="1200">
                <a:latin typeface="Times New Roman"/>
                <a:cs typeface="Times New Roman"/>
              </a:rPr>
              <a:t>usable by majority of </a:t>
            </a:r>
            <a:r>
              <a:rPr dirty="0" sz="1200" spc="-5">
                <a:latin typeface="Times New Roman"/>
                <a:cs typeface="Times New Roman"/>
              </a:rPr>
              <a:t>devices.The administrative system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connected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such services as 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retrieval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emergency response, however,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first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concern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adjustment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46252"/>
            <a:ext cx="201866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536864"/>
            <a:ext cx="6287770" cy="3907154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algn="just" marL="177165" indent="-165100">
              <a:lnSpc>
                <a:spcPct val="100000"/>
              </a:lnSpc>
              <a:spcBef>
                <a:spcPts val="905"/>
              </a:spcBef>
              <a:buAutoNum type="arabicPeriod" startAt="4"/>
              <a:tabLst>
                <a:tab pos="1778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Non-Functional Requiements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Performance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Requirement</a:t>
            </a:r>
            <a:endParaRPr sz="1300">
              <a:latin typeface="Times New Roman"/>
              <a:cs typeface="Times New Roman"/>
            </a:endParaRPr>
          </a:p>
          <a:p>
            <a:pPr algn="just" lvl="1" marL="509270" marR="316865" indent="-228600">
              <a:lnSpc>
                <a:spcPct val="139200"/>
              </a:lnSpc>
              <a:spcBef>
                <a:spcPts val="180"/>
              </a:spcBef>
              <a:buAutoNum type="arabicPeriod"/>
              <a:tabLst>
                <a:tab pos="509905" algn="l"/>
              </a:tabLst>
            </a:pPr>
            <a:r>
              <a:rPr dirty="0" sz="1200" spc="-5">
                <a:latin typeface="Times New Roman"/>
                <a:cs typeface="Times New Roman"/>
              </a:rPr>
              <a:t>Page Load Time:Fast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pages loads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supposed to be the norm, </a:t>
            </a:r>
            <a:r>
              <a:rPr dirty="0" sz="1200" spc="-5">
                <a:latin typeface="Times New Roman"/>
                <a:cs typeface="Times New Roman"/>
              </a:rPr>
              <a:t>hence </a:t>
            </a:r>
            <a:r>
              <a:rPr dirty="0" sz="1200">
                <a:latin typeface="Times New Roman"/>
                <a:cs typeface="Times New Roman"/>
              </a:rPr>
              <a:t>one to </a:t>
            </a:r>
            <a:r>
              <a:rPr dirty="0" sz="1200" spc="-5">
                <a:latin typeface="Times New Roman"/>
                <a:cs typeface="Times New Roman"/>
              </a:rPr>
              <a:t>three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isperfect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supposed to </a:t>
            </a:r>
            <a:r>
              <a:rPr dirty="0" sz="1200" spc="-5">
                <a:latin typeface="Times New Roman"/>
                <a:cs typeface="Times New Roman"/>
              </a:rPr>
              <a:t>retain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  <a:p>
            <a:pPr algn="just" lvl="1" marL="509270" marR="334645" indent="-228600">
              <a:lnSpc>
                <a:spcPct val="138800"/>
              </a:lnSpc>
              <a:spcBef>
                <a:spcPts val="5"/>
              </a:spcBef>
              <a:buAutoNum type="arabicPeriod"/>
              <a:tabLst>
                <a:tab pos="509905" algn="l"/>
              </a:tabLst>
            </a:pPr>
            <a:r>
              <a:rPr dirty="0" sz="1200" spc="-5">
                <a:latin typeface="Times New Roman"/>
                <a:cs typeface="Times New Roman"/>
              </a:rPr>
              <a:t>Responsiveness: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enough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accommodate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screen sizes and devices </a:t>
            </a:r>
            <a:r>
              <a:rPr dirty="0" sz="1200">
                <a:latin typeface="Times New Roman"/>
                <a:cs typeface="Times New Roman"/>
              </a:rPr>
              <a:t>that would include </a:t>
            </a:r>
            <a:r>
              <a:rPr dirty="0" sz="1200" spc="-5">
                <a:latin typeface="Times New Roman"/>
                <a:cs typeface="Times New Roman"/>
              </a:rPr>
              <a:t>desktop </a:t>
            </a:r>
            <a:r>
              <a:rPr dirty="0" sz="1200">
                <a:latin typeface="Times New Roman"/>
                <a:cs typeface="Times New Roman"/>
              </a:rPr>
              <a:t>monitors, laptops, </a:t>
            </a:r>
            <a:r>
              <a:rPr dirty="0" sz="1200" spc="-5">
                <a:latin typeface="Times New Roman"/>
                <a:cs typeface="Times New Roman"/>
              </a:rPr>
              <a:t>tablets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smart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phones.</a:t>
            </a:r>
            <a:endParaRPr sz="1200">
              <a:latin typeface="Times New Roman"/>
              <a:cs typeface="Times New Roman"/>
            </a:endParaRPr>
          </a:p>
          <a:p>
            <a:pPr algn="just" lvl="1" marL="509270" marR="5080" indent="-228600">
              <a:lnSpc>
                <a:spcPct val="138300"/>
              </a:lnSpc>
              <a:spcBef>
                <a:spcPts val="15"/>
              </a:spcBef>
              <a:buAutoNum type="arabicPeriod"/>
              <a:tabLst>
                <a:tab pos="509905" algn="l"/>
              </a:tabLst>
            </a:pPr>
            <a:r>
              <a:rPr dirty="0" sz="1200" spc="-5">
                <a:latin typeface="Times New Roman"/>
                <a:cs typeface="Times New Roman"/>
              </a:rPr>
              <a:t>Reliability: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minimally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</a:t>
            </a:r>
            <a:r>
              <a:rPr dirty="0" sz="1200">
                <a:latin typeface="Times New Roman"/>
                <a:cs typeface="Times New Roman"/>
              </a:rPr>
              <a:t> up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1%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disruption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installationperiod.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9%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available 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 algn="just" marL="192405" indent="-165100">
              <a:lnSpc>
                <a:spcPct val="100000"/>
              </a:lnSpc>
              <a:spcBef>
                <a:spcPts val="480"/>
              </a:spcBef>
              <a:buAutoNum type="arabicPeriod" startAt="4"/>
              <a:tabLst>
                <a:tab pos="1930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Safety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 algn="just" lvl="1" marL="509270" marR="229235" indent="-228600">
              <a:lnSpc>
                <a:spcPts val="1989"/>
              </a:lnSpc>
              <a:spcBef>
                <a:spcPts val="140"/>
              </a:spcBef>
              <a:buAutoNum type="arabicPeriod"/>
              <a:tabLst>
                <a:tab pos="501015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 Privacy: Integrate workable </a:t>
            </a:r>
            <a:r>
              <a:rPr dirty="0" sz="1200">
                <a:latin typeface="Times New Roman"/>
                <a:cs typeface="Times New Roman"/>
              </a:rPr>
              <a:t>data security </a:t>
            </a:r>
            <a:r>
              <a:rPr dirty="0" sz="1200" spc="-5">
                <a:latin typeface="Times New Roman"/>
                <a:cs typeface="Times New Roman"/>
              </a:rPr>
              <a:t>policies such as </a:t>
            </a:r>
            <a:r>
              <a:rPr dirty="0" sz="1200">
                <a:latin typeface="Times New Roman"/>
                <a:cs typeface="Times New Roman"/>
              </a:rPr>
              <a:t>encryption of the most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compliance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rules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regulations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endParaRPr sz="1200">
              <a:latin typeface="Times New Roman"/>
              <a:cs typeface="Times New Roman"/>
            </a:endParaRPr>
          </a:p>
          <a:p>
            <a:pPr algn="just" marL="509270">
              <a:lnSpc>
                <a:spcPct val="100000"/>
              </a:lnSpc>
              <a:spcBef>
                <a:spcPts val="40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algn="just" lvl="1" marL="509270" marR="231775" indent="-228600">
              <a:lnSpc>
                <a:spcPct val="138800"/>
              </a:lnSpc>
              <a:spcBef>
                <a:spcPts val="5"/>
              </a:spcBef>
              <a:buAutoNum type="arabicPeriod" startAt="2"/>
              <a:tabLst>
                <a:tab pos="509905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 Backup: </a:t>
            </a:r>
            <a:r>
              <a:rPr dirty="0" sz="1200">
                <a:latin typeface="Times New Roman"/>
                <a:cs typeface="Times New Roman"/>
              </a:rPr>
              <a:t>Among </a:t>
            </a:r>
            <a:r>
              <a:rPr dirty="0" sz="1200" spc="-5">
                <a:latin typeface="Times New Roman"/>
                <a:cs typeface="Times New Roman"/>
              </a:rPr>
              <a:t>the factors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incorporated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overall infrastructure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designis </a:t>
            </a:r>
            <a:r>
              <a:rPr dirty="0" sz="1200" spc="-5">
                <a:latin typeface="Times New Roman"/>
                <a:cs typeface="Times New Roman"/>
              </a:rPr>
              <a:t>frequent </a:t>
            </a:r>
            <a:r>
              <a:rPr dirty="0" sz="1200">
                <a:latin typeface="Times New Roman"/>
                <a:cs typeface="Times New Roman"/>
              </a:rPr>
              <a:t>backup of </a:t>
            </a:r>
            <a:r>
              <a:rPr dirty="0" sz="1200" spc="-5">
                <a:latin typeface="Times New Roman"/>
                <a:cs typeface="Times New Roman"/>
              </a:rPr>
              <a:t>users' data </a:t>
            </a:r>
            <a:r>
              <a:rPr dirty="0" sz="1200">
                <a:latin typeface="Times New Roman"/>
                <a:cs typeface="Times New Roman"/>
              </a:rPr>
              <a:t>in order to </a:t>
            </a:r>
            <a:r>
              <a:rPr dirty="0" sz="1200" spc="-5">
                <a:latin typeface="Times New Roman"/>
                <a:cs typeface="Times New Roman"/>
              </a:rPr>
              <a:t>mitigate any </a:t>
            </a:r>
            <a:r>
              <a:rPr dirty="0" sz="1200">
                <a:latin typeface="Times New Roman"/>
                <a:cs typeface="Times New Roman"/>
              </a:rPr>
              <a:t>risk of </a:t>
            </a:r>
            <a:r>
              <a:rPr dirty="0" sz="1200" spc="-5">
                <a:latin typeface="Times New Roman"/>
                <a:cs typeface="Times New Roman"/>
              </a:rPr>
              <a:t>system failure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breach</a:t>
            </a:r>
            <a:r>
              <a:rPr dirty="0" sz="1200">
                <a:latin typeface="Times New Roman"/>
                <a:cs typeface="Times New Roman"/>
              </a:rPr>
              <a:t> with the</a:t>
            </a:r>
            <a:r>
              <a:rPr dirty="0" sz="1200" spc="-5">
                <a:latin typeface="Times New Roman"/>
                <a:cs typeface="Times New Roman"/>
              </a:rPr>
              <a:t> backups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safely</a:t>
            </a:r>
            <a:r>
              <a:rPr dirty="0" sz="1200">
                <a:latin typeface="Times New Roman"/>
                <a:cs typeface="Times New Roman"/>
              </a:rPr>
              <a:t> stored.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46252"/>
            <a:ext cx="201866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394205"/>
            <a:ext cx="6176645" cy="16592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7165" indent="-165100">
              <a:lnSpc>
                <a:spcPct val="100000"/>
              </a:lnSpc>
              <a:spcBef>
                <a:spcPts val="95"/>
              </a:spcBef>
              <a:buAutoNum type="arabicPeriod" startAt="6"/>
              <a:tabLst>
                <a:tab pos="1778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Security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Requirements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AutoNum type="arabicPeriod" startAt="6"/>
            </a:pPr>
            <a:endParaRPr sz="1100">
              <a:latin typeface="Times New Roman"/>
              <a:cs typeface="Times New Roman"/>
            </a:endParaRPr>
          </a:p>
          <a:p>
            <a:pPr algn="just" lvl="1" marL="506730" marR="5080" indent="-228600">
              <a:lnSpc>
                <a:spcPct val="139200"/>
              </a:lnSpc>
              <a:buAutoNum type="arabicPeriod"/>
              <a:tabLst>
                <a:tab pos="507365" algn="l"/>
              </a:tabLst>
            </a:pPr>
            <a:r>
              <a:rPr dirty="0" sz="1200" spc="-5">
                <a:latin typeface="Times New Roman"/>
                <a:cs typeface="Times New Roman"/>
              </a:rPr>
              <a:t>Authorization: Make </a:t>
            </a:r>
            <a:r>
              <a:rPr dirty="0" sz="1200">
                <a:latin typeface="Times New Roman"/>
                <a:cs typeface="Times New Roman"/>
              </a:rPr>
              <a:t>sure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presence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proper access controls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prevent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fromseeing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confidential information and from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functionalities, which exceed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responsibilityand</a:t>
            </a:r>
            <a:r>
              <a:rPr dirty="0" sz="1200" spc="-5">
                <a:latin typeface="Times New Roman"/>
                <a:cs typeface="Times New Roman"/>
              </a:rPr>
              <a:t> position</a:t>
            </a:r>
            <a:r>
              <a:rPr dirty="0" sz="1200">
                <a:latin typeface="Times New Roman"/>
                <a:cs typeface="Times New Roman"/>
              </a:rPr>
              <a:t> in the </a:t>
            </a:r>
            <a:r>
              <a:rPr dirty="0" sz="1200" spc="-5">
                <a:latin typeface="Times New Roman"/>
                <a:cs typeface="Times New Roman"/>
              </a:rPr>
              <a:t>organization.</a:t>
            </a:r>
            <a:endParaRPr sz="1200">
              <a:latin typeface="Times New Roman"/>
              <a:cs typeface="Times New Roman"/>
            </a:endParaRPr>
          </a:p>
          <a:p>
            <a:pPr algn="just" lvl="1" marL="506730" marR="34290" indent="-228600">
              <a:lnSpc>
                <a:spcPts val="2000"/>
              </a:lnSpc>
              <a:spcBef>
                <a:spcPts val="95"/>
              </a:spcBef>
              <a:buAutoNum type="arabicPeriod"/>
              <a:tabLst>
                <a:tab pos="507365" algn="l"/>
              </a:tabLst>
            </a:pPr>
            <a:r>
              <a:rPr dirty="0" sz="1200" spc="-5">
                <a:latin typeface="Times New Roman"/>
                <a:cs typeface="Times New Roman"/>
              </a:rPr>
              <a:t>Authentication: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website </a:t>
            </a:r>
            <a:r>
              <a:rPr dirty="0" sz="1200">
                <a:latin typeface="Times New Roman"/>
                <a:cs typeface="Times New Roman"/>
              </a:rPr>
              <a:t>should </a:t>
            </a:r>
            <a:r>
              <a:rPr dirty="0" sz="1200" spc="-5">
                <a:latin typeface="Times New Roman"/>
                <a:cs typeface="Times New Roman"/>
              </a:rPr>
              <a:t>conduct secure authentications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password hashing,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two-factor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authentication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ways</a:t>
            </a:r>
            <a:r>
              <a:rPr dirty="0" sz="1200">
                <a:latin typeface="Times New Roman"/>
                <a:cs typeface="Times New Roman"/>
              </a:rPr>
              <a:t> to identify the </a:t>
            </a:r>
            <a:r>
              <a:rPr dirty="0" sz="1200" spc="-5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46252"/>
            <a:ext cx="201866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6900" y="1634998"/>
            <a:ext cx="6792595" cy="5970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CHAPTER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5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718185">
              <a:lnSpc>
                <a:spcPct val="100000"/>
              </a:lnSpc>
              <a:spcBef>
                <a:spcPts val="1210"/>
              </a:spcBef>
            </a:pPr>
            <a:r>
              <a:rPr dirty="0" sz="1300" spc="-10" b="1">
                <a:latin typeface="Times New Roman"/>
                <a:cs typeface="Times New Roman"/>
              </a:rPr>
              <a:t>HIG</a:t>
            </a:r>
            <a:r>
              <a:rPr dirty="0" sz="1300" spc="-5" b="1">
                <a:latin typeface="Times New Roman"/>
                <a:cs typeface="Times New Roman"/>
              </a:rPr>
              <a:t>H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LE</a:t>
            </a:r>
            <a:r>
              <a:rPr dirty="0" sz="1300" spc="5" b="1">
                <a:latin typeface="Times New Roman"/>
                <a:cs typeface="Times New Roman"/>
              </a:rPr>
              <a:t>V</a:t>
            </a:r>
            <a:r>
              <a:rPr dirty="0" sz="1300" spc="-5" b="1">
                <a:latin typeface="Times New Roman"/>
                <a:cs typeface="Times New Roman"/>
              </a:rPr>
              <a:t>EL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</a:t>
            </a:r>
            <a:r>
              <a:rPr dirty="0" sz="1300" spc="5" b="1">
                <a:latin typeface="Times New Roman"/>
                <a:cs typeface="Times New Roman"/>
              </a:rPr>
              <a:t>E</a:t>
            </a:r>
            <a:r>
              <a:rPr dirty="0" sz="1300" spc="-5" b="1">
                <a:latin typeface="Times New Roman"/>
                <a:cs typeface="Times New Roman"/>
              </a:rPr>
              <a:t>S</a:t>
            </a:r>
            <a:r>
              <a:rPr dirty="0" sz="1300" spc="5" b="1">
                <a:latin typeface="Times New Roman"/>
                <a:cs typeface="Times New Roman"/>
              </a:rPr>
              <a:t>I</a:t>
            </a:r>
            <a:r>
              <a:rPr dirty="0" sz="1300" spc="-5" b="1">
                <a:latin typeface="Times New Roman"/>
                <a:cs typeface="Times New Roman"/>
              </a:rPr>
              <a:t>GN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DO</a:t>
            </a:r>
            <a:r>
              <a:rPr dirty="0" sz="1300" spc="5" b="1">
                <a:latin typeface="Times New Roman"/>
                <a:cs typeface="Times New Roman"/>
              </a:rPr>
              <a:t>C</a:t>
            </a:r>
            <a:r>
              <a:rPr dirty="0" sz="1300" spc="-5" b="1">
                <a:latin typeface="Times New Roman"/>
                <a:cs typeface="Times New Roman"/>
              </a:rPr>
              <a:t>UME</a:t>
            </a:r>
            <a:r>
              <a:rPr dirty="0" sz="1300" spc="5" b="1">
                <a:latin typeface="Times New Roman"/>
                <a:cs typeface="Times New Roman"/>
              </a:rPr>
              <a:t>N</a:t>
            </a:r>
            <a:r>
              <a:rPr dirty="0" sz="1300" spc="-5" b="1"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00">
              <a:latin typeface="Times New Roman"/>
              <a:cs typeface="Times New Roman"/>
            </a:endParaRPr>
          </a:p>
          <a:p>
            <a:pPr marL="481965" indent="-2292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826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Introduction</a:t>
            </a:r>
            <a:endParaRPr sz="1300">
              <a:latin typeface="Times New Roman"/>
              <a:cs typeface="Times New Roman"/>
            </a:endParaRPr>
          </a:p>
          <a:p>
            <a:pPr algn="just" marL="12700" marR="348615">
              <a:lnSpc>
                <a:spcPct val="110400"/>
              </a:lnSpc>
              <a:spcBef>
                <a:spcPts val="815"/>
              </a:spcBef>
            </a:pPr>
            <a:r>
              <a:rPr dirty="0" sz="1200" spc="-5">
                <a:latin typeface="Times New Roman"/>
                <a:cs typeface="Times New Roman"/>
              </a:rPr>
              <a:t>JourneyCraft is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travel itinerary optimization system.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uses clustering algorithms, </a:t>
            </a:r>
            <a:r>
              <a:rPr dirty="0" sz="1200">
                <a:latin typeface="Times New Roman"/>
                <a:cs typeface="Times New Roman"/>
              </a:rPr>
              <a:t>real-time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processing, and integration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various APIs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generate personalized travel </a:t>
            </a:r>
            <a:r>
              <a:rPr dirty="0" sz="1200">
                <a:latin typeface="Times New Roman"/>
                <a:cs typeface="Times New Roman"/>
              </a:rPr>
              <a:t>plans. The </a:t>
            </a:r>
            <a:r>
              <a:rPr dirty="0" sz="1200" spc="-5">
                <a:latin typeface="Times New Roman"/>
                <a:cs typeface="Times New Roman"/>
              </a:rPr>
              <a:t>design uses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 components,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interactions, system architecture, and deployment considerations. </a:t>
            </a:r>
            <a:r>
              <a:rPr dirty="0" sz="1200">
                <a:latin typeface="Times New Roman"/>
                <a:cs typeface="Times New Roman"/>
              </a:rPr>
              <a:t>This document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aims </a:t>
            </a:r>
            <a:r>
              <a:rPr dirty="0" sz="1200">
                <a:latin typeface="Times New Roman"/>
                <a:cs typeface="Times New Roman"/>
              </a:rPr>
              <a:t>to provide </a:t>
            </a:r>
            <a:r>
              <a:rPr dirty="0" sz="1200" spc="-5">
                <a:latin typeface="Times New Roman"/>
                <a:cs typeface="Times New Roman"/>
              </a:rPr>
              <a:t>stakeholders </a:t>
            </a:r>
            <a:r>
              <a:rPr dirty="0" sz="1200">
                <a:latin typeface="Times New Roman"/>
                <a:cs typeface="Times New Roman"/>
              </a:rPr>
              <a:t>with a comprehensive </a:t>
            </a:r>
            <a:r>
              <a:rPr dirty="0" sz="1200" spc="-5">
                <a:latin typeface="Times New Roman"/>
                <a:cs typeface="Times New Roman"/>
              </a:rPr>
              <a:t>understanding </a:t>
            </a:r>
            <a:r>
              <a:rPr dirty="0" sz="1200">
                <a:latin typeface="Times New Roman"/>
                <a:cs typeface="Times New Roman"/>
              </a:rPr>
              <a:t>of the solution's </a:t>
            </a:r>
            <a:r>
              <a:rPr dirty="0" sz="1200" spc="-5">
                <a:latin typeface="Times New Roman"/>
                <a:cs typeface="Times New Roman"/>
              </a:rPr>
              <a:t>design principles,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capabilities,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aspects.</a:t>
            </a:r>
            <a:endParaRPr sz="1200">
              <a:latin typeface="Times New Roman"/>
              <a:cs typeface="Times New Roman"/>
            </a:endParaRPr>
          </a:p>
          <a:p>
            <a:pPr marL="481965" indent="-229235">
              <a:lnSpc>
                <a:spcPct val="100000"/>
              </a:lnSpc>
              <a:spcBef>
                <a:spcPts val="1040"/>
              </a:spcBef>
              <a:buAutoNum type="arabicPeriod" startAt="2"/>
              <a:tabLst>
                <a:tab pos="4826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Current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System</a:t>
            </a:r>
            <a:endParaRPr sz="1300">
              <a:latin typeface="Times New Roman"/>
              <a:cs typeface="Times New Roman"/>
            </a:endParaRPr>
          </a:p>
          <a:p>
            <a:pPr algn="just" marL="12700" marR="347345">
              <a:lnSpc>
                <a:spcPct val="110300"/>
              </a:lnSpc>
              <a:spcBef>
                <a:spcPts val="104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 travel </a:t>
            </a: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systems offer </a:t>
            </a:r>
            <a:r>
              <a:rPr dirty="0" sz="1200">
                <a:latin typeface="Times New Roman"/>
                <a:cs typeface="Times New Roman"/>
              </a:rPr>
              <a:t>limited </a:t>
            </a:r>
            <a:r>
              <a:rPr dirty="0" sz="1200" spc="-5">
                <a:latin typeface="Times New Roman"/>
                <a:cs typeface="Times New Roman"/>
              </a:rPr>
              <a:t>customization and optimization, often lacking real-time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optimizations. They </a:t>
            </a:r>
            <a:r>
              <a:rPr dirty="0" sz="1200">
                <a:latin typeface="Times New Roman"/>
                <a:cs typeface="Times New Roman"/>
              </a:rPr>
              <a:t>may provide </a:t>
            </a:r>
            <a:r>
              <a:rPr dirty="0" sz="1200" spc="-5">
                <a:latin typeface="Times New Roman"/>
                <a:cs typeface="Times New Roman"/>
              </a:rPr>
              <a:t>general itineraries based </a:t>
            </a:r>
            <a:r>
              <a:rPr dirty="0" sz="1200">
                <a:latin typeface="Times New Roman"/>
                <a:cs typeface="Times New Roman"/>
              </a:rPr>
              <a:t>on static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-5">
                <a:latin typeface="Times New Roman"/>
                <a:cs typeface="Times New Roman"/>
              </a:rPr>
              <a:t>considering </a:t>
            </a:r>
            <a:r>
              <a:rPr dirty="0" sz="1200">
                <a:latin typeface="Times New Roman"/>
                <a:cs typeface="Times New Roman"/>
              </a:rPr>
              <a:t>live </a:t>
            </a:r>
            <a:r>
              <a:rPr dirty="0" sz="1200" spc="-5">
                <a:latin typeface="Times New Roman"/>
                <a:cs typeface="Times New Roman"/>
              </a:rPr>
              <a:t>updates </a:t>
            </a:r>
            <a:r>
              <a:rPr dirty="0" sz="1200">
                <a:latin typeface="Times New Roman"/>
                <a:cs typeface="Times New Roman"/>
              </a:rPr>
              <a:t> 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>
                <a:latin typeface="Times New Roman"/>
                <a:cs typeface="Times New Roman"/>
              </a:rPr>
              <a:t> events.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Consequently,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face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challenges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unexpected</a:t>
            </a:r>
            <a:r>
              <a:rPr dirty="0" sz="1200">
                <a:latin typeface="Times New Roman"/>
                <a:cs typeface="Times New Roman"/>
              </a:rPr>
              <a:t> delays,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inclement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missed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opportunities</a:t>
            </a:r>
            <a:r>
              <a:rPr dirty="0" sz="1200">
                <a:latin typeface="Times New Roman"/>
                <a:cs typeface="Times New Roman"/>
              </a:rPr>
              <a:t> for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>
              <a:latin typeface="Times New Roman"/>
              <a:cs typeface="Times New Roman"/>
            </a:endParaRPr>
          </a:p>
          <a:p>
            <a:pPr marL="481965" indent="-229235">
              <a:lnSpc>
                <a:spcPct val="100000"/>
              </a:lnSpc>
              <a:buFont typeface="Times New Roman"/>
              <a:buAutoNum type="arabicPeriod" startAt="3"/>
              <a:tabLst>
                <a:tab pos="48260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Design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Considerations</a:t>
            </a:r>
            <a:r>
              <a:rPr dirty="0" sz="1300" spc="-5" b="1">
                <a:latin typeface="Times New Roman"/>
                <a:cs typeface="Times New Roman"/>
              </a:rPr>
              <a:t> Design Goals</a:t>
            </a: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 aims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401320" indent="-229235">
              <a:lnSpc>
                <a:spcPct val="100000"/>
              </a:lnSpc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plans by </a:t>
            </a:r>
            <a:r>
              <a:rPr dirty="0" sz="1200" spc="-5">
                <a:latin typeface="Times New Roman"/>
                <a:cs typeface="Times New Roman"/>
              </a:rPr>
              <a:t>integrating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 traffic,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401320" marR="951865" indent="-229235">
              <a:lnSpc>
                <a:spcPct val="110000"/>
              </a:lnSpc>
              <a:spcBef>
                <a:spcPts val="135"/>
              </a:spcBef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clustering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(like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Agglomerative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K-Means)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efficiently</a:t>
            </a:r>
            <a:r>
              <a:rPr dirty="0" sz="1200">
                <a:latin typeface="Times New Roman"/>
                <a:cs typeface="Times New Roman"/>
              </a:rPr>
              <a:t> based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userpreferences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constraints.</a:t>
            </a:r>
            <a:endParaRPr sz="1200">
              <a:latin typeface="Times New Roman"/>
              <a:cs typeface="Times New Roman"/>
            </a:endParaRPr>
          </a:p>
          <a:p>
            <a:pPr marL="401320" indent="-229235">
              <a:lnSpc>
                <a:spcPct val="100000"/>
              </a:lnSpc>
              <a:spcBef>
                <a:spcPts val="240"/>
              </a:spcBef>
              <a:buFont typeface="Symbol"/>
              <a:buChar char=""/>
              <a:tabLst>
                <a:tab pos="401320" algn="l"/>
                <a:tab pos="401955" algn="l"/>
              </a:tabLst>
            </a:pP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scalability</a:t>
            </a:r>
            <a:r>
              <a:rPr dirty="0" sz="1200" spc="-5">
                <a:latin typeface="Times New Roman"/>
                <a:cs typeface="Times New Roman"/>
              </a:rPr>
              <a:t> and </a:t>
            </a:r>
            <a:r>
              <a:rPr dirty="0" sz="1200">
                <a:latin typeface="Times New Roman"/>
                <a:cs typeface="Times New Roman"/>
              </a:rPr>
              <a:t>flexibility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handling 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algorithmic</a:t>
            </a:r>
            <a:r>
              <a:rPr dirty="0" sz="1200" spc="-5">
                <a:latin typeface="Times New Roman"/>
                <a:cs typeface="Times New Roman"/>
              </a:rPr>
              <a:t> adaptability.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23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focuses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on:</a:t>
            </a:r>
            <a:endParaRPr sz="1200">
              <a:latin typeface="Times New Roman"/>
              <a:cs typeface="Times New Roman"/>
            </a:endParaRPr>
          </a:p>
          <a:p>
            <a:pPr lvl="1" marL="457834" indent="-229235">
              <a:lnSpc>
                <a:spcPct val="100000"/>
              </a:lnSpc>
              <a:spcBef>
                <a:spcPts val="1140"/>
              </a:spcBef>
              <a:buFont typeface="Symbol"/>
              <a:buChar char=""/>
              <a:tabLst>
                <a:tab pos="457834" algn="l"/>
                <a:tab pos="458470" algn="l"/>
              </a:tabLst>
            </a:pP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Adjusting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experiences.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46252"/>
            <a:ext cx="6244590" cy="79762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262255" indent="-229235">
              <a:lnSpc>
                <a:spcPct val="100000"/>
              </a:lnSpc>
              <a:buFont typeface="Symbol"/>
              <a:buChar char=""/>
              <a:tabLst>
                <a:tab pos="262255" algn="l"/>
                <a:tab pos="26289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User-Centric </a:t>
            </a:r>
            <a:r>
              <a:rPr dirty="0" sz="1200">
                <a:latin typeface="Times New Roman"/>
                <a:cs typeface="Times New Roman"/>
              </a:rPr>
              <a:t>Design: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>
                <a:latin typeface="Times New Roman"/>
                <a:cs typeface="Times New Roman"/>
              </a:rPr>
              <a:t> simple, </a:t>
            </a:r>
            <a:r>
              <a:rPr dirty="0" sz="1200" spc="-5">
                <a:latin typeface="Times New Roman"/>
                <a:cs typeface="Times New Roman"/>
              </a:rPr>
              <a:t>intuitive interface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types of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287020" indent="-229235">
              <a:lnSpc>
                <a:spcPct val="100000"/>
              </a:lnSpc>
              <a:spcBef>
                <a:spcPts val="5"/>
              </a:spcBef>
              <a:buAutoNum type="arabicPeriod" startAt="4"/>
              <a:tabLst>
                <a:tab pos="28702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Architecture</a:t>
            </a:r>
            <a:r>
              <a:rPr dirty="0" sz="1300" spc="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Choices</a:t>
            </a:r>
            <a:r>
              <a:rPr dirty="0" sz="1300" spc="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Alternative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Options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Considered:</a:t>
            </a:r>
            <a:endParaRPr sz="1300">
              <a:latin typeface="Times New Roman"/>
              <a:cs typeface="Times New Roman"/>
            </a:endParaRPr>
          </a:p>
          <a:p>
            <a:pPr marL="384175" marR="5080">
              <a:lnSpc>
                <a:spcPct val="1100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Monolithic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Architecture: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Putting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everything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 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code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expense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scalability and </a:t>
            </a:r>
            <a:r>
              <a:rPr dirty="0" sz="1200" spc="-5">
                <a:latin typeface="Times New Roman"/>
                <a:cs typeface="Times New Roman"/>
              </a:rPr>
              <a:t>flexibility.</a:t>
            </a:r>
            <a:endParaRPr sz="1200">
              <a:latin typeface="Times New Roman"/>
              <a:cs typeface="Times New Roman"/>
            </a:endParaRPr>
          </a:p>
          <a:p>
            <a:pPr marL="386080">
              <a:lnSpc>
                <a:spcPct val="100000"/>
              </a:lnSpc>
              <a:spcBef>
                <a:spcPts val="170"/>
              </a:spcBef>
            </a:pPr>
            <a:r>
              <a:rPr dirty="0" sz="1200" spc="-10">
                <a:latin typeface="Times New Roman"/>
                <a:cs typeface="Times New Roman"/>
              </a:rPr>
              <a:t>Journey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Craft</a:t>
            </a:r>
            <a:r>
              <a:rPr dirty="0" sz="1200" spc="-10">
                <a:latin typeface="Times New Roman"/>
                <a:cs typeface="Times New Roman"/>
              </a:rPr>
              <a:t> uses </a:t>
            </a:r>
            <a:r>
              <a:rPr dirty="0" sz="1200" spc="-5">
                <a:latin typeface="Times New Roman"/>
                <a:cs typeface="Times New Roman"/>
              </a:rPr>
              <a:t>both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micro lithic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monolithic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architectures.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287020" indent="-229235">
              <a:lnSpc>
                <a:spcPct val="100000"/>
              </a:lnSpc>
              <a:buAutoNum type="arabicPeriod" startAt="5"/>
              <a:tabLst>
                <a:tab pos="28702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Components:</a:t>
            </a:r>
            <a:endParaRPr sz="1200">
              <a:latin typeface="Times New Roman"/>
              <a:cs typeface="Times New Roman"/>
            </a:endParaRPr>
          </a:p>
          <a:p>
            <a:pPr algn="just" lvl="1" marL="384175" marR="7620" indent="-228600">
              <a:lnSpc>
                <a:spcPct val="110100"/>
              </a:lnSpc>
              <a:spcBef>
                <a:spcPts val="140"/>
              </a:spcBef>
              <a:buFont typeface="Symbol"/>
              <a:buChar char=""/>
              <a:tabLst>
                <a:tab pos="38481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Collection</a:t>
            </a:r>
            <a:r>
              <a:rPr dirty="0" sz="1200">
                <a:latin typeface="Times New Roman"/>
                <a:cs typeface="Times New Roman"/>
              </a:rPr>
              <a:t> Service: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from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APIs,</a:t>
            </a:r>
            <a:r>
              <a:rPr dirty="0" sz="1200">
                <a:latin typeface="Times New Roman"/>
                <a:cs typeface="Times New Roman"/>
              </a:rPr>
              <a:t> including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Maps,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Zomato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Booking.com.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desired location.</a:t>
            </a:r>
            <a:endParaRPr sz="1200">
              <a:latin typeface="Times New Roman"/>
              <a:cs typeface="Times New Roman"/>
            </a:endParaRPr>
          </a:p>
          <a:p>
            <a:pPr algn="just" lvl="1" marL="384175" marR="8255" indent="-228600">
              <a:lnSpc>
                <a:spcPct val="109200"/>
              </a:lnSpc>
              <a:spcBef>
                <a:spcPts val="120"/>
              </a:spcBef>
              <a:buFont typeface="Symbol"/>
              <a:buChar char=""/>
              <a:tabLst>
                <a:tab pos="38481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Preprocessing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transforms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(for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example,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geocodes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 </a:t>
            </a:r>
            <a:r>
              <a:rPr dirty="0" sz="1200">
                <a:latin typeface="Times New Roman"/>
                <a:cs typeface="Times New Roman"/>
              </a:rPr>
              <a:t> using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API)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isconsistent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ready</a:t>
            </a:r>
            <a:r>
              <a:rPr dirty="0" sz="1200">
                <a:latin typeface="Times New Roman"/>
                <a:cs typeface="Times New Roman"/>
              </a:rPr>
              <a:t> for </a:t>
            </a:r>
            <a:r>
              <a:rPr dirty="0" sz="1200" spc="-5">
                <a:latin typeface="Times New Roman"/>
                <a:cs typeface="Times New Roman"/>
              </a:rPr>
              <a:t>clustering.</a:t>
            </a:r>
            <a:endParaRPr sz="1200">
              <a:latin typeface="Times New Roman"/>
              <a:cs typeface="Times New Roman"/>
            </a:endParaRPr>
          </a:p>
          <a:p>
            <a:pPr algn="just" lvl="1" marL="384175" marR="5715" indent="-228600">
              <a:lnSpc>
                <a:spcPct val="110000"/>
              </a:lnSpc>
              <a:spcBef>
                <a:spcPts val="110"/>
              </a:spcBef>
              <a:buFont typeface="Symbol"/>
              <a:buChar char=""/>
              <a:tabLst>
                <a:tab pos="384810" algn="l"/>
              </a:tabLst>
            </a:pPr>
            <a:r>
              <a:rPr dirty="0" sz="1200" spc="-5">
                <a:latin typeface="Times New Roman"/>
                <a:cs typeface="Times New Roman"/>
              </a:rPr>
              <a:t>Clustering: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utilizes algorithms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K-Means and Agglomerative clustering </a:t>
            </a:r>
            <a:r>
              <a:rPr dirty="0" sz="1200">
                <a:latin typeface="Times New Roman"/>
                <a:cs typeface="Times New Roman"/>
              </a:rPr>
              <a:t>to make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day-to-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 </a:t>
            </a:r>
            <a:r>
              <a:rPr dirty="0" sz="1200">
                <a:latin typeface="Times New Roman"/>
                <a:cs typeface="Times New Roman"/>
              </a:rPr>
              <a:t>plans.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also incorporates variations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user preferences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suitable optimizations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 and</a:t>
            </a:r>
            <a:r>
              <a:rPr dirty="0" sz="1200">
                <a:latin typeface="Times New Roman"/>
                <a:cs typeface="Times New Roman"/>
              </a:rPr>
              <a:t> time </a:t>
            </a:r>
            <a:r>
              <a:rPr dirty="0" sz="1200" spc="-5">
                <a:latin typeface="Times New Roman"/>
                <a:cs typeface="Times New Roman"/>
              </a:rPr>
              <a:t>considerations</a:t>
            </a:r>
            <a:endParaRPr sz="1200">
              <a:latin typeface="Times New Roman"/>
              <a:cs typeface="Times New Roman"/>
            </a:endParaRPr>
          </a:p>
          <a:p>
            <a:pPr algn="just" lvl="1" marL="384175" indent="-229235">
              <a:lnSpc>
                <a:spcPct val="100000"/>
              </a:lnSpc>
              <a:spcBef>
                <a:spcPts val="250"/>
              </a:spcBef>
              <a:buFont typeface="Symbol"/>
              <a:buChar char=""/>
              <a:tabLst>
                <a:tab pos="38481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>
                <a:latin typeface="Times New Roman"/>
                <a:cs typeface="Times New Roman"/>
              </a:rPr>
              <a:t> 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good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clients.</a:t>
            </a:r>
            <a:endParaRPr sz="1200">
              <a:latin typeface="Times New Roman"/>
              <a:cs typeface="Times New Roman"/>
            </a:endParaRPr>
          </a:p>
          <a:p>
            <a:pPr algn="just" lvl="1" marL="384175" marR="7620" indent="-228600">
              <a:lnSpc>
                <a:spcPct val="109200"/>
              </a:lnSpc>
              <a:spcBef>
                <a:spcPts val="110"/>
              </a:spcBef>
              <a:buFont typeface="Symbol"/>
              <a:buChar char=""/>
              <a:tabLst>
                <a:tab pos="384810" algn="l"/>
              </a:tabLst>
            </a:pPr>
            <a:r>
              <a:rPr dirty="0" sz="1200" spc="-5">
                <a:latin typeface="Times New Roman"/>
                <a:cs typeface="Times New Roman"/>
              </a:rPr>
              <a:t>API Integration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>
                <a:latin typeface="Times New Roman"/>
                <a:cs typeface="Times New Roman"/>
              </a:rPr>
              <a:t> enable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conversation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fetch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actual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dowith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</a:t>
            </a:r>
            <a:r>
              <a:rPr dirty="0" sz="1200" spc="5">
                <a:latin typeface="Times New Roman"/>
                <a:cs typeface="Times New Roman"/>
              </a:rPr>
              <a:t> 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287020" indent="-229235">
              <a:lnSpc>
                <a:spcPct val="100000"/>
              </a:lnSpc>
              <a:buAutoNum type="arabicPeriod" startAt="5"/>
              <a:tabLst>
                <a:tab pos="28702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Benefits</a:t>
            </a:r>
            <a:endParaRPr sz="1200">
              <a:latin typeface="Times New Roman"/>
              <a:cs typeface="Times New Roman"/>
            </a:endParaRPr>
          </a:p>
          <a:p>
            <a:pPr lvl="1" marL="382905" indent="-22923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382905" algn="l"/>
                <a:tab pos="383540" algn="l"/>
              </a:tabLst>
            </a:pPr>
            <a:r>
              <a:rPr dirty="0" sz="1200" spc="-5">
                <a:latin typeface="Times New Roman"/>
                <a:cs typeface="Times New Roman"/>
              </a:rPr>
              <a:t>Scalability: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highly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resource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efficient.</a:t>
            </a:r>
            <a:endParaRPr sz="1200">
              <a:latin typeface="Times New Roman"/>
              <a:cs typeface="Times New Roman"/>
            </a:endParaRPr>
          </a:p>
          <a:p>
            <a:pPr lvl="1" marL="382905" indent="-22923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382905" algn="l"/>
                <a:tab pos="383540" algn="l"/>
              </a:tabLst>
            </a:pPr>
            <a:r>
              <a:rPr dirty="0" sz="1200" spc="-5">
                <a:latin typeface="Times New Roman"/>
                <a:cs typeface="Times New Roman"/>
              </a:rPr>
              <a:t>Flexibility: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replacing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 </a:t>
            </a:r>
            <a:r>
              <a:rPr dirty="0" sz="1200" spc="-5">
                <a:latin typeface="Times New Roman"/>
                <a:cs typeface="Times New Roman"/>
              </a:rPr>
              <a:t>parts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very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easy.</a:t>
            </a:r>
            <a:endParaRPr sz="1200">
              <a:latin typeface="Times New Roman"/>
              <a:cs typeface="Times New Roman"/>
            </a:endParaRPr>
          </a:p>
          <a:p>
            <a:pPr lvl="1" marL="382905" marR="187325" indent="-228600">
              <a:lnSpc>
                <a:spcPct val="109200"/>
              </a:lnSpc>
              <a:spcBef>
                <a:spcPts val="120"/>
              </a:spcBef>
              <a:buFont typeface="Symbol"/>
              <a:buChar char=""/>
              <a:tabLst>
                <a:tab pos="382905" algn="l"/>
                <a:tab pos="383540" algn="l"/>
              </a:tabLst>
            </a:pPr>
            <a:r>
              <a:rPr dirty="0" sz="1200" spc="-5">
                <a:latin typeface="Times New Roman"/>
                <a:cs typeface="Times New Roman"/>
              </a:rPr>
              <a:t>Fault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Tolerance: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service-based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rarely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failures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propagate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sz="1550">
              <a:latin typeface="Times New Roman"/>
              <a:cs typeface="Times New Roman"/>
            </a:endParaRPr>
          </a:p>
          <a:p>
            <a:pPr algn="just" marL="287020" indent="-229235">
              <a:lnSpc>
                <a:spcPct val="100000"/>
              </a:lnSpc>
              <a:buAutoNum type="arabicPeriod" startAt="5"/>
              <a:tabLst>
                <a:tab pos="287020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Constraints,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Assumptions,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DependenciesAssumptions: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Features:</a:t>
            </a:r>
            <a:endParaRPr sz="1200">
              <a:latin typeface="Times New Roman"/>
              <a:cs typeface="Times New Roman"/>
            </a:endParaRPr>
          </a:p>
          <a:p>
            <a:pPr marL="287020" indent="-169545">
              <a:lnSpc>
                <a:spcPct val="100000"/>
              </a:lnSpc>
              <a:spcBef>
                <a:spcPts val="805"/>
              </a:spcBef>
              <a:buChar char="•"/>
              <a:tabLst>
                <a:tab pos="28702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Google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weather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API’s.</a:t>
            </a:r>
            <a:endParaRPr sz="1200">
              <a:latin typeface="Times New Roman"/>
              <a:cs typeface="Times New Roman"/>
            </a:endParaRPr>
          </a:p>
          <a:p>
            <a:pPr marL="287020" indent="-165100">
              <a:lnSpc>
                <a:spcPct val="100000"/>
              </a:lnSpc>
              <a:spcBef>
                <a:spcPts val="795"/>
              </a:spcBef>
              <a:buChar char="•"/>
              <a:tabLst>
                <a:tab pos="287020" algn="l"/>
              </a:tabLst>
            </a:pPr>
            <a:r>
              <a:rPr dirty="0" sz="1200" spc="-5">
                <a:latin typeface="Times New Roman"/>
                <a:cs typeface="Times New Roman"/>
              </a:rPr>
              <a:t>Adequate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data;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286385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Limitations</a:t>
            </a:r>
            <a:endParaRPr sz="1200">
              <a:latin typeface="Times New Roman"/>
              <a:cs typeface="Times New Roman"/>
            </a:endParaRPr>
          </a:p>
          <a:p>
            <a:pPr marL="287020" indent="-165100">
              <a:lnSpc>
                <a:spcPct val="100000"/>
              </a:lnSpc>
              <a:spcBef>
                <a:spcPts val="790"/>
              </a:spcBef>
              <a:buChar char="•"/>
              <a:tabLst>
                <a:tab pos="287020" algn="l"/>
              </a:tabLst>
            </a:pP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Availability: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third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party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API’s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 latency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delivery</a:t>
            </a:r>
            <a:endParaRPr sz="1200">
              <a:latin typeface="Times New Roman"/>
              <a:cs typeface="Times New Roman"/>
            </a:endParaRPr>
          </a:p>
          <a:p>
            <a:pPr marL="287020" indent="-172720">
              <a:lnSpc>
                <a:spcPct val="100000"/>
              </a:lnSpc>
              <a:spcBef>
                <a:spcPts val="790"/>
              </a:spcBef>
              <a:buChar char="•"/>
              <a:tabLst>
                <a:tab pos="287020" algn="l"/>
              </a:tabLst>
            </a:pP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issues</a:t>
            </a:r>
            <a:r>
              <a:rPr dirty="0" sz="1200">
                <a:latin typeface="Times New Roman"/>
                <a:cs typeface="Times New Roman"/>
              </a:rPr>
              <a:t> because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dependency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3951" y="1161033"/>
            <a:ext cx="14535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Times New Roman"/>
                <a:cs typeface="Times New Roman"/>
              </a:rPr>
              <a:t>DECLARATION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828" y="2074519"/>
            <a:ext cx="5819775" cy="22599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0900"/>
              </a:lnSpc>
              <a:spcBef>
                <a:spcPts val="95"/>
              </a:spcBef>
            </a:pPr>
            <a:r>
              <a:rPr dirty="0" sz="1400" spc="-5">
                <a:latin typeface="Times New Roman"/>
                <a:cs typeface="Times New Roman"/>
              </a:rPr>
              <a:t>We hereby declare that the Capstone Project Phase</a:t>
            </a:r>
            <a:r>
              <a:rPr dirty="0" sz="1400">
                <a:latin typeface="Times New Roman"/>
                <a:cs typeface="Times New Roman"/>
              </a:rPr>
              <a:t> - 2 </a:t>
            </a:r>
            <a:r>
              <a:rPr dirty="0" sz="1400" spc="-5">
                <a:latin typeface="Times New Roman"/>
                <a:cs typeface="Times New Roman"/>
              </a:rPr>
              <a:t>entitled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“JOURNEY 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CRAFT - Craft Your Perfect Journey” </a:t>
            </a:r>
            <a:r>
              <a:rPr dirty="0" sz="1400">
                <a:latin typeface="Times New Roman"/>
                <a:cs typeface="Times New Roman"/>
              </a:rPr>
              <a:t>has </a:t>
            </a:r>
            <a:r>
              <a:rPr dirty="0" sz="1400" spc="-5">
                <a:latin typeface="Times New Roman"/>
                <a:cs typeface="Times New Roman"/>
              </a:rPr>
              <a:t>been carried out </a:t>
            </a:r>
            <a:r>
              <a:rPr dirty="0" sz="1400">
                <a:latin typeface="Times New Roman"/>
                <a:cs typeface="Times New Roman"/>
              </a:rPr>
              <a:t>by </a:t>
            </a:r>
            <a:r>
              <a:rPr dirty="0" sz="1400" spc="-5">
                <a:latin typeface="Times New Roman"/>
                <a:cs typeface="Times New Roman"/>
              </a:rPr>
              <a:t>us under the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guidance</a:t>
            </a:r>
            <a:r>
              <a:rPr dirty="0" sz="1400">
                <a:latin typeface="Times New Roman"/>
                <a:cs typeface="Times New Roman"/>
              </a:rPr>
              <a:t> of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Dr.Nazmin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Begum,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Associate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Professor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submitted</a:t>
            </a:r>
            <a:r>
              <a:rPr dirty="0" sz="1400">
                <a:latin typeface="Times New Roman"/>
                <a:cs typeface="Times New Roman"/>
              </a:rPr>
              <a:t> in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partial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fulfillment </a:t>
            </a:r>
            <a:r>
              <a:rPr dirty="0" sz="1400">
                <a:latin typeface="Times New Roman"/>
                <a:cs typeface="Times New Roman"/>
              </a:rPr>
              <a:t>of the </a:t>
            </a:r>
            <a:r>
              <a:rPr dirty="0" sz="1400" spc="-5">
                <a:latin typeface="Times New Roman"/>
                <a:cs typeface="Times New Roman"/>
              </a:rPr>
              <a:t>course requirements for the award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the degree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300" spc="-5" b="1">
                <a:latin typeface="Times New Roman"/>
                <a:cs typeface="Times New Roman"/>
              </a:rPr>
              <a:t>Bachelor of 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Technology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300" b="1">
                <a:latin typeface="Times New Roman"/>
                <a:cs typeface="Times New Roman"/>
              </a:rPr>
              <a:t>Computer </a:t>
            </a:r>
            <a:r>
              <a:rPr dirty="0" sz="1300" spc="-5" b="1">
                <a:latin typeface="Times New Roman"/>
                <a:cs typeface="Times New Roman"/>
              </a:rPr>
              <a:t>Science and Engineering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300" spc="-5" b="1">
                <a:latin typeface="Times New Roman"/>
                <a:cs typeface="Times New Roman"/>
              </a:rPr>
              <a:t>PES </a:t>
            </a:r>
            <a:r>
              <a:rPr dirty="0" sz="1300" b="1">
                <a:latin typeface="Times New Roman"/>
                <a:cs typeface="Times New Roman"/>
              </a:rPr>
              <a:t>University, </a:t>
            </a:r>
            <a:r>
              <a:rPr dirty="0" sz="1300" spc="-5" b="1">
                <a:latin typeface="Times New Roman"/>
                <a:cs typeface="Times New Roman"/>
              </a:rPr>
              <a:t>Bengaluru 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during the academic semester January -May 2024. The matter embodied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10">
                <a:latin typeface="Times New Roman"/>
                <a:cs typeface="Times New Roman"/>
              </a:rPr>
              <a:t>this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report </a:t>
            </a:r>
            <a:r>
              <a:rPr dirty="0" sz="1400" spc="-5">
                <a:latin typeface="Times New Roman"/>
                <a:cs typeface="Times New Roman"/>
              </a:rPr>
              <a:t>has not been submitted to </a:t>
            </a:r>
            <a:r>
              <a:rPr dirty="0" sz="1400" spc="-10">
                <a:latin typeface="Times New Roman"/>
                <a:cs typeface="Times New Roman"/>
              </a:rPr>
              <a:t>any </a:t>
            </a:r>
            <a:r>
              <a:rPr dirty="0" sz="1400" spc="-5">
                <a:latin typeface="Times New Roman"/>
                <a:cs typeface="Times New Roman"/>
              </a:rPr>
              <a:t>other university </a:t>
            </a:r>
            <a:r>
              <a:rPr dirty="0" sz="1400">
                <a:latin typeface="Times New Roman"/>
                <a:cs typeface="Times New Roman"/>
              </a:rPr>
              <a:t>or </a:t>
            </a:r>
            <a:r>
              <a:rPr dirty="0" sz="1400" spc="-5">
                <a:latin typeface="Times New Roman"/>
                <a:cs typeface="Times New Roman"/>
              </a:rPr>
              <a:t>institution for the </a:t>
            </a:r>
            <a:r>
              <a:rPr dirty="0" sz="1400" spc="-10">
                <a:latin typeface="Times New Roman"/>
                <a:cs typeface="Times New Roman"/>
              </a:rPr>
              <a:t>award </a:t>
            </a:r>
            <a:r>
              <a:rPr dirty="0" sz="1400" spc="-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10">
                <a:latin typeface="Times New Roman"/>
                <a:cs typeface="Times New Roman"/>
              </a:rPr>
              <a:t> any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degree.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6354" y="5658992"/>
            <a:ext cx="899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Harshan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23386" y="5658992"/>
            <a:ext cx="1184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PES2UG21CS191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354" y="6184772"/>
            <a:ext cx="7835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Bhargavi</a:t>
            </a:r>
            <a:r>
              <a:rPr dirty="0" sz="1200" spc="-5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2530" y="6184772"/>
            <a:ext cx="119189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PES2UG21CS224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6354" y="6710553"/>
            <a:ext cx="13354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Kaushik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Challapalli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40658" y="6710553"/>
            <a:ext cx="11849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PES2UG21CS225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354" y="7236714"/>
            <a:ext cx="7080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Adithya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26435" y="7236714"/>
            <a:ext cx="11855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PES2UG21CS232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46252"/>
            <a:ext cx="6244590" cy="3773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Arial MT"/>
              <a:cs typeface="Arial MT"/>
            </a:endParaRPr>
          </a:p>
          <a:p>
            <a:pPr marL="266700" marR="5080" indent="-169545">
              <a:lnSpc>
                <a:spcPct val="110800"/>
              </a:lnSpc>
              <a:buChar char="•"/>
              <a:tabLst>
                <a:tab pos="267335" algn="l"/>
              </a:tabLst>
            </a:pPr>
            <a:r>
              <a:rPr dirty="0" sz="1200" spc="-5">
                <a:latin typeface="Times New Roman"/>
                <a:cs typeface="Times New Roman"/>
              </a:rPr>
              <a:t>Cross-platform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Compatibility: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platforms.Dependencies:</a:t>
            </a:r>
            <a:endParaRPr sz="1200">
              <a:latin typeface="Times New Roman"/>
              <a:cs typeface="Times New Roman"/>
            </a:endParaRPr>
          </a:p>
          <a:p>
            <a:pPr marL="266700" indent="-169545">
              <a:lnSpc>
                <a:spcPct val="100000"/>
              </a:lnSpc>
              <a:spcBef>
                <a:spcPts val="145"/>
              </a:spcBef>
              <a:buChar char="•"/>
              <a:tabLst>
                <a:tab pos="267335" algn="l"/>
              </a:tabLst>
            </a:pPr>
            <a:r>
              <a:rPr dirty="0" sz="1200" spc="-5">
                <a:latin typeface="Times New Roman"/>
                <a:cs typeface="Times New Roman"/>
              </a:rPr>
              <a:t>APIs: </a:t>
            </a:r>
            <a:r>
              <a:rPr dirty="0" sz="1200" spc="-10">
                <a:latin typeface="Times New Roman"/>
                <a:cs typeface="Times New Roman"/>
              </a:rPr>
              <a:t>Dependence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reliable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dealing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266700" indent="-169545">
              <a:lnSpc>
                <a:spcPct val="100000"/>
              </a:lnSpc>
              <a:spcBef>
                <a:spcPts val="615"/>
              </a:spcBef>
              <a:buChar char="•"/>
              <a:tabLst>
                <a:tab pos="267335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Storage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287020" indent="-229235">
              <a:lnSpc>
                <a:spcPct val="100000"/>
              </a:lnSpc>
              <a:buAutoNum type="arabicPeriod" startAt="8"/>
              <a:tabLst>
                <a:tab pos="28702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Performance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Related Requirements</a:t>
            </a:r>
            <a:endParaRPr sz="1200">
              <a:latin typeface="Times New Roman"/>
              <a:cs typeface="Times New Roman"/>
            </a:endParaRPr>
          </a:p>
          <a:p>
            <a:pPr lvl="1" marL="457200" indent="-171450">
              <a:lnSpc>
                <a:spcPct val="100000"/>
              </a:lnSpc>
              <a:spcBef>
                <a:spcPts val="790"/>
              </a:spcBef>
              <a:buChar char="•"/>
              <a:tabLst>
                <a:tab pos="457834" algn="l"/>
              </a:tabLst>
            </a:pP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extremely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low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latency.</a:t>
            </a:r>
            <a:endParaRPr sz="1200">
              <a:latin typeface="Times New Roman"/>
              <a:cs typeface="Times New Roman"/>
            </a:endParaRPr>
          </a:p>
          <a:p>
            <a:pPr lvl="1" marL="457200" indent="-171450">
              <a:lnSpc>
                <a:spcPct val="100000"/>
              </a:lnSpc>
              <a:spcBef>
                <a:spcPts val="805"/>
              </a:spcBef>
              <a:buChar char="•"/>
              <a:tabLst>
                <a:tab pos="457834" algn="l"/>
              </a:tabLst>
            </a:pPr>
            <a:r>
              <a:rPr dirty="0" sz="1200" spc="-5">
                <a:latin typeface="Times New Roman"/>
                <a:cs typeface="Times New Roman"/>
              </a:rPr>
              <a:t>Scalability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endParaRPr sz="1200">
              <a:latin typeface="Times New Roman"/>
              <a:cs typeface="Times New Roman"/>
            </a:endParaRPr>
          </a:p>
          <a:p>
            <a:pPr lvl="1" marL="457200" indent="-171450">
              <a:lnSpc>
                <a:spcPct val="100000"/>
              </a:lnSpc>
              <a:spcBef>
                <a:spcPts val="795"/>
              </a:spcBef>
              <a:buChar char="•"/>
              <a:tabLst>
                <a:tab pos="457834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Experience,</a:t>
            </a:r>
            <a:r>
              <a:rPr dirty="0" sz="1200">
                <a:latin typeface="Times New Roman"/>
                <a:cs typeface="Times New Roman"/>
              </a:rPr>
              <a:t> should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user-friendly.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marL="287020" indent="-229235">
              <a:lnSpc>
                <a:spcPct val="100000"/>
              </a:lnSpc>
              <a:spcBef>
                <a:spcPts val="895"/>
              </a:spcBef>
              <a:buAutoNum type="arabicPeriod" startAt="8"/>
              <a:tabLst>
                <a:tab pos="28702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Deployment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Maintenance</a:t>
            </a:r>
            <a:endParaRPr sz="1200">
              <a:latin typeface="Times New Roman"/>
              <a:cs typeface="Times New Roman"/>
            </a:endParaRPr>
          </a:p>
          <a:p>
            <a:pPr marL="286385" marR="8255">
              <a:lnSpc>
                <a:spcPct val="110000"/>
              </a:lnSpc>
              <a:spcBef>
                <a:spcPts val="66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deployment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cloud-based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environments,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 </a:t>
            </a:r>
            <a:r>
              <a:rPr dirty="0" sz="1200" spc="-5">
                <a:latin typeface="Times New Roman"/>
                <a:cs typeface="Times New Roman"/>
              </a:rPr>
              <a:t>availability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faulttolerance.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46252"/>
            <a:ext cx="201866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59" y="1863598"/>
            <a:ext cx="2879090" cy="7689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HIGH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L</a:t>
            </a:r>
            <a:r>
              <a:rPr dirty="0" sz="1300" spc="-5" b="1">
                <a:latin typeface="Times New Roman"/>
                <a:cs typeface="Times New Roman"/>
              </a:rPr>
              <a:t>EVEL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5" b="1">
                <a:latin typeface="Times New Roman"/>
                <a:cs typeface="Times New Roman"/>
              </a:rPr>
              <a:t>S</a:t>
            </a:r>
            <a:r>
              <a:rPr dirty="0" sz="1300" spc="-5" b="1">
                <a:latin typeface="Times New Roman"/>
                <a:cs typeface="Times New Roman"/>
              </a:rPr>
              <a:t>YS</a:t>
            </a:r>
            <a:r>
              <a:rPr dirty="0" sz="1300" spc="5" b="1">
                <a:latin typeface="Times New Roman"/>
                <a:cs typeface="Times New Roman"/>
              </a:rPr>
              <a:t>T</a:t>
            </a:r>
            <a:r>
              <a:rPr dirty="0" sz="1300" spc="-5" b="1">
                <a:latin typeface="Times New Roman"/>
                <a:cs typeface="Times New Roman"/>
              </a:rPr>
              <a:t>EM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DESI</a:t>
            </a:r>
            <a:r>
              <a:rPr dirty="0" sz="1300" b="1">
                <a:latin typeface="Times New Roman"/>
                <a:cs typeface="Times New Roman"/>
              </a:rPr>
              <a:t>G</a:t>
            </a:r>
            <a:r>
              <a:rPr dirty="0" sz="1300" spc="-5" b="1">
                <a:latin typeface="Times New Roman"/>
                <a:cs typeface="Times New Roman"/>
              </a:rPr>
              <a:t>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1300" spc="-5" b="1">
                <a:latin typeface="Times New Roman"/>
                <a:cs typeface="Times New Roman"/>
              </a:rPr>
              <a:t>MASTER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CLASS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DIAGRAM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584" y="2762885"/>
            <a:ext cx="7052309" cy="32670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2276" y="746252"/>
            <a:ext cx="2018664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548" y="1589277"/>
            <a:ext cx="11195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ER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DIAGRAM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9650" y="1903095"/>
            <a:ext cx="3848989" cy="328802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9609" y="527050"/>
            <a:ext cx="991235" cy="414655"/>
            <a:chOff x="5769609" y="527050"/>
            <a:chExt cx="991235" cy="41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609" y="527050"/>
              <a:ext cx="463550" cy="414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594360"/>
              <a:ext cx="497205" cy="186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0017" y="76911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636669"/>
                </a:solidFill>
                <a:latin typeface="Courier New"/>
                <a:cs typeface="Courier New"/>
              </a:rPr>
              <a:t>UNIVERSITY</a:t>
            </a:r>
            <a:endParaRPr sz="6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98470" y="2313304"/>
            <a:ext cx="1723389" cy="588264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557142" y="2403094"/>
            <a:ext cx="1227455" cy="478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dirty="0" sz="800" spc="-5" b="1">
                <a:solidFill>
                  <a:srgbClr val="232323"/>
                </a:solidFill>
                <a:latin typeface="Arial"/>
                <a:cs typeface="Arial"/>
              </a:rPr>
              <a:t>Weather</a:t>
            </a:r>
            <a:r>
              <a:rPr dirty="0" sz="800" spc="-25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232323"/>
                </a:solidFill>
                <a:latin typeface="Arial"/>
                <a:cs typeface="Arial"/>
              </a:rPr>
              <a:t>Information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Access</a:t>
            </a:r>
            <a:r>
              <a:rPr dirty="0" sz="800" spc="-30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Weather</a:t>
            </a:r>
            <a:r>
              <a:rPr dirty="0" sz="800" spc="-30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updates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9" name="object 9"/>
          <p:cNvSpPr txBox="1"/>
          <p:nvPr/>
        </p:nvSpPr>
        <p:spPr>
          <a:xfrm>
            <a:off x="3602863" y="3305683"/>
            <a:ext cx="1112520" cy="1335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494949"/>
                </a:solidFill>
                <a:latin typeface="Arial"/>
                <a:cs typeface="Arial"/>
              </a:rPr>
              <a:t>Itinerary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750">
              <a:latin typeface="Arial"/>
              <a:cs typeface="Arial"/>
            </a:endParaRPr>
          </a:p>
          <a:p>
            <a:pPr marL="12700" marR="546100" indent="101600">
              <a:lnSpc>
                <a:spcPct val="177500"/>
              </a:lnSpc>
            </a:pP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Manage </a:t>
            </a:r>
            <a:r>
              <a:rPr dirty="0" sz="800" spc="5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i</a:t>
            </a:r>
            <a:r>
              <a:rPr dirty="0" sz="800" spc="-20" b="1">
                <a:solidFill>
                  <a:srgbClr val="636669"/>
                </a:solidFill>
                <a:latin typeface="Arial"/>
                <a:cs typeface="Arial"/>
              </a:rPr>
              <a:t>t</a:t>
            </a:r>
            <a:r>
              <a:rPr dirty="0" sz="800" spc="-10" b="1">
                <a:solidFill>
                  <a:srgbClr val="636669"/>
                </a:solidFill>
                <a:latin typeface="Arial"/>
                <a:cs typeface="Arial"/>
              </a:rPr>
              <a:t>i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n</a:t>
            </a:r>
            <a:r>
              <a:rPr dirty="0" sz="800" spc="-15" b="1">
                <a:solidFill>
                  <a:srgbClr val="636669"/>
                </a:solidFill>
                <a:latin typeface="Arial"/>
                <a:cs typeface="Arial"/>
              </a:rPr>
              <a:t>e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r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a</a:t>
            </a:r>
            <a:r>
              <a:rPr dirty="0" sz="800" spc="-15" b="1">
                <a:solidFill>
                  <a:srgbClr val="636669"/>
                </a:solidFill>
                <a:latin typeface="Arial"/>
                <a:cs typeface="Arial"/>
              </a:rPr>
              <a:t>r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y</a:t>
            </a:r>
            <a:r>
              <a:rPr dirty="0" sz="800" spc="-45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u="sng" sz="800" b="1">
                <a:solidFill>
                  <a:srgbClr val="636669"/>
                </a:solidFill>
                <a:uFill>
                  <a:solidFill>
                    <a:srgbClr val="636669"/>
                  </a:solidFill>
                </a:uFill>
                <a:latin typeface="Arial"/>
                <a:cs typeface="Arial"/>
              </a:rPr>
              <a:t>&gt;</a:t>
            </a:r>
            <a:r>
              <a:rPr dirty="0" u="sng" sz="800" spc="-5" b="1">
                <a:solidFill>
                  <a:srgbClr val="B6B6B6"/>
                </a:solidFill>
                <a:uFill>
                  <a:solidFill>
                    <a:srgbClr val="636669"/>
                  </a:solidFill>
                </a:uFill>
                <a:latin typeface="Arial"/>
                <a:cs typeface="Arial"/>
              </a:rPr>
              <a:t>--</a:t>
            </a:r>
            <a:endParaRPr sz="800">
              <a:latin typeface="Arial"/>
              <a:cs typeface="Arial"/>
            </a:endParaRPr>
          </a:p>
          <a:p>
            <a:pPr marL="36830" marR="5080" indent="97155">
              <a:lnSpc>
                <a:spcPct val="258700"/>
              </a:lnSpc>
              <a:spcBef>
                <a:spcPts val="110"/>
              </a:spcBef>
            </a:pPr>
            <a:r>
              <a:rPr dirty="0" sz="800" b="1">
                <a:solidFill>
                  <a:srgbClr val="232323"/>
                </a:solidFill>
                <a:latin typeface="Arial"/>
                <a:cs typeface="Arial"/>
              </a:rPr>
              <a:t>Local </a:t>
            </a:r>
            <a:r>
              <a:rPr dirty="0" sz="800" spc="-5" b="1">
                <a:solidFill>
                  <a:srgbClr val="232323"/>
                </a:solidFill>
                <a:latin typeface="Arial"/>
                <a:cs typeface="Arial"/>
              </a:rPr>
              <a:t>Festivals </a:t>
            </a:r>
            <a:r>
              <a:rPr dirty="0" sz="80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Check</a:t>
            </a:r>
            <a:r>
              <a:rPr dirty="0" sz="800" spc="-15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Local</a:t>
            </a:r>
            <a:r>
              <a:rPr dirty="0" sz="800" spc="-10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Festivals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9839" y="5030851"/>
            <a:ext cx="1753870" cy="1105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75285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solidFill>
                  <a:srgbClr val="232323"/>
                </a:solidFill>
                <a:latin typeface="Arial"/>
                <a:cs typeface="Arial"/>
              </a:rPr>
              <a:t>Hotels</a:t>
            </a:r>
            <a:r>
              <a:rPr dirty="0" sz="800" spc="-1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232323"/>
                </a:solidFill>
                <a:latin typeface="Arial"/>
                <a:cs typeface="Arial"/>
              </a:rPr>
              <a:t>&amp;</a:t>
            </a:r>
            <a:r>
              <a:rPr dirty="0" sz="800" spc="-1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232323"/>
                </a:solidFill>
                <a:latin typeface="Arial"/>
                <a:cs typeface="Arial"/>
              </a:rPr>
              <a:t>Restaurants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Arial"/>
              <a:cs typeface="Arial"/>
            </a:endParaRPr>
          </a:p>
          <a:p>
            <a:pPr marL="439420">
              <a:lnSpc>
                <a:spcPct val="100000"/>
              </a:lnSpc>
            </a:pPr>
            <a:r>
              <a:rPr dirty="0" sz="800" b="1">
                <a:solidFill>
                  <a:srgbClr val="494949"/>
                </a:solidFill>
                <a:latin typeface="Arial"/>
                <a:cs typeface="Arial"/>
              </a:rPr>
              <a:t>&gt;</a:t>
            </a:r>
            <a:r>
              <a:rPr dirty="0" sz="800" spc="-15" b="1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Search Dining</a:t>
            </a:r>
            <a:r>
              <a:rPr dirty="0" sz="800" spc="-15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Options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spc="-30" b="1">
                <a:solidFill>
                  <a:srgbClr val="494949"/>
                </a:solidFill>
                <a:latin typeface="Arial"/>
                <a:cs typeface="Arial"/>
              </a:rPr>
              <a:t>iser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Arial"/>
              <a:cs typeface="Arial"/>
            </a:endParaRPr>
          </a:p>
          <a:p>
            <a:pPr marL="581025">
              <a:lnSpc>
                <a:spcPct val="100000"/>
              </a:lnSpc>
              <a:spcBef>
                <a:spcPts val="5"/>
              </a:spcBef>
            </a:pP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S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ea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r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c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h</a:t>
            </a:r>
            <a:r>
              <a:rPr dirty="0" sz="800" spc="-30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Acc</a:t>
            </a:r>
            <a:r>
              <a:rPr dirty="0" sz="800" spc="-15" b="1">
                <a:solidFill>
                  <a:srgbClr val="636669"/>
                </a:solidFill>
                <a:latin typeface="Arial"/>
                <a:cs typeface="Arial"/>
              </a:rPr>
              <a:t>o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m</a:t>
            </a:r>
            <a:r>
              <a:rPr dirty="0" sz="800" spc="-10" b="1">
                <a:solidFill>
                  <a:srgbClr val="636669"/>
                </a:solidFill>
                <a:latin typeface="Arial"/>
                <a:cs typeface="Arial"/>
              </a:rPr>
              <a:t>m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oda</a:t>
            </a:r>
            <a:r>
              <a:rPr dirty="0" sz="800" spc="-10" b="1">
                <a:solidFill>
                  <a:srgbClr val="636669"/>
                </a:solidFill>
                <a:latin typeface="Arial"/>
                <a:cs typeface="Arial"/>
              </a:rPr>
              <a:t>t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i</a:t>
            </a:r>
            <a:r>
              <a:rPr dirty="0" sz="800" spc="-15" b="1">
                <a:solidFill>
                  <a:srgbClr val="636669"/>
                </a:solidFill>
                <a:latin typeface="Arial"/>
                <a:cs typeface="Arial"/>
              </a:rPr>
              <a:t>o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57142" y="6573393"/>
            <a:ext cx="1268095" cy="4787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38455">
              <a:lnSpc>
                <a:spcPct val="100000"/>
              </a:lnSpc>
              <a:spcBef>
                <a:spcPts val="105"/>
              </a:spcBef>
            </a:pPr>
            <a:r>
              <a:rPr dirty="0" sz="800" spc="-5" b="1">
                <a:solidFill>
                  <a:srgbClr val="232323"/>
                </a:solidFill>
                <a:latin typeface="Arial"/>
                <a:cs typeface="Arial"/>
              </a:rPr>
              <a:t>Paces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Explore</a:t>
            </a:r>
            <a:r>
              <a:rPr dirty="0" sz="800" spc="-15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Places</a:t>
            </a:r>
            <a:r>
              <a:rPr dirty="0" sz="800" spc="-10" b="1">
                <a:solidFill>
                  <a:srgbClr val="636669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636669"/>
                </a:solidFill>
                <a:latin typeface="Arial"/>
                <a:cs typeface="Arial"/>
              </a:rPr>
              <a:t>of</a:t>
            </a: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 interest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0022" y="7494269"/>
            <a:ext cx="687070" cy="43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dirty="0" sz="800" b="1">
                <a:solidFill>
                  <a:srgbClr val="232323"/>
                </a:solidFill>
                <a:latin typeface="Arial"/>
                <a:cs typeface="Arial"/>
              </a:rPr>
              <a:t>Googl</a:t>
            </a:r>
            <a:r>
              <a:rPr dirty="0" sz="800" b="1">
                <a:solidFill>
                  <a:srgbClr val="232323"/>
                </a:solidFill>
                <a:latin typeface="Arial"/>
                <a:cs typeface="Arial"/>
              </a:rPr>
              <a:t>e</a:t>
            </a:r>
            <a:r>
              <a:rPr dirty="0" sz="800" spc="-10" b="1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dirty="0" sz="800" b="1">
                <a:solidFill>
                  <a:srgbClr val="232323"/>
                </a:solidFill>
                <a:latin typeface="Arial"/>
                <a:cs typeface="Arial"/>
              </a:rPr>
              <a:t>Maps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800" spc="-5" b="1">
                <a:solidFill>
                  <a:srgbClr val="636669"/>
                </a:solidFill>
                <a:latin typeface="Arial"/>
                <a:cs typeface="Arial"/>
              </a:rPr>
              <a:t>PredictTraffic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0876" y="1770633"/>
            <a:ext cx="233743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USER</a:t>
            </a:r>
            <a:r>
              <a:rPr dirty="0" sz="1300" spc="-4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INTERFACE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DIAGRAM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28319" y="1708150"/>
            <a:ext cx="6504305" cy="19323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257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DESIGN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DETAILS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Times New Roman"/>
              <a:cs typeface="Times New Roman"/>
            </a:endParaRPr>
          </a:p>
          <a:p>
            <a:pPr marL="190500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Novelty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and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Innovativeness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Times New Roman"/>
              <a:cs typeface="Times New Roman"/>
            </a:endParaRPr>
          </a:p>
          <a:p>
            <a:pPr marL="190500" marR="5080" indent="-178435">
              <a:lnSpc>
                <a:spcPct val="110200"/>
              </a:lnSpc>
              <a:spcBef>
                <a:spcPts val="5"/>
              </a:spcBef>
              <a:buSzPct val="83333"/>
              <a:buChar char="•"/>
              <a:tabLst>
                <a:tab pos="190500" algn="l"/>
                <a:tab pos="191135" algn="l"/>
                <a:tab pos="702945" algn="l"/>
              </a:tabLst>
            </a:pPr>
            <a:r>
              <a:rPr dirty="0" sz="1200" spc="-5">
                <a:latin typeface="Times New Roman"/>
                <a:cs typeface="Times New Roman"/>
              </a:rPr>
              <a:t>Using	</a:t>
            </a:r>
            <a:r>
              <a:rPr dirty="0" sz="1200" spc="-10">
                <a:latin typeface="Times New Roman"/>
                <a:cs typeface="Times New Roman"/>
              </a:rPr>
              <a:t>clustering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K-Means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Agglomerative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real-time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adaptive </a:t>
            </a:r>
            <a:r>
              <a:rPr dirty="0" sz="1200">
                <a:latin typeface="Times New Roman"/>
                <a:cs typeface="Times New Roman"/>
              </a:rPr>
              <a:t>itineraryplanning.</a:t>
            </a:r>
            <a:endParaRPr sz="1200">
              <a:latin typeface="Times New Roman"/>
              <a:cs typeface="Times New Roman"/>
            </a:endParaRPr>
          </a:p>
          <a:p>
            <a:pPr marL="190500" indent="-170815">
              <a:lnSpc>
                <a:spcPct val="100000"/>
              </a:lnSpc>
              <a:spcBef>
                <a:spcPts val="155"/>
              </a:spcBef>
              <a:buSzPct val="83333"/>
              <a:buChar char="•"/>
              <a:tabLst>
                <a:tab pos="191135" algn="l"/>
              </a:tabLst>
            </a:pPr>
            <a:r>
              <a:rPr dirty="0" sz="1200">
                <a:latin typeface="Times New Roman"/>
                <a:cs typeface="Times New Roman"/>
              </a:rPr>
              <a:t>Utilizing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GNN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organize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day-wise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schedules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efficiently.</a:t>
            </a:r>
            <a:endParaRPr sz="1200">
              <a:latin typeface="Times New Roman"/>
              <a:cs typeface="Times New Roman"/>
            </a:endParaRPr>
          </a:p>
          <a:p>
            <a:pPr marL="190500" indent="-170815">
              <a:lnSpc>
                <a:spcPct val="100000"/>
              </a:lnSpc>
              <a:spcBef>
                <a:spcPts val="204"/>
              </a:spcBef>
              <a:buSzPct val="83333"/>
              <a:buChar char="•"/>
              <a:tabLst>
                <a:tab pos="191135" algn="l"/>
              </a:tabLst>
            </a:pPr>
            <a:r>
              <a:rPr dirty="0" sz="1200" spc="-5">
                <a:latin typeface="Times New Roman"/>
                <a:cs typeface="Times New Roman"/>
              </a:rPr>
              <a:t>Using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API’s(Google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give live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customers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836" y="4087495"/>
            <a:ext cx="6570980" cy="24599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3365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Interoperability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Times New Roman"/>
              <a:cs typeface="Times New Roman"/>
            </a:endParaRPr>
          </a:p>
          <a:p>
            <a:pPr marL="253365" marR="8890" indent="-241300">
              <a:lnSpc>
                <a:spcPct val="110000"/>
              </a:lnSpc>
              <a:buSzPct val="83333"/>
              <a:buChar char="•"/>
              <a:tabLst>
                <a:tab pos="253365" algn="l"/>
                <a:tab pos="2540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sources,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 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andevent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</a:pPr>
            <a:endParaRPr sz="15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Performance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lvl="1" marL="303530" marR="5715" indent="-228600">
              <a:lnSpc>
                <a:spcPct val="110000"/>
              </a:lnSpc>
              <a:buSzPct val="83333"/>
              <a:buChar char="•"/>
              <a:tabLst>
                <a:tab pos="303530" algn="l"/>
                <a:tab pos="304165" algn="l"/>
              </a:tabLst>
            </a:pP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pipelines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minimize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latency.</a:t>
            </a:r>
            <a:endParaRPr sz="1200">
              <a:latin typeface="Times New Roman"/>
              <a:cs typeface="Times New Roman"/>
            </a:endParaRPr>
          </a:p>
          <a:p>
            <a:pPr lvl="1" marL="303530" marR="5080" indent="-228600">
              <a:lnSpc>
                <a:spcPct val="110000"/>
              </a:lnSpc>
              <a:spcBef>
                <a:spcPts val="60"/>
              </a:spcBef>
              <a:buSzPct val="83333"/>
              <a:buChar char="•"/>
              <a:tabLst>
                <a:tab pos="303530" algn="l"/>
                <a:tab pos="304165" algn="l"/>
              </a:tabLst>
            </a:pP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quick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updates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live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8319" y="6987920"/>
            <a:ext cx="6504940" cy="847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Security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buSzPct val="83333"/>
              <a:buChar char="•"/>
              <a:tabLst>
                <a:tab pos="240665" algn="l"/>
                <a:tab pos="241300" algn="l"/>
                <a:tab pos="646430" algn="l"/>
              </a:tabLst>
            </a:pPr>
            <a:r>
              <a:rPr dirty="0" sz="1200" spc="-10">
                <a:latin typeface="Times New Roman"/>
                <a:cs typeface="Times New Roman"/>
              </a:rPr>
              <a:t>Implementing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measures,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encryption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authentication,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protect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	and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dataintegrity.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4604" y="746252"/>
            <a:ext cx="6522084" cy="5738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204470">
              <a:lnSpc>
                <a:spcPct val="100000"/>
              </a:lnSpc>
              <a:spcBef>
                <a:spcPts val="790"/>
              </a:spcBef>
            </a:pPr>
            <a:r>
              <a:rPr dirty="0" sz="1300" spc="-5" b="1">
                <a:latin typeface="Times New Roman"/>
                <a:cs typeface="Times New Roman"/>
              </a:rPr>
              <a:t>Reliability</a:t>
            </a:r>
            <a:endParaRPr sz="1300">
              <a:latin typeface="Times New Roman"/>
              <a:cs typeface="Times New Roman"/>
            </a:endParaRPr>
          </a:p>
          <a:p>
            <a:pPr marL="254635" marR="5715" indent="-228600">
              <a:lnSpc>
                <a:spcPct val="110000"/>
              </a:lnSpc>
              <a:spcBef>
                <a:spcPts val="1180"/>
              </a:spcBef>
              <a:buSzPct val="83333"/>
              <a:buChar char="•"/>
              <a:tabLst>
                <a:tab pos="254635" algn="l"/>
                <a:tab pos="255270" algn="l"/>
              </a:tabLst>
            </a:pP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techniques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dependable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suggestions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disruptions.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Portability</a:t>
            </a:r>
            <a:endParaRPr sz="1300">
              <a:latin typeface="Times New Roman"/>
              <a:cs typeface="Times New Roman"/>
            </a:endParaRPr>
          </a:p>
          <a:p>
            <a:pPr marL="254635" marR="184785" indent="-228600">
              <a:lnSpc>
                <a:spcPct val="110000"/>
              </a:lnSpc>
              <a:spcBef>
                <a:spcPts val="1095"/>
              </a:spcBef>
              <a:buSzPct val="83333"/>
              <a:buChar char="•"/>
              <a:tabLst>
                <a:tab pos="254635" algn="l"/>
                <a:tab pos="25527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containerization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technologies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Docker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facilitate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deployment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platforms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on-premisesenvironments.</a:t>
            </a:r>
            <a:endParaRPr sz="1200">
              <a:latin typeface="Times New Roman"/>
              <a:cs typeface="Times New Roman"/>
            </a:endParaRPr>
          </a:p>
          <a:p>
            <a:pPr marL="254635" marR="185420" indent="-228600">
              <a:lnSpc>
                <a:spcPct val="110000"/>
              </a:lnSpc>
              <a:spcBef>
                <a:spcPts val="15"/>
              </a:spcBef>
              <a:buSzPct val="83333"/>
              <a:buChar char="•"/>
              <a:tabLst>
                <a:tab pos="254635" algn="l"/>
                <a:tab pos="25527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portability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software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configurations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setup.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155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Reusability</a:t>
            </a:r>
            <a:endParaRPr sz="1300">
              <a:latin typeface="Times New Roman"/>
              <a:cs typeface="Times New Roman"/>
            </a:endParaRPr>
          </a:p>
          <a:p>
            <a:pPr marL="254635" marR="5080" indent="-228600">
              <a:lnSpc>
                <a:spcPct val="110000"/>
              </a:lnSpc>
              <a:spcBef>
                <a:spcPts val="1095"/>
              </a:spcBef>
              <a:buSzPct val="83333"/>
              <a:buChar char="•"/>
              <a:tabLst>
                <a:tab pos="254635" algn="l"/>
                <a:tab pos="255270" algn="l"/>
              </a:tabLst>
            </a:pPr>
            <a:r>
              <a:rPr dirty="0" sz="1200" spc="-5">
                <a:latin typeface="Times New Roman"/>
                <a:cs typeface="Times New Roman"/>
              </a:rPr>
              <a:t>Reusable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algorithms,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preprocessing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modules</a:t>
            </a:r>
            <a:r>
              <a:rPr dirty="0" sz="1200">
                <a:latin typeface="Times New Roman"/>
                <a:cs typeface="Times New Roman"/>
              </a:rPr>
              <a:t> to streamlinedevelopment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-5">
                <a:latin typeface="Times New Roman"/>
                <a:cs typeface="Times New Roman"/>
              </a:rPr>
              <a:t> projects.</a:t>
            </a:r>
            <a:endParaRPr sz="1200">
              <a:latin typeface="Times New Roman"/>
              <a:cs typeface="Times New Roman"/>
            </a:endParaRPr>
          </a:p>
          <a:p>
            <a:pPr marL="254635" indent="-229235">
              <a:lnSpc>
                <a:spcPct val="100000"/>
              </a:lnSpc>
              <a:spcBef>
                <a:spcPts val="155"/>
              </a:spcBef>
              <a:buSzPct val="83333"/>
              <a:buChar char="•"/>
              <a:tabLst>
                <a:tab pos="254635" algn="l"/>
                <a:tab pos="25527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extensions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reuse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travel-related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04470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Application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Compatibility</a:t>
            </a:r>
            <a:endParaRPr sz="13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0000"/>
              </a:lnSpc>
              <a:spcBef>
                <a:spcPts val="1095"/>
              </a:spcBef>
              <a:buSzPct val="83333"/>
              <a:buChar char="•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Compatibility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environments,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web-based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platforms,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user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accessibility.</a:t>
            </a:r>
            <a:endParaRPr sz="1200">
              <a:latin typeface="Times New Roman"/>
              <a:cs typeface="Times New Roman"/>
            </a:endParaRPr>
          </a:p>
          <a:p>
            <a:pPr marL="241300" marR="5715" indent="-228600">
              <a:lnSpc>
                <a:spcPct val="110000"/>
              </a:lnSpc>
              <a:spcBef>
                <a:spcPts val="1080"/>
              </a:spcBef>
              <a:buSzPct val="83333"/>
              <a:buChar char="•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accommodate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third-party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extensive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ecosystem.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548129"/>
            <a:ext cx="614997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Portability</a:t>
            </a:r>
            <a:endParaRPr sz="1300">
              <a:latin typeface="Times New Roman"/>
              <a:cs typeface="Times New Roman"/>
            </a:endParaRPr>
          </a:p>
          <a:p>
            <a:pPr marL="12700" marR="7620">
              <a:lnSpc>
                <a:spcPct val="110000"/>
              </a:lnSpc>
              <a:spcBef>
                <a:spcPts val="1095"/>
              </a:spcBef>
              <a:buSzPct val="58333"/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containerization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technologies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Docker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facilitate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deployment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across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 platforms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on-premisesenvironments.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"/>
              </a:spcBef>
              <a:buSzPct val="83333"/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portability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hardware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software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configurations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minimal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setup.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7" y="3316351"/>
            <a:ext cx="632968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Reusability</a:t>
            </a:r>
            <a:endParaRPr sz="1300">
              <a:latin typeface="Times New Roman"/>
              <a:cs typeface="Times New Roman"/>
            </a:endParaRPr>
          </a:p>
          <a:p>
            <a:pPr marL="12700" marR="5715">
              <a:lnSpc>
                <a:spcPct val="110000"/>
              </a:lnSpc>
              <a:spcBef>
                <a:spcPts val="1085"/>
              </a:spcBef>
              <a:buSzPct val="83333"/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Reusable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preprocessing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methods,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streamlinedevelopment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20"/>
              </a:spcBef>
              <a:buSzPct val="83333"/>
              <a:buChar char="•"/>
              <a:tabLst>
                <a:tab pos="207645" algn="l"/>
                <a:tab pos="208279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enables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extensions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reuse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travel-related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627" y="5084445"/>
            <a:ext cx="6330315" cy="11671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Application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Compatibility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  <a:spcBef>
                <a:spcPts val="1095"/>
              </a:spcBef>
              <a:buSzPct val="58333"/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>
                <a:latin typeface="Times New Roman"/>
                <a:cs typeface="Times New Roman"/>
              </a:rPr>
              <a:t>Compatibility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environments,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web-based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mobile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platforms,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ensuring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range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accessibility.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09200"/>
              </a:lnSpc>
              <a:spcBef>
                <a:spcPts val="25"/>
              </a:spcBef>
              <a:buSzPct val="83333"/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accommodate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third-party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extensive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ecosystem.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40155" y="1306727"/>
            <a:ext cx="6156325" cy="353187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819"/>
              </a:spcBef>
            </a:pPr>
            <a:r>
              <a:rPr dirty="0" sz="1300" spc="-5" b="1">
                <a:latin typeface="Times New Roman"/>
                <a:cs typeface="Times New Roman"/>
              </a:rPr>
              <a:t>SECTION</a:t>
            </a:r>
            <a:r>
              <a:rPr dirty="0" sz="1300" spc="-4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6</a:t>
            </a:r>
            <a:endParaRPr sz="1300">
              <a:latin typeface="Times New Roman"/>
              <a:cs typeface="Times New Roman"/>
            </a:endParaRPr>
          </a:p>
          <a:p>
            <a:pPr algn="ctr" marR="12065">
              <a:lnSpc>
                <a:spcPct val="100000"/>
              </a:lnSpc>
              <a:spcBef>
                <a:spcPts val="720"/>
              </a:spcBef>
            </a:pPr>
            <a:r>
              <a:rPr dirty="0" sz="1300" spc="-10" b="1">
                <a:latin typeface="Times New Roman"/>
                <a:cs typeface="Times New Roman"/>
              </a:rPr>
              <a:t>LO</a:t>
            </a:r>
            <a:r>
              <a:rPr dirty="0" sz="1300" spc="-5" b="1">
                <a:latin typeface="Times New Roman"/>
                <a:cs typeface="Times New Roman"/>
              </a:rPr>
              <a:t>W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LEV</a:t>
            </a:r>
            <a:r>
              <a:rPr dirty="0" sz="1300" b="1">
                <a:latin typeface="Times New Roman"/>
                <a:cs typeface="Times New Roman"/>
              </a:rPr>
              <a:t>E</a:t>
            </a:r>
            <a:r>
              <a:rPr dirty="0" sz="1300" spc="-5" b="1">
                <a:latin typeface="Times New Roman"/>
                <a:cs typeface="Times New Roman"/>
              </a:rPr>
              <a:t>L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DE</a:t>
            </a:r>
            <a:r>
              <a:rPr dirty="0" sz="1300" spc="5" b="1">
                <a:latin typeface="Times New Roman"/>
                <a:cs typeface="Times New Roman"/>
              </a:rPr>
              <a:t>S</a:t>
            </a:r>
            <a:r>
              <a:rPr dirty="0" sz="1300" spc="-5" b="1">
                <a:latin typeface="Times New Roman"/>
                <a:cs typeface="Times New Roman"/>
              </a:rPr>
              <a:t>I</a:t>
            </a:r>
            <a:r>
              <a:rPr dirty="0" sz="1300" spc="5" b="1">
                <a:latin typeface="Times New Roman"/>
                <a:cs typeface="Times New Roman"/>
              </a:rPr>
              <a:t>G</a:t>
            </a:r>
            <a:r>
              <a:rPr dirty="0" sz="1300" spc="-5" b="1">
                <a:latin typeface="Times New Roman"/>
                <a:cs typeface="Times New Roman"/>
              </a:rPr>
              <a:t>N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DOCUM</a:t>
            </a:r>
            <a:r>
              <a:rPr dirty="0" sz="1300" spc="5" b="1">
                <a:latin typeface="Times New Roman"/>
                <a:cs typeface="Times New Roman"/>
              </a:rPr>
              <a:t>E</a:t>
            </a:r>
            <a:r>
              <a:rPr dirty="0" sz="1300" spc="-5" b="1">
                <a:latin typeface="Times New Roman"/>
                <a:cs typeface="Times New Roman"/>
              </a:rPr>
              <a:t>NT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300" spc="-5" b="1">
                <a:latin typeface="Times New Roman"/>
                <a:cs typeface="Times New Roman"/>
              </a:rPr>
              <a:t>Introduction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39000"/>
              </a:lnSpc>
              <a:spcBef>
                <a:spcPts val="705"/>
              </a:spcBef>
            </a:pP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present-day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world, the </a:t>
            </a:r>
            <a:r>
              <a:rPr dirty="0" sz="1200" spc="-5">
                <a:latin typeface="Times New Roman"/>
                <a:cs typeface="Times New Roman"/>
              </a:rPr>
              <a:t>majority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people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tend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over-busy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their jobs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 sometimes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5">
                <a:latin typeface="Times New Roman"/>
                <a:cs typeface="Times New Roman"/>
              </a:rPr>
              <a:t> trips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lack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details;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festivals,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strategies.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user-friendly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concept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developed,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generated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well-organized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upcoming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Our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built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fundamental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principle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stress-free trip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Consequently,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meet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needs perfectly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by providing </a:t>
            </a:r>
            <a:r>
              <a:rPr dirty="0" sz="1200" spc="-5">
                <a:latin typeface="Times New Roman"/>
                <a:cs typeface="Times New Roman"/>
              </a:rPr>
              <a:t>them</a:t>
            </a:r>
            <a:r>
              <a:rPr dirty="0" sz="1200">
                <a:latin typeface="Times New Roman"/>
                <a:cs typeface="Times New Roman"/>
              </a:rPr>
              <a:t> with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they </a:t>
            </a:r>
            <a:r>
              <a:rPr dirty="0" sz="1200" spc="-5">
                <a:latin typeface="Times New Roman"/>
                <a:cs typeface="Times New Roman"/>
              </a:rPr>
              <a:t>need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maximize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748" y="5386197"/>
            <a:ext cx="5843270" cy="1406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Overview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00">
              <a:latin typeface="Times New Roman"/>
              <a:cs typeface="Times New Roman"/>
            </a:endParaRPr>
          </a:p>
          <a:p>
            <a:pPr marL="193675" marR="5080">
              <a:lnSpc>
                <a:spcPct val="138900"/>
              </a:lnSpc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 developing a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Planning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>
                <a:latin typeface="Times New Roman"/>
                <a:cs typeface="Times New Roman"/>
              </a:rPr>
              <a:t> live updates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individualized travel </a:t>
            </a:r>
            <a:r>
              <a:rPr dirty="0" sz="1200">
                <a:latin typeface="Times New Roman"/>
                <a:cs typeface="Times New Roman"/>
              </a:rPr>
              <a:t>plans for the </a:t>
            </a:r>
            <a:r>
              <a:rPr dirty="0" sz="1200" spc="-5">
                <a:latin typeface="Times New Roman"/>
                <a:cs typeface="Times New Roman"/>
              </a:rPr>
              <a:t>users. </a:t>
            </a:r>
            <a:r>
              <a:rPr dirty="0" sz="1200">
                <a:latin typeface="Times New Roman"/>
                <a:cs typeface="Times New Roman"/>
              </a:rPr>
              <a:t>The project </a:t>
            </a:r>
            <a:r>
              <a:rPr dirty="0" sz="1200" spc="-5">
                <a:latin typeface="Times New Roman"/>
                <a:cs typeface="Times New Roman"/>
              </a:rPr>
              <a:t>provides users </a:t>
            </a:r>
            <a:r>
              <a:rPr dirty="0" sz="1200">
                <a:latin typeface="Times New Roman"/>
                <a:cs typeface="Times New Roman"/>
              </a:rPr>
              <a:t>with floods of info </a:t>
            </a:r>
            <a:r>
              <a:rPr dirty="0" sz="1200" spc="-5">
                <a:latin typeface="Times New Roman"/>
                <a:cs typeface="Times New Roman"/>
              </a:rPr>
              <a:t>about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things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 forecasts,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fests,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upcoming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advice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which 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turn</a:t>
            </a:r>
            <a:r>
              <a:rPr dirty="0" sz="1200" spc="-5">
                <a:latin typeface="Times New Roman"/>
                <a:cs typeface="Times New Roman"/>
              </a:rPr>
              <a:t> relieves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people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hassles</a:t>
            </a:r>
            <a:r>
              <a:rPr dirty="0" sz="1200">
                <a:latin typeface="Times New Roman"/>
                <a:cs typeface="Times New Roman"/>
              </a:rPr>
              <a:t> elements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smooth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voyage.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398777"/>
            <a:ext cx="6290310" cy="6725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6.1.2.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Purpose</a:t>
            </a:r>
            <a:endParaRPr sz="1300">
              <a:latin typeface="Times New Roman"/>
              <a:cs typeface="Times New Roman"/>
            </a:endParaRPr>
          </a:p>
          <a:p>
            <a:pPr algn="just" marL="12700" marR="147955">
              <a:lnSpc>
                <a:spcPct val="145200"/>
              </a:lnSpc>
              <a:spcBef>
                <a:spcPts val="505"/>
              </a:spcBef>
            </a:pPr>
            <a:r>
              <a:rPr dirty="0" sz="1200">
                <a:latin typeface="Times New Roman"/>
                <a:cs typeface="Times New Roman"/>
              </a:rPr>
              <a:t>Build a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integrates </a:t>
            </a:r>
            <a:r>
              <a:rPr dirty="0" sz="1200">
                <a:latin typeface="Times New Roman"/>
                <a:cs typeface="Times New Roman"/>
              </a:rPr>
              <a:t>with live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for weather-forecast, </a:t>
            </a:r>
            <a:r>
              <a:rPr dirty="0" sz="1200" spc="-5">
                <a:latin typeface="Times New Roman"/>
                <a:cs typeface="Times New Roman"/>
              </a:rPr>
              <a:t>traffic, </a:t>
            </a:r>
            <a:r>
              <a:rPr dirty="0" sz="1200">
                <a:latin typeface="Times New Roman"/>
                <a:cs typeface="Times New Roman"/>
              </a:rPr>
              <a:t>local events, </a:t>
            </a:r>
            <a:r>
              <a:rPr dirty="0" sz="1200" spc="-5">
                <a:latin typeface="Times New Roman"/>
                <a:cs typeface="Times New Roman"/>
              </a:rPr>
              <a:t>and festivals.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input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preferences,</a:t>
            </a:r>
            <a:r>
              <a:rPr dirty="0" sz="1200">
                <a:latin typeface="Times New Roman"/>
                <a:cs typeface="Times New Roman"/>
              </a:rPr>
              <a:t> provide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personalized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plans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theusers.Make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 usr friendly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easy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use.Come </a:t>
            </a:r>
            <a:r>
              <a:rPr dirty="0" sz="1200">
                <a:latin typeface="Times New Roman"/>
                <a:cs typeface="Times New Roman"/>
              </a:rPr>
              <a:t>up with </a:t>
            </a:r>
            <a:r>
              <a:rPr dirty="0" sz="1200" spc="-5">
                <a:latin typeface="Times New Roman"/>
                <a:cs typeface="Times New Roman"/>
              </a:rPr>
              <a:t>logical travel </a:t>
            </a:r>
            <a:r>
              <a:rPr dirty="0" sz="1200">
                <a:latin typeface="Times New Roman"/>
                <a:cs typeface="Times New Roman"/>
              </a:rPr>
              <a:t>plans that </a:t>
            </a:r>
            <a:r>
              <a:rPr dirty="0" sz="1200" spc="-5">
                <a:latin typeface="Times New Roman"/>
                <a:cs typeface="Times New Roman"/>
              </a:rPr>
              <a:t>will help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suggesting detailed </a:t>
            </a:r>
            <a:r>
              <a:rPr dirty="0" sz="1200">
                <a:latin typeface="Times New Roman"/>
                <a:cs typeface="Times New Roman"/>
              </a:rPr>
              <a:t>maps </a:t>
            </a:r>
            <a:r>
              <a:rPr dirty="0" sz="1200" spc="-5">
                <a:latin typeface="Times New Roman"/>
                <a:cs typeface="Times New Roman"/>
              </a:rPr>
              <a:t>and recommendations. Offer emergency help features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assistance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themselves in </a:t>
            </a:r>
            <a:r>
              <a:rPr dirty="0" sz="1200" spc="-5">
                <a:latin typeface="Times New Roman"/>
                <a:cs typeface="Times New Roman"/>
              </a:rPr>
              <a:t>difficultsituations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during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165"/>
              </a:spcBef>
            </a:pPr>
            <a:r>
              <a:rPr dirty="0" sz="1300" spc="-5" b="1">
                <a:latin typeface="Times New Roman"/>
                <a:cs typeface="Times New Roman"/>
              </a:rPr>
              <a:t>6.1.3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Scope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4572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Core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Functionality:</a:t>
            </a:r>
            <a:endParaRPr sz="1200">
              <a:latin typeface="Times New Roman"/>
              <a:cs typeface="Times New Roman"/>
            </a:endParaRPr>
          </a:p>
          <a:p>
            <a:pPr algn="just" marL="274955" marR="139065" indent="-229235">
              <a:lnSpc>
                <a:spcPct val="138700"/>
              </a:lnSpc>
              <a:spcBef>
                <a:spcPts val="5"/>
              </a:spcBef>
              <a:buSzPct val="83333"/>
              <a:buChar char="•"/>
              <a:tabLst>
                <a:tab pos="27559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Input: </a:t>
            </a:r>
            <a:r>
              <a:rPr dirty="0" sz="1200" spc="-5">
                <a:latin typeface="Times New Roman"/>
                <a:cs typeface="Times New Roman"/>
              </a:rPr>
              <a:t>Users will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able to input multiple </a:t>
            </a:r>
            <a:r>
              <a:rPr dirty="0" sz="1200" spc="-5">
                <a:latin typeface="Times New Roman"/>
                <a:cs typeface="Times New Roman"/>
              </a:rPr>
              <a:t>destinations </a:t>
            </a:r>
            <a:r>
              <a:rPr dirty="0" sz="1200">
                <a:latin typeface="Times New Roman"/>
                <a:cs typeface="Times New Roman"/>
              </a:rPr>
              <a:t>they </a:t>
            </a:r>
            <a:r>
              <a:rPr dirty="0" sz="1200" spc="-5">
                <a:latin typeface="Times New Roman"/>
                <a:cs typeface="Times New Roman"/>
              </a:rPr>
              <a:t>wish </a:t>
            </a:r>
            <a:r>
              <a:rPr dirty="0" sz="1200">
                <a:latin typeface="Times New Roman"/>
                <a:cs typeface="Times New Roman"/>
              </a:rPr>
              <a:t>to visit during a trip.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 Generation: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will automatically generate an </a:t>
            </a:r>
            <a:r>
              <a:rPr dirty="0" sz="1200">
                <a:latin typeface="Times New Roman"/>
                <a:cs typeface="Times New Roman"/>
              </a:rPr>
              <a:t>optimized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plan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userinput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 </a:t>
            </a:r>
            <a:r>
              <a:rPr dirty="0" sz="1200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algn="just" marL="274955" marR="213360" indent="-229235">
              <a:lnSpc>
                <a:spcPct val="139200"/>
              </a:lnSpc>
              <a:buSzPct val="83333"/>
              <a:buChar char="•"/>
              <a:tabLst>
                <a:tab pos="275590" algn="l"/>
              </a:tabLst>
            </a:pP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Integration: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fetch</a:t>
            </a:r>
            <a:r>
              <a:rPr dirty="0" sz="1200">
                <a:latin typeface="Times New Roman"/>
                <a:cs typeface="Times New Roman"/>
              </a:rPr>
              <a:t> real-time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informationsuch</a:t>
            </a:r>
            <a:r>
              <a:rPr dirty="0" sz="1200" spc="-5">
                <a:latin typeface="Times New Roman"/>
                <a:cs typeface="Times New Roman"/>
              </a:rPr>
              <a:t> as:</a:t>
            </a:r>
            <a:endParaRPr sz="1200">
              <a:latin typeface="Times New Roman"/>
              <a:cs typeface="Times New Roman"/>
            </a:endParaRPr>
          </a:p>
          <a:p>
            <a:pPr algn="just" marL="274955" indent="-229870">
              <a:lnSpc>
                <a:spcPct val="100000"/>
              </a:lnSpc>
              <a:spcBef>
                <a:spcPts val="540"/>
              </a:spcBef>
              <a:buSzPct val="83333"/>
              <a:buChar char="•"/>
              <a:tabLst>
                <a:tab pos="275590" algn="l"/>
              </a:tabLst>
            </a:pP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Forecasts: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unfavorable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conditions.</a:t>
            </a:r>
            <a:endParaRPr sz="1200">
              <a:latin typeface="Times New Roman"/>
              <a:cs typeface="Times New Roman"/>
            </a:endParaRPr>
          </a:p>
          <a:p>
            <a:pPr algn="just" marL="274955" marR="569595" indent="-229235">
              <a:lnSpc>
                <a:spcPct val="139200"/>
              </a:lnSpc>
              <a:spcBef>
                <a:spcPts val="15"/>
              </a:spcBef>
              <a:buSzPct val="83333"/>
              <a:buChar char="•"/>
              <a:tabLst>
                <a:tab pos="275590" algn="l"/>
              </a:tabLst>
            </a:pP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Festivals/Events: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Highlighting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happening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user’s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destinations. Famous Places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Points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Interest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(POIs): Recommendations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5">
                <a:latin typeface="Times New Roman"/>
                <a:cs typeface="Times New Roman"/>
              </a:rPr>
              <a:t>must-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visit</a:t>
            </a:r>
            <a:r>
              <a:rPr dirty="0" sz="1200" spc="-5">
                <a:latin typeface="Times New Roman"/>
                <a:cs typeface="Times New Roman"/>
              </a:rPr>
              <a:t> places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>
                <a:latin typeface="Times New Roman"/>
                <a:cs typeface="Times New Roman"/>
              </a:rPr>
              <a:t> onpopularity.</a:t>
            </a:r>
            <a:endParaRPr sz="1200">
              <a:latin typeface="Times New Roman"/>
              <a:cs typeface="Times New Roman"/>
            </a:endParaRPr>
          </a:p>
          <a:p>
            <a:pPr marL="274955" marR="194310" indent="-229235">
              <a:lnSpc>
                <a:spcPts val="2000"/>
              </a:lnSpc>
              <a:spcBef>
                <a:spcPts val="150"/>
              </a:spcBef>
              <a:buSzPct val="83333"/>
              <a:buChar char="•"/>
              <a:tabLst>
                <a:tab pos="274955" algn="l"/>
                <a:tab pos="275590" algn="l"/>
              </a:tabLst>
            </a:pP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Conditions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(if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applicable):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better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route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travel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estimation.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Algorithms:</a:t>
            </a:r>
            <a:endParaRPr sz="1200">
              <a:latin typeface="Times New Roman"/>
              <a:cs typeface="Times New Roman"/>
            </a:endParaRPr>
          </a:p>
          <a:p>
            <a:pPr marL="274955" marR="5080" indent="-229235">
              <a:lnSpc>
                <a:spcPts val="1989"/>
              </a:lnSpc>
              <a:spcBef>
                <a:spcPts val="15"/>
              </a:spcBef>
              <a:buSzPct val="83333"/>
              <a:buChar char="•"/>
              <a:tabLst>
                <a:tab pos="274955" algn="l"/>
                <a:tab pos="275590" algn="l"/>
              </a:tabLst>
            </a:pPr>
            <a:r>
              <a:rPr dirty="0" sz="1200" spc="-5">
                <a:latin typeface="Times New Roman"/>
                <a:cs typeface="Times New Roman"/>
              </a:rPr>
              <a:t>Agglomerative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Clustering: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destinations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logical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(days)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proximityand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factors.</a:t>
            </a:r>
            <a:endParaRPr sz="1200">
              <a:latin typeface="Times New Roman"/>
              <a:cs typeface="Times New Roman"/>
            </a:endParaRPr>
          </a:p>
          <a:p>
            <a:pPr marL="274955" marR="91440" indent="-229235">
              <a:lnSpc>
                <a:spcPts val="2010"/>
              </a:lnSpc>
              <a:buSzPct val="83333"/>
              <a:buChar char="•"/>
              <a:tabLst>
                <a:tab pos="274955" algn="l"/>
                <a:tab pos="275590" algn="l"/>
              </a:tabLst>
            </a:pPr>
            <a:r>
              <a:rPr dirty="0" sz="1200" spc="-5">
                <a:latin typeface="Times New Roman"/>
                <a:cs typeface="Times New Roman"/>
              </a:rPr>
              <a:t>K-Means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(Alternative):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another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groupingof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destinations.</a:t>
            </a:r>
            <a:endParaRPr sz="1200">
              <a:latin typeface="Times New Roman"/>
              <a:cs typeface="Times New Roman"/>
            </a:endParaRPr>
          </a:p>
          <a:p>
            <a:pPr marL="274955" marR="193675" indent="-229235">
              <a:lnSpc>
                <a:spcPts val="1989"/>
              </a:lnSpc>
              <a:buSzPct val="83333"/>
              <a:buChar char="•"/>
              <a:tabLst>
                <a:tab pos="274955" algn="l"/>
                <a:tab pos="275590" algn="l"/>
              </a:tabLst>
            </a:pPr>
            <a:r>
              <a:rPr dirty="0" sz="1200" spc="-5">
                <a:latin typeface="Times New Roman"/>
                <a:cs typeface="Times New Roman"/>
              </a:rPr>
              <a:t>Metaheuristic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Algorithms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(Optional):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Could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Genetic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Colony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further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 routes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reduce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time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9609" y="527050"/>
            <a:ext cx="991235" cy="414655"/>
            <a:chOff x="5769609" y="527050"/>
            <a:chExt cx="991235" cy="41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609" y="527050"/>
              <a:ext cx="463550" cy="414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594360"/>
              <a:ext cx="497205" cy="186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40017" y="76911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636669"/>
                </a:solidFill>
                <a:latin typeface="Courier New"/>
                <a:cs typeface="Courier New"/>
              </a:rPr>
              <a:t>UNIVERSITY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5583" y="1342390"/>
            <a:ext cx="6188075" cy="714248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219710" indent="-207645">
              <a:lnSpc>
                <a:spcPct val="100000"/>
              </a:lnSpc>
              <a:spcBef>
                <a:spcPts val="675"/>
              </a:spcBef>
              <a:buChar char="•"/>
              <a:tabLst>
                <a:tab pos="220345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Experience:</a:t>
            </a:r>
            <a:endParaRPr sz="1200">
              <a:latin typeface="Times New Roman"/>
              <a:cs typeface="Times New Roman"/>
            </a:endParaRPr>
          </a:p>
          <a:p>
            <a:pPr algn="just" marL="13970" marR="28575">
              <a:lnSpc>
                <a:spcPct val="13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User-Friendly Interface: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website will feature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clean and </a:t>
            </a:r>
            <a:r>
              <a:rPr dirty="0" sz="1200">
                <a:latin typeface="Times New Roman"/>
                <a:cs typeface="Times New Roman"/>
              </a:rPr>
              <a:t>intuitive </a:t>
            </a:r>
            <a:r>
              <a:rPr dirty="0" sz="1200" spc="-5">
                <a:latin typeface="Times New Roman"/>
                <a:cs typeface="Times New Roman"/>
              </a:rPr>
              <a:t>interface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input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theirpreferences,</a:t>
            </a:r>
            <a:r>
              <a:rPr dirty="0" sz="1200">
                <a:latin typeface="Times New Roman"/>
                <a:cs typeface="Times New Roman"/>
              </a:rPr>
              <a:t> view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make</a:t>
            </a:r>
            <a:r>
              <a:rPr dirty="0" sz="1200" spc="-5">
                <a:latin typeface="Times New Roman"/>
                <a:cs typeface="Times New Roman"/>
              </a:rPr>
              <a:t> adjustments.</a:t>
            </a:r>
            <a:endParaRPr sz="1200">
              <a:latin typeface="Times New Roman"/>
              <a:cs typeface="Times New Roman"/>
            </a:endParaRPr>
          </a:p>
          <a:p>
            <a:pPr algn="just" marL="13970" marR="184150">
              <a:lnSpc>
                <a:spcPct val="138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Responsive Design: </a:t>
            </a:r>
            <a:r>
              <a:rPr dirty="0" sz="1200">
                <a:latin typeface="Times New Roman"/>
                <a:cs typeface="Times New Roman"/>
              </a:rPr>
              <a:t>The site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accessible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various devices, </a:t>
            </a:r>
            <a:r>
              <a:rPr dirty="0" sz="1200">
                <a:latin typeface="Times New Roman"/>
                <a:cs typeface="Times New Roman"/>
              </a:rPr>
              <a:t>from </a:t>
            </a:r>
            <a:r>
              <a:rPr dirty="0" sz="1200" spc="-5">
                <a:latin typeface="Times New Roman"/>
                <a:cs typeface="Times New Roman"/>
              </a:rPr>
              <a:t>desktops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mobile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phones. Personalization: Users will receive personalized travel recommendations based </a:t>
            </a:r>
            <a:r>
              <a:rPr dirty="0" sz="1200">
                <a:latin typeface="Times New Roman"/>
                <a:cs typeface="Times New Roman"/>
              </a:rPr>
              <a:t>on their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preferencesand past</a:t>
            </a:r>
            <a:r>
              <a:rPr dirty="0" sz="1200">
                <a:latin typeface="Times New Roman"/>
                <a:cs typeface="Times New Roman"/>
              </a:rPr>
              <a:t> trip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1055"/>
              </a:spcBef>
              <a:buChar char="•"/>
              <a:tabLst>
                <a:tab pos="219710" algn="l"/>
                <a:tab pos="220345" algn="l"/>
              </a:tabLst>
            </a:pP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Privacy: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75"/>
              </a:spcBef>
            </a:pPr>
            <a:r>
              <a:rPr dirty="0" sz="1200" spc="-10">
                <a:latin typeface="Times New Roman"/>
                <a:cs typeface="Times New Roman"/>
              </a:rPr>
              <a:t>Authentication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Authorization: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accounts.</a:t>
            </a:r>
            <a:endParaRPr sz="1200">
              <a:latin typeface="Times New Roman"/>
              <a:cs typeface="Times New Roman"/>
            </a:endParaRPr>
          </a:p>
          <a:p>
            <a:pPr marL="13970" marR="467995">
              <a:lnSpc>
                <a:spcPct val="138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Privacy: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encryption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data,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compliance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protectionregulations,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-5">
                <a:latin typeface="Times New Roman"/>
                <a:cs typeface="Times New Roman"/>
              </a:rPr>
              <a:t>secure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55"/>
              </a:spcBef>
            </a:pPr>
            <a:r>
              <a:rPr dirty="0" sz="1200" spc="-5">
                <a:latin typeface="Times New Roman"/>
                <a:cs typeface="Times New Roman"/>
              </a:rPr>
              <a:t>storage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5">
                <a:latin typeface="Times New Roman"/>
                <a:cs typeface="Times New Roman"/>
              </a:rPr>
              <a:t> details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75"/>
              </a:spcBef>
            </a:pP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Security: </a:t>
            </a:r>
            <a:r>
              <a:rPr dirty="0" sz="1200" spc="-5">
                <a:latin typeface="Times New Roman"/>
                <a:cs typeface="Times New Roman"/>
              </a:rPr>
              <a:t>Ensuring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website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sources.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19710" indent="-207645">
              <a:lnSpc>
                <a:spcPct val="100000"/>
              </a:lnSpc>
              <a:spcBef>
                <a:spcPts val="1060"/>
              </a:spcBef>
              <a:buChar char="•"/>
              <a:tabLst>
                <a:tab pos="219710" algn="l"/>
                <a:tab pos="220345" algn="l"/>
              </a:tabLst>
            </a:pP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Scalability:</a:t>
            </a:r>
            <a:endParaRPr sz="1200">
              <a:latin typeface="Times New Roman"/>
              <a:cs typeface="Times New Roman"/>
            </a:endParaRPr>
          </a:p>
          <a:p>
            <a:pPr marL="13970" marR="140335">
              <a:lnSpc>
                <a:spcPct val="138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Fetching: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responsive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handling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amounts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datafrom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APIs.</a:t>
            </a:r>
            <a:endParaRPr sz="1200">
              <a:latin typeface="Times New Roman"/>
              <a:cs typeface="Times New Roman"/>
            </a:endParaRPr>
          </a:p>
          <a:p>
            <a:pPr marL="13970" marR="5080">
              <a:lnSpc>
                <a:spcPct val="139200"/>
              </a:lnSpc>
            </a:pPr>
            <a:r>
              <a:rPr dirty="0" sz="1200" spc="-5">
                <a:latin typeface="Times New Roman"/>
                <a:cs typeface="Times New Roman"/>
              </a:rPr>
              <a:t>Scalability: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designed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growing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volumesof</a:t>
            </a:r>
            <a:r>
              <a:rPr dirty="0" sz="1200" spc="-5">
                <a:latin typeface="Times New Roman"/>
                <a:cs typeface="Times New Roman"/>
              </a:rPr>
              <a:t> data (e.g.,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5">
                <a:latin typeface="Times New Roman"/>
                <a:cs typeface="Times New Roman"/>
              </a:rPr>
              <a:t> destinations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 frequent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requests).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210820" indent="-198755">
              <a:lnSpc>
                <a:spcPct val="100000"/>
              </a:lnSpc>
              <a:spcBef>
                <a:spcPts val="1050"/>
              </a:spcBef>
              <a:buChar char="•"/>
              <a:tabLst>
                <a:tab pos="210820" algn="l"/>
                <a:tab pos="211454" algn="l"/>
              </a:tabLst>
            </a:pPr>
            <a:r>
              <a:rPr dirty="0" sz="1200" spc="-5">
                <a:latin typeface="Times New Roman"/>
                <a:cs typeface="Times New Roman"/>
              </a:rPr>
              <a:t>Additional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(Future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Scope):</a:t>
            </a:r>
            <a:endParaRPr sz="1200">
              <a:latin typeface="Times New Roman"/>
              <a:cs typeface="Times New Roman"/>
            </a:endParaRPr>
          </a:p>
          <a:p>
            <a:pPr marL="13970" marR="140970">
              <a:lnSpc>
                <a:spcPct val="139200"/>
              </a:lnSpc>
            </a:pPr>
            <a:r>
              <a:rPr dirty="0" sz="1200" spc="-5">
                <a:latin typeface="Times New Roman"/>
                <a:cs typeface="Times New Roman"/>
              </a:rPr>
              <a:t>Machine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Learning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Integration: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Predictive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destinations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behaviorand</a:t>
            </a:r>
            <a:r>
              <a:rPr dirty="0" sz="1200" spc="-5">
                <a:latin typeface="Times New Roman"/>
                <a:cs typeface="Times New Roman"/>
              </a:rPr>
              <a:t> preferences.</a:t>
            </a:r>
            <a:endParaRPr sz="12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555"/>
              </a:spcBef>
            </a:pPr>
            <a:r>
              <a:rPr dirty="0" sz="1200" spc="-5">
                <a:latin typeface="Times New Roman"/>
                <a:cs typeface="Times New Roman"/>
              </a:rPr>
              <a:t>Offline</a:t>
            </a:r>
            <a:r>
              <a:rPr dirty="0" sz="1200" spc="-10">
                <a:latin typeface="Times New Roman"/>
                <a:cs typeface="Times New Roman"/>
              </a:rPr>
              <a:t> Mode: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Allowing users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offline.</a:t>
            </a:r>
            <a:endParaRPr sz="1200">
              <a:latin typeface="Times New Roman"/>
              <a:cs typeface="Times New Roman"/>
            </a:endParaRPr>
          </a:p>
          <a:p>
            <a:pPr marL="13970" marR="243204">
              <a:lnSpc>
                <a:spcPct val="138300"/>
              </a:lnSpc>
              <a:spcBef>
                <a:spcPts val="25"/>
              </a:spcBef>
            </a:pPr>
            <a:r>
              <a:rPr dirty="0" sz="1200" spc="-5">
                <a:latin typeface="Times New Roman"/>
                <a:cs typeface="Times New Roman"/>
              </a:rPr>
              <a:t>Collaborative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Planning: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together,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sharing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 marL="13970" marR="113664">
              <a:lnSpc>
                <a:spcPts val="202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Monetization: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Potential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affiliate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programs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booking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hotels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tours)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revenue.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4286" y="1529842"/>
            <a:ext cx="216281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Times New Roman"/>
                <a:cs typeface="Times New Roman"/>
              </a:rPr>
              <a:t>ACKNOWLEDGEMENT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7828" y="2709037"/>
            <a:ext cx="5791200" cy="43580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5300"/>
              </a:lnSpc>
              <a:spcBef>
                <a:spcPts val="95"/>
              </a:spcBef>
            </a:pPr>
            <a:r>
              <a:rPr dirty="0" sz="1200">
                <a:latin typeface="Times New Roman"/>
                <a:cs typeface="Times New Roman"/>
              </a:rPr>
              <a:t>I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express</a:t>
            </a:r>
            <a:r>
              <a:rPr dirty="0" sz="1200">
                <a:latin typeface="Times New Roman"/>
                <a:cs typeface="Times New Roman"/>
              </a:rPr>
              <a:t> my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gratitude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Dr.Nazmin</a:t>
            </a:r>
            <a:r>
              <a:rPr dirty="0" sz="1200" spc="29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Begum</a:t>
            </a:r>
            <a:r>
              <a:rPr dirty="0" sz="1200" spc="295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Associate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Professor,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Science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Engineering,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PES</a:t>
            </a:r>
            <a:r>
              <a:rPr dirty="0" sz="1200">
                <a:latin typeface="Times New Roman"/>
                <a:cs typeface="Times New Roman"/>
              </a:rPr>
              <a:t> University,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continuous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guidance, assistance, and encouragement </a:t>
            </a:r>
            <a:r>
              <a:rPr dirty="0" sz="1200">
                <a:latin typeface="Times New Roman"/>
                <a:cs typeface="Times New Roman"/>
              </a:rPr>
              <a:t>throughout the </a:t>
            </a:r>
            <a:r>
              <a:rPr dirty="0" sz="1200" spc="-5">
                <a:latin typeface="Times New Roman"/>
                <a:cs typeface="Times New Roman"/>
              </a:rPr>
              <a:t>development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this UE21CS390A </a:t>
            </a:r>
            <a:r>
              <a:rPr dirty="0" sz="1200">
                <a:latin typeface="Times New Roman"/>
                <a:cs typeface="Times New Roman"/>
              </a:rPr>
              <a:t>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Capstone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</a:t>
            </a:r>
            <a:r>
              <a:rPr dirty="0" sz="1200">
                <a:latin typeface="Times New Roman"/>
                <a:cs typeface="Times New Roman"/>
              </a:rPr>
              <a:t> 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5000"/>
              </a:lnSpc>
              <a:spcBef>
                <a:spcPts val="219"/>
              </a:spcBef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grateful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Capstone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Coordinators,</a:t>
            </a:r>
            <a:r>
              <a:rPr dirty="0" sz="1200">
                <a:latin typeface="Times New Roman"/>
                <a:cs typeface="Times New Roman"/>
              </a:rPr>
              <a:t> for </a:t>
            </a:r>
            <a:r>
              <a:rPr dirty="0" sz="1200" spc="-5">
                <a:latin typeface="Times New Roman"/>
                <a:cs typeface="Times New Roman"/>
              </a:rPr>
              <a:t>organizing,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managing,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entire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process.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45600"/>
              </a:lnSpc>
              <a:spcBef>
                <a:spcPts val="195"/>
              </a:spcBef>
            </a:pPr>
            <a:r>
              <a:rPr dirty="0" sz="1200">
                <a:latin typeface="Times New Roman"/>
                <a:cs typeface="Times New Roman"/>
              </a:rPr>
              <a:t>I take </a:t>
            </a:r>
            <a:r>
              <a:rPr dirty="0" sz="1200" spc="-5">
                <a:latin typeface="Times New Roman"/>
                <a:cs typeface="Times New Roman"/>
              </a:rPr>
              <a:t>this opportunity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thank </a:t>
            </a:r>
            <a:r>
              <a:rPr dirty="0" sz="1200" spc="-5" b="1">
                <a:latin typeface="Times New Roman"/>
                <a:cs typeface="Times New Roman"/>
              </a:rPr>
              <a:t>Dr. Sandesh </a:t>
            </a:r>
            <a:r>
              <a:rPr dirty="0" sz="1200" b="1">
                <a:latin typeface="Times New Roman"/>
                <a:cs typeface="Times New Roman"/>
              </a:rPr>
              <a:t>B </a:t>
            </a:r>
            <a:r>
              <a:rPr dirty="0" sz="1200" spc="5" b="1">
                <a:latin typeface="Times New Roman"/>
                <a:cs typeface="Times New Roman"/>
              </a:rPr>
              <a:t>J</a:t>
            </a:r>
            <a:r>
              <a:rPr dirty="0" sz="1200" spc="5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Professor </a:t>
            </a:r>
            <a:r>
              <a:rPr dirty="0" sz="1200">
                <a:latin typeface="Times New Roman"/>
                <a:cs typeface="Times New Roman"/>
              </a:rPr>
              <a:t>&amp; Chairperson, </a:t>
            </a:r>
            <a:r>
              <a:rPr dirty="0" sz="1200" spc="-5">
                <a:latin typeface="Times New Roman"/>
                <a:cs typeface="Times New Roman"/>
              </a:rPr>
              <a:t>Department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Computer Science and Engineering, PES University,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all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knowledge and </a:t>
            </a:r>
            <a:r>
              <a:rPr dirty="0" sz="1200">
                <a:latin typeface="Times New Roman"/>
                <a:cs typeface="Times New Roman"/>
              </a:rPr>
              <a:t>support I have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received from </a:t>
            </a:r>
            <a:r>
              <a:rPr dirty="0" sz="1200">
                <a:latin typeface="Times New Roman"/>
                <a:cs typeface="Times New Roman"/>
              </a:rPr>
              <a:t>the department. I would like to thank </a:t>
            </a:r>
            <a:r>
              <a:rPr dirty="0" sz="1200" spc="-5">
                <a:latin typeface="Times New Roman"/>
                <a:cs typeface="Times New Roman"/>
              </a:rPr>
              <a:t>Dr. B.K. Keshavan, Dean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Faculty, PES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5300"/>
              </a:lnSpc>
              <a:spcBef>
                <a:spcPts val="210"/>
              </a:spcBef>
            </a:pPr>
            <a:r>
              <a:rPr dirty="0" sz="1200">
                <a:latin typeface="Times New Roman"/>
                <a:cs typeface="Times New Roman"/>
              </a:rPr>
              <a:t>I </a:t>
            </a:r>
            <a:r>
              <a:rPr dirty="0" sz="1200" spc="-5">
                <a:latin typeface="Times New Roman"/>
                <a:cs typeface="Times New Roman"/>
              </a:rPr>
              <a:t>am deeply grateful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 b="1">
                <a:latin typeface="Times New Roman"/>
                <a:cs typeface="Times New Roman"/>
              </a:rPr>
              <a:t>Dr. M. R. </a:t>
            </a:r>
            <a:r>
              <a:rPr dirty="0" sz="1200" b="1">
                <a:latin typeface="Times New Roman"/>
                <a:cs typeface="Times New Roman"/>
              </a:rPr>
              <a:t>Doreswamy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Chancellor, PES University, </a:t>
            </a:r>
            <a:r>
              <a:rPr dirty="0" sz="1200" spc="-5" b="1">
                <a:latin typeface="Times New Roman"/>
                <a:cs typeface="Times New Roman"/>
              </a:rPr>
              <a:t>Prof. </a:t>
            </a:r>
            <a:r>
              <a:rPr dirty="0" sz="1200" b="1">
                <a:latin typeface="Times New Roman"/>
                <a:cs typeface="Times New Roman"/>
              </a:rPr>
              <a:t>Jawahar 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Doreswamy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Pro-Chancellor,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Dr.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Suryaprasad</a:t>
            </a:r>
            <a:r>
              <a:rPr dirty="0" sz="1200" b="1">
                <a:latin typeface="Times New Roman"/>
                <a:cs typeface="Times New Roman"/>
              </a:rPr>
              <a:t> J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Vice-Chancellor,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Prof.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Nagarjuna</a:t>
            </a:r>
            <a:r>
              <a:rPr dirty="0" sz="1200" b="1">
                <a:latin typeface="Times New Roman"/>
                <a:cs typeface="Times New Roman"/>
              </a:rPr>
              <a:t> Sadineni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Pro-Vice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Chancellor,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University,</a:t>
            </a:r>
            <a:r>
              <a:rPr dirty="0" sz="1200">
                <a:latin typeface="Times New Roman"/>
                <a:cs typeface="Times New Roman"/>
              </a:rPr>
              <a:t> for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 me with </a:t>
            </a:r>
            <a:r>
              <a:rPr dirty="0" sz="1200" spc="-5">
                <a:latin typeface="Times New Roman"/>
                <a:cs typeface="Times New Roman"/>
              </a:rPr>
              <a:t>various opportunities and enlightenment every </a:t>
            </a:r>
            <a:r>
              <a:rPr dirty="0" sz="1200">
                <a:latin typeface="Times New Roman"/>
                <a:cs typeface="Times New Roman"/>
              </a:rPr>
              <a:t>step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way. Finally,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 </a:t>
            </a:r>
            <a:r>
              <a:rPr dirty="0" sz="1200">
                <a:latin typeface="Times New Roman"/>
                <a:cs typeface="Times New Roman"/>
              </a:rPr>
              <a:t>1 of the </a:t>
            </a:r>
            <a:r>
              <a:rPr dirty="0" sz="1200" spc="-5">
                <a:latin typeface="Times New Roman"/>
                <a:cs typeface="Times New Roman"/>
              </a:rPr>
              <a:t>project could </a:t>
            </a:r>
            <a:r>
              <a:rPr dirty="0" sz="1200">
                <a:latin typeface="Times New Roman"/>
                <a:cs typeface="Times New Roman"/>
              </a:rPr>
              <a:t>not </a:t>
            </a:r>
            <a:r>
              <a:rPr dirty="0" sz="1200" spc="-5">
                <a:latin typeface="Times New Roman"/>
                <a:cs typeface="Times New Roman"/>
              </a:rPr>
              <a:t>have been </a:t>
            </a:r>
            <a:r>
              <a:rPr dirty="0" sz="1200">
                <a:latin typeface="Times New Roman"/>
                <a:cs typeface="Times New Roman"/>
              </a:rPr>
              <a:t>completed without the </a:t>
            </a:r>
            <a:r>
              <a:rPr dirty="0" sz="1200" spc="-5">
                <a:latin typeface="Times New Roman"/>
                <a:cs typeface="Times New Roman"/>
              </a:rPr>
              <a:t>continual </a:t>
            </a:r>
            <a:r>
              <a:rPr dirty="0" sz="1200">
                <a:latin typeface="Times New Roman"/>
                <a:cs typeface="Times New Roman"/>
              </a:rPr>
              <a:t>support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encouragement</a:t>
            </a:r>
            <a:r>
              <a:rPr dirty="0" sz="1200">
                <a:latin typeface="Times New Roman"/>
                <a:cs typeface="Times New Roman"/>
              </a:rPr>
              <a:t> 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have</a:t>
            </a:r>
            <a:r>
              <a:rPr dirty="0" sz="1200" spc="-5">
                <a:latin typeface="Times New Roman"/>
                <a:cs typeface="Times New Roman"/>
              </a:rPr>
              <a:t> received</a:t>
            </a:r>
            <a:r>
              <a:rPr dirty="0" sz="1200">
                <a:latin typeface="Times New Roman"/>
                <a:cs typeface="Times New Roman"/>
              </a:rPr>
              <a:t> from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 </a:t>
            </a:r>
            <a:r>
              <a:rPr dirty="0" sz="1200" spc="-5">
                <a:latin typeface="Times New Roman"/>
                <a:cs typeface="Times New Roman"/>
              </a:rPr>
              <a:t>family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9609" y="527050"/>
            <a:ext cx="991235" cy="414655"/>
            <a:chOff x="5769609" y="527050"/>
            <a:chExt cx="991235" cy="41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609" y="527050"/>
              <a:ext cx="463550" cy="414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594360"/>
              <a:ext cx="497205" cy="186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40017" y="76911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636669"/>
                </a:solidFill>
                <a:latin typeface="Courier New"/>
                <a:cs typeface="Courier New"/>
              </a:rPr>
              <a:t>UNIVERSITY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7" y="1074166"/>
            <a:ext cx="6147435" cy="687832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 spc="-10" b="1">
                <a:latin typeface="Times New Roman"/>
                <a:cs typeface="Times New Roman"/>
              </a:rPr>
              <a:t>Design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Constraints,</a:t>
            </a:r>
            <a:r>
              <a:rPr dirty="0" sz="1200" spc="-8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Assumptions,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Dependencies</a:t>
            </a:r>
            <a:endParaRPr sz="1200">
              <a:latin typeface="Times New Roman"/>
              <a:cs typeface="Times New Roman"/>
            </a:endParaRPr>
          </a:p>
          <a:p>
            <a:pPr marL="12700" marR="893444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those </a:t>
            </a:r>
            <a:r>
              <a:rPr dirty="0" sz="1200" spc="-5">
                <a:latin typeface="Times New Roman"/>
                <a:cs typeface="Times New Roman"/>
              </a:rPr>
              <a:t>aspects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 limit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govern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5">
                <a:latin typeface="Times New Roman"/>
                <a:cs typeface="Times New Roman"/>
              </a:rPr>
              <a:t> system.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Dependency </a:t>
            </a:r>
            <a:r>
              <a:rPr dirty="0" sz="1200">
                <a:latin typeface="Times New Roman"/>
                <a:cs typeface="Times New Roman"/>
              </a:rPr>
              <a:t>on Real-Time </a:t>
            </a:r>
            <a:r>
              <a:rPr dirty="0" sz="1200" spc="-10">
                <a:latin typeface="Times New Roman"/>
                <a:cs typeface="Times New Roman"/>
              </a:rPr>
              <a:t>API: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system's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constructed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manner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many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components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100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depend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external </a:t>
            </a:r>
            <a:r>
              <a:rPr dirty="0" sz="1200">
                <a:latin typeface="Times New Roman"/>
                <a:cs typeface="Times New Roman"/>
              </a:rPr>
              <a:t>sources. </a:t>
            </a:r>
            <a:r>
              <a:rPr dirty="0" sz="1200" spc="-5">
                <a:latin typeface="Times New Roman"/>
                <a:cs typeface="Times New Roman"/>
              </a:rPr>
              <a:t>For example,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weather, events and </a:t>
            </a:r>
            <a:r>
              <a:rPr dirty="0" sz="1200">
                <a:latin typeface="Times New Roman"/>
                <a:cs typeface="Times New Roman"/>
              </a:rPr>
              <a:t>traffic rely on third </a:t>
            </a:r>
            <a:r>
              <a:rPr dirty="0" sz="1200" spc="-5">
                <a:latin typeface="Times New Roman"/>
                <a:cs typeface="Times New Roman"/>
              </a:rPr>
              <a:t>party sources </a:t>
            </a:r>
            <a:r>
              <a:rPr dirty="0" sz="1200">
                <a:latin typeface="Times New Roman"/>
                <a:cs typeface="Times New Roman"/>
              </a:rPr>
              <a:t> to provide </a:t>
            </a:r>
            <a:r>
              <a:rPr dirty="0" sz="1200" spc="-5">
                <a:latin typeface="Times New Roman"/>
                <a:cs typeface="Times New Roman"/>
              </a:rPr>
              <a:t>real </a:t>
            </a:r>
            <a:r>
              <a:rPr dirty="0" sz="1200">
                <a:latin typeface="Times New Roman"/>
                <a:cs typeface="Times New Roman"/>
              </a:rPr>
              <a:t>time services. When the </a:t>
            </a:r>
            <a:r>
              <a:rPr dirty="0" sz="1200" spc="-5">
                <a:latin typeface="Times New Roman"/>
                <a:cs typeface="Times New Roman"/>
              </a:rPr>
              <a:t>external API services </a:t>
            </a:r>
            <a:r>
              <a:rPr dirty="0" sz="1200">
                <a:latin typeface="Times New Roman"/>
                <a:cs typeface="Times New Roman"/>
              </a:rPr>
              <a:t>are down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there are limitations, it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adversely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 </a:t>
            </a:r>
            <a:r>
              <a:rPr dirty="0" sz="1200">
                <a:latin typeface="Times New Roman"/>
                <a:cs typeface="Times New Roman"/>
              </a:rPr>
              <a:t>of the</a:t>
            </a:r>
            <a:r>
              <a:rPr dirty="0" sz="1200" spc="-5">
                <a:latin typeface="Times New Roman"/>
                <a:cs typeface="Times New Roman"/>
              </a:rPr>
              <a:t> user.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SzPct val="83333"/>
              <a:buChar char="•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Regulations: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commercial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legal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restrictions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sharing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practices.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E.g.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CCPA,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GDPR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creation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controlling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databases,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information,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de-identification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regulations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SzPct val="83333"/>
              <a:buChar char="•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Latency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Performance: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content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amounts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short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time.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There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however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challenge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because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real-time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current</a:t>
            </a:r>
            <a:endParaRPr sz="1200">
              <a:latin typeface="Times New Roman"/>
              <a:cs typeface="Times New Roman"/>
            </a:endParaRPr>
          </a:p>
          <a:p>
            <a:pPr marL="12700" marR="9525">
              <a:lnSpc>
                <a:spcPct val="1100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may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worse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computation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seeks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almost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immediately.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SzPct val="83333"/>
              <a:buChar char="•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Limits: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1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Public </a:t>
            </a:r>
            <a:r>
              <a:rPr dirty="0" sz="1200" spc="-5">
                <a:latin typeface="Times New Roman"/>
                <a:cs typeface="Times New Roman"/>
              </a:rPr>
              <a:t>APIs </a:t>
            </a:r>
            <a:r>
              <a:rPr dirty="0" sz="1200">
                <a:latin typeface="Times New Roman"/>
                <a:cs typeface="Times New Roman"/>
              </a:rPr>
              <a:t>most particularly those that provide </a:t>
            </a:r>
            <a:r>
              <a:rPr dirty="0" sz="1200" spc="-5">
                <a:latin typeface="Times New Roman"/>
                <a:cs typeface="Times New Roman"/>
              </a:rPr>
              <a:t>weather, </a:t>
            </a:r>
            <a:r>
              <a:rPr dirty="0" sz="1200">
                <a:latin typeface="Times New Roman"/>
                <a:cs typeface="Times New Roman"/>
              </a:rPr>
              <a:t>traffic- or </a:t>
            </a:r>
            <a:r>
              <a:rPr dirty="0" sz="1200" spc="-5">
                <a:latin typeface="Times New Roman"/>
                <a:cs typeface="Times New Roman"/>
              </a:rPr>
              <a:t>events-related </a:t>
            </a:r>
            <a:r>
              <a:rPr dirty="0" sz="1200">
                <a:latin typeface="Times New Roman"/>
                <a:cs typeface="Times New Roman"/>
              </a:rPr>
              <a:t>services,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other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do have limitations on how often they can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called. </a:t>
            </a:r>
            <a:r>
              <a:rPr dirty="0" sz="1200">
                <a:latin typeface="Times New Roman"/>
                <a:cs typeface="Times New Roman"/>
              </a:rPr>
              <a:t>Thus, limiting the number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made by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</a:t>
            </a:r>
            <a:r>
              <a:rPr dirty="0" sz="1200">
                <a:latin typeface="Times New Roman"/>
                <a:cs typeface="Times New Roman"/>
              </a:rPr>
              <a:t> how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often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</a:t>
            </a:r>
            <a:r>
              <a:rPr dirty="0" sz="1200">
                <a:latin typeface="Times New Roman"/>
                <a:cs typeface="Times New Roman"/>
              </a:rPr>
              <a:t> 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be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done.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241300" indent="-229235">
              <a:lnSpc>
                <a:spcPct val="100000"/>
              </a:lnSpc>
              <a:buSzPct val="83333"/>
              <a:buChar char="•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Cross-Platform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Compatibility: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website </a:t>
            </a:r>
            <a:r>
              <a:rPr dirty="0" sz="1200">
                <a:latin typeface="Times New Roman"/>
                <a:cs typeface="Times New Roman"/>
              </a:rPr>
              <a:t>should be </a:t>
            </a:r>
            <a:r>
              <a:rPr dirty="0" sz="1200" spc="-5">
                <a:latin typeface="Times New Roman"/>
                <a:cs typeface="Times New Roman"/>
              </a:rPr>
              <a:t>operational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different operating systems and devices,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is, desktops,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phones,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</a:t>
            </a:r>
            <a:r>
              <a:rPr dirty="0" sz="1200">
                <a:latin typeface="Times New Roman"/>
                <a:cs typeface="Times New Roman"/>
              </a:rPr>
              <a:t> tablets.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places</a:t>
            </a:r>
            <a:r>
              <a:rPr dirty="0" sz="1200">
                <a:latin typeface="Times New Roman"/>
                <a:cs typeface="Times New Roman"/>
              </a:rPr>
              <a:t> limits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cross-browser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SzPct val="83333"/>
              <a:buChar char="•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Scalability Requirements:</a:t>
            </a:r>
            <a:endParaRPr sz="1200">
              <a:latin typeface="Times New Roman"/>
              <a:cs typeface="Times New Roman"/>
            </a:endParaRPr>
          </a:p>
          <a:p>
            <a:pPr marL="12700" marR="9525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growth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particularly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difficult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have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  <a:tabLst>
                <a:tab pos="676275" algn="l"/>
                <a:tab pos="961390" algn="l"/>
                <a:tab pos="1500505" algn="l"/>
                <a:tab pos="2012314" algn="l"/>
                <a:tab pos="2297430" algn="l"/>
                <a:tab pos="2607945" algn="l"/>
                <a:tab pos="3323590" algn="l"/>
                <a:tab pos="3956050" algn="l"/>
                <a:tab pos="5003800" algn="l"/>
                <a:tab pos="532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increase	</a:t>
            </a:r>
            <a:r>
              <a:rPr dirty="0" sz="1200">
                <a:latin typeface="Times New Roman"/>
                <a:cs typeface="Times New Roman"/>
              </a:rPr>
              <a:t>in	</a:t>
            </a:r>
            <a:r>
              <a:rPr dirty="0" sz="1200" spc="-5">
                <a:latin typeface="Times New Roman"/>
                <a:cs typeface="Times New Roman"/>
              </a:rPr>
              <a:t>traffic	needs	</a:t>
            </a:r>
            <a:r>
              <a:rPr dirty="0" sz="1200">
                <a:latin typeface="Times New Roman"/>
                <a:cs typeface="Times New Roman"/>
              </a:rPr>
              <a:t>to	be	</a:t>
            </a:r>
            <a:r>
              <a:rPr dirty="0" sz="1200" spc="-5">
                <a:latin typeface="Times New Roman"/>
                <a:cs typeface="Times New Roman"/>
              </a:rPr>
              <a:t>managed	</a:t>
            </a:r>
            <a:r>
              <a:rPr dirty="0" sz="1200">
                <a:latin typeface="Times New Roman"/>
                <a:cs typeface="Times New Roman"/>
              </a:rPr>
              <a:t>without	compromising	on	</a:t>
            </a:r>
            <a:r>
              <a:rPr dirty="0" sz="1200" spc="-5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9609" y="527050"/>
            <a:ext cx="991235" cy="414655"/>
            <a:chOff x="5769609" y="527050"/>
            <a:chExt cx="991235" cy="41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609" y="527050"/>
              <a:ext cx="463550" cy="414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594360"/>
              <a:ext cx="497205" cy="186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40017" y="76911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636669"/>
                </a:solidFill>
                <a:latin typeface="Courier New"/>
                <a:cs typeface="Courier New"/>
              </a:rPr>
              <a:t>UNIVERSITY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7" y="1738630"/>
            <a:ext cx="6149340" cy="506285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240"/>
              </a:spcBef>
              <a:buSzPct val="83333"/>
              <a:buChar char="•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Assumptions</a:t>
            </a:r>
            <a:endParaRPr sz="1200">
              <a:latin typeface="Times New Roman"/>
              <a:cs typeface="Times New Roman"/>
            </a:endParaRPr>
          </a:p>
          <a:p>
            <a:pPr marL="12700" marR="26416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Assumptions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statements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taken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true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without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proof,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system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reliesupon.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Availability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assumed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traffic)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timely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100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assuming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allgeographic regions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wish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SzPct val="83333"/>
              <a:buChar char="•"/>
              <a:tabLst>
                <a:tab pos="241300" algn="l"/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Engagement: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ct val="1100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assumed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actively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engage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regularly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inputting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theirpreferences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generate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plans.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241300" indent="-229235">
              <a:lnSpc>
                <a:spcPct val="100000"/>
              </a:lnSpc>
              <a:buSzPct val="83333"/>
              <a:buChar char="•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Connectivity: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100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Users are assumed </a:t>
            </a:r>
            <a:r>
              <a:rPr dirty="0" sz="1200">
                <a:latin typeface="Times New Roman"/>
                <a:cs typeface="Times New Roman"/>
              </a:rPr>
              <a:t>to have </a:t>
            </a:r>
            <a:r>
              <a:rPr dirty="0" sz="1200" spc="-5">
                <a:latin typeface="Times New Roman"/>
                <a:cs typeface="Times New Roman"/>
              </a:rPr>
              <a:t>reliable internet connectivity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interact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thewebsite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fetch real-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updates.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lapses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connectivity </a:t>
            </a:r>
            <a:r>
              <a:rPr dirty="0" sz="1200">
                <a:latin typeface="Times New Roman"/>
                <a:cs typeface="Times New Roman"/>
              </a:rPr>
              <a:t>may </a:t>
            </a:r>
            <a:r>
              <a:rPr dirty="0" sz="1200" spc="-5">
                <a:latin typeface="Times New Roman"/>
                <a:cs typeface="Times New Roman"/>
              </a:rPr>
              <a:t>affect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 experience </a:t>
            </a:r>
            <a:r>
              <a:rPr dirty="0" sz="1200">
                <a:latin typeface="Times New Roman"/>
                <a:cs typeface="Times New Roman"/>
              </a:rPr>
              <a:t>but </a:t>
            </a:r>
            <a:r>
              <a:rPr dirty="0" sz="1200" spc="-5">
                <a:latin typeface="Times New Roman"/>
                <a:cs typeface="Times New Roman"/>
              </a:rPr>
              <a:t>are considered </a:t>
            </a:r>
            <a:r>
              <a:rPr dirty="0" sz="1200">
                <a:latin typeface="Times New Roman"/>
                <a:cs typeface="Times New Roman"/>
              </a:rPr>
              <a:t>beyond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system's</a:t>
            </a:r>
            <a:r>
              <a:rPr dirty="0" sz="1200">
                <a:latin typeface="Times New Roman"/>
                <a:cs typeface="Times New Roman"/>
              </a:rPr>
              <a:t> control.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just" marL="241300" indent="-229235">
              <a:lnSpc>
                <a:spcPct val="100000"/>
              </a:lnSpc>
              <a:buSzPct val="83333"/>
              <a:buChar char="•"/>
              <a:tabLst>
                <a:tab pos="241935" algn="l"/>
              </a:tabLst>
            </a:pP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Integration: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100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system assumes </a:t>
            </a:r>
            <a:r>
              <a:rPr dirty="0" sz="1200" spc="-5">
                <a:latin typeface="Times New Roman"/>
                <a:cs typeface="Times New Roman"/>
              </a:rPr>
              <a:t>that all required third-party APIs are reliable, have </a:t>
            </a:r>
            <a:r>
              <a:rPr dirty="0" sz="1200" spc="5">
                <a:latin typeface="Times New Roman"/>
                <a:cs typeface="Times New Roman"/>
              </a:rPr>
              <a:t>properdocumentation,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provide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necessary</a:t>
            </a:r>
            <a:r>
              <a:rPr dirty="0" sz="1200" spc="-5">
                <a:latin typeface="Times New Roman"/>
                <a:cs typeface="Times New Roman"/>
              </a:rPr>
              <a:t> data </a:t>
            </a:r>
            <a:r>
              <a:rPr dirty="0" sz="1200">
                <a:latin typeface="Times New Roman"/>
                <a:cs typeface="Times New Roman"/>
              </a:rPr>
              <a:t>in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formats.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241300" indent="-229235">
              <a:lnSpc>
                <a:spcPct val="100000"/>
              </a:lnSpc>
              <a:buSzPct val="83333"/>
              <a:buChar char="•"/>
              <a:tabLst>
                <a:tab pos="241300" algn="l"/>
                <a:tab pos="241935" algn="l"/>
              </a:tabLst>
            </a:pPr>
            <a:r>
              <a:rPr dirty="0" sz="1200">
                <a:latin typeface="Times New Roman"/>
                <a:cs typeface="Times New Roman"/>
              </a:rPr>
              <a:t>Mobile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Desktop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Compatibility: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10000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assumed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devices,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accommodate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screen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interfaces.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Timely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Input: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assumed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trips, allowing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optimize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effectively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9609" y="527050"/>
            <a:ext cx="991235" cy="414655"/>
            <a:chOff x="5769609" y="527050"/>
            <a:chExt cx="991235" cy="41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609" y="527050"/>
              <a:ext cx="463550" cy="414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594360"/>
              <a:ext cx="497205" cy="186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40017" y="76911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636669"/>
                </a:solidFill>
                <a:latin typeface="Courier New"/>
                <a:cs typeface="Courier New"/>
              </a:rPr>
              <a:t>UNIVERSITY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7" y="1982469"/>
            <a:ext cx="6145530" cy="5108575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1200" spc="-5">
                <a:latin typeface="Times New Roman"/>
                <a:cs typeface="Times New Roman"/>
              </a:rPr>
              <a:t>Dependencies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39200"/>
              </a:lnSpc>
            </a:pPr>
            <a:r>
              <a:rPr dirty="0" sz="1200" spc="-5">
                <a:latin typeface="Times New Roman"/>
                <a:cs typeface="Times New Roman"/>
              </a:rPr>
              <a:t>Dependencies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pertain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aspects,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necessitates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performing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functions.</a:t>
            </a:r>
            <a:endParaRPr sz="1200">
              <a:latin typeface="Times New Roman"/>
              <a:cs typeface="Times New Roman"/>
            </a:endParaRPr>
          </a:p>
          <a:p>
            <a:pPr marL="165100" indent="-15240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Third-Party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000"/>
              </a:lnSpc>
              <a:spcBef>
                <a:spcPts val="15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relies </a:t>
            </a:r>
            <a:r>
              <a:rPr dirty="0" sz="1200">
                <a:latin typeface="Times New Roman"/>
                <a:cs typeface="Times New Roman"/>
              </a:rPr>
              <a:t>on various third-party </a:t>
            </a:r>
            <a:r>
              <a:rPr dirty="0" sz="1200" spc="-5">
                <a:latin typeface="Times New Roman"/>
                <a:cs typeface="Times New Roman"/>
              </a:rPr>
              <a:t>services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important details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weather updates, </a:t>
            </a:r>
            <a:r>
              <a:rPr dirty="0" sz="1200">
                <a:latin typeface="Times New Roman"/>
                <a:cs typeface="Times New Roman"/>
              </a:rPr>
              <a:t>events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happening </a:t>
            </a:r>
            <a:r>
              <a:rPr dirty="0" sz="1200">
                <a:latin typeface="Times New Roman"/>
                <a:cs typeface="Times New Roman"/>
              </a:rPr>
              <a:t>in the vicinity, </a:t>
            </a:r>
            <a:r>
              <a:rPr dirty="0" sz="1200" spc="-5">
                <a:latin typeface="Times New Roman"/>
                <a:cs typeface="Times New Roman"/>
              </a:rPr>
              <a:t>and current traffic </a:t>
            </a:r>
            <a:r>
              <a:rPr dirty="0" sz="1200">
                <a:latin typeface="Times New Roman"/>
                <a:cs typeface="Times New Roman"/>
              </a:rPr>
              <a:t>statuses. The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may lose </a:t>
            </a:r>
            <a:r>
              <a:rPr dirty="0" sz="1200" spc="-5">
                <a:latin typeface="Times New Roman"/>
                <a:cs typeface="Times New Roman"/>
              </a:rPr>
              <a:t>its efficiency </a:t>
            </a:r>
            <a:r>
              <a:rPr dirty="0" sz="1200">
                <a:latin typeface="Times New Roman"/>
                <a:cs typeface="Times New Roman"/>
              </a:rPr>
              <a:t>if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 or </a:t>
            </a:r>
            <a:r>
              <a:rPr dirty="0" sz="1200" spc="-5">
                <a:latin typeface="Times New Roman"/>
                <a:cs typeface="Times New Roman"/>
              </a:rPr>
              <a:t>their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altered.</a:t>
            </a:r>
            <a:endParaRPr sz="12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spcBef>
                <a:spcPts val="414"/>
              </a:spcBef>
              <a:buAutoNum type="arabicPeriod" startAt="2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Management </a:t>
            </a:r>
            <a:r>
              <a:rPr dirty="0" sz="1200" spc="-5">
                <a:latin typeface="Times New Roman"/>
                <a:cs typeface="Times New Roman"/>
              </a:rPr>
              <a:t>System: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ts val="2000"/>
              </a:lnSpc>
              <a:spcBef>
                <a:spcPts val="15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needs </a:t>
            </a:r>
            <a:r>
              <a:rPr dirty="0" sz="1200">
                <a:latin typeface="Times New Roman"/>
                <a:cs typeface="Times New Roman"/>
              </a:rPr>
              <a:t>a good </a:t>
            </a:r>
            <a:r>
              <a:rPr dirty="0" sz="1200" spc="-5">
                <a:latin typeface="Times New Roman"/>
                <a:cs typeface="Times New Roman"/>
              </a:rPr>
              <a:t>and safe DMS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keep </a:t>
            </a:r>
            <a:r>
              <a:rPr dirty="0" sz="1200">
                <a:latin typeface="Times New Roman"/>
                <a:cs typeface="Times New Roman"/>
              </a:rPr>
              <a:t>all the </a:t>
            </a:r>
            <a:r>
              <a:rPr dirty="0" sz="1200" spc="-5">
                <a:latin typeface="Times New Roman"/>
                <a:cs typeface="Times New Roman"/>
              </a:rPr>
              <a:t>users’ information, </a:t>
            </a:r>
            <a:r>
              <a:rPr dirty="0" sz="1200">
                <a:latin typeface="Times New Roman"/>
                <a:cs typeface="Times New Roman"/>
              </a:rPr>
              <a:t>their trip </a:t>
            </a:r>
            <a:r>
              <a:rPr dirty="0" sz="1200" spc="-5">
                <a:latin typeface="Times New Roman"/>
                <a:cs typeface="Times New Roman"/>
              </a:rPr>
              <a:t>itineraries,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breakdowns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cause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damage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spcBef>
                <a:spcPts val="409"/>
              </a:spcBef>
              <a:buAutoNum type="arabicPeriod" startAt="3"/>
              <a:tabLst>
                <a:tab pos="165100" algn="l"/>
              </a:tabLst>
            </a:pPr>
            <a:r>
              <a:rPr dirty="0" sz="1200">
                <a:latin typeface="Times New Roman"/>
                <a:cs typeface="Times New Roman"/>
              </a:rPr>
              <a:t>Cloud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Hosting/Infrastructure: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385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-5">
                <a:latin typeface="Times New Roman"/>
                <a:cs typeface="Times New Roman"/>
              </a:rPr>
              <a:t> also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relies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AWS,</a:t>
            </a:r>
            <a:r>
              <a:rPr dirty="0" sz="1200">
                <a:latin typeface="Times New Roman"/>
                <a:cs typeface="Times New Roman"/>
              </a:rPr>
              <a:t> Google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Azure)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deploy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downtime on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cloud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provider,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availability</a:t>
            </a:r>
            <a:r>
              <a:rPr dirty="0" sz="1200">
                <a:latin typeface="Times New Roman"/>
                <a:cs typeface="Times New Roman"/>
              </a:rPr>
              <a:t> may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5">
                <a:latin typeface="Times New Roman"/>
                <a:cs typeface="Times New Roman"/>
              </a:rPr>
              <a:t> affected.</a:t>
            </a:r>
            <a:endParaRPr sz="12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spcBef>
                <a:spcPts val="560"/>
              </a:spcBef>
              <a:buAutoNum type="arabicPeriod" startAt="4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Web Technologies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Frameworks: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39200"/>
              </a:lnSpc>
            </a:pPr>
            <a:r>
              <a:rPr dirty="0" sz="1200" spc="-5">
                <a:latin typeface="Times New Roman"/>
                <a:cs typeface="Times New Roman"/>
              </a:rPr>
              <a:t>Web design is vital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the system especially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web design technologies such as React,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angular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Vue. </a:t>
            </a:r>
            <a:r>
              <a:rPr dirty="0" sz="1200" spc="-5">
                <a:latin typeface="Times New Roman"/>
                <a:cs typeface="Times New Roman"/>
              </a:rPr>
              <a:t>js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front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Node,</a:t>
            </a:r>
            <a:r>
              <a:rPr dirty="0" sz="1200">
                <a:latin typeface="Times New Roman"/>
                <a:cs typeface="Times New Roman"/>
              </a:rPr>
              <a:t> Python Django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back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end.</a:t>
            </a:r>
            <a:endParaRPr sz="12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spcBef>
                <a:spcPts val="555"/>
              </a:spcBef>
              <a:buAutoNum type="arabicPeriod" startAt="5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Security Infrastructure:</a:t>
            </a:r>
            <a:endParaRPr sz="1200">
              <a:latin typeface="Times New Roman"/>
              <a:cs typeface="Times New Roman"/>
            </a:endParaRPr>
          </a:p>
          <a:p>
            <a:pPr marL="12700" marR="176530">
              <a:lnSpc>
                <a:spcPct val="1388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Proper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possible </a:t>
            </a:r>
            <a:r>
              <a:rPr dirty="0" sz="1200" spc="-5">
                <a:latin typeface="Times New Roman"/>
                <a:cs typeface="Times New Roman"/>
              </a:rPr>
              <a:t>through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encryption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mechanisms,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could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SSL/TLS,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 </a:t>
            </a:r>
            <a:r>
              <a:rPr dirty="0" sz="1200">
                <a:latin typeface="Times New Roman"/>
                <a:cs typeface="Times New Roman"/>
              </a:rPr>
              <a:t>log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OAuth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JWT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other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measures </a:t>
            </a:r>
            <a:r>
              <a:rPr dirty="0" sz="1200">
                <a:latin typeface="Times New Roman"/>
                <a:cs typeface="Times New Roman"/>
              </a:rPr>
              <a:t>to guard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627" y="1816353"/>
            <a:ext cx="1697989" cy="86804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Design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Description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Class</a:t>
            </a:r>
            <a:r>
              <a:rPr dirty="0" sz="1300" spc="-5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Diagram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61" y="3753358"/>
            <a:ext cx="7723251" cy="246570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260094"/>
            <a:ext cx="6149340" cy="464693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200">
                <a:latin typeface="Times New Roman"/>
                <a:cs typeface="Times New Roman"/>
              </a:rPr>
              <a:t>TrafficModule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12700" marR="1591310">
              <a:lnSpc>
                <a:spcPct val="1100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apiKey: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string: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holds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fetch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predictions.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getTrafficPrediction(location: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time: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datetime):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fetches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specificlocation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time.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200" spc="-5">
                <a:latin typeface="Times New Roman"/>
                <a:cs typeface="Times New Roman"/>
              </a:rPr>
              <a:t>Description: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10000"/>
              </a:lnSpc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5">
                <a:latin typeface="Times New Roman"/>
                <a:cs typeface="Times New Roman"/>
              </a:rPr>
              <a:t> module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responsible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getting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 using 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third-party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(like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Maps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API).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It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15">
                <a:latin typeface="Times New Roman"/>
                <a:cs typeface="Times New Roman"/>
              </a:rPr>
              <a:t>willbe </a:t>
            </a:r>
            <a:r>
              <a:rPr dirty="0" sz="1200">
                <a:latin typeface="Times New Roman"/>
                <a:cs typeface="Times New Roman"/>
              </a:rPr>
              <a:t>primarily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by the </a:t>
            </a:r>
            <a:r>
              <a:rPr dirty="0" sz="1200" spc="-5">
                <a:latin typeface="Times New Roman"/>
                <a:cs typeface="Times New Roman"/>
              </a:rPr>
              <a:t>itinerary </a:t>
            </a:r>
            <a:r>
              <a:rPr dirty="0" sz="1200">
                <a:latin typeface="Times New Roman"/>
                <a:cs typeface="Times New Roman"/>
              </a:rPr>
              <a:t>planning system to </a:t>
            </a:r>
            <a:r>
              <a:rPr dirty="0" sz="1200" spc="-5">
                <a:latin typeface="Times New Roman"/>
                <a:cs typeface="Times New Roman"/>
              </a:rPr>
              <a:t>incorporate </a:t>
            </a:r>
            <a:r>
              <a:rPr dirty="0" sz="1200">
                <a:latin typeface="Times New Roman"/>
                <a:cs typeface="Times New Roman"/>
              </a:rPr>
              <a:t>traffic </a:t>
            </a:r>
            <a:r>
              <a:rPr dirty="0" sz="1200" spc="-5">
                <a:latin typeface="Times New Roman"/>
                <a:cs typeface="Times New Roman"/>
              </a:rPr>
              <a:t>conditions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 time</a:t>
            </a:r>
            <a:r>
              <a:rPr dirty="0" sz="1200" spc="-5">
                <a:latin typeface="Times New Roman"/>
                <a:cs typeface="Times New Roman"/>
              </a:rPr>
              <a:t> estimates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routes.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Ch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2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</a:t>
            </a:r>
            <a:r>
              <a:rPr dirty="0" sz="1200">
                <a:latin typeface="Times New Roman"/>
                <a:cs typeface="Times New Roman"/>
              </a:rPr>
              <a:t>th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</a:t>
            </a:r>
            <a:r>
              <a:rPr dirty="0" sz="1200" spc="-20">
                <a:latin typeface="Times New Roman"/>
                <a:cs typeface="Times New Roman"/>
              </a:rPr>
              <a:t>o</a:t>
            </a:r>
            <a:r>
              <a:rPr dirty="0" sz="1200">
                <a:latin typeface="Times New Roman"/>
                <a:cs typeface="Times New Roman"/>
              </a:rPr>
              <a:t>d</a:t>
            </a:r>
            <a:r>
              <a:rPr dirty="0" sz="1200" spc="-15">
                <a:latin typeface="Times New Roman"/>
                <a:cs typeface="Times New Roman"/>
              </a:rPr>
              <a:t>u</a:t>
            </a:r>
            <a:r>
              <a:rPr dirty="0" sz="1200">
                <a:latin typeface="Times New Roman"/>
                <a:cs typeface="Times New Roman"/>
              </a:rPr>
              <a:t>le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10">
                <a:latin typeface="Times New Roman"/>
                <a:cs typeface="Times New Roman"/>
              </a:rPr>
              <a:t>t</a:t>
            </a:r>
            <a:r>
              <a:rPr dirty="0" sz="1200">
                <a:latin typeface="Times New Roman"/>
                <a:cs typeface="Times New Roman"/>
              </a:rPr>
              <a:t>r</a:t>
            </a:r>
            <a:r>
              <a:rPr dirty="0" sz="1200" spc="-15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-15">
                <a:latin typeface="Times New Roman"/>
                <a:cs typeface="Times New Roman"/>
              </a:rPr>
              <a:t>u</a:t>
            </a:r>
            <a:r>
              <a:rPr dirty="0" sz="1200" spc="-5">
                <a:latin typeface="Times New Roman"/>
                <a:cs typeface="Times New Roman"/>
              </a:rPr>
              <a:t>te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1912620">
              <a:lnSpc>
                <a:spcPct val="110000"/>
              </a:lnSpc>
            </a:pPr>
            <a:r>
              <a:rPr dirty="0" sz="1200" spc="-5">
                <a:latin typeface="Times New Roman"/>
                <a:cs typeface="Times New Roman"/>
              </a:rPr>
              <a:t>location: </a:t>
            </a:r>
            <a:r>
              <a:rPr dirty="0" sz="1200">
                <a:latin typeface="Times New Roman"/>
                <a:cs typeface="Times New Roman"/>
              </a:rPr>
              <a:t>string: The location for </a:t>
            </a:r>
            <a:r>
              <a:rPr dirty="0" sz="1200" spc="-5">
                <a:latin typeface="Times New Roman"/>
                <a:cs typeface="Times New Roman"/>
              </a:rPr>
              <a:t>which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weather is being checked.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temperature: float: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 temperature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specified </a:t>
            </a:r>
            <a:r>
              <a:rPr dirty="0" sz="1200">
                <a:latin typeface="Times New Roman"/>
                <a:cs typeface="Times New Roman"/>
              </a:rPr>
              <a:t>location.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humidity: </a:t>
            </a:r>
            <a:r>
              <a:rPr dirty="0" sz="1200" spc="-5">
                <a:latin typeface="Times New Roman"/>
                <a:cs typeface="Times New Roman"/>
              </a:rPr>
              <a:t>float: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humidity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location.</a:t>
            </a:r>
            <a:endParaRPr sz="1200">
              <a:latin typeface="Times New Roman"/>
              <a:cs typeface="Times New Roman"/>
            </a:endParaRPr>
          </a:p>
          <a:p>
            <a:pPr marL="12700" marR="2301875">
              <a:lnSpc>
                <a:spcPct val="1100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forecast: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 </a:t>
            </a:r>
            <a:r>
              <a:rPr dirty="0" sz="1200" spc="-5">
                <a:latin typeface="Times New Roman"/>
                <a:cs typeface="Times New Roman"/>
              </a:rPr>
              <a:t>representation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getLocation():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Returns the</a:t>
            </a:r>
            <a:r>
              <a:rPr dirty="0" sz="1200" spc="-5">
                <a:latin typeface="Times New Roman"/>
                <a:cs typeface="Times New Roman"/>
              </a:rPr>
              <a:t> location.</a:t>
            </a:r>
            <a:endParaRPr sz="1200">
              <a:latin typeface="Times New Roman"/>
              <a:cs typeface="Times New Roman"/>
            </a:endParaRPr>
          </a:p>
          <a:p>
            <a:pPr marL="12700" marR="1708150">
              <a:lnSpc>
                <a:spcPts val="160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getTemperature():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float: Fetches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temperature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location.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getHumidity():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float: Fetches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humidity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1200" spc="-5">
                <a:latin typeface="Times New Roman"/>
                <a:cs typeface="Times New Roman"/>
              </a:rPr>
              <a:t>getForecast():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weather forecast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location.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Description:</a:t>
            </a:r>
            <a:endParaRPr sz="1200">
              <a:latin typeface="Times New Roman"/>
              <a:cs typeface="Times New Roman"/>
            </a:endParaRPr>
          </a:p>
          <a:p>
            <a:pPr marL="12700" marR="10160">
              <a:lnSpc>
                <a:spcPts val="1600"/>
              </a:lnSpc>
              <a:spcBef>
                <a:spcPts val="65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check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forecast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current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travel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location.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useful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around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conditions, avoiding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unfavorable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packing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appropriately.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307337"/>
            <a:ext cx="6147435" cy="71221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85105">
              <a:lnSpc>
                <a:spcPct val="1433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P</a:t>
            </a:r>
            <a:r>
              <a:rPr dirty="0" sz="1200" spc="-5">
                <a:latin typeface="Times New Roman"/>
                <a:cs typeface="Times New Roman"/>
              </a:rPr>
              <a:t>la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  </a:t>
            </a:r>
            <a:r>
              <a:rPr dirty="0" sz="1200" spc="-5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3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location: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place's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geographical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2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>
                <a:latin typeface="Times New Roman"/>
                <a:cs typeface="Times New Roman"/>
              </a:rPr>
              <a:t>type: string: The</a:t>
            </a:r>
            <a:r>
              <a:rPr dirty="0" sz="1200" spc="-5">
                <a:latin typeface="Times New Roman"/>
                <a:cs typeface="Times New Roman"/>
              </a:rPr>
              <a:t> category</a:t>
            </a:r>
            <a:r>
              <a:rPr dirty="0" sz="1200">
                <a:latin typeface="Times New Roman"/>
                <a:cs typeface="Times New Roman"/>
              </a:rPr>
              <a:t> of this </a:t>
            </a:r>
            <a:r>
              <a:rPr dirty="0" sz="1200" spc="-5">
                <a:latin typeface="Times New Roman"/>
                <a:cs typeface="Times New Roman"/>
              </a:rPr>
              <a:t>place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amusement </a:t>
            </a:r>
            <a:r>
              <a:rPr dirty="0" sz="1200" spc="-5">
                <a:latin typeface="Times New Roman"/>
                <a:cs typeface="Times New Roman"/>
              </a:rPr>
              <a:t>park,</a:t>
            </a:r>
            <a:r>
              <a:rPr dirty="0" sz="1200">
                <a:latin typeface="Times New Roman"/>
                <a:cs typeface="Times New Roman"/>
              </a:rPr>
              <a:t> art </a:t>
            </a:r>
            <a:r>
              <a:rPr dirty="0" sz="1200" spc="-5">
                <a:latin typeface="Times New Roman"/>
                <a:cs typeface="Times New Roman"/>
              </a:rPr>
              <a:t>gallery,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etc.)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2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getName(): </a:t>
            </a:r>
            <a:r>
              <a:rPr dirty="0" sz="1200">
                <a:latin typeface="Times New Roman"/>
                <a:cs typeface="Times New Roman"/>
              </a:rPr>
              <a:t>string: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place.</a:t>
            </a:r>
            <a:endParaRPr sz="1200">
              <a:latin typeface="Times New Roman"/>
              <a:cs typeface="Times New Roman"/>
            </a:endParaRPr>
          </a:p>
          <a:p>
            <a:pPr marL="12700" marR="2521585">
              <a:lnSpc>
                <a:spcPct val="143300"/>
              </a:lnSpc>
              <a:spcBef>
                <a:spcPts val="1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getLocation(): </a:t>
            </a:r>
            <a:r>
              <a:rPr dirty="0" sz="1200">
                <a:latin typeface="Times New Roman"/>
                <a:cs typeface="Times New Roman"/>
              </a:rPr>
              <a:t>string: Provides the </a:t>
            </a:r>
            <a:r>
              <a:rPr dirty="0" sz="1200" spc="-5">
                <a:latin typeface="Times New Roman"/>
                <a:cs typeface="Times New Roman"/>
              </a:rPr>
              <a:t>location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place.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Description:</a:t>
            </a:r>
            <a:endParaRPr sz="1200">
              <a:latin typeface="Times New Roman"/>
              <a:cs typeface="Times New Roman"/>
            </a:endParaRPr>
          </a:p>
          <a:p>
            <a:pPr marL="12700" marR="442595">
              <a:lnSpc>
                <a:spcPct val="1433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>
                <a:latin typeface="Times New Roman"/>
                <a:cs typeface="Times New Roman"/>
              </a:rPr>
              <a:t> can be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used to </a:t>
            </a:r>
            <a:r>
              <a:rPr dirty="0" sz="1200" spc="-5">
                <a:latin typeface="Times New Roman"/>
                <a:cs typeface="Times New Roman"/>
              </a:rPr>
              <a:t>represent</a:t>
            </a:r>
            <a:r>
              <a:rPr dirty="0" sz="1200">
                <a:latin typeface="Times New Roman"/>
                <a:cs typeface="Times New Roman"/>
              </a:rPr>
              <a:t> tourist </a:t>
            </a:r>
            <a:r>
              <a:rPr dirty="0" sz="1200" spc="-5">
                <a:latin typeface="Times New Roman"/>
                <a:cs typeface="Times New Roman"/>
              </a:rPr>
              <a:t>attractions,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monuments, or simply any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>
                <a:latin typeface="Times New Roman"/>
                <a:cs typeface="Times New Roman"/>
              </a:rPr>
              <a:t>worth visiting.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3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events: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Enumeration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activities</a:t>
            </a:r>
            <a:r>
              <a:rPr dirty="0" sz="1200">
                <a:latin typeface="Times New Roman"/>
                <a:cs typeface="Times New Roman"/>
              </a:rPr>
              <a:t> or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itinerary.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2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>
                <a:latin typeface="Times New Roman"/>
                <a:cs typeface="Times New Roman"/>
              </a:rPr>
              <a:t> 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which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>
                <a:latin typeface="Times New Roman"/>
                <a:cs typeface="Times New Roman"/>
              </a:rPr>
              <a:t> 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drawn.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3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>
                <a:latin typeface="Times New Roman"/>
                <a:cs typeface="Times New Roman"/>
              </a:rPr>
              <a:t> 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drawn.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2080"/>
              </a:lnSpc>
              <a:spcBef>
                <a:spcPts val="160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addEvent(event: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string):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void: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Incorporates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question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44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removeEvent(event: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string):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void: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Removes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question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existing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activities.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2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setDate(date: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date):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void: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Adjusts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arrangement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 marL="12700" marR="1169035">
              <a:lnSpc>
                <a:spcPct val="143300"/>
              </a:lnSpc>
              <a:spcBef>
                <a:spcPts val="1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setLocation(location: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string):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void: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Adjusts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arrangement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600"/>
              </a:lnSpc>
              <a:spcBef>
                <a:spcPts val="10"/>
              </a:spcBef>
              <a:tabLst>
                <a:tab pos="546100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contents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an itinerary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-5">
                <a:latin typeface="Times New Roman"/>
                <a:cs typeface="Times New Roman"/>
              </a:rPr>
              <a:t>allow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carry </a:t>
            </a:r>
            <a:r>
              <a:rPr dirty="0" sz="1200">
                <a:latin typeface="Times New Roman"/>
                <a:cs typeface="Times New Roman"/>
              </a:rPr>
              <a:t>out </a:t>
            </a:r>
            <a:r>
              <a:rPr dirty="0" sz="1200" spc="-5">
                <a:latin typeface="Times New Roman"/>
                <a:cs typeface="Times New Roman"/>
              </a:rPr>
              <a:t>travel management. They can add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delete and also set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travel destination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dates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travel. </a:t>
            </a: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also uses </a:t>
            </a:r>
            <a:r>
              <a:rPr dirty="0" sz="1200">
                <a:latin typeface="Times New Roman"/>
                <a:cs typeface="Times New Roman"/>
              </a:rPr>
              <a:t>many other </a:t>
            </a:r>
            <a:r>
              <a:rPr dirty="0" sz="1200" spc="-5">
                <a:latin typeface="Times New Roman"/>
                <a:cs typeface="Times New Roman"/>
              </a:rPr>
              <a:t>factors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 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traffic, </a:t>
            </a:r>
            <a:r>
              <a:rPr dirty="0" sz="1200">
                <a:latin typeface="Times New Roman"/>
                <a:cs typeface="Times New Roman"/>
              </a:rPr>
              <a:t>weather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festivals 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 </a:t>
            </a:r>
            <a:r>
              <a:rPr dirty="0" sz="1200" spc="-5">
                <a:latin typeface="Times New Roman"/>
                <a:cs typeface="Times New Roman"/>
              </a:rPr>
              <a:t>modules </a:t>
            </a:r>
            <a:r>
              <a:rPr dirty="0" sz="1200">
                <a:latin typeface="Times New Roman"/>
                <a:cs typeface="Times New Roman"/>
              </a:rPr>
              <a:t>to enhance the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schedule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per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outside	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onditions.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314957"/>
            <a:ext cx="6324600" cy="5686425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Festivals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1200" spc="-5">
                <a:latin typeface="Times New Roman"/>
                <a:cs typeface="Times New Roman"/>
              </a:rPr>
              <a:t>Attributes: </a:t>
            </a:r>
            <a:r>
              <a:rPr dirty="0" sz="1200">
                <a:latin typeface="Times New Roman"/>
                <a:cs typeface="Times New Roman"/>
              </a:rPr>
              <a:t>•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festivals: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list: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list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festivals 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takes</a:t>
            </a:r>
            <a:r>
              <a:rPr dirty="0" sz="1200">
                <a:latin typeface="Times New Roman"/>
                <a:cs typeface="Times New Roman"/>
              </a:rPr>
              <a:t> place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region.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Methods:</a:t>
            </a:r>
            <a:r>
              <a:rPr dirty="0" sz="1200">
                <a:latin typeface="Times New Roman"/>
                <a:cs typeface="Times New Roman"/>
              </a:rPr>
              <a:t> •</a:t>
            </a:r>
            <a:r>
              <a:rPr dirty="0" sz="1200" spc="-5">
                <a:latin typeface="Times New Roman"/>
                <a:cs typeface="Times New Roman"/>
              </a:rPr>
              <a:t> addFestival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(festival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 string) : void : To be</a:t>
            </a:r>
            <a:r>
              <a:rPr dirty="0" sz="1200" spc="-5">
                <a:latin typeface="Times New Roman"/>
                <a:cs typeface="Times New Roman"/>
              </a:rPr>
              <a:t> added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list.</a:t>
            </a:r>
            <a:endParaRPr sz="12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spcBef>
                <a:spcPts val="620"/>
              </a:spcBef>
              <a:buChar char="•"/>
              <a:tabLst>
                <a:tab pos="104139" algn="l"/>
              </a:tabLst>
            </a:pPr>
            <a:r>
              <a:rPr dirty="0" sz="1200" spc="-5">
                <a:latin typeface="Times New Roman"/>
                <a:cs typeface="Times New Roman"/>
              </a:rPr>
              <a:t>removeFestival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(festival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— string)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 void : To be</a:t>
            </a:r>
            <a:r>
              <a:rPr dirty="0" sz="1200" spc="-5">
                <a:latin typeface="Times New Roman"/>
                <a:cs typeface="Times New Roman"/>
              </a:rPr>
              <a:t> removed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the list.</a:t>
            </a:r>
            <a:endParaRPr sz="1200">
              <a:latin typeface="Times New Roman"/>
              <a:cs typeface="Times New Roman"/>
            </a:endParaRPr>
          </a:p>
          <a:p>
            <a:pPr marL="141605" indent="-91440">
              <a:lnSpc>
                <a:spcPct val="100000"/>
              </a:lnSpc>
              <a:spcBef>
                <a:spcPts val="640"/>
              </a:spcBef>
              <a:buChar char="•"/>
              <a:tabLst>
                <a:tab pos="142240" algn="l"/>
              </a:tabLst>
            </a:pPr>
            <a:r>
              <a:rPr dirty="0" sz="1200" spc="-5">
                <a:latin typeface="Times New Roman"/>
                <a:cs typeface="Times New Roman"/>
              </a:rPr>
              <a:t>getUpcomingFestivals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():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next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festivals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take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5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festivities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attend.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spoil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adventure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recommending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social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users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vicinity.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104139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username: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string:</a:t>
            </a:r>
            <a:r>
              <a:rPr dirty="0" sz="1200">
                <a:latin typeface="Times New Roman"/>
                <a:cs typeface="Times New Roman"/>
              </a:rPr>
              <a:t> The users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selected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user.</a:t>
            </a:r>
            <a:endParaRPr sz="12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spcBef>
                <a:spcPts val="635"/>
              </a:spcBef>
              <a:buChar char="•"/>
              <a:tabLst>
                <a:tab pos="104139" algn="l"/>
              </a:tabLst>
            </a:pPr>
            <a:r>
              <a:rPr dirty="0" sz="1200" spc="-5">
                <a:latin typeface="Times New Roman"/>
                <a:cs typeface="Times New Roman"/>
              </a:rPr>
              <a:t>password: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string: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password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104139" algn="l"/>
              </a:tabLst>
            </a:pP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-5">
                <a:latin typeface="Times New Roman"/>
                <a:cs typeface="Times New Roman"/>
              </a:rPr>
              <a:t> ():</a:t>
            </a:r>
            <a:r>
              <a:rPr dirty="0" sz="1200">
                <a:latin typeface="Times New Roman"/>
                <a:cs typeface="Times New Roman"/>
              </a:rPr>
              <a:t> void:</a:t>
            </a:r>
            <a:r>
              <a:rPr dirty="0" sz="1200" spc="-5">
                <a:latin typeface="Times New Roman"/>
                <a:cs typeface="Times New Roman"/>
              </a:rPr>
              <a:t> Allows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 marL="141605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142240" algn="l"/>
              </a:tabLst>
            </a:pPr>
            <a:r>
              <a:rPr dirty="0" sz="1200">
                <a:latin typeface="Times New Roman"/>
                <a:cs typeface="Times New Roman"/>
              </a:rPr>
              <a:t>logout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():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void: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system.</a:t>
            </a:r>
            <a:endParaRPr sz="12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spcBef>
                <a:spcPts val="635"/>
              </a:spcBef>
              <a:buChar char="•"/>
              <a:tabLst>
                <a:tab pos="104139" algn="l"/>
              </a:tabLst>
            </a:pPr>
            <a:r>
              <a:rPr dirty="0" sz="1200" spc="-5">
                <a:latin typeface="Times New Roman"/>
                <a:cs typeface="Times New Roman"/>
              </a:rPr>
              <a:t>manageItinerary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():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void: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Let's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end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edit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itinerary.</a:t>
            </a:r>
            <a:endParaRPr sz="1200">
              <a:latin typeface="Times New Roman"/>
              <a:cs typeface="Times New Roman"/>
            </a:endParaRPr>
          </a:p>
          <a:p>
            <a:pPr marL="103505" indent="-91440">
              <a:lnSpc>
                <a:spcPct val="100000"/>
              </a:lnSpc>
              <a:spcBef>
                <a:spcPts val="625"/>
              </a:spcBef>
              <a:buChar char="•"/>
              <a:tabLst>
                <a:tab pos="104139" algn="l"/>
              </a:tabLst>
            </a:pPr>
            <a:r>
              <a:rPr dirty="0" sz="1200" spc="-5">
                <a:latin typeface="Times New Roman"/>
                <a:cs typeface="Times New Roman"/>
              </a:rPr>
              <a:t>checkLocalFestivals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():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void: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festivals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around.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8100">
              <a:lnSpc>
                <a:spcPct val="143300"/>
              </a:lnSpc>
              <a:spcBef>
                <a:spcPts val="15"/>
              </a:spcBef>
              <a:buChar char="•"/>
              <a:tabLst>
                <a:tab pos="159385" algn="l"/>
              </a:tabLst>
            </a:pPr>
            <a:r>
              <a:rPr dirty="0" sz="1200" spc="-5">
                <a:latin typeface="Times New Roman"/>
                <a:cs typeface="Times New Roman"/>
              </a:rPr>
              <a:t>searchForAccommodation (): </a:t>
            </a:r>
            <a:r>
              <a:rPr dirty="0" sz="1200">
                <a:latin typeface="Times New Roman"/>
                <a:cs typeface="Times New Roman"/>
              </a:rPr>
              <a:t>void: </a:t>
            </a:r>
            <a:r>
              <a:rPr dirty="0" sz="1200" spc="-5">
                <a:latin typeface="Times New Roman"/>
                <a:cs typeface="Times New Roman"/>
              </a:rPr>
              <a:t>Helps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to find if </a:t>
            </a:r>
            <a:r>
              <a:rPr dirty="0" sz="1200" spc="-5">
                <a:latin typeface="Times New Roman"/>
                <a:cs typeface="Times New Roman"/>
              </a:rPr>
              <a:t>there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-5">
                <a:latin typeface="Times New Roman"/>
                <a:cs typeface="Times New Roman"/>
              </a:rPr>
              <a:t>any available places </a:t>
            </a:r>
            <a:r>
              <a:rPr dirty="0" sz="1200">
                <a:latin typeface="Times New Roman"/>
                <a:cs typeface="Times New Roman"/>
              </a:rPr>
              <a:t>to stay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vicinity.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 indent="38100">
              <a:lnSpc>
                <a:spcPct val="143700"/>
              </a:lnSpc>
              <a:spcBef>
                <a:spcPts val="5"/>
              </a:spcBef>
              <a:buChar char="•"/>
              <a:tabLst>
                <a:tab pos="184785" algn="l"/>
                <a:tab pos="1927860" algn="l"/>
                <a:tab pos="3171190" algn="l"/>
                <a:tab pos="4667885" algn="l"/>
                <a:tab pos="5902325" algn="l"/>
              </a:tabLst>
            </a:pPr>
            <a:r>
              <a:rPr dirty="0" sz="1200" spc="-5">
                <a:latin typeface="Times New Roman"/>
                <a:cs typeface="Times New Roman"/>
              </a:rPr>
              <a:t>explorePlacesOfInterest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():</a:t>
            </a:r>
            <a:r>
              <a:rPr dirty="0" sz="1200">
                <a:latin typeface="Times New Roman"/>
                <a:cs typeface="Times New Roman"/>
              </a:rPr>
              <a:t> void: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Enables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search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Description: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module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the main </a:t>
            </a:r>
            <a:r>
              <a:rPr dirty="0" sz="1200" spc="-5">
                <a:latin typeface="Times New Roman"/>
                <a:cs typeface="Times New Roman"/>
              </a:rPr>
              <a:t>component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enables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traveler </a:t>
            </a:r>
            <a:r>
              <a:rPr dirty="0" sz="1200">
                <a:latin typeface="Times New Roman"/>
                <a:cs typeface="Times New Roman"/>
              </a:rPr>
              <a:t>to log in,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plan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look for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destinations or </a:t>
            </a:r>
            <a:r>
              <a:rPr dirty="0" sz="1200" spc="-5">
                <a:latin typeface="Times New Roman"/>
                <a:cs typeface="Times New Roman"/>
              </a:rPr>
              <a:t>festivals.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allows users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actively participate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process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constructing and adjusting </a:t>
            </a:r>
            <a:r>
              <a:rPr dirty="0" sz="1200">
                <a:latin typeface="Times New Roman"/>
                <a:cs typeface="Times New Roman"/>
              </a:rPr>
              <a:t>their travel plans </a:t>
            </a:r>
            <a:r>
              <a:rPr dirty="0" sz="1200" spc="-5">
                <a:latin typeface="Times New Roman"/>
                <a:cs typeface="Times New Roman"/>
              </a:rPr>
              <a:t>according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ir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umst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5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s,</a:t>
            </a:r>
            <a:r>
              <a:rPr dirty="0" sz="1200">
                <a:latin typeface="Times New Roman"/>
                <a:cs typeface="Times New Roman"/>
              </a:rPr>
              <a:t>	like	</a:t>
            </a:r>
            <a:r>
              <a:rPr dirty="0" sz="1200" spc="-5">
                <a:latin typeface="Times New Roman"/>
                <a:cs typeface="Times New Roman"/>
              </a:rPr>
              <a:t>w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ther	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nd	tr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f</a:t>
            </a:r>
            <a:r>
              <a:rPr dirty="0" sz="1200" spc="-10">
                <a:latin typeface="Times New Roman"/>
                <a:cs typeface="Times New Roman"/>
              </a:rPr>
              <a:t>f</a:t>
            </a:r>
            <a:r>
              <a:rPr dirty="0" sz="1200">
                <a:latin typeface="Times New Roman"/>
                <a:cs typeface="Times New Roman"/>
              </a:rPr>
              <a:t>ic.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269238"/>
            <a:ext cx="6556375" cy="668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71135">
              <a:lnSpc>
                <a:spcPct val="1392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Restaurant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Module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Attributes: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705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restaurant.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755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location: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location 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restaurant.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770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cuisine: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cuisine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restaurant.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1200" spc="-5" b="1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760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getName():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5">
                <a:latin typeface="Times New Roman"/>
                <a:cs typeface="Times New Roman"/>
              </a:rPr>
              <a:t> Returns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restaurant's name.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770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getLocation():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5">
                <a:latin typeface="Times New Roman"/>
                <a:cs typeface="Times New Roman"/>
              </a:rPr>
              <a:t> Returns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restaurant's </a:t>
            </a:r>
            <a:r>
              <a:rPr dirty="0" sz="1200">
                <a:latin typeface="Times New Roman"/>
                <a:cs typeface="Times New Roman"/>
              </a:rPr>
              <a:t>location.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600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getCuisine():</a:t>
            </a:r>
            <a:r>
              <a:rPr dirty="0" sz="1200">
                <a:latin typeface="Times New Roman"/>
                <a:cs typeface="Times New Roman"/>
              </a:rPr>
              <a:t> string: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type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cuisine served.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spc="-5" b="1">
                <a:latin typeface="Times New Roman"/>
                <a:cs typeface="Times New Roman"/>
              </a:rPr>
              <a:t>Description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38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restaurants.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suggestions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proximity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user’s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-5">
                <a:latin typeface="Times New Roman"/>
                <a:cs typeface="Times New Roman"/>
              </a:rPr>
              <a:t> preferences</a:t>
            </a:r>
            <a:r>
              <a:rPr dirty="0" sz="1200">
                <a:latin typeface="Times New Roman"/>
                <a:cs typeface="Times New Roman"/>
              </a:rPr>
              <a:t> in </a:t>
            </a:r>
            <a:r>
              <a:rPr dirty="0" sz="1200" spc="-5">
                <a:latin typeface="Times New Roman"/>
                <a:cs typeface="Times New Roman"/>
              </a:rPr>
              <a:t>cuisine.</a:t>
            </a:r>
            <a:endParaRPr sz="1200">
              <a:latin typeface="Times New Roman"/>
              <a:cs typeface="Times New Roman"/>
            </a:endParaRPr>
          </a:p>
          <a:p>
            <a:pPr marL="12700" marR="5817235">
              <a:lnSpc>
                <a:spcPct val="139200"/>
              </a:lnSpc>
            </a:pPr>
            <a:r>
              <a:rPr dirty="0" sz="1200" spc="-5" b="1">
                <a:latin typeface="Times New Roman"/>
                <a:cs typeface="Times New Roman"/>
              </a:rPr>
              <a:t>Hotels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Module 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15" b="1">
                <a:latin typeface="Times New Roman"/>
                <a:cs typeface="Times New Roman"/>
              </a:rPr>
              <a:t>t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10" b="1">
                <a:latin typeface="Times New Roman"/>
                <a:cs typeface="Times New Roman"/>
              </a:rPr>
              <a:t>r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b="1">
                <a:latin typeface="Times New Roman"/>
                <a:cs typeface="Times New Roman"/>
              </a:rPr>
              <a:t>b</a:t>
            </a:r>
            <a:r>
              <a:rPr dirty="0" sz="1200" spc="-5" b="1">
                <a:latin typeface="Times New Roman"/>
                <a:cs typeface="Times New Roman"/>
              </a:rPr>
              <a:t>u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s: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540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name: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hotel.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155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location: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hotel's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location.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865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rating: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float: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rating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hotel.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Methods: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755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getName():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5">
                <a:latin typeface="Times New Roman"/>
                <a:cs typeface="Times New Roman"/>
              </a:rPr>
              <a:t> Returns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hotel's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name.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770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getLocation():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string: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hotel.</a:t>
            </a:r>
            <a:endParaRPr sz="1200">
              <a:latin typeface="Times New Roman"/>
              <a:cs typeface="Times New Roman"/>
            </a:endParaRPr>
          </a:p>
          <a:p>
            <a:pPr marL="93345" indent="-81280">
              <a:lnSpc>
                <a:spcPct val="100000"/>
              </a:lnSpc>
              <a:spcBef>
                <a:spcPts val="600"/>
              </a:spcBef>
              <a:buChar char="•"/>
              <a:tabLst>
                <a:tab pos="93980" algn="l"/>
              </a:tabLst>
            </a:pPr>
            <a:r>
              <a:rPr dirty="0" sz="1200" spc="-5">
                <a:latin typeface="Times New Roman"/>
                <a:cs typeface="Times New Roman"/>
              </a:rPr>
              <a:t>getRating():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float: Returns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hotel’s rating.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00" spc="-5" b="1">
                <a:latin typeface="Times New Roman"/>
                <a:cs typeface="Times New Roman"/>
              </a:rPr>
              <a:t>Description:</a:t>
            </a:r>
            <a:endParaRPr sz="1200">
              <a:latin typeface="Times New Roman"/>
              <a:cs typeface="Times New Roman"/>
            </a:endParaRPr>
          </a:p>
          <a:p>
            <a:pPr marL="12700" marR="375920">
              <a:lnSpc>
                <a:spcPct val="138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Hotels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module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search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accommodations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rating.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intandem with the</a:t>
            </a:r>
            <a:r>
              <a:rPr dirty="0" sz="1200" spc="-5">
                <a:latin typeface="Times New Roman"/>
                <a:cs typeface="Times New Roman"/>
              </a:rPr>
              <a:t> User</a:t>
            </a:r>
            <a:r>
              <a:rPr dirty="0" sz="1200">
                <a:latin typeface="Times New Roman"/>
                <a:cs typeface="Times New Roman"/>
              </a:rPr>
              <a:t> module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suggest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accommodations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travelers.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77441" y="1584705"/>
            <a:ext cx="553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Data</a:t>
            </a:r>
            <a:r>
              <a:rPr dirty="0" sz="1000" spc="-3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yp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85161" y="1584705"/>
            <a:ext cx="5994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Data</a:t>
            </a:r>
            <a:r>
              <a:rPr dirty="0" sz="1000" spc="-5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Name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1007" y="1573427"/>
            <a:ext cx="743585" cy="53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8600" marR="5080">
              <a:lnSpc>
                <a:spcPct val="107000"/>
              </a:lnSpc>
              <a:spcBef>
                <a:spcPts val="100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Access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M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d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ifier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23384" y="1583181"/>
            <a:ext cx="6559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I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n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itial</a:t>
            </a:r>
            <a:r>
              <a:rPr dirty="0" sz="1000" spc="-6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Val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u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11521" y="1583181"/>
            <a:ext cx="6172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Description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8966" y="1926081"/>
            <a:ext cx="314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tring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5161" y="1926081"/>
            <a:ext cx="3917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p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iKey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1860" y="1926081"/>
            <a:ext cx="2965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232323"/>
                </a:solidFill>
                <a:latin typeface="Times New Roman"/>
                <a:cs typeface="Times New Roman"/>
              </a:rPr>
              <a:t>N</a:t>
            </a:r>
            <a:r>
              <a:rPr dirty="0" sz="1000" spc="-15">
                <a:solidFill>
                  <a:srgbClr val="232323"/>
                </a:solidFill>
                <a:latin typeface="Times New Roman"/>
                <a:cs typeface="Times New Roman"/>
              </a:rPr>
              <a:t>on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11521" y="2069338"/>
            <a:ext cx="999490" cy="6318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99300"/>
              </a:lnSpc>
              <a:spcBef>
                <a:spcPts val="10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API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key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used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for </a:t>
            </a:r>
            <a:r>
              <a:rPr dirty="0" sz="1000" spc="-23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traffic</a:t>
            </a:r>
            <a:r>
              <a:rPr dirty="0" sz="1000" spc="30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30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prediction </a:t>
            </a:r>
            <a:r>
              <a:rPr dirty="0" sz="1000" spc="-24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i n t h e </a:t>
            </a:r>
            <a:r>
              <a:rPr dirty="0" sz="1000" spc="5">
                <a:solidFill>
                  <a:srgbClr val="232323"/>
                </a:solidFill>
                <a:latin typeface="Times New Roman"/>
                <a:cs typeface="Times New Roman"/>
              </a:rPr>
              <a:t>Tr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a f f i c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module.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78966" y="2842005"/>
            <a:ext cx="314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tring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85161" y="2842005"/>
            <a:ext cx="4343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location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31007" y="2842005"/>
            <a:ext cx="378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6369" y="2874010"/>
            <a:ext cx="92710" cy="863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00" spc="-5">
                <a:solidFill>
                  <a:srgbClr val="494949"/>
                </a:solidFill>
                <a:latin typeface="Times New Roman"/>
                <a:cs typeface="Times New Roman"/>
              </a:rPr>
              <a:t>I</a:t>
            </a:r>
            <a:r>
              <a:rPr dirty="0" sz="300">
                <a:solidFill>
                  <a:srgbClr val="494949"/>
                </a:solidFill>
                <a:latin typeface="Times New Roman"/>
                <a:cs typeface="Times New Roman"/>
              </a:rPr>
              <a:t>I</a:t>
            </a:r>
            <a:r>
              <a:rPr dirty="0" sz="300" spc="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400">
                <a:solidFill>
                  <a:srgbClr val="232323"/>
                </a:solidFill>
                <a:latin typeface="Times New Roman"/>
                <a:cs typeface="Times New Roman"/>
              </a:rPr>
              <a:t>ii</a:t>
            </a:r>
            <a:endParaRPr sz="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9996" y="2842005"/>
            <a:ext cx="7410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Location</a:t>
            </a:r>
            <a:r>
              <a:rPr dirty="0" sz="1000" spc="-4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used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44109" y="3008502"/>
            <a:ext cx="895350" cy="1391920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21590">
              <a:lnSpc>
                <a:spcPts val="1190"/>
              </a:lnSpc>
              <a:spcBef>
                <a:spcPts val="145"/>
              </a:spcBef>
              <a:tabLst>
                <a:tab pos="404495" algn="l"/>
              </a:tabLst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i</a:t>
            </a:r>
            <a:r>
              <a:rPr dirty="0" sz="1000" spc="3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n	C</a:t>
            </a:r>
            <a:r>
              <a:rPr dirty="0" sz="1000" spc="-1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h</a:t>
            </a:r>
            <a:r>
              <a:rPr dirty="0" sz="1000" spc="1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c k </a:t>
            </a:r>
            <a:r>
              <a:rPr dirty="0" sz="1000" spc="-23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Weather,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50"/>
              </a:lnSpc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Place,</a:t>
            </a:r>
            <a:endParaRPr sz="1000">
              <a:latin typeface="Times New Roman"/>
              <a:cs typeface="Times New Roman"/>
            </a:endParaRPr>
          </a:p>
          <a:p>
            <a:pPr marL="12700" marR="300355">
              <a:lnSpc>
                <a:spcPts val="1190"/>
              </a:lnSpc>
              <a:spcBef>
                <a:spcPts val="45"/>
              </a:spcBef>
            </a:pP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Itinerary, </a:t>
            </a:r>
            <a:r>
              <a:rPr dirty="0" sz="1000" spc="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232323"/>
                </a:solidFill>
                <a:latin typeface="Times New Roman"/>
                <a:cs typeface="Times New Roman"/>
              </a:rPr>
              <a:t>R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estaura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n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t,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0"/>
              </a:lnSpc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Hotels</a:t>
            </a:r>
            <a:endParaRPr sz="1000">
              <a:latin typeface="Times New Roman"/>
              <a:cs typeface="Times New Roman"/>
            </a:endParaRPr>
          </a:p>
          <a:p>
            <a:pPr algn="just" marL="12700" marR="5080">
              <a:lnSpc>
                <a:spcPct val="99500"/>
              </a:lnSpc>
              <a:spcBef>
                <a:spcPts val="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m o d u l e s t o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define</a:t>
            </a:r>
            <a:r>
              <a:rPr dirty="0" sz="1000" spc="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specific </a:t>
            </a:r>
            <a:r>
              <a:rPr dirty="0" sz="1000" spc="-23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areas.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78966" y="4498975"/>
            <a:ext cx="2584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float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69338" y="4498975"/>
            <a:ext cx="6330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te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mp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r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at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u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re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79775" y="4498975"/>
            <a:ext cx="378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57853" y="4498975"/>
            <a:ext cx="129539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5">
                <a:solidFill>
                  <a:srgbClr val="232323"/>
                </a:solidFill>
                <a:latin typeface="Times New Roman"/>
                <a:cs typeface="Times New Roman"/>
              </a:rPr>
              <a:t>0</a:t>
            </a:r>
            <a:r>
              <a:rPr dirty="0" sz="650">
                <a:solidFill>
                  <a:srgbClr val="232323"/>
                </a:solidFill>
                <a:latin typeface="Times New Roman"/>
                <a:cs typeface="Times New Roman"/>
              </a:rPr>
              <a:t>.</a:t>
            </a:r>
            <a:r>
              <a:rPr dirty="0" sz="650" spc="-5">
                <a:solidFill>
                  <a:srgbClr val="232323"/>
                </a:solidFill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057013" y="4505071"/>
            <a:ext cx="63309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Stores the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te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mp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r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at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u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re 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data in the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Check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Weather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module.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78966" y="5465445"/>
            <a:ext cx="25844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float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69338" y="5465445"/>
            <a:ext cx="4851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humidity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9775" y="5465445"/>
            <a:ext cx="378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57853" y="5465444"/>
            <a:ext cx="120014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45">
                <a:solidFill>
                  <a:srgbClr val="232323"/>
                </a:solidFill>
                <a:latin typeface="Times New Roman"/>
                <a:cs typeface="Times New Roman"/>
              </a:rPr>
              <a:t>0</a:t>
            </a:r>
            <a:r>
              <a:rPr dirty="0" sz="650" spc="-35">
                <a:solidFill>
                  <a:srgbClr val="232323"/>
                </a:solidFill>
                <a:latin typeface="Times New Roman"/>
                <a:cs typeface="Times New Roman"/>
              </a:rPr>
              <a:t>.</a:t>
            </a:r>
            <a:r>
              <a:rPr dirty="0" sz="650" spc="-5">
                <a:solidFill>
                  <a:srgbClr val="232323"/>
                </a:solidFill>
                <a:latin typeface="Times New Roman"/>
                <a:cs typeface="Times New Roman"/>
              </a:rPr>
              <a:t>0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57013" y="5686425"/>
            <a:ext cx="1020444" cy="47942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 marR="5080">
              <a:lnSpc>
                <a:spcPts val="1190"/>
              </a:lnSpc>
              <a:spcBef>
                <a:spcPts val="140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Stores</a:t>
            </a:r>
            <a:r>
              <a:rPr dirty="0" sz="1000" spc="-3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dirty="0" sz="1000" spc="-2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humidity </a:t>
            </a:r>
            <a:r>
              <a:rPr dirty="0" sz="1000" spc="-23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level in the Check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Weather</a:t>
            </a:r>
            <a:r>
              <a:rPr dirty="0" sz="1000" spc="-3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module.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78966" y="6334125"/>
            <a:ext cx="314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tring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69338" y="6334125"/>
            <a:ext cx="4279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forecast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79775" y="6334125"/>
            <a:ext cx="378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7853" y="6334125"/>
            <a:ext cx="116839" cy="124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10">
                <a:solidFill>
                  <a:srgbClr val="494949"/>
                </a:solidFill>
                <a:latin typeface="Times New Roman"/>
                <a:cs typeface="Times New Roman"/>
              </a:rPr>
              <a:t>llll</a:t>
            </a:r>
            <a:endParaRPr sz="6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57013" y="6392036"/>
            <a:ext cx="1205865" cy="1496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464820">
              <a:lnSpc>
                <a:spcPct val="998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Stores the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weather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forecast</a:t>
            </a:r>
            <a:r>
              <a:rPr dirty="0" sz="1000" spc="-3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dirty="0" sz="1000" spc="-2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dirty="0" sz="1000" spc="-23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Check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Weather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module.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Type</a:t>
            </a:r>
            <a:r>
              <a:rPr dirty="0" sz="1000" spc="-5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of</a:t>
            </a:r>
            <a:r>
              <a:rPr dirty="0" sz="1000" spc="-4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place</a:t>
            </a:r>
            <a:endParaRPr sz="1000">
              <a:latin typeface="Times New Roman"/>
              <a:cs typeface="Times New Roman"/>
            </a:endParaRPr>
          </a:p>
          <a:p>
            <a:pPr marL="402590" marR="5080">
              <a:lnSpc>
                <a:spcPct val="100000"/>
              </a:lnSpc>
              <a:spcBef>
                <a:spcPts val="10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(</a:t>
            </a:r>
            <a:r>
              <a:rPr dirty="0" sz="1000" spc="-13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dirty="0" sz="1000" spc="-13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.</a:t>
            </a:r>
            <a:r>
              <a:rPr dirty="0" sz="1000" spc="-13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g</a:t>
            </a:r>
            <a:r>
              <a:rPr dirty="0" sz="1000" spc="-12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.</a:t>
            </a:r>
            <a:r>
              <a:rPr dirty="0" sz="1000" spc="-13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,</a:t>
            </a:r>
            <a:r>
              <a:rPr dirty="0" sz="1000" spc="6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110">
                <a:solidFill>
                  <a:srgbClr val="232323"/>
                </a:solidFill>
                <a:latin typeface="Times New Roman"/>
                <a:cs typeface="Times New Roman"/>
              </a:rPr>
              <a:t>t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dirty="0" sz="1000" spc="-12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105">
                <a:solidFill>
                  <a:srgbClr val="232323"/>
                </a:solidFill>
                <a:latin typeface="Times New Roman"/>
                <a:cs typeface="Times New Roman"/>
              </a:rPr>
              <a:t>u</a:t>
            </a:r>
            <a:r>
              <a:rPr dirty="0" sz="1000" spc="114">
                <a:solidFill>
                  <a:srgbClr val="232323"/>
                </a:solidFill>
                <a:latin typeface="Times New Roman"/>
                <a:cs typeface="Times New Roman"/>
              </a:rPr>
              <a:t>r</a:t>
            </a:r>
            <a:r>
              <a:rPr dirty="0" sz="1000" spc="110">
                <a:solidFill>
                  <a:srgbClr val="232323"/>
                </a:solidFill>
                <a:latin typeface="Times New Roman"/>
                <a:cs typeface="Times New Roman"/>
              </a:rPr>
              <a:t>i</a:t>
            </a:r>
            <a:r>
              <a:rPr dirty="0" sz="1000" spc="110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 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attraction)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10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78966" y="7404354"/>
            <a:ext cx="3143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tring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069338" y="7404354"/>
            <a:ext cx="2444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ty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p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79775" y="7404354"/>
            <a:ext cx="3784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57853" y="7416545"/>
            <a:ext cx="10668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>
                <a:solidFill>
                  <a:srgbClr val="494949"/>
                </a:solidFill>
                <a:latin typeface="Times New Roman"/>
                <a:cs typeface="Times New Roman"/>
              </a:rPr>
              <a:t>mi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663954" y="1837690"/>
            <a:ext cx="1027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list</a:t>
            </a:r>
            <a:r>
              <a:rPr dirty="0" sz="900" spc="434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events</a:t>
            </a:r>
            <a:r>
              <a:rPr dirty="0" sz="900" spc="64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001" y="2602738"/>
            <a:ext cx="1362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date</a:t>
            </a:r>
            <a:r>
              <a:rPr dirty="0" sz="900" spc="43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date  </a:t>
            </a:r>
            <a:r>
              <a:rPr dirty="0" sz="900" spc="2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r>
              <a:rPr dirty="0" sz="900" spc="64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None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954" y="3227958"/>
            <a:ext cx="14833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list  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festivals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r>
              <a:rPr dirty="0" sz="900" spc="65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None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63954" y="3999103"/>
            <a:ext cx="1733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string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username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2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r>
              <a:rPr dirty="0" sz="900" spc="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None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3954" y="4904359"/>
            <a:ext cx="17208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string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password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2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r>
              <a:rPr dirty="0" sz="900" spc="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None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3954" y="5532501"/>
            <a:ext cx="14954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string</a:t>
            </a:r>
            <a:r>
              <a:rPr dirty="0" sz="900" spc="45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name  </a:t>
            </a:r>
            <a:r>
              <a:rPr dirty="0" sz="900" spc="20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r>
              <a:rPr dirty="0" sz="900" spc="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None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3954" y="6440804"/>
            <a:ext cx="1567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string</a:t>
            </a:r>
            <a:r>
              <a:rPr dirty="0" sz="900" spc="459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cuisine</a:t>
            </a:r>
            <a:r>
              <a:rPr dirty="0" sz="900" spc="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2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None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7001" y="7346442"/>
            <a:ext cx="13525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float</a:t>
            </a:r>
            <a:r>
              <a:rPr dirty="0" sz="900" spc="434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rating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private</a:t>
            </a:r>
            <a:r>
              <a:rPr dirty="0" sz="900" spc="65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0.0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91709" y="1505457"/>
            <a:ext cx="845185" cy="5525135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algn="just" marL="12700" marR="5080">
              <a:lnSpc>
                <a:spcPct val="101099"/>
              </a:lnSpc>
              <a:spcBef>
                <a:spcPts val="85"/>
              </a:spcBef>
            </a:pP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</a:t>
            </a:r>
            <a:r>
              <a:rPr dirty="0" sz="900" spc="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h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dirty="0" sz="900" spc="2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P</a:t>
            </a:r>
            <a:r>
              <a:rPr dirty="0" sz="900" spc="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c</a:t>
            </a:r>
            <a:r>
              <a:rPr dirty="0" sz="900" spc="22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e </a:t>
            </a:r>
            <a:r>
              <a:rPr dirty="0" sz="900" spc="-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module.</a:t>
            </a:r>
            <a:endParaRPr sz="900">
              <a:latin typeface="Times New Roman"/>
              <a:cs typeface="Times New Roman"/>
            </a:endParaRPr>
          </a:p>
          <a:p>
            <a:pPr algn="just" marL="12700" marR="34290">
              <a:lnSpc>
                <a:spcPct val="101400"/>
              </a:lnSpc>
              <a:spcBef>
                <a:spcPts val="200"/>
              </a:spcBef>
            </a:pP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A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list of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events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35" b="1">
                <a:solidFill>
                  <a:srgbClr val="232323"/>
                </a:solidFill>
                <a:latin typeface="Times New Roman"/>
                <a:cs typeface="Times New Roman"/>
              </a:rPr>
              <a:t>added</a:t>
            </a:r>
            <a:r>
              <a:rPr dirty="0" sz="900" spc="4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to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itinerary</a:t>
            </a:r>
            <a:r>
              <a:rPr dirty="0" sz="900" spc="18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dirty="0" sz="900" spc="18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dirty="0" sz="900" spc="-21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I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 i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n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e r a r y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module.</a:t>
            </a:r>
            <a:endParaRPr sz="900">
              <a:latin typeface="Times New Roman"/>
              <a:cs typeface="Times New Roman"/>
            </a:endParaRPr>
          </a:p>
          <a:p>
            <a:pPr algn="just" marL="12700" marR="34290">
              <a:lnSpc>
                <a:spcPct val="101499"/>
              </a:lnSpc>
              <a:spcBef>
                <a:spcPts val="215"/>
              </a:spcBef>
            </a:pP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D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a t e o f t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h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e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planned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trip in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30" b="1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dirty="0" sz="900" spc="3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45" b="1">
                <a:solidFill>
                  <a:srgbClr val="232323"/>
                </a:solidFill>
                <a:latin typeface="Times New Roman"/>
                <a:cs typeface="Times New Roman"/>
              </a:rPr>
              <a:t>Itinerary </a:t>
            </a:r>
            <a:r>
              <a:rPr dirty="0" sz="900" spc="-2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module.</a:t>
            </a:r>
            <a:endParaRPr sz="900">
              <a:latin typeface="Times New Roman"/>
              <a:cs typeface="Times New Roman"/>
            </a:endParaRPr>
          </a:p>
          <a:p>
            <a:pPr marL="12700" marR="100965">
              <a:lnSpc>
                <a:spcPct val="101400"/>
              </a:lnSpc>
              <a:spcBef>
                <a:spcPts val="215"/>
              </a:spcBef>
            </a:pP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List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dirty="0" sz="900" spc="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upcoming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 festivals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in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dirty="0" sz="900" spc="-2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Lo</a:t>
            </a:r>
            <a:r>
              <a:rPr dirty="0" sz="900" spc="-20" b="1">
                <a:solidFill>
                  <a:srgbClr val="232323"/>
                </a:solidFill>
                <a:latin typeface="Times New Roman"/>
                <a:cs typeface="Times New Roman"/>
              </a:rPr>
              <a:t>c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Fe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ti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v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ls 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module.</a:t>
            </a:r>
            <a:endParaRPr sz="900">
              <a:latin typeface="Times New Roman"/>
              <a:cs typeface="Times New Roman"/>
            </a:endParaRPr>
          </a:p>
          <a:p>
            <a:pPr marL="12700" marR="82550">
              <a:lnSpc>
                <a:spcPct val="101400"/>
              </a:lnSpc>
              <a:spcBef>
                <a:spcPts val="215"/>
              </a:spcBef>
            </a:pP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U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er</a:t>
            </a:r>
            <a:r>
              <a:rPr dirty="0" sz="900" spc="-15" b="1">
                <a:solidFill>
                  <a:srgbClr val="232323"/>
                </a:solidFill>
                <a:latin typeface="Times New Roman"/>
                <a:cs typeface="Times New Roman"/>
              </a:rPr>
              <a:t>n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m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us</a:t>
            </a:r>
            <a:r>
              <a:rPr dirty="0" sz="900" spc="-15" b="1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d 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f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r</a:t>
            </a:r>
            <a:r>
              <a:rPr dirty="0" sz="900" spc="-6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g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g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i</a:t>
            </a:r>
            <a:r>
              <a:rPr dirty="0" sz="900" spc="-15" b="1">
                <a:solidFill>
                  <a:srgbClr val="232323"/>
                </a:solidFill>
                <a:latin typeface="Times New Roman"/>
                <a:cs typeface="Times New Roman"/>
              </a:rPr>
              <a:t>n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g</a:t>
            </a:r>
            <a:r>
              <a:rPr dirty="0" sz="900" spc="-2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in</a:t>
            </a:r>
            <a:r>
              <a:rPr dirty="0" sz="900" spc="-15" b="1">
                <a:solidFill>
                  <a:srgbClr val="232323"/>
                </a:solidFill>
                <a:latin typeface="Times New Roman"/>
                <a:cs typeface="Times New Roman"/>
              </a:rPr>
              <a:t>t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o 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system in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 the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User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 module.</a:t>
            </a:r>
            <a:endParaRPr sz="900">
              <a:latin typeface="Times New Roman"/>
              <a:cs typeface="Times New Roman"/>
            </a:endParaRPr>
          </a:p>
          <a:p>
            <a:pPr algn="just" marL="12700" marR="23495">
              <a:lnSpc>
                <a:spcPct val="101099"/>
              </a:lnSpc>
              <a:spcBef>
                <a:spcPts val="225"/>
              </a:spcBef>
            </a:pPr>
            <a:r>
              <a:rPr dirty="0" sz="900" spc="45" b="1">
                <a:solidFill>
                  <a:srgbClr val="232323"/>
                </a:solidFill>
                <a:latin typeface="Times New Roman"/>
                <a:cs typeface="Times New Roman"/>
              </a:rPr>
              <a:t>Password</a:t>
            </a:r>
            <a:r>
              <a:rPr dirty="0" sz="900" spc="5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for </a:t>
            </a:r>
            <a:r>
              <a:rPr dirty="0" sz="900" spc="-2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user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login 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in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dirty="0" sz="900" spc="-2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User</a:t>
            </a:r>
            <a:r>
              <a:rPr dirty="0" sz="900" spc="-4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module.</a:t>
            </a:r>
            <a:endParaRPr sz="900">
              <a:latin typeface="Times New Roman"/>
              <a:cs typeface="Times New Roman"/>
            </a:endParaRPr>
          </a:p>
          <a:p>
            <a:pPr marL="12700" marR="59690">
              <a:lnSpc>
                <a:spcPct val="101400"/>
              </a:lnSpc>
              <a:spcBef>
                <a:spcPts val="215"/>
              </a:spcBef>
            </a:pP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Name of the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restaurant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or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hotel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in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Restaurant and </a:t>
            </a:r>
            <a:r>
              <a:rPr dirty="0" sz="900" spc="-2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H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dirty="0" sz="900" spc="-15" b="1">
                <a:solidFill>
                  <a:srgbClr val="232323"/>
                </a:solidFill>
                <a:latin typeface="Times New Roman"/>
                <a:cs typeface="Times New Roman"/>
              </a:rPr>
              <a:t>t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ls</a:t>
            </a:r>
            <a:r>
              <a:rPr dirty="0" sz="900" spc="-6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m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d</a:t>
            </a:r>
            <a:r>
              <a:rPr dirty="0" sz="900" spc="-15" b="1">
                <a:solidFill>
                  <a:srgbClr val="232323"/>
                </a:solidFill>
                <a:latin typeface="Times New Roman"/>
                <a:cs typeface="Times New Roman"/>
              </a:rPr>
              <a:t>u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le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s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  <a:p>
            <a:pPr marL="12700" marR="106045">
              <a:lnSpc>
                <a:spcPct val="101699"/>
              </a:lnSpc>
              <a:spcBef>
                <a:spcPts val="210"/>
              </a:spcBef>
            </a:pP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Type</a:t>
            </a:r>
            <a:r>
              <a:rPr dirty="0" sz="900" spc="229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cuisine offered </a:t>
            </a:r>
            <a:r>
              <a:rPr dirty="0" sz="900" spc="-2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by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 a</a:t>
            </a:r>
            <a:endParaRPr sz="900">
              <a:latin typeface="Times New Roman"/>
              <a:cs typeface="Times New Roman"/>
            </a:endParaRPr>
          </a:p>
          <a:p>
            <a:pPr algn="just" marL="12700" marR="34925">
              <a:lnSpc>
                <a:spcPct val="101099"/>
              </a:lnSpc>
              <a:spcBef>
                <a:spcPts val="10"/>
              </a:spcBef>
            </a:pPr>
            <a:r>
              <a:rPr dirty="0" sz="900" spc="45" b="1">
                <a:solidFill>
                  <a:srgbClr val="232323"/>
                </a:solidFill>
                <a:latin typeface="Times New Roman"/>
                <a:cs typeface="Times New Roman"/>
              </a:rPr>
              <a:t>restaurant</a:t>
            </a:r>
            <a:r>
              <a:rPr dirty="0" sz="900" spc="5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in </a:t>
            </a:r>
            <a:r>
              <a:rPr dirty="0" sz="900" spc="-21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Restaurant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 module.</a:t>
            </a:r>
            <a:endParaRPr sz="900">
              <a:latin typeface="Times New Roman"/>
              <a:cs typeface="Times New Roman"/>
            </a:endParaRPr>
          </a:p>
          <a:p>
            <a:pPr marL="12700" marR="102870">
              <a:lnSpc>
                <a:spcPct val="101099"/>
              </a:lnSpc>
              <a:spcBef>
                <a:spcPts val="215"/>
              </a:spcBef>
            </a:pP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Rating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of a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hotel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in 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H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dirty="0" sz="900" spc="-15" b="1">
                <a:solidFill>
                  <a:srgbClr val="232323"/>
                </a:solidFill>
                <a:latin typeface="Times New Roman"/>
                <a:cs typeface="Times New Roman"/>
              </a:rPr>
              <a:t>t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ls</a:t>
            </a:r>
            <a:r>
              <a:rPr dirty="0" sz="900" spc="-6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900" spc="5" b="1">
                <a:solidFill>
                  <a:srgbClr val="232323"/>
                </a:solidFill>
                <a:latin typeface="Times New Roman"/>
                <a:cs typeface="Times New Roman"/>
              </a:rPr>
              <a:t>m</a:t>
            </a:r>
            <a:r>
              <a:rPr dirty="0" sz="900" spc="-10" b="1">
                <a:solidFill>
                  <a:srgbClr val="232323"/>
                </a:solidFill>
                <a:latin typeface="Times New Roman"/>
                <a:cs typeface="Times New Roman"/>
              </a:rPr>
              <a:t>o</a:t>
            </a:r>
            <a:r>
              <a:rPr dirty="0" sz="900" spc="-5" b="1">
                <a:solidFill>
                  <a:srgbClr val="232323"/>
                </a:solidFill>
                <a:latin typeface="Times New Roman"/>
                <a:cs typeface="Times New Roman"/>
              </a:rPr>
              <a:t>du</a:t>
            </a:r>
            <a:r>
              <a:rPr dirty="0" sz="900" b="1">
                <a:solidFill>
                  <a:srgbClr val="232323"/>
                </a:solidFill>
                <a:latin typeface="Times New Roman"/>
                <a:cs typeface="Times New Roman"/>
              </a:rPr>
              <a:t>le.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9130" y="973582"/>
            <a:ext cx="233553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b="1">
                <a:latin typeface="Times New Roman"/>
                <a:cs typeface="Times New Roman"/>
              </a:rPr>
              <a:t>TAB</a:t>
            </a:r>
            <a:r>
              <a:rPr dirty="0" sz="1700" spc="-10" b="1">
                <a:latin typeface="Times New Roman"/>
                <a:cs typeface="Times New Roman"/>
              </a:rPr>
              <a:t>L</a:t>
            </a:r>
            <a:r>
              <a:rPr dirty="0" sz="1700" b="1">
                <a:latin typeface="Times New Roman"/>
                <a:cs typeface="Times New Roman"/>
              </a:rPr>
              <a:t>E</a:t>
            </a:r>
            <a:r>
              <a:rPr dirty="0" sz="1700" spc="-40" b="1">
                <a:latin typeface="Times New Roman"/>
                <a:cs typeface="Times New Roman"/>
              </a:rPr>
              <a:t> </a:t>
            </a:r>
            <a:r>
              <a:rPr dirty="0" sz="1700" spc="-10" b="1">
                <a:latin typeface="Times New Roman"/>
                <a:cs typeface="Times New Roman"/>
              </a:rPr>
              <a:t>O</a:t>
            </a:r>
            <a:r>
              <a:rPr dirty="0" sz="1700" b="1">
                <a:latin typeface="Times New Roman"/>
                <a:cs typeface="Times New Roman"/>
              </a:rPr>
              <a:t>F</a:t>
            </a:r>
            <a:r>
              <a:rPr dirty="0" sz="1700" spc="-11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C</a:t>
            </a:r>
            <a:r>
              <a:rPr dirty="0" sz="1700" spc="-20" b="1">
                <a:latin typeface="Times New Roman"/>
                <a:cs typeface="Times New Roman"/>
              </a:rPr>
              <a:t>O</a:t>
            </a:r>
            <a:r>
              <a:rPr dirty="0" sz="1700" b="1">
                <a:latin typeface="Times New Roman"/>
                <a:cs typeface="Times New Roman"/>
              </a:rPr>
              <a:t>N</a:t>
            </a:r>
            <a:r>
              <a:rPr dirty="0" sz="1700" spc="-10" b="1">
                <a:latin typeface="Times New Roman"/>
                <a:cs typeface="Times New Roman"/>
              </a:rPr>
              <a:t>T</a:t>
            </a:r>
            <a:r>
              <a:rPr dirty="0" sz="1700" b="1">
                <a:latin typeface="Times New Roman"/>
                <a:cs typeface="Times New Roman"/>
              </a:rPr>
              <a:t>ENTS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0772" y="1383538"/>
            <a:ext cx="2315845" cy="1575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7645" marR="1300480" indent="-195580">
              <a:lnSpc>
                <a:spcPct val="118300"/>
              </a:lnSpc>
              <a:spcBef>
                <a:spcPts val="100"/>
              </a:spcBef>
              <a:tabLst>
                <a:tab pos="70104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Cha</a:t>
            </a:r>
            <a:r>
              <a:rPr dirty="0" sz="1200" b="1">
                <a:latin typeface="Times New Roman"/>
                <a:cs typeface="Times New Roman"/>
              </a:rPr>
              <a:t>p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r	Title  </a:t>
            </a:r>
            <a:r>
              <a:rPr dirty="0" sz="1200" spc="-5" b="1"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550545" indent="-267335">
              <a:lnSpc>
                <a:spcPct val="100000"/>
              </a:lnSpc>
              <a:buAutoNum type="arabicPeriod"/>
              <a:tabLst>
                <a:tab pos="550545" algn="l"/>
                <a:tab pos="55118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550545" indent="-267335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550545" algn="l"/>
                <a:tab pos="55118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P</a:t>
            </a:r>
            <a:r>
              <a:rPr dirty="0" sz="1200" spc="-10" b="1">
                <a:latin typeface="Times New Roman"/>
                <a:cs typeface="Times New Roman"/>
              </a:rPr>
              <a:t>R</a:t>
            </a:r>
            <a:r>
              <a:rPr dirty="0" sz="1200" spc="-10" b="1">
                <a:latin typeface="Times New Roman"/>
                <a:cs typeface="Times New Roman"/>
              </a:rPr>
              <a:t>OB</a:t>
            </a:r>
            <a:r>
              <a:rPr dirty="0" sz="1200" b="1">
                <a:latin typeface="Times New Roman"/>
                <a:cs typeface="Times New Roman"/>
              </a:rPr>
              <a:t>LEM</a:t>
            </a:r>
            <a:r>
              <a:rPr dirty="0" sz="1200" spc="-9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b="1">
                <a:latin typeface="Times New Roman"/>
                <a:cs typeface="Times New Roman"/>
              </a:rPr>
              <a:t>TATE</a:t>
            </a:r>
            <a:r>
              <a:rPr dirty="0" sz="1200" spc="-5" b="1">
                <a:latin typeface="Times New Roman"/>
                <a:cs typeface="Times New Roman"/>
              </a:rPr>
              <a:t>M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NT</a:t>
            </a:r>
            <a:endParaRPr sz="1200">
              <a:latin typeface="Times New Roman"/>
              <a:cs typeface="Times New Roman"/>
            </a:endParaRPr>
          </a:p>
          <a:p>
            <a:pPr marL="550545" indent="-267335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550545" algn="l"/>
                <a:tab pos="551180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LITERATURE</a:t>
            </a:r>
            <a:r>
              <a:rPr dirty="0" sz="1200" spc="-4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REVIEW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59254" y="3006979"/>
            <a:ext cx="3742690" cy="52387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94640" indent="-267970">
              <a:lnSpc>
                <a:spcPts val="1185"/>
              </a:lnSpc>
              <a:buSzPct val="133333"/>
              <a:buAutoNum type="arabicPeriod"/>
              <a:tabLst>
                <a:tab pos="294640" algn="l"/>
                <a:tab pos="295275" algn="l"/>
              </a:tabLst>
            </a:pPr>
            <a:r>
              <a:rPr dirty="0" sz="900" spc="-5" b="1">
                <a:latin typeface="Times New Roman"/>
                <a:cs typeface="Times New Roman"/>
              </a:rPr>
              <a:t>Multi-agent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Itineary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planning</a:t>
            </a:r>
            <a:r>
              <a:rPr dirty="0" sz="900" spc="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based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voronoi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diving</a:t>
            </a:r>
            <a:r>
              <a:rPr dirty="0" sz="900" b="1">
                <a:latin typeface="Times New Roman"/>
                <a:cs typeface="Times New Roman"/>
              </a:rPr>
              <a:t> and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Discrete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multi</a:t>
            </a:r>
            <a:endParaRPr sz="900">
              <a:latin typeface="Times New Roman"/>
              <a:cs typeface="Times New Roman"/>
            </a:endParaRPr>
          </a:p>
          <a:p>
            <a:pPr marL="294640">
              <a:lnSpc>
                <a:spcPts val="1025"/>
              </a:lnSpc>
            </a:pPr>
            <a:r>
              <a:rPr dirty="0" sz="900" b="1">
                <a:latin typeface="Times New Roman"/>
                <a:cs typeface="Times New Roman"/>
              </a:rPr>
              <a:t>objective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Particle Swarm optimisation</a:t>
            </a:r>
            <a:endParaRPr sz="9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spcBef>
                <a:spcPts val="370"/>
              </a:spcBef>
              <a:buSzPct val="133333"/>
              <a:buAutoNum type="arabicPeriod" startAt="2"/>
              <a:tabLst>
                <a:tab pos="279400" algn="l"/>
                <a:tab pos="280035" algn="l"/>
              </a:tabLst>
            </a:pPr>
            <a:r>
              <a:rPr dirty="0" sz="900" spc="-5" b="1">
                <a:latin typeface="Times New Roman"/>
                <a:cs typeface="Times New Roman"/>
              </a:rPr>
              <a:t>Improving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itinerary</a:t>
            </a:r>
            <a:r>
              <a:rPr dirty="0" sz="900" spc="2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recommendations</a:t>
            </a:r>
            <a:r>
              <a:rPr dirty="0" sz="900" spc="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for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tourists through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9153" y="3500754"/>
            <a:ext cx="25336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Times New Roman"/>
                <a:cs typeface="Times New Roman"/>
              </a:rPr>
              <a:t>metaheuristic</a:t>
            </a:r>
            <a:r>
              <a:rPr dirty="0" sz="900" spc="2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algorithms: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an</a:t>
            </a:r>
            <a:r>
              <a:rPr dirty="0" sz="900" spc="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optimization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proposal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59254" y="3682492"/>
            <a:ext cx="3964940" cy="82105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79400" indent="-267335">
              <a:lnSpc>
                <a:spcPct val="100000"/>
              </a:lnSpc>
              <a:spcBef>
                <a:spcPts val="130"/>
              </a:spcBef>
              <a:buSzPct val="133333"/>
              <a:buAutoNum type="arabicPeriod" startAt="3"/>
              <a:tabLst>
                <a:tab pos="279400" algn="l"/>
                <a:tab pos="280035" algn="l"/>
              </a:tabLst>
            </a:pPr>
            <a:r>
              <a:rPr dirty="0" sz="900" spc="-5" b="1">
                <a:latin typeface="Times New Roman"/>
                <a:cs typeface="Times New Roman"/>
              </a:rPr>
              <a:t>Graph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neural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network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for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traffic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forecasting: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Survey</a:t>
            </a:r>
            <a:endParaRPr sz="900">
              <a:latin typeface="Times New Roman"/>
              <a:cs typeface="Times New Roman"/>
            </a:endParaRPr>
          </a:p>
          <a:p>
            <a:pPr marL="279400" indent="-267335">
              <a:lnSpc>
                <a:spcPct val="100000"/>
              </a:lnSpc>
              <a:spcBef>
                <a:spcPts val="385"/>
              </a:spcBef>
              <a:buSzPct val="133333"/>
              <a:buAutoNum type="arabicPeriod" startAt="3"/>
              <a:tabLst>
                <a:tab pos="279400" algn="l"/>
                <a:tab pos="280035" algn="l"/>
              </a:tabLst>
            </a:pPr>
            <a:r>
              <a:rPr dirty="0" sz="900" spc="-5" b="1">
                <a:latin typeface="Times New Roman"/>
                <a:cs typeface="Times New Roman"/>
              </a:rPr>
              <a:t>Travelplanner: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benchmark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for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real-world</a:t>
            </a:r>
            <a:r>
              <a:rPr dirty="0" sz="900" spc="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planning</a:t>
            </a:r>
            <a:r>
              <a:rPr dirty="0" sz="900" spc="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with </a:t>
            </a:r>
            <a:r>
              <a:rPr dirty="0" sz="900" b="1">
                <a:latin typeface="Times New Roman"/>
                <a:cs typeface="Times New Roman"/>
              </a:rPr>
              <a:t>language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agents</a:t>
            </a:r>
            <a:endParaRPr sz="900">
              <a:latin typeface="Times New Roman"/>
              <a:cs typeface="Times New Roman"/>
            </a:endParaRPr>
          </a:p>
          <a:p>
            <a:pPr marL="300990" indent="-287655">
              <a:lnSpc>
                <a:spcPct val="100000"/>
              </a:lnSpc>
              <a:spcBef>
                <a:spcPts val="409"/>
              </a:spcBef>
              <a:buAutoNum type="arabicPeriod" startAt="3"/>
              <a:tabLst>
                <a:tab pos="300990" algn="l"/>
                <a:tab pos="301625" algn="l"/>
              </a:tabLst>
            </a:pPr>
            <a:r>
              <a:rPr dirty="0" sz="900" spc="-5" b="1">
                <a:latin typeface="Times New Roman"/>
                <a:cs typeface="Times New Roman"/>
              </a:rPr>
              <a:t>Trip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Itinerary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Planning:</a:t>
            </a:r>
            <a:r>
              <a:rPr dirty="0" sz="900" spc="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</a:t>
            </a:r>
            <a:r>
              <a:rPr dirty="0" sz="900" spc="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Bio-inspired</a:t>
            </a:r>
            <a:r>
              <a:rPr dirty="0" sz="900" spc="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Metaheuristic</a:t>
            </a:r>
            <a:r>
              <a:rPr dirty="0" sz="900" spc="2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Approach.</a:t>
            </a:r>
            <a:endParaRPr sz="900">
              <a:latin typeface="Times New Roman"/>
              <a:cs typeface="Times New Roman"/>
            </a:endParaRPr>
          </a:p>
          <a:p>
            <a:pPr marL="300990" indent="-287655">
              <a:lnSpc>
                <a:spcPct val="100000"/>
              </a:lnSpc>
              <a:spcBef>
                <a:spcPts val="395"/>
              </a:spcBef>
              <a:buAutoNum type="arabicPeriod" startAt="3"/>
              <a:tabLst>
                <a:tab pos="300990" algn="l"/>
                <a:tab pos="301625" algn="l"/>
              </a:tabLst>
            </a:pPr>
            <a:r>
              <a:rPr dirty="0" sz="900" spc="-5" b="1">
                <a:latin typeface="Times New Roman"/>
                <a:cs typeface="Times New Roman"/>
              </a:rPr>
              <a:t>Large Language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Models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for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Travel </a:t>
            </a:r>
            <a:r>
              <a:rPr dirty="0" sz="900" spc="-5" b="1">
                <a:latin typeface="Times New Roman"/>
                <a:cs typeface="Times New Roman"/>
              </a:rPr>
              <a:t>Behavior</a:t>
            </a:r>
            <a:r>
              <a:rPr dirty="0" sz="900" spc="2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Prediction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66509" y="1574038"/>
            <a:ext cx="6007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Page</a:t>
            </a:r>
            <a:r>
              <a:rPr dirty="0" sz="1200" spc="-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No.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84442" y="2144014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08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84442" y="247319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4442" y="2803906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04254" y="3330067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04254" y="3855846"/>
            <a:ext cx="215900" cy="73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141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18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dirty="0" sz="1200">
                <a:latin typeface="Times New Roman"/>
                <a:cs typeface="Times New Roman"/>
              </a:rPr>
              <a:t>19</a:t>
            </a:r>
            <a:endParaRPr sz="1200">
              <a:latin typeface="Times New Roman"/>
              <a:cs typeface="Times New Roman"/>
            </a:endParaRPr>
          </a:p>
          <a:p>
            <a:pPr marL="508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21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87754" y="4767537"/>
          <a:ext cx="5627370" cy="1819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0085"/>
                <a:gridCol w="1137285"/>
              </a:tblGrid>
              <a:tr h="248977">
                <a:tc>
                  <a:txBody>
                    <a:bodyPr/>
                    <a:lstStyle/>
                    <a:p>
                      <a:pPr marL="31750">
                        <a:lnSpc>
                          <a:spcPts val="1310"/>
                        </a:lnSpc>
                        <a:tabLst>
                          <a:tab pos="297815" algn="l"/>
                        </a:tabLst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4.	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PROJECT</a:t>
                      </a:r>
                      <a:r>
                        <a:rPr dirty="0" sz="1200" spc="-5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REQUIREMENTS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SPECIFICATION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131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  <a:tr h="3300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  <a:tabLst>
                          <a:tab pos="297815" algn="l"/>
                        </a:tabLst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5.	HIGH 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EVEL</a:t>
                      </a:r>
                      <a:r>
                        <a:rPr dirty="0" sz="12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DES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G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OCU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</a:tr>
              <a:tr h="33007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297815" algn="l"/>
                        </a:tabLst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6.	LOW</a:t>
                      </a:r>
                      <a:r>
                        <a:rPr dirty="0" sz="1200" spc="-3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LEVEL</a:t>
                      </a:r>
                      <a:r>
                        <a:rPr dirty="0" sz="1200" spc="-6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DES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GN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DOC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</a:tr>
              <a:tr h="329946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0"/>
                        </a:spcBef>
                        <a:tabLst>
                          <a:tab pos="297815" algn="l"/>
                        </a:tabLst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7.	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DESIGN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3500"/>
                </a:tc>
              </a:tr>
              <a:tr h="33070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297815" algn="l"/>
                        </a:tabLst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8.	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dirty="0" sz="1200" spc="-3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METHODOLOGY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</a:tr>
              <a:tr h="249739">
                <a:tc>
                  <a:txBody>
                    <a:bodyPr/>
                    <a:lstStyle/>
                    <a:p>
                      <a:pPr marL="31750">
                        <a:lnSpc>
                          <a:spcPts val="1360"/>
                        </a:lnSpc>
                        <a:spcBef>
                          <a:spcPts val="505"/>
                        </a:spcBef>
                        <a:tabLst>
                          <a:tab pos="297815" algn="l"/>
                        </a:tabLst>
                      </a:pPr>
                      <a:r>
                        <a:rPr dirty="0" sz="1200" b="1">
                          <a:latin typeface="Times New Roman"/>
                          <a:cs typeface="Times New Roman"/>
                        </a:rPr>
                        <a:t>9.	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LE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1200" spc="-70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dirty="0" sz="1200" spc="-10" b="1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U</a:t>
                      </a:r>
                      <a:r>
                        <a:rPr dirty="0" sz="1200" spc="-20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dirty="0" sz="1200" spc="-15" b="1">
                          <a:latin typeface="Times New Roman"/>
                          <a:cs typeface="Times New Roman"/>
                        </a:rPr>
                        <a:t>D</a:t>
                      </a:r>
                      <a:r>
                        <a:rPr dirty="0" sz="1200" b="1">
                          <a:latin typeface="Times New Roman"/>
                          <a:cs typeface="Times New Roman"/>
                        </a:rPr>
                        <a:t>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  <a:tc>
                  <a:txBody>
                    <a:bodyPr/>
                    <a:lstStyle/>
                    <a:p>
                      <a:pPr algn="r" marR="26670">
                        <a:lnSpc>
                          <a:spcPts val="1360"/>
                        </a:lnSpc>
                        <a:spcBef>
                          <a:spcPts val="505"/>
                        </a:spcBef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62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4135"/>
                </a:tc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1145844" y="6605396"/>
            <a:ext cx="2952115" cy="539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2625">
              <a:lnSpc>
                <a:spcPct val="100000"/>
              </a:lnSpc>
              <a:spcBef>
                <a:spcPts val="100"/>
              </a:spcBef>
            </a:pP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  <a:tabLst>
                <a:tab pos="347345" algn="l"/>
              </a:tabLst>
            </a:pPr>
            <a:r>
              <a:rPr dirty="0" sz="1200" b="1">
                <a:latin typeface="Times New Roman"/>
                <a:cs typeface="Times New Roman"/>
              </a:rPr>
              <a:t>10.	</a:t>
            </a:r>
            <a:r>
              <a:rPr dirty="0" sz="1200" spc="-10" b="1">
                <a:latin typeface="Times New Roman"/>
                <a:cs typeface="Times New Roman"/>
              </a:rPr>
              <a:t>CONCLUSION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FUTURE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8852" y="7232142"/>
            <a:ext cx="2946400" cy="461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6865">
              <a:lnSpc>
                <a:spcPct val="119200"/>
              </a:lnSpc>
              <a:spcBef>
                <a:spcPts val="100"/>
              </a:spcBef>
              <a:tabLst>
                <a:tab pos="664845" algn="l"/>
              </a:tabLst>
            </a:pPr>
            <a:r>
              <a:rPr dirty="0" sz="1200" b="1">
                <a:latin typeface="Times New Roman"/>
                <a:cs typeface="Times New Roman"/>
              </a:rPr>
              <a:t>11.	</a:t>
            </a:r>
            <a:r>
              <a:rPr dirty="0" sz="1200" spc="-5" b="1">
                <a:latin typeface="Times New Roman"/>
                <a:cs typeface="Times New Roman"/>
              </a:rPr>
              <a:t>REFERENCES/BIBLIOGRAPHY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10" b="1">
                <a:latin typeface="Times New Roman"/>
                <a:cs typeface="Times New Roman"/>
              </a:rPr>
              <a:t>P</a:t>
            </a:r>
            <a:r>
              <a:rPr dirty="0" sz="1200" spc="-20" b="1">
                <a:latin typeface="Times New Roman"/>
                <a:cs typeface="Times New Roman"/>
              </a:rPr>
              <a:t>P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N</a:t>
            </a:r>
            <a:r>
              <a:rPr dirty="0" sz="1200" spc="-10" b="1">
                <a:latin typeface="Times New Roman"/>
                <a:cs typeface="Times New Roman"/>
              </a:rPr>
              <a:t>D</a:t>
            </a:r>
            <a:r>
              <a:rPr dirty="0" sz="1200" spc="-20" b="1">
                <a:latin typeface="Times New Roman"/>
                <a:cs typeface="Times New Roman"/>
              </a:rPr>
              <a:t>I</a:t>
            </a:r>
            <a:r>
              <a:rPr dirty="0" sz="1200" spc="-5" b="1">
                <a:latin typeface="Times New Roman"/>
                <a:cs typeface="Times New Roman"/>
              </a:rPr>
              <a:t>X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20" b="1">
                <a:latin typeface="Times New Roman"/>
                <a:cs typeface="Times New Roman"/>
              </a:rPr>
              <a:t>D</a:t>
            </a:r>
            <a:r>
              <a:rPr dirty="0" sz="1200" b="1">
                <a:latin typeface="Times New Roman"/>
                <a:cs typeface="Times New Roman"/>
              </a:rPr>
              <a:t>E</a:t>
            </a:r>
            <a:r>
              <a:rPr dirty="0" sz="1200" spc="-15" b="1">
                <a:latin typeface="Times New Roman"/>
                <a:cs typeface="Times New Roman"/>
              </a:rPr>
              <a:t>F</a:t>
            </a:r>
            <a:r>
              <a:rPr dirty="0" sz="1200" spc="-5" b="1">
                <a:latin typeface="Times New Roman"/>
                <a:cs typeface="Times New Roman"/>
              </a:rPr>
              <a:t>I</a:t>
            </a:r>
            <a:r>
              <a:rPr dirty="0" sz="1200" spc="-20" b="1">
                <a:latin typeface="Times New Roman"/>
                <a:cs typeface="Times New Roman"/>
              </a:rPr>
              <a:t>N</a:t>
            </a:r>
            <a:r>
              <a:rPr dirty="0" sz="1200" spc="-20" b="1">
                <a:latin typeface="Times New Roman"/>
                <a:cs typeface="Times New Roman"/>
              </a:rPr>
              <a:t>I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20" b="1">
                <a:latin typeface="Times New Roman"/>
                <a:cs typeface="Times New Roman"/>
              </a:rPr>
              <a:t>I</a:t>
            </a:r>
            <a:r>
              <a:rPr dirty="0" sz="1200" spc="-5" b="1">
                <a:latin typeface="Times New Roman"/>
                <a:cs typeface="Times New Roman"/>
              </a:rPr>
              <a:t>O</a:t>
            </a:r>
            <a:r>
              <a:rPr dirty="0" sz="1200" spc="-20" b="1">
                <a:latin typeface="Times New Roman"/>
                <a:cs typeface="Times New Roman"/>
              </a:rPr>
              <a:t>N</a:t>
            </a: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b="1">
                <a:latin typeface="Times New Roman"/>
                <a:cs typeface="Times New Roman"/>
              </a:rPr>
              <a:t>,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10" b="1">
                <a:latin typeface="Times New Roman"/>
                <a:cs typeface="Times New Roman"/>
              </a:rPr>
              <a:t>C</a:t>
            </a:r>
            <a:r>
              <a:rPr dirty="0" sz="1200" spc="-5" b="1">
                <a:latin typeface="Times New Roman"/>
                <a:cs typeface="Times New Roman"/>
              </a:rPr>
              <a:t>RON</a:t>
            </a:r>
            <a:r>
              <a:rPr dirty="0" sz="1200" spc="-10" b="1">
                <a:latin typeface="Times New Roman"/>
                <a:cs typeface="Times New Roman"/>
              </a:rPr>
              <a:t>Y</a:t>
            </a:r>
            <a:r>
              <a:rPr dirty="0" sz="1200" b="1">
                <a:latin typeface="Times New Roman"/>
                <a:cs typeface="Times New Roman"/>
              </a:rPr>
              <a:t>M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7969" y="7267193"/>
            <a:ext cx="1778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76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1813305"/>
            <a:ext cx="169418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USE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CASE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DIAGRAM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1489" y="2180589"/>
            <a:ext cx="1638935" cy="570026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391158" y="1599946"/>
            <a:ext cx="1067435" cy="405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1295">
              <a:lnSpc>
                <a:spcPts val="1315"/>
              </a:lnSpc>
              <a:spcBef>
                <a:spcPts val="100"/>
              </a:spcBef>
            </a:pPr>
            <a:r>
              <a:rPr dirty="0" sz="1100" spc="-5" b="1">
                <a:solidFill>
                  <a:srgbClr val="232323"/>
                </a:solidFill>
                <a:latin typeface="Times New Roman"/>
                <a:cs typeface="Times New Roman"/>
              </a:rPr>
              <a:t>Use</a:t>
            </a:r>
            <a:r>
              <a:rPr dirty="0" sz="1100" spc="-35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232323"/>
                </a:solidFill>
                <a:latin typeface="Times New Roman"/>
                <a:cs typeface="Times New Roman"/>
              </a:rPr>
              <a:t>Case</a:t>
            </a:r>
            <a:r>
              <a:rPr dirty="0" sz="1100" spc="-30" b="1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100" spc="-5" b="1">
                <a:solidFill>
                  <a:srgbClr val="232323"/>
                </a:solidFill>
                <a:latin typeface="Times New Roman"/>
                <a:cs typeface="Times New Roman"/>
              </a:rPr>
              <a:t>Item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675"/>
              </a:lnSpc>
            </a:pP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P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red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i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ct</a:t>
            </a:r>
            <a:r>
              <a:rPr dirty="0" sz="1400" spc="-8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Tra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f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f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ic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35577" y="1599946"/>
            <a:ext cx="7175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 b="1">
                <a:solidFill>
                  <a:srgbClr val="232323"/>
                </a:solidFill>
                <a:latin typeface="Times New Roman"/>
                <a:cs typeface="Times New Roman"/>
              </a:rPr>
              <a:t>Description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6858" y="3137128"/>
            <a:ext cx="1350645" cy="5073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4300">
              <a:lnSpc>
                <a:spcPct val="112900"/>
              </a:lnSpc>
              <a:spcBef>
                <a:spcPts val="95"/>
              </a:spcBef>
            </a:pP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Ex</a:t>
            </a:r>
            <a:r>
              <a:rPr dirty="0" sz="1400" spc="5">
                <a:solidFill>
                  <a:srgbClr val="232323"/>
                </a:solidFill>
                <a:latin typeface="Calibri"/>
                <a:cs typeface="Calibri"/>
              </a:rPr>
              <a:t>p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l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o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re</a:t>
            </a:r>
            <a:r>
              <a:rPr dirty="0" sz="1400" spc="-6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P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la</a:t>
            </a:r>
            <a:r>
              <a:rPr dirty="0" sz="1400" spc="5">
                <a:solidFill>
                  <a:srgbClr val="232323"/>
                </a:solidFill>
                <a:latin typeface="Calibri"/>
                <a:cs typeface="Calibri"/>
              </a:rPr>
              <a:t>c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es</a:t>
            </a:r>
            <a:r>
              <a:rPr dirty="0" sz="1400" spc="-6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of 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Interest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76858" y="4222216"/>
            <a:ext cx="876935" cy="534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114300">
              <a:lnSpc>
                <a:spcPct val="119300"/>
              </a:lnSpc>
              <a:spcBef>
                <a:spcPts val="95"/>
              </a:spcBef>
            </a:pP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Hotels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&amp; </a:t>
            </a:r>
            <a:r>
              <a:rPr dirty="0" sz="1400" spc="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R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e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s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ta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ur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a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n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t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91158" y="5032375"/>
            <a:ext cx="104711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Lo</a:t>
            </a:r>
            <a:r>
              <a:rPr dirty="0" sz="1400" spc="5">
                <a:solidFill>
                  <a:srgbClr val="232323"/>
                </a:solidFill>
                <a:latin typeface="Calibri"/>
                <a:cs typeface="Calibri"/>
              </a:rPr>
              <a:t>c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al</a:t>
            </a:r>
            <a:r>
              <a:rPr dirty="0" sz="1400" spc="-5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Fest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i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vals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91158" y="6126860"/>
            <a:ext cx="64389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Itinerary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91158" y="7218426"/>
            <a:ext cx="66230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W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e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ather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1239" y="2111096"/>
            <a:ext cx="3310254" cy="29444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0160" indent="88265">
              <a:lnSpc>
                <a:spcPct val="118600"/>
              </a:lnSpc>
              <a:spcBef>
                <a:spcPts val="95"/>
              </a:spcBef>
            </a:pP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user can use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Google Maps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to get traffic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updates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or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predict</a:t>
            </a:r>
            <a:r>
              <a:rPr dirty="0" sz="1400" spc="-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travel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times</a:t>
            </a:r>
            <a:r>
              <a:rPr dirty="0" sz="1400" spc="-2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based</a:t>
            </a:r>
            <a:r>
              <a:rPr dirty="0" sz="1400" spc="-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on</a:t>
            </a:r>
            <a:r>
              <a:rPr dirty="0" sz="1400" spc="-2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real- </a:t>
            </a:r>
            <a:r>
              <a:rPr dirty="0" sz="1400" spc="-3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time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data,</a:t>
            </a:r>
            <a:r>
              <a:rPr dirty="0" sz="1400" spc="-4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which</a:t>
            </a:r>
            <a:r>
              <a:rPr dirty="0" sz="1400" spc="-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helps</a:t>
            </a:r>
            <a:r>
              <a:rPr dirty="0" sz="1400" spc="-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in</a:t>
            </a:r>
            <a:r>
              <a:rPr dirty="0" sz="1400" spc="-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planning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routes</a:t>
            </a:r>
            <a:r>
              <a:rPr dirty="0" sz="1400" spc="-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and </a:t>
            </a:r>
            <a:r>
              <a:rPr dirty="0" sz="1400" spc="-3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estimating</a:t>
            </a:r>
            <a:r>
              <a:rPr dirty="0" sz="1400" spc="-4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travel</a:t>
            </a:r>
            <a:r>
              <a:rPr dirty="0" sz="1400" spc="-4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duration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between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locations</a:t>
            </a:r>
            <a:endParaRPr sz="1400">
              <a:latin typeface="Calibri"/>
              <a:cs typeface="Calibri"/>
            </a:endParaRPr>
          </a:p>
          <a:p>
            <a:pPr marL="12700" marR="5080" indent="88265">
              <a:lnSpc>
                <a:spcPct val="118800"/>
              </a:lnSpc>
              <a:spcBef>
                <a:spcPts val="555"/>
              </a:spcBef>
            </a:pP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user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can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discover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nearby attractions,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tourist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sites,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or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points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of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interest. They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can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choose</a:t>
            </a:r>
            <a:r>
              <a:rPr dirty="0" sz="1400" spc="-4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to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explore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historical</a:t>
            </a:r>
            <a:r>
              <a:rPr dirty="0" sz="1400" spc="-4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landmarks,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parks, </a:t>
            </a:r>
            <a:r>
              <a:rPr dirty="0" sz="1400" spc="-3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museums, or other</a:t>
            </a:r>
            <a:r>
              <a:rPr dirty="0" sz="1400" spc="-2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popular places.</a:t>
            </a:r>
            <a:endParaRPr sz="1400">
              <a:latin typeface="Calibri"/>
              <a:cs typeface="Calibri"/>
            </a:endParaRPr>
          </a:p>
          <a:p>
            <a:pPr marL="12700" marR="19685" indent="88265">
              <a:lnSpc>
                <a:spcPct val="118900"/>
              </a:lnSpc>
              <a:spcBef>
                <a:spcPts val="484"/>
              </a:spcBef>
            </a:pP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user can search for and book hotels 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or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other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accommodation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options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based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on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their </a:t>
            </a:r>
            <a:r>
              <a:rPr dirty="0" sz="1400" spc="-30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budget,</a:t>
            </a:r>
            <a:r>
              <a:rPr dirty="0" sz="1400" spc="-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location,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or rating.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1239" y="5110962"/>
            <a:ext cx="3492500" cy="1037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8265">
              <a:lnSpc>
                <a:spcPct val="118600"/>
              </a:lnSpc>
              <a:spcBef>
                <a:spcPts val="95"/>
              </a:spcBef>
            </a:pP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user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can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view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details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about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festivals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or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 cultural events occurring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at the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travel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destination. This helps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user to plan their trip </a:t>
            </a:r>
            <a:r>
              <a:rPr dirty="0" sz="1400" spc="-30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around special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local activities.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1239" y="6199098"/>
            <a:ext cx="3522345" cy="1040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 indent="88265">
              <a:lnSpc>
                <a:spcPct val="118800"/>
              </a:lnSpc>
              <a:spcBef>
                <a:spcPts val="105"/>
              </a:spcBef>
            </a:pP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user can create, modify, and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manage their </a:t>
            </a:r>
            <a:r>
              <a:rPr dirty="0" sz="1400" spc="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travel</a:t>
            </a:r>
            <a:r>
              <a:rPr dirty="0" sz="1400" spc="-5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itinerary.</a:t>
            </a:r>
            <a:r>
              <a:rPr dirty="0" sz="1400" spc="-4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This</a:t>
            </a:r>
            <a:r>
              <a:rPr dirty="0" sz="1400" spc="-4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includes</a:t>
            </a:r>
            <a:r>
              <a:rPr dirty="0" sz="1400" spc="-4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adding</a:t>
            </a:r>
            <a:r>
              <a:rPr dirty="0" sz="1400" spc="-4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or</a:t>
            </a:r>
            <a:r>
              <a:rPr dirty="0" sz="1400" spc="-4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removing </a:t>
            </a:r>
            <a:r>
              <a:rPr dirty="0" sz="1400" spc="-30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activities,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events, or locations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they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plan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to visit </a:t>
            </a:r>
            <a:r>
              <a:rPr dirty="0" sz="1400" spc="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during</a:t>
            </a:r>
            <a:r>
              <a:rPr dirty="0" sz="1400" spc="-1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their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trip.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6858" y="7500366"/>
            <a:ext cx="888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Information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01239" y="7569555"/>
            <a:ext cx="3509645" cy="784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88265">
              <a:lnSpc>
                <a:spcPct val="118600"/>
              </a:lnSpc>
              <a:spcBef>
                <a:spcPts val="95"/>
              </a:spcBef>
            </a:pP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user can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retrieve the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latest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weather </a:t>
            </a:r>
            <a:r>
              <a:rPr dirty="0" sz="1400" spc="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conditions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for</a:t>
            </a:r>
            <a:r>
              <a:rPr dirty="0" sz="1400" spc="-4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their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travel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destination.</a:t>
            </a:r>
            <a:r>
              <a:rPr dirty="0" sz="1400" spc="-1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This</a:t>
            </a:r>
            <a:r>
              <a:rPr dirty="0" sz="1400" spc="-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helps </a:t>
            </a:r>
            <a:r>
              <a:rPr dirty="0" sz="1400" spc="-30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them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plan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activities</a:t>
            </a:r>
            <a:r>
              <a:rPr dirty="0" sz="1400" spc="-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based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on</a:t>
            </a:r>
            <a:r>
              <a:rPr dirty="0" sz="1400" spc="-3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232323"/>
                </a:solidFill>
                <a:latin typeface="Calibri"/>
                <a:cs typeface="Calibri"/>
              </a:rPr>
              <a:t>weather</a:t>
            </a:r>
            <a:r>
              <a:rPr dirty="0" sz="1400" spc="-2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1400" spc="-5">
                <a:solidFill>
                  <a:srgbClr val="232323"/>
                </a:solidFill>
                <a:latin typeface="Calibri"/>
                <a:cs typeface="Calibri"/>
              </a:rPr>
              <a:t>forecasts.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5104" y="1287526"/>
            <a:ext cx="6196965" cy="6018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464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Propo</a:t>
            </a:r>
            <a:r>
              <a:rPr dirty="0" sz="1300" spc="-20" b="1">
                <a:latin typeface="Times New Roman"/>
                <a:cs typeface="Times New Roman"/>
              </a:rPr>
              <a:t>s</a:t>
            </a:r>
            <a:r>
              <a:rPr dirty="0" sz="1300" spc="-5" b="1">
                <a:latin typeface="Times New Roman"/>
                <a:cs typeface="Times New Roman"/>
              </a:rPr>
              <a:t>ed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M</a:t>
            </a:r>
            <a:r>
              <a:rPr dirty="0" sz="1300" spc="-20" b="1">
                <a:latin typeface="Times New Roman"/>
                <a:cs typeface="Times New Roman"/>
              </a:rPr>
              <a:t>e</a:t>
            </a:r>
            <a:r>
              <a:rPr dirty="0" sz="1300" spc="-5" b="1">
                <a:latin typeface="Times New Roman"/>
                <a:cs typeface="Times New Roman"/>
              </a:rPr>
              <a:t>tho</a:t>
            </a:r>
            <a:r>
              <a:rPr dirty="0" sz="1300" spc="-20" b="1">
                <a:latin typeface="Times New Roman"/>
                <a:cs typeface="Times New Roman"/>
              </a:rPr>
              <a:t>d</a:t>
            </a:r>
            <a:r>
              <a:rPr dirty="0" sz="1300" spc="-5" b="1">
                <a:latin typeface="Times New Roman"/>
                <a:cs typeface="Times New Roman"/>
              </a:rPr>
              <a:t>olo</a:t>
            </a:r>
            <a:r>
              <a:rPr dirty="0" sz="1300" spc="-20" b="1">
                <a:latin typeface="Times New Roman"/>
                <a:cs typeface="Times New Roman"/>
              </a:rPr>
              <a:t>g</a:t>
            </a:r>
            <a:r>
              <a:rPr dirty="0" sz="1300" spc="-5" b="1">
                <a:latin typeface="Times New Roman"/>
                <a:cs typeface="Times New Roman"/>
              </a:rPr>
              <a:t>y</a:t>
            </a:r>
            <a:r>
              <a:rPr dirty="0" sz="130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/</a:t>
            </a:r>
            <a:r>
              <a:rPr dirty="0" sz="1300" spc="-7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App</a:t>
            </a:r>
            <a:r>
              <a:rPr dirty="0" sz="1300" spc="5" b="1">
                <a:latin typeface="Times New Roman"/>
                <a:cs typeface="Times New Roman"/>
              </a:rPr>
              <a:t>r</a:t>
            </a:r>
            <a:r>
              <a:rPr dirty="0" sz="1300" spc="-5" b="1">
                <a:latin typeface="Times New Roman"/>
                <a:cs typeface="Times New Roman"/>
              </a:rPr>
              <a:t>oach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algn="just" marL="13970" marR="774065">
              <a:lnSpc>
                <a:spcPct val="139000"/>
              </a:lnSpc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proposed approach aims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build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travel planning website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leverages real-time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inputs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 local events,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traffic conditions. </a:t>
            </a:r>
            <a:r>
              <a:rPr dirty="0" sz="1200">
                <a:latin typeface="Times New Roman"/>
                <a:cs typeface="Times New Roman"/>
              </a:rPr>
              <a:t>The methodology </a:t>
            </a:r>
            <a:r>
              <a:rPr dirty="0" sz="1200" spc="-5">
                <a:latin typeface="Times New Roman"/>
                <a:cs typeface="Times New Roman"/>
              </a:rPr>
              <a:t>involves multiple phases,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including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collection,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design,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architecture,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integration,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 design.</a:t>
            </a:r>
            <a:endParaRPr sz="1200">
              <a:latin typeface="Times New Roman"/>
              <a:cs typeface="Times New Roman"/>
            </a:endParaRPr>
          </a:p>
          <a:p>
            <a:pPr algn="just" marL="13970">
              <a:lnSpc>
                <a:spcPct val="100000"/>
              </a:lnSpc>
              <a:spcBef>
                <a:spcPts val="950"/>
              </a:spcBef>
            </a:pP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Phases: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65"/>
              </a:spcBef>
            </a:pPr>
            <a:r>
              <a:rPr dirty="0" sz="1200">
                <a:latin typeface="Times New Roman"/>
                <a:cs typeface="Times New Roman"/>
              </a:rPr>
              <a:t>1.</a:t>
            </a:r>
            <a:r>
              <a:rPr dirty="0" sz="1200" spc="59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Collection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Integration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just" marL="191135" marR="5080" indent="-177165">
              <a:lnSpc>
                <a:spcPct val="138700"/>
              </a:lnSpc>
              <a:spcBef>
                <a:spcPts val="5"/>
              </a:spcBef>
              <a:buChar char="•"/>
              <a:tabLst>
                <a:tab pos="191770" algn="l"/>
              </a:tabLst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website will gather data from </a:t>
            </a:r>
            <a:r>
              <a:rPr dirty="0" sz="1200">
                <a:latin typeface="Times New Roman"/>
                <a:cs typeface="Times New Roman"/>
              </a:rPr>
              <a:t>various </a:t>
            </a:r>
            <a:r>
              <a:rPr dirty="0" sz="1200" spc="-5">
                <a:latin typeface="Times New Roman"/>
                <a:cs typeface="Times New Roman"/>
              </a:rPr>
              <a:t>sources, </a:t>
            </a:r>
            <a:r>
              <a:rPr dirty="0" sz="1200">
                <a:latin typeface="Times New Roman"/>
                <a:cs typeface="Times New Roman"/>
              </a:rPr>
              <a:t>including </a:t>
            </a:r>
            <a:r>
              <a:rPr dirty="0" sz="1200" spc="-5">
                <a:latin typeface="Times New Roman"/>
                <a:cs typeface="Times New Roman"/>
              </a:rPr>
              <a:t>user </a:t>
            </a:r>
            <a:r>
              <a:rPr dirty="0" sz="1200">
                <a:latin typeface="Times New Roman"/>
                <a:cs typeface="Times New Roman"/>
              </a:rPr>
              <a:t>input, </a:t>
            </a:r>
            <a:r>
              <a:rPr dirty="0" sz="1200" spc="-5">
                <a:latin typeface="Times New Roman"/>
                <a:cs typeface="Times New Roman"/>
              </a:rPr>
              <a:t>public APIs (e.g., </a:t>
            </a:r>
            <a:r>
              <a:rPr dirty="0" sz="1200">
                <a:latin typeface="Times New Roman"/>
                <a:cs typeface="Times New Roman"/>
              </a:rPr>
              <a:t>Google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Maps, OpenWeather, Event </a:t>
            </a:r>
            <a:r>
              <a:rPr dirty="0" sz="1200" spc="-10">
                <a:latin typeface="Times New Roman"/>
                <a:cs typeface="Times New Roman"/>
              </a:rPr>
              <a:t>APIs), and external </a:t>
            </a:r>
            <a:r>
              <a:rPr dirty="0" sz="1200" spc="-5">
                <a:latin typeface="Times New Roman"/>
                <a:cs typeface="Times New Roman"/>
              </a:rPr>
              <a:t>databases </a:t>
            </a:r>
            <a:r>
              <a:rPr dirty="0" sz="1200" spc="-1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points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interest (POIs), </a:t>
            </a:r>
            <a:r>
              <a:rPr dirty="0" sz="1200">
                <a:latin typeface="Times New Roman"/>
                <a:cs typeface="Times New Roman"/>
              </a:rPr>
              <a:t>weather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 data,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events.</a:t>
            </a:r>
            <a:endParaRPr sz="1200">
              <a:latin typeface="Times New Roman"/>
              <a:cs typeface="Times New Roman"/>
            </a:endParaRPr>
          </a:p>
          <a:p>
            <a:pPr algn="just" marL="13970" marR="70485">
              <a:lnSpc>
                <a:spcPct val="139200"/>
              </a:lnSpc>
              <a:buChar char="•"/>
              <a:tabLst>
                <a:tab pos="212725" algn="l"/>
              </a:tabLst>
            </a:pPr>
            <a:r>
              <a:rPr dirty="0" sz="1200" spc="-5">
                <a:latin typeface="Times New Roman"/>
                <a:cs typeface="Times New Roman"/>
              </a:rPr>
              <a:t>APIs: </a:t>
            </a:r>
            <a:r>
              <a:rPr dirty="0" sz="1200" spc="-10">
                <a:latin typeface="Times New Roman"/>
                <a:cs typeface="Times New Roman"/>
              </a:rPr>
              <a:t>External APIs </a:t>
            </a:r>
            <a:r>
              <a:rPr dirty="0" sz="1200" spc="-5">
                <a:latin typeface="Times New Roman"/>
                <a:cs typeface="Times New Roman"/>
              </a:rPr>
              <a:t>like Google </a:t>
            </a:r>
            <a:r>
              <a:rPr dirty="0" sz="1200" spc="-10">
                <a:latin typeface="Times New Roman"/>
                <a:cs typeface="Times New Roman"/>
              </a:rPr>
              <a:t>Maps for location </a:t>
            </a:r>
            <a:r>
              <a:rPr dirty="0" sz="1200" spc="-5">
                <a:latin typeface="Times New Roman"/>
                <a:cs typeface="Times New Roman"/>
              </a:rPr>
              <a:t>services, OpenWeather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weather forecasts,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local event APIs will </a:t>
            </a:r>
            <a:r>
              <a:rPr dirty="0" sz="1200">
                <a:latin typeface="Times New Roman"/>
                <a:cs typeface="Times New Roman"/>
              </a:rPr>
              <a:t>provide the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real-time data. Integration is key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ensuring </a:t>
            </a:r>
            <a:r>
              <a:rPr dirty="0" sz="1200" spc="5">
                <a:latin typeface="Times New Roman"/>
                <a:cs typeface="Times New Roman"/>
              </a:rPr>
              <a:t>up-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to-date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 </a:t>
            </a:r>
            <a:r>
              <a:rPr dirty="0" sz="1200" spc="-5">
                <a:latin typeface="Times New Roman"/>
                <a:cs typeface="Times New Roman"/>
              </a:rPr>
              <a:t>planning.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40"/>
              </a:spcBef>
            </a:pPr>
            <a:r>
              <a:rPr dirty="0" sz="1200">
                <a:latin typeface="Times New Roman"/>
                <a:cs typeface="Times New Roman"/>
              </a:rPr>
              <a:t>2.</a:t>
            </a:r>
            <a:r>
              <a:rPr dirty="0" sz="1200" spc="59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Algorithm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Design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13970" marR="234315">
              <a:lnSpc>
                <a:spcPct val="139200"/>
              </a:lnSpc>
              <a:buChar char="•"/>
              <a:tabLst>
                <a:tab pos="210820" algn="l"/>
                <a:tab pos="211454" algn="l"/>
              </a:tabLst>
            </a:pPr>
            <a:r>
              <a:rPr dirty="0" sz="1200" spc="-5">
                <a:latin typeface="Times New Roman"/>
                <a:cs typeface="Times New Roman"/>
              </a:rPr>
              <a:t>Agglomerative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Clustering: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user-selected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 grouping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day-by-day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plans.</a:t>
            </a:r>
            <a:endParaRPr sz="1200">
              <a:latin typeface="Times New Roman"/>
              <a:cs typeface="Times New Roman"/>
            </a:endParaRPr>
          </a:p>
          <a:p>
            <a:pPr marL="13970" marR="97790">
              <a:lnSpc>
                <a:spcPct val="138300"/>
              </a:lnSpc>
              <a:spcBef>
                <a:spcPts val="15"/>
              </a:spcBef>
              <a:buChar char="•"/>
              <a:tabLst>
                <a:tab pos="219710" algn="l"/>
                <a:tab pos="220345" algn="l"/>
              </a:tabLst>
            </a:pPr>
            <a:r>
              <a:rPr dirty="0" sz="1200" spc="-10">
                <a:latin typeface="Times New Roman"/>
                <a:cs typeface="Times New Roman"/>
              </a:rPr>
              <a:t>K-Means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Clustering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(alternative):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Agglomerative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found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insufficient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K-Means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alternative.</a:t>
            </a:r>
            <a:endParaRPr sz="1200">
              <a:latin typeface="Times New Roman"/>
              <a:cs typeface="Times New Roman"/>
            </a:endParaRPr>
          </a:p>
          <a:p>
            <a:pPr algn="just" marL="13970" marR="142240">
              <a:lnSpc>
                <a:spcPct val="139200"/>
              </a:lnSpc>
              <a:buChar char="•"/>
              <a:tabLst>
                <a:tab pos="220345" algn="l"/>
              </a:tabLst>
            </a:pPr>
            <a:r>
              <a:rPr dirty="0" sz="1200" spc="-5">
                <a:latin typeface="Times New Roman"/>
                <a:cs typeface="Times New Roman"/>
              </a:rPr>
              <a:t>Metaheuristic</a:t>
            </a:r>
            <a:r>
              <a:rPr dirty="0" sz="1200">
                <a:latin typeface="Times New Roman"/>
                <a:cs typeface="Times New Roman"/>
              </a:rPr>
              <a:t> Optimization: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>
                <a:latin typeface="Times New Roman"/>
                <a:cs typeface="Times New Roman"/>
              </a:rPr>
              <a:t> like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Ant</a:t>
            </a:r>
            <a:r>
              <a:rPr dirty="0" sz="1200">
                <a:latin typeface="Times New Roman"/>
                <a:cs typeface="Times New Roman"/>
              </a:rPr>
              <a:t> Colony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(ACO)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Genetic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 (GA) can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implemented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find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best travel </a:t>
            </a:r>
            <a:r>
              <a:rPr dirty="0" sz="1200">
                <a:latin typeface="Times New Roman"/>
                <a:cs typeface="Times New Roman"/>
              </a:rPr>
              <a:t>routes </a:t>
            </a:r>
            <a:r>
              <a:rPr dirty="0" sz="1200" spc="-5">
                <a:latin typeface="Times New Roman"/>
                <a:cs typeface="Times New Roman"/>
              </a:rPr>
              <a:t>and reduce travel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data,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>
                <a:latin typeface="Times New Roman"/>
                <a:cs typeface="Times New Roman"/>
              </a:rPr>
              <a:t> constraints.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993444" y="1363725"/>
            <a:ext cx="5952490" cy="652335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just" marL="22860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3</a:t>
            </a:r>
            <a:r>
              <a:rPr dirty="0" sz="1200" spc="95">
                <a:latin typeface="Times New Roman"/>
                <a:cs typeface="Times New Roman"/>
              </a:rPr>
              <a:t>.</a:t>
            </a:r>
            <a:r>
              <a:rPr dirty="0" sz="1200" spc="-5" b="1">
                <a:latin typeface="Times New Roman"/>
                <a:cs typeface="Times New Roman"/>
              </a:rPr>
              <a:t>S</a:t>
            </a:r>
            <a:r>
              <a:rPr dirty="0" sz="1200" spc="-15" b="1">
                <a:latin typeface="Times New Roman"/>
                <a:cs typeface="Times New Roman"/>
              </a:rPr>
              <a:t>y</a:t>
            </a:r>
            <a:r>
              <a:rPr dirty="0" sz="1200" spc="-5" b="1">
                <a:latin typeface="Times New Roman"/>
                <a:cs typeface="Times New Roman"/>
              </a:rPr>
              <a:t>st</a:t>
            </a:r>
            <a:r>
              <a:rPr dirty="0" sz="1200" spc="-2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m</a:t>
            </a:r>
            <a:r>
              <a:rPr dirty="0" sz="1200" spc="-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15" b="1">
                <a:latin typeface="Times New Roman"/>
                <a:cs typeface="Times New Roman"/>
              </a:rPr>
              <a:t>r</a:t>
            </a:r>
            <a:r>
              <a:rPr dirty="0" sz="1200" spc="-5" b="1">
                <a:latin typeface="Times New Roman"/>
                <a:cs typeface="Times New Roman"/>
              </a:rPr>
              <a:t>c</a:t>
            </a:r>
            <a:r>
              <a:rPr dirty="0" sz="1200" spc="-15" b="1">
                <a:latin typeface="Times New Roman"/>
                <a:cs typeface="Times New Roman"/>
              </a:rPr>
              <a:t>h</a:t>
            </a:r>
            <a:r>
              <a:rPr dirty="0" sz="1200" b="1">
                <a:latin typeface="Times New Roman"/>
                <a:cs typeface="Times New Roman"/>
              </a:rPr>
              <a:t>it</a:t>
            </a:r>
            <a:r>
              <a:rPr dirty="0" sz="1200" spc="-10" b="1">
                <a:latin typeface="Times New Roman"/>
                <a:cs typeface="Times New Roman"/>
              </a:rPr>
              <a:t>e</a:t>
            </a:r>
            <a:r>
              <a:rPr dirty="0" sz="1200" spc="-5" b="1">
                <a:latin typeface="Times New Roman"/>
                <a:cs typeface="Times New Roman"/>
              </a:rPr>
              <a:t>c</a:t>
            </a:r>
            <a:r>
              <a:rPr dirty="0" sz="1200" spc="-20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u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spc="-15" b="1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algn="just" marL="127000" marR="10160" indent="-114300">
              <a:lnSpc>
                <a:spcPts val="2390"/>
              </a:lnSpc>
              <a:spcBef>
                <a:spcPts val="60"/>
              </a:spcBef>
              <a:buSzPct val="83333"/>
              <a:buChar char="•"/>
              <a:tabLst>
                <a:tab pos="1270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Microservices Architecture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scalability,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dividing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 </a:t>
            </a:r>
            <a:r>
              <a:rPr dirty="0" sz="1200">
                <a:latin typeface="Times New Roman"/>
                <a:cs typeface="Times New Roman"/>
              </a:rPr>
              <a:t> into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independent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specific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like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management,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endParaRPr sz="1200">
              <a:latin typeface="Times New Roman"/>
              <a:cs typeface="Times New Roman"/>
            </a:endParaRPr>
          </a:p>
          <a:p>
            <a:pPr algn="just" marL="127000">
              <a:lnSpc>
                <a:spcPct val="100000"/>
              </a:lnSpc>
              <a:spcBef>
                <a:spcPts val="720"/>
              </a:spcBef>
            </a:pPr>
            <a:r>
              <a:rPr dirty="0" sz="1200" spc="-5">
                <a:latin typeface="Times New Roman"/>
                <a:cs typeface="Times New Roman"/>
              </a:rPr>
              <a:t>generation,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integration.</a:t>
            </a:r>
            <a:endParaRPr sz="1200">
              <a:latin typeface="Times New Roman"/>
              <a:cs typeface="Times New Roman"/>
            </a:endParaRPr>
          </a:p>
          <a:p>
            <a:pPr algn="just" marL="127000" marR="125095" indent="-114300">
              <a:lnSpc>
                <a:spcPct val="166400"/>
              </a:lnSpc>
              <a:buSzPct val="83333"/>
              <a:buChar char="•"/>
              <a:tabLst>
                <a:tab pos="127000" algn="l"/>
              </a:tabLst>
            </a:pPr>
            <a:r>
              <a:rPr dirty="0" sz="1200" spc="-5">
                <a:latin typeface="Times New Roman"/>
                <a:cs typeface="Times New Roman"/>
              </a:rPr>
              <a:t>Frontend: A </a:t>
            </a:r>
            <a:r>
              <a:rPr dirty="0" sz="1200" spc="-10">
                <a:latin typeface="Times New Roman"/>
                <a:cs typeface="Times New Roman"/>
              </a:rPr>
              <a:t>responsive </a:t>
            </a:r>
            <a:r>
              <a:rPr dirty="0" sz="1200" spc="-5">
                <a:latin typeface="Times New Roman"/>
                <a:cs typeface="Times New Roman"/>
              </a:rPr>
              <a:t>user-friendly interface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to input their </a:t>
            </a:r>
            <a:r>
              <a:rPr dirty="0" sz="1200" spc="-5">
                <a:latin typeface="Times New Roman"/>
                <a:cs typeface="Times New Roman"/>
              </a:rPr>
              <a:t>destinations, select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preferences, and </a:t>
            </a:r>
            <a:r>
              <a:rPr dirty="0" sz="1200" spc="15">
                <a:latin typeface="Times New Roman"/>
                <a:cs typeface="Times New Roman"/>
              </a:rPr>
              <a:t>viewthe </a:t>
            </a:r>
            <a:r>
              <a:rPr dirty="0" sz="1200" spc="-5">
                <a:latin typeface="Times New Roman"/>
                <a:cs typeface="Times New Roman"/>
              </a:rPr>
              <a:t>recommended </a:t>
            </a:r>
            <a:r>
              <a:rPr dirty="0" sz="1200" spc="-10">
                <a:latin typeface="Times New Roman"/>
                <a:cs typeface="Times New Roman"/>
              </a:rPr>
              <a:t>itinerary. </a:t>
            </a:r>
            <a:r>
              <a:rPr dirty="0" sz="1200" spc="-5">
                <a:latin typeface="Times New Roman"/>
                <a:cs typeface="Times New Roman"/>
              </a:rPr>
              <a:t>Built </a:t>
            </a:r>
            <a:r>
              <a:rPr dirty="0" sz="1200" spc="-1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technologies such as React.js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Angular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interactivity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scalability.</a:t>
            </a:r>
            <a:endParaRPr sz="1200">
              <a:latin typeface="Times New Roman"/>
              <a:cs typeface="Times New Roman"/>
            </a:endParaRPr>
          </a:p>
          <a:p>
            <a:pPr algn="just" marL="127000" marR="200660" indent="-114300">
              <a:lnSpc>
                <a:spcPct val="166700"/>
              </a:lnSpc>
              <a:buSzPct val="83333"/>
              <a:buChar char="•"/>
              <a:tabLst>
                <a:tab pos="127000" algn="l"/>
              </a:tabLst>
            </a:pPr>
            <a:r>
              <a:rPr dirty="0" sz="1200" spc="-10">
                <a:latin typeface="Times New Roman"/>
                <a:cs typeface="Times New Roman"/>
              </a:rPr>
              <a:t>Backend:</a:t>
            </a:r>
            <a:r>
              <a:rPr dirty="0" sz="1200" spc="-5">
                <a:latin typeface="Times New Roman"/>
                <a:cs typeface="Times New Roman"/>
              </a:rPr>
              <a:t> 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robust</a:t>
            </a:r>
            <a:r>
              <a:rPr dirty="0" sz="1200" spc="-5">
                <a:latin typeface="Times New Roman"/>
                <a:cs typeface="Times New Roman"/>
              </a:rPr>
              <a:t> backend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server,</a:t>
            </a:r>
            <a:r>
              <a:rPr dirty="0" sz="1200" spc="-5">
                <a:latin typeface="Times New Roman"/>
                <a:cs typeface="Times New Roman"/>
              </a:rPr>
              <a:t> likely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>
                <a:latin typeface="Times New Roman"/>
                <a:cs typeface="Times New Roman"/>
              </a:rPr>
              <a:t> 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Node.js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Python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Django,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trip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planningengine,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integration.</a:t>
            </a:r>
            <a:endParaRPr sz="1200">
              <a:latin typeface="Times New Roman"/>
              <a:cs typeface="Times New Roman"/>
            </a:endParaRPr>
          </a:p>
          <a:p>
            <a:pPr algn="just" marL="127000" marR="5080" indent="-114300">
              <a:lnSpc>
                <a:spcPct val="165800"/>
              </a:lnSpc>
              <a:spcBef>
                <a:spcPts val="15"/>
              </a:spcBef>
              <a:buSzPct val="83333"/>
              <a:buChar char="•"/>
              <a:tabLst>
                <a:tab pos="12700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Management: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profiles,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trip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history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relational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NoSQLdatabase,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MySQL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MongoDB,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efficiency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scalability.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  <a:spcBef>
                <a:spcPts val="865"/>
              </a:spcBef>
            </a:pPr>
            <a:r>
              <a:rPr dirty="0" sz="1200">
                <a:latin typeface="Times New Roman"/>
                <a:cs typeface="Times New Roman"/>
              </a:rPr>
              <a:t>4.</a:t>
            </a:r>
            <a:r>
              <a:rPr dirty="0" sz="1200" spc="-195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O</a:t>
            </a:r>
            <a:r>
              <a:rPr dirty="0" sz="1200" spc="-10" b="1">
                <a:latin typeface="Times New Roman"/>
                <a:cs typeface="Times New Roman"/>
              </a:rPr>
              <a:t>p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15" b="1">
                <a:latin typeface="Times New Roman"/>
                <a:cs typeface="Times New Roman"/>
              </a:rPr>
              <a:t>i</a:t>
            </a:r>
            <a:r>
              <a:rPr dirty="0" sz="1200" spc="-5" b="1">
                <a:latin typeface="Times New Roman"/>
                <a:cs typeface="Times New Roman"/>
              </a:rPr>
              <a:t>m</a:t>
            </a:r>
            <a:r>
              <a:rPr dirty="0" sz="1200" b="1">
                <a:latin typeface="Times New Roman"/>
                <a:cs typeface="Times New Roman"/>
              </a:rPr>
              <a:t>iza</a:t>
            </a:r>
            <a:r>
              <a:rPr dirty="0" sz="1200" spc="-20" b="1">
                <a:latin typeface="Times New Roman"/>
                <a:cs typeface="Times New Roman"/>
              </a:rPr>
              <a:t>t</a:t>
            </a:r>
            <a:r>
              <a:rPr dirty="0" sz="1200" spc="-10" b="1">
                <a:latin typeface="Times New Roman"/>
                <a:cs typeface="Times New Roman"/>
              </a:rPr>
              <a:t>i</a:t>
            </a:r>
            <a:r>
              <a:rPr dirty="0" sz="1200" spc="-5" b="1">
                <a:latin typeface="Times New Roman"/>
                <a:cs typeface="Times New Roman"/>
              </a:rPr>
              <a:t>on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5" b="1">
                <a:latin typeface="Times New Roman"/>
                <a:cs typeface="Times New Roman"/>
              </a:rPr>
              <a:t>ec</a:t>
            </a:r>
            <a:r>
              <a:rPr dirty="0" sz="1200" spc="-5" b="1">
                <a:latin typeface="Times New Roman"/>
                <a:cs typeface="Times New Roman"/>
              </a:rPr>
              <a:t>hn</a:t>
            </a:r>
            <a:r>
              <a:rPr dirty="0" sz="1200" spc="-10" b="1">
                <a:latin typeface="Times New Roman"/>
                <a:cs typeface="Times New Roman"/>
              </a:rPr>
              <a:t>i</a:t>
            </a:r>
            <a:r>
              <a:rPr dirty="0" sz="1200" spc="-5" b="1">
                <a:latin typeface="Times New Roman"/>
                <a:cs typeface="Times New Roman"/>
              </a:rPr>
              <a:t>q</a:t>
            </a:r>
            <a:r>
              <a:rPr dirty="0" sz="1200" spc="-15" b="1">
                <a:latin typeface="Times New Roman"/>
                <a:cs typeface="Times New Roman"/>
              </a:rPr>
              <a:t>u</a:t>
            </a:r>
            <a:r>
              <a:rPr dirty="0" sz="1200" spc="-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:</a:t>
            </a:r>
            <a:endParaRPr sz="1200">
              <a:latin typeface="Times New Roman"/>
              <a:cs typeface="Times New Roman"/>
            </a:endParaRPr>
          </a:p>
          <a:p>
            <a:pPr marL="228600" marR="86360" indent="-102235">
              <a:lnSpc>
                <a:spcPts val="2400"/>
              </a:lnSpc>
              <a:spcBef>
                <a:spcPts val="40"/>
              </a:spcBef>
              <a:buSzPct val="83333"/>
              <a:buFont typeface="Times New Roman"/>
              <a:buChar char="•"/>
              <a:tabLst>
                <a:tab pos="299085" algn="l"/>
                <a:tab pos="299720" algn="l"/>
              </a:tabLst>
            </a:pPr>
            <a:r>
              <a:rPr dirty="0"/>
              <a:t>	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Optimization: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core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engine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optimize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itinerary,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considering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factors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weatherforecasts,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events,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 marL="299085" indent="-172720">
              <a:lnSpc>
                <a:spcPct val="100000"/>
              </a:lnSpc>
              <a:spcBef>
                <a:spcPts val="710"/>
              </a:spcBef>
              <a:buSzPct val="83333"/>
              <a:buChar char="•"/>
              <a:tabLst>
                <a:tab pos="299085" algn="l"/>
                <a:tab pos="299720" algn="l"/>
              </a:tabLst>
            </a:pPr>
            <a:r>
              <a:rPr dirty="0" sz="1200" spc="-5">
                <a:latin typeface="Times New Roman"/>
                <a:cs typeface="Times New Roman"/>
              </a:rPr>
              <a:t>Metaheuristic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Algorithms:</a:t>
            </a:r>
            <a:r>
              <a:rPr dirty="0" sz="1200" spc="3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Advanced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algorithms,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Ant</a:t>
            </a:r>
            <a:r>
              <a:rPr dirty="0" sz="1200" spc="3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Colony</a:t>
            </a:r>
            <a:r>
              <a:rPr dirty="0" sz="1200" spc="3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endParaRPr sz="1200">
              <a:latin typeface="Times New Roman"/>
              <a:cs typeface="Times New Roman"/>
            </a:endParaRPr>
          </a:p>
          <a:p>
            <a:pPr algn="just" marL="228600" marR="123825">
              <a:lnSpc>
                <a:spcPct val="166700"/>
              </a:lnSpc>
            </a:pPr>
            <a:r>
              <a:rPr dirty="0" sz="1200" spc="-5">
                <a:latin typeface="Times New Roman"/>
                <a:cs typeface="Times New Roman"/>
              </a:rPr>
              <a:t>(ACO) and Particle Swarm Optimization (PSO),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used </a:t>
            </a:r>
            <a:r>
              <a:rPr dirty="0" sz="1200">
                <a:latin typeface="Times New Roman"/>
                <a:cs typeface="Times New Roman"/>
              </a:rPr>
              <a:t>to fine-tune the </a:t>
            </a:r>
            <a:r>
              <a:rPr dirty="0" sz="1200" spc="-5">
                <a:latin typeface="Times New Roman"/>
                <a:cs typeface="Times New Roman"/>
              </a:rPr>
              <a:t>itinerary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finding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possible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route,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reducing travel</a:t>
            </a:r>
            <a:r>
              <a:rPr dirty="0" sz="1200">
                <a:latin typeface="Times New Roman"/>
                <a:cs typeface="Times New Roman"/>
              </a:rPr>
              <a:t> time,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maximizing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 </a:t>
            </a:r>
            <a:r>
              <a:rPr dirty="0" sz="1200">
                <a:latin typeface="Times New Roman"/>
                <a:cs typeface="Times New Roman"/>
              </a:rPr>
              <a:t>visited in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manner.</a:t>
            </a:r>
            <a:endParaRPr sz="1200">
              <a:latin typeface="Times New Roman"/>
              <a:cs typeface="Times New Roman"/>
            </a:endParaRPr>
          </a:p>
          <a:p>
            <a:pPr algn="just" marL="228600" marR="382905" indent="-102235">
              <a:lnSpc>
                <a:spcPct val="166400"/>
              </a:lnSpc>
              <a:buSzPct val="83333"/>
              <a:buFont typeface="Times New Roman"/>
              <a:buChar char="•"/>
              <a:tabLst>
                <a:tab pos="299720" algn="l"/>
              </a:tabLst>
            </a:pPr>
            <a:r>
              <a:rPr dirty="0"/>
              <a:t>	</a:t>
            </a:r>
            <a:r>
              <a:rPr dirty="0" sz="1200" spc="-5">
                <a:latin typeface="Times New Roman"/>
                <a:cs typeface="Times New Roman"/>
              </a:rPr>
              <a:t>Real-Time Data: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itinerary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updated dynamically 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real-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data,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 as changes </a:t>
            </a:r>
            <a:r>
              <a:rPr dirty="0" sz="1200" spc="10">
                <a:latin typeface="Times New Roman"/>
                <a:cs typeface="Times New Roman"/>
              </a:rPr>
              <a:t>inweather </a:t>
            </a:r>
            <a:r>
              <a:rPr dirty="0" sz="1200">
                <a:latin typeface="Times New Roman"/>
                <a:cs typeface="Times New Roman"/>
              </a:rPr>
              <a:t>or traffic </a:t>
            </a:r>
            <a:r>
              <a:rPr dirty="0" sz="1200" spc="-5">
                <a:latin typeface="Times New Roman"/>
                <a:cs typeface="Times New Roman"/>
              </a:rPr>
              <a:t>conditions, </a:t>
            </a:r>
            <a:r>
              <a:rPr dirty="0" sz="1200">
                <a:latin typeface="Times New Roman"/>
                <a:cs typeface="Times New Roman"/>
              </a:rPr>
              <a:t>ensuring the </a:t>
            </a:r>
            <a:r>
              <a:rPr dirty="0" sz="1200" spc="-5">
                <a:latin typeface="Times New Roman"/>
                <a:cs typeface="Times New Roman"/>
              </a:rPr>
              <a:t>user always receives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-5">
                <a:latin typeface="Times New Roman"/>
                <a:cs typeface="Times New Roman"/>
              </a:rPr>
              <a:t> accurate information.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746252"/>
            <a:ext cx="6149340" cy="7587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dirty="0" sz="1200" spc="-5" b="1">
                <a:latin typeface="Times New Roman"/>
                <a:cs typeface="Times New Roman"/>
              </a:rPr>
              <a:t>API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Integration: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APIs will </a:t>
            </a:r>
            <a:r>
              <a:rPr dirty="0" sz="1200">
                <a:latin typeface="Times New Roman"/>
                <a:cs typeface="Times New Roman"/>
              </a:rPr>
              <a:t>play a </a:t>
            </a:r>
            <a:r>
              <a:rPr dirty="0" sz="1200" spc="-5">
                <a:latin typeface="Times New Roman"/>
                <a:cs typeface="Times New Roman"/>
              </a:rPr>
              <a:t>critical </a:t>
            </a:r>
            <a:r>
              <a:rPr dirty="0" sz="1200">
                <a:latin typeface="Times New Roman"/>
                <a:cs typeface="Times New Roman"/>
              </a:rPr>
              <a:t>role in providing the necessary data to the </a:t>
            </a:r>
            <a:r>
              <a:rPr dirty="0" sz="1200" spc="-5">
                <a:latin typeface="Times New Roman"/>
                <a:cs typeface="Times New Roman"/>
              </a:rPr>
              <a:t>system, such </a:t>
            </a:r>
            <a:r>
              <a:rPr dirty="0" sz="1200">
                <a:latin typeface="Times New Roman"/>
                <a:cs typeface="Times New Roman"/>
              </a:rPr>
              <a:t>asreal-time </a:t>
            </a:r>
            <a:r>
              <a:rPr dirty="0" sz="1200" spc="-5">
                <a:latin typeface="Times New Roman"/>
                <a:cs typeface="Times New Roman"/>
              </a:rPr>
              <a:t>weather,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information,</a:t>
            </a:r>
            <a:r>
              <a:rPr dirty="0" sz="1200">
                <a:latin typeface="Times New Roman"/>
                <a:cs typeface="Times New Roman"/>
              </a:rPr>
              <a:t> 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conditions.</a:t>
            </a:r>
            <a:r>
              <a:rPr dirty="0" sz="1200">
                <a:latin typeface="Times New Roman"/>
                <a:cs typeface="Times New Roman"/>
              </a:rPr>
              <a:t> Some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primaryAPIs</a:t>
            </a:r>
            <a:r>
              <a:rPr dirty="0" sz="1200">
                <a:latin typeface="Times New Roman"/>
                <a:cs typeface="Times New Roman"/>
              </a:rPr>
              <a:t> include:</a:t>
            </a:r>
            <a:endParaRPr sz="1200">
              <a:latin typeface="Times New Roman"/>
              <a:cs typeface="Times New Roman"/>
            </a:endParaRPr>
          </a:p>
          <a:p>
            <a:pPr marL="12700" marR="1478280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Google Maps API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location-based services and travel distance </a:t>
            </a:r>
            <a:r>
              <a:rPr dirty="0" sz="1200">
                <a:latin typeface="Times New Roman"/>
                <a:cs typeface="Times New Roman"/>
              </a:rPr>
              <a:t>estimation.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ther</a:t>
            </a:r>
            <a:r>
              <a:rPr dirty="0" sz="1200" spc="-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</a:t>
            </a:r>
            <a:r>
              <a:rPr dirty="0" sz="1200" spc="-25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ther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f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ca</a:t>
            </a:r>
            <a:r>
              <a:rPr dirty="0" sz="1200" spc="-20">
                <a:latin typeface="Times New Roman"/>
                <a:cs typeface="Times New Roman"/>
              </a:rPr>
              <a:t>s</a:t>
            </a:r>
            <a:r>
              <a:rPr dirty="0" sz="1200" spc="-5">
                <a:latin typeface="Times New Roman"/>
                <a:cs typeface="Times New Roman"/>
              </a:rPr>
              <a:t>t</a:t>
            </a:r>
            <a:r>
              <a:rPr dirty="0" sz="1200" spc="-1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>
                <a:latin typeface="Times New Roman"/>
                <a:cs typeface="Times New Roman"/>
              </a:rPr>
              <a:t>Ev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nt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</a:t>
            </a: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 spc="-5">
                <a:latin typeface="Times New Roman"/>
                <a:cs typeface="Times New Roman"/>
              </a:rPr>
              <a:t>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10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ca</a:t>
            </a:r>
            <a:r>
              <a:rPr dirty="0" sz="1200">
                <a:latin typeface="Times New Roman"/>
                <a:cs typeface="Times New Roman"/>
              </a:rPr>
              <a:t>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 spc="1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nd f</a:t>
            </a:r>
            <a:r>
              <a:rPr dirty="0" sz="1200" spc="-10">
                <a:latin typeface="Times New Roman"/>
                <a:cs typeface="Times New Roman"/>
              </a:rPr>
              <a:t>e</a:t>
            </a:r>
            <a:r>
              <a:rPr dirty="0" sz="1200" spc="-5">
                <a:latin typeface="Times New Roman"/>
                <a:cs typeface="Times New Roman"/>
              </a:rPr>
              <a:t>sti</a:t>
            </a:r>
            <a:r>
              <a:rPr dirty="0" sz="1200">
                <a:latin typeface="Times New Roman"/>
                <a:cs typeface="Times New Roman"/>
              </a:rPr>
              <a:t>v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ls.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limits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imposed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these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optimizing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andcaching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 appropriate.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dirty="0" sz="1200" spc="-5" b="1">
                <a:latin typeface="Times New Roman"/>
                <a:cs typeface="Times New Roman"/>
              </a:rPr>
              <a:t>Security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 Privacy: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SSL/TLS</a:t>
            </a:r>
            <a:r>
              <a:rPr dirty="0" sz="1200" spc="25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Encryption: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</a:t>
            </a:r>
            <a:r>
              <a:rPr dirty="0" sz="1200" spc="2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client</a:t>
            </a:r>
            <a:r>
              <a:rPr dirty="0" sz="1200" spc="2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server, </a:t>
            </a:r>
            <a:r>
              <a:rPr dirty="0" sz="1200">
                <a:latin typeface="Times New Roman"/>
                <a:cs typeface="Times New Roman"/>
              </a:rPr>
              <a:t>ensuring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sensitive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207645">
              <a:lnSpc>
                <a:spcPct val="100000"/>
              </a:lnSpc>
              <a:spcBef>
                <a:spcPts val="445"/>
              </a:spcBef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Authentication: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OAuth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2.0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JWT-based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authentication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latin typeface="Times New Roman"/>
                <a:cs typeface="Times New Roman"/>
              </a:rPr>
              <a:t>secure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login</a:t>
            </a:r>
            <a:r>
              <a:rPr dirty="0" sz="1200" spc="-5">
                <a:latin typeface="Times New Roman"/>
                <a:cs typeface="Times New Roman"/>
              </a:rPr>
              <a:t> and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access.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Privacy: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Compliance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GDPR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relevant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dataprotection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regulations,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ensuring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securelyand with </a:t>
            </a:r>
            <a:r>
              <a:rPr dirty="0" sz="1200" spc="-5">
                <a:latin typeface="Times New Roman"/>
                <a:cs typeface="Times New Roman"/>
              </a:rPr>
              <a:t>consent.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200" spc="-5">
                <a:latin typeface="Times New Roman"/>
                <a:cs typeface="Times New Roman"/>
              </a:rPr>
              <a:t>Design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Real-Time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Data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Dependency: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system </a:t>
            </a:r>
            <a:r>
              <a:rPr dirty="0" sz="1200" spc="-5">
                <a:latin typeface="Times New Roman"/>
                <a:cs typeface="Times New Roman"/>
              </a:rPr>
              <a:t>depends </a:t>
            </a:r>
            <a:r>
              <a:rPr dirty="0" sz="1200" spc="-10">
                <a:latin typeface="Times New Roman"/>
                <a:cs typeface="Times New Roman"/>
              </a:rPr>
              <a:t>on real-time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weather, events, and traffic.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5">
                <a:latin typeface="Times New Roman"/>
                <a:cs typeface="Times New Roman"/>
              </a:rPr>
              <a:t>delay </a:t>
            </a:r>
            <a:r>
              <a:rPr dirty="0" sz="1200">
                <a:latin typeface="Times New Roman"/>
                <a:cs typeface="Times New Roman"/>
              </a:rPr>
              <a:t>or downtime in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 could </a:t>
            </a:r>
            <a:r>
              <a:rPr dirty="0" sz="1200">
                <a:latin typeface="Times New Roman"/>
                <a:cs typeface="Times New Roman"/>
              </a:rPr>
              <a:t>hinder the </a:t>
            </a:r>
            <a:r>
              <a:rPr dirty="0" sz="1200" spc="-5">
                <a:latin typeface="Times New Roman"/>
                <a:cs typeface="Times New Roman"/>
              </a:rPr>
              <a:t>system's </a:t>
            </a:r>
            <a:r>
              <a:rPr dirty="0" sz="1200">
                <a:latin typeface="Times New Roman"/>
                <a:cs typeface="Times New Roman"/>
              </a:rPr>
              <a:t>ability to provide </a:t>
            </a:r>
            <a:r>
              <a:rPr dirty="0" sz="1200" spc="-5">
                <a:latin typeface="Times New Roman"/>
                <a:cs typeface="Times New Roman"/>
              </a:rPr>
              <a:t>accurate </a:t>
            </a:r>
            <a:r>
              <a:rPr dirty="0" sz="1200">
                <a:latin typeface="Times New Roman"/>
                <a:cs typeface="Times New Roman"/>
              </a:rPr>
              <a:t>trip </a:t>
            </a:r>
            <a:r>
              <a:rPr dirty="0" sz="1200" spc="-5">
                <a:latin typeface="Times New Roman"/>
                <a:cs typeface="Times New Roman"/>
              </a:rPr>
              <a:t>recommendations.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errorhandling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fallbacks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cached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default</a:t>
            </a:r>
            <a:r>
              <a:rPr dirty="0" sz="1200">
                <a:latin typeface="Times New Roman"/>
                <a:cs typeface="Times New Roman"/>
              </a:rPr>
              <a:t> data.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Scalability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6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must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efficiently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large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volumes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requests. Cloud infrastructure (e.g., AWS </a:t>
            </a:r>
            <a:r>
              <a:rPr dirty="0" sz="1200">
                <a:latin typeface="Times New Roman"/>
                <a:cs typeface="Times New Roman"/>
              </a:rPr>
              <a:t>or Google Cloud)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utilized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manage traffic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spikes, </a:t>
            </a:r>
            <a:r>
              <a:rPr dirty="0" sz="1200">
                <a:latin typeface="Times New Roman"/>
                <a:cs typeface="Times New Roman"/>
              </a:rPr>
              <a:t>but this </a:t>
            </a:r>
            <a:r>
              <a:rPr dirty="0" sz="1200" spc="-5">
                <a:latin typeface="Times New Roman"/>
                <a:cs typeface="Times New Roman"/>
              </a:rPr>
              <a:t>also</a:t>
            </a:r>
            <a:r>
              <a:rPr dirty="0" sz="1200">
                <a:latin typeface="Times New Roman"/>
                <a:cs typeface="Times New Roman"/>
              </a:rPr>
              <a:t> requires </a:t>
            </a:r>
            <a:r>
              <a:rPr dirty="0" sz="1200" spc="-5">
                <a:latin typeface="Times New Roman"/>
                <a:cs typeface="Times New Roman"/>
              </a:rPr>
              <a:t>careful</a:t>
            </a:r>
            <a:r>
              <a:rPr dirty="0" sz="1200">
                <a:latin typeface="Times New Roman"/>
                <a:cs typeface="Times New Roman"/>
              </a:rPr>
              <a:t> monitoring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avoid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excessive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operational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costs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511553"/>
            <a:ext cx="6149340" cy="607060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725"/>
              </a:spcBef>
            </a:pPr>
            <a:r>
              <a:rPr dirty="0" sz="1200" spc="-5" b="1">
                <a:latin typeface="Times New Roman"/>
                <a:cs typeface="Times New Roman"/>
              </a:rPr>
              <a:t>Algorithm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Complexity: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Optimization techniques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caching and asynchronous processing are necessary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ensure </a:t>
            </a:r>
            <a:r>
              <a:rPr dirty="0" sz="1200">
                <a:latin typeface="Times New Roman"/>
                <a:cs typeface="Times New Roman"/>
              </a:rPr>
              <a:t>quick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40"/>
              </a:spcBef>
            </a:pPr>
            <a:r>
              <a:rPr dirty="0" sz="1200" spc="-5" b="1">
                <a:latin typeface="Times New Roman"/>
                <a:cs typeface="Times New Roman"/>
              </a:rPr>
              <a:t>API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Rate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Limits: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9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Most external APIs </a:t>
            </a:r>
            <a:r>
              <a:rPr dirty="0" sz="1200">
                <a:latin typeface="Times New Roman"/>
                <a:cs typeface="Times New Roman"/>
              </a:rPr>
              <a:t>(e.g., Google </a:t>
            </a:r>
            <a:r>
              <a:rPr dirty="0" sz="1200" spc="-5">
                <a:latin typeface="Times New Roman"/>
                <a:cs typeface="Times New Roman"/>
              </a:rPr>
              <a:t>Maps, weather services) </a:t>
            </a:r>
            <a:r>
              <a:rPr dirty="0" sz="1200">
                <a:latin typeface="Times New Roman"/>
                <a:cs typeface="Times New Roman"/>
              </a:rPr>
              <a:t>have rate limits that </a:t>
            </a:r>
            <a:r>
              <a:rPr dirty="0" sz="1200" spc="-5">
                <a:latin typeface="Times New Roman"/>
                <a:cs typeface="Times New Roman"/>
              </a:rPr>
              <a:t>could restrict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of </a:t>
            </a:r>
            <a:r>
              <a:rPr dirty="0" sz="1200" spc="-5">
                <a:latin typeface="Times New Roman"/>
                <a:cs typeface="Times New Roman"/>
              </a:rPr>
              <a:t>requests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can make. Implementing caching mechanisms and optimizing API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calls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crucial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tominimizing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loads.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7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>
                <a:latin typeface="Times New Roman"/>
                <a:cs typeface="Times New Roman"/>
              </a:rPr>
              <a:t> must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accommodate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sizes,</a:t>
            </a:r>
            <a:r>
              <a:rPr dirty="0" sz="1200">
                <a:latin typeface="Times New Roman"/>
                <a:cs typeface="Times New Roman"/>
              </a:rPr>
              <a:t> requiring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techniques. Ensuring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all features work </a:t>
            </a:r>
            <a:r>
              <a:rPr dirty="0" sz="1200">
                <a:latin typeface="Times New Roman"/>
                <a:cs typeface="Times New Roman"/>
              </a:rPr>
              <a:t>seamlessly </a:t>
            </a:r>
            <a:r>
              <a:rPr dirty="0" sz="1200" spc="-5">
                <a:latin typeface="Times New Roman"/>
                <a:cs typeface="Times New Roman"/>
              </a:rPr>
              <a:t>across </a:t>
            </a:r>
            <a:r>
              <a:rPr dirty="0" sz="1200">
                <a:latin typeface="Times New Roman"/>
                <a:cs typeface="Times New Roman"/>
              </a:rPr>
              <a:t>platforms can </a:t>
            </a:r>
            <a:r>
              <a:rPr dirty="0" sz="1200" spc="-5">
                <a:latin typeface="Times New Roman"/>
                <a:cs typeface="Times New Roman"/>
              </a:rPr>
              <a:t>add complexity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frontend development.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Assumptions: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D</a:t>
            </a:r>
            <a:r>
              <a:rPr dirty="0" sz="1200" spc="-1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ta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c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ur</a:t>
            </a:r>
            <a:r>
              <a:rPr dirty="0" sz="1200" spc="-1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y:</a:t>
            </a:r>
            <a:endParaRPr sz="1200">
              <a:latin typeface="Times New Roman"/>
              <a:cs typeface="Times New Roman"/>
            </a:endParaRPr>
          </a:p>
          <a:p>
            <a:pPr algn="just" marL="12700" marR="8255">
              <a:lnSpc>
                <a:spcPct val="1433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It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 spc="-10">
                <a:latin typeface="Times New Roman"/>
                <a:cs typeface="Times New Roman"/>
              </a:rPr>
              <a:t>assumed </a:t>
            </a:r>
            <a:r>
              <a:rPr dirty="0" sz="1200" spc="-5">
                <a:latin typeface="Times New Roman"/>
                <a:cs typeface="Times New Roman"/>
              </a:rPr>
              <a:t>that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external APIs providing </a:t>
            </a:r>
            <a:r>
              <a:rPr dirty="0" sz="1200" spc="-5">
                <a:latin typeface="Times New Roman"/>
                <a:cs typeface="Times New Roman"/>
              </a:rPr>
              <a:t>real-time weather, event, and traffic </a:t>
            </a:r>
            <a:r>
              <a:rPr dirty="0" sz="1200">
                <a:latin typeface="Times New Roman"/>
                <a:cs typeface="Times New Roman"/>
              </a:rPr>
              <a:t>data are accurate </a:t>
            </a:r>
            <a:r>
              <a:rPr dirty="0" sz="1200" spc="5">
                <a:latin typeface="Times New Roman"/>
                <a:cs typeface="Times New Roman"/>
              </a:rPr>
              <a:t> andreliable. </a:t>
            </a:r>
            <a:r>
              <a:rPr dirty="0" sz="1200" spc="-5">
                <a:latin typeface="Times New Roman"/>
                <a:cs typeface="Times New Roman"/>
              </a:rPr>
              <a:t>Inaccurate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outdated data could </a:t>
            </a:r>
            <a:r>
              <a:rPr dirty="0" sz="1200">
                <a:latin typeface="Times New Roman"/>
                <a:cs typeface="Times New Roman"/>
              </a:rPr>
              <a:t>lead to </a:t>
            </a:r>
            <a:r>
              <a:rPr dirty="0" sz="1200" spc="-5">
                <a:latin typeface="Times New Roman"/>
                <a:cs typeface="Times New Roman"/>
              </a:rPr>
              <a:t>suboptimal travel recommendations, </a:t>
            </a:r>
            <a:r>
              <a:rPr dirty="0" sz="1200">
                <a:latin typeface="Times New Roman"/>
                <a:cs typeface="Times New Roman"/>
              </a:rPr>
              <a:t>though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fallback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mechanisms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>
                <a:latin typeface="Times New Roman"/>
                <a:cs typeface="Times New Roman"/>
              </a:rPr>
              <a:t> be in </a:t>
            </a:r>
            <a:r>
              <a:rPr dirty="0" sz="1200" spc="-5">
                <a:latin typeface="Times New Roman"/>
                <a:cs typeface="Times New Roman"/>
              </a:rPr>
              <a:t>place </a:t>
            </a:r>
            <a:r>
              <a:rPr dirty="0" sz="1200">
                <a:latin typeface="Times New Roman"/>
                <a:cs typeface="Times New Roman"/>
              </a:rPr>
              <a:t>to mitigate</a:t>
            </a:r>
            <a:r>
              <a:rPr dirty="0" sz="1200" spc="-5">
                <a:latin typeface="Times New Roman"/>
                <a:cs typeface="Times New Roman"/>
              </a:rPr>
              <a:t> this.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40"/>
              </a:spcBef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Engagement: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assumes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users will </a:t>
            </a:r>
            <a:r>
              <a:rPr dirty="0" sz="1200">
                <a:latin typeface="Times New Roman"/>
                <a:cs typeface="Times New Roman"/>
              </a:rPr>
              <a:t>input their </a:t>
            </a:r>
            <a:r>
              <a:rPr dirty="0" sz="1200" spc="-5">
                <a:latin typeface="Times New Roman"/>
                <a:cs typeface="Times New Roman"/>
              </a:rPr>
              <a:t>preferences and destinations </a:t>
            </a:r>
            <a:r>
              <a:rPr dirty="0" sz="1200">
                <a:latin typeface="Times New Roman"/>
                <a:cs typeface="Times New Roman"/>
              </a:rPr>
              <a:t>in a timely </a:t>
            </a:r>
            <a:r>
              <a:rPr dirty="0" sz="1200" spc="-5">
                <a:latin typeface="Times New Roman"/>
                <a:cs typeface="Times New Roman"/>
              </a:rPr>
              <a:t>manner,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allowing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thesystem to </a:t>
            </a:r>
            <a:r>
              <a:rPr dirty="0" sz="1200" spc="-5">
                <a:latin typeface="Times New Roman"/>
                <a:cs typeface="Times New Roman"/>
              </a:rPr>
              <a:t>generate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 itineraries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before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 </a:t>
            </a:r>
            <a:r>
              <a:rPr dirty="0" sz="1200" spc="-5">
                <a:latin typeface="Times New Roman"/>
                <a:cs typeface="Times New Roman"/>
              </a:rPr>
              <a:t>start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440"/>
              </a:spcBef>
            </a:pPr>
            <a:r>
              <a:rPr dirty="0" sz="1200" spc="-5">
                <a:latin typeface="Times New Roman"/>
                <a:cs typeface="Times New Roman"/>
              </a:rPr>
              <a:t>Internet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Connectivity:</a:t>
            </a:r>
            <a:endParaRPr sz="120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435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assumes users will have </a:t>
            </a:r>
            <a:r>
              <a:rPr dirty="0" sz="1200">
                <a:latin typeface="Times New Roman"/>
                <a:cs typeface="Times New Roman"/>
              </a:rPr>
              <a:t>stable </a:t>
            </a:r>
            <a:r>
              <a:rPr dirty="0" sz="1200" spc="-5">
                <a:latin typeface="Times New Roman"/>
                <a:cs typeface="Times New Roman"/>
              </a:rPr>
              <a:t>internet connectivity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interacting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-5">
                <a:latin typeface="Times New Roman"/>
                <a:cs typeface="Times New Roman"/>
              </a:rPr>
              <a:t>website, </a:t>
            </a:r>
            <a:r>
              <a:rPr dirty="0" sz="1200">
                <a:latin typeface="Times New Roman"/>
                <a:cs typeface="Times New Roman"/>
              </a:rPr>
              <a:t> especiallyfor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fetching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9609" y="527050"/>
            <a:ext cx="991235" cy="414655"/>
            <a:chOff x="5769609" y="527050"/>
            <a:chExt cx="991235" cy="41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609" y="527050"/>
              <a:ext cx="463550" cy="414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594360"/>
              <a:ext cx="497205" cy="186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40017" y="76911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636669"/>
                </a:solidFill>
                <a:latin typeface="Courier New"/>
                <a:cs typeface="Courier New"/>
              </a:rPr>
              <a:t>UNIVERSITY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9927" y="1716503"/>
            <a:ext cx="6416040" cy="36068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r" marR="5240020">
              <a:lnSpc>
                <a:spcPct val="100000"/>
              </a:lnSpc>
              <a:spcBef>
                <a:spcPts val="620"/>
              </a:spcBef>
            </a:pPr>
            <a:r>
              <a:rPr dirty="0" sz="1200" spc="-5" b="1">
                <a:latin typeface="Times New Roman"/>
                <a:cs typeface="Times New Roman"/>
              </a:rPr>
              <a:t>Dependencies</a:t>
            </a:r>
            <a:endParaRPr sz="1200">
              <a:latin typeface="Times New Roman"/>
              <a:cs typeface="Times New Roman"/>
            </a:endParaRPr>
          </a:p>
          <a:p>
            <a:pPr algn="r" marL="167640" marR="5187950" indent="-167640">
              <a:lnSpc>
                <a:spcPct val="100000"/>
              </a:lnSpc>
              <a:spcBef>
                <a:spcPts val="560"/>
              </a:spcBef>
              <a:buSzPct val="92307"/>
              <a:buAutoNum type="arabicPeriod"/>
              <a:tabLst>
                <a:tab pos="1676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External</a:t>
            </a:r>
            <a:r>
              <a:rPr dirty="0" sz="1300" spc="-7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</a:t>
            </a:r>
            <a:r>
              <a:rPr dirty="0" sz="1300" spc="5" b="1">
                <a:latin typeface="Times New Roman"/>
                <a:cs typeface="Times New Roman"/>
              </a:rPr>
              <a:t>P</a:t>
            </a:r>
            <a:r>
              <a:rPr dirty="0" sz="1300" spc="-5" b="1">
                <a:latin typeface="Times New Roman"/>
                <a:cs typeface="Times New Roman"/>
              </a:rPr>
              <a:t>Is</a:t>
            </a:r>
            <a:r>
              <a:rPr dirty="0" sz="1300" spc="-5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279400">
              <a:lnSpc>
                <a:spcPct val="100000"/>
              </a:lnSpc>
              <a:spcBef>
                <a:spcPts val="555"/>
              </a:spcBef>
            </a:pPr>
            <a:r>
              <a:rPr dirty="0" sz="1300" spc="-10" b="1">
                <a:latin typeface="Times New Roman"/>
                <a:cs typeface="Times New Roman"/>
              </a:rPr>
              <a:t>The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system</a:t>
            </a:r>
            <a:r>
              <a:rPr dirty="0" sz="1300" spc="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heavily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relies</a:t>
            </a:r>
            <a:r>
              <a:rPr dirty="0" sz="1300" spc="-5" b="1">
                <a:latin typeface="Times New Roman"/>
                <a:cs typeface="Times New Roman"/>
              </a:rPr>
              <a:t> on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multiple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external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data</a:t>
            </a:r>
            <a:r>
              <a:rPr dirty="0" sz="1300" spc="-1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providers</a:t>
            </a:r>
            <a:endParaRPr sz="1300">
              <a:latin typeface="Times New Roman"/>
              <a:cs typeface="Times New Roman"/>
            </a:endParaRPr>
          </a:p>
          <a:p>
            <a:pPr marL="279400" marR="6985">
              <a:lnSpc>
                <a:spcPct val="138300"/>
              </a:lnSpc>
            </a:pPr>
            <a:r>
              <a:rPr dirty="0" sz="1200" spc="-5">
                <a:latin typeface="Times New Roman"/>
                <a:cs typeface="Times New Roman"/>
              </a:rPr>
              <a:t>(e.g.,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Google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Maps,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event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databases).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functionality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pricing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impactthe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system’s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ability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retrieve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 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efficiently.</a:t>
            </a:r>
            <a:endParaRPr sz="12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455"/>
              </a:spcBef>
              <a:buSzPct val="92307"/>
              <a:buAutoNum type="arabicPeriod" startAt="2"/>
              <a:tabLst>
                <a:tab pos="1803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Cloud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Infrastructure</a:t>
            </a:r>
            <a:r>
              <a:rPr dirty="0" sz="1300" spc="-5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279400" marR="6350">
              <a:lnSpc>
                <a:spcPts val="20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dependent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cloud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hosting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scalable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reliable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infrastructure.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failure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cloudservices</a:t>
            </a:r>
            <a:r>
              <a:rPr dirty="0" sz="1200">
                <a:latin typeface="Times New Roman"/>
                <a:cs typeface="Times New Roman"/>
              </a:rPr>
              <a:t> could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affect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 availability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performance.</a:t>
            </a:r>
            <a:endParaRPr sz="12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280"/>
              </a:spcBef>
              <a:buSzPct val="92307"/>
              <a:buAutoNum type="arabicPeriod" startAt="3"/>
              <a:tabLst>
                <a:tab pos="1803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Database</a:t>
            </a:r>
            <a:r>
              <a:rPr dirty="0" sz="1300" spc="-2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Systems</a:t>
            </a:r>
            <a:r>
              <a:rPr dirty="0" sz="1300" spc="-5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279400" marR="5080">
              <a:lnSpc>
                <a:spcPts val="200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reliability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depend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store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preferences,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triphistory.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database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loss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corruption.</a:t>
            </a:r>
            <a:endParaRPr sz="1200">
              <a:latin typeface="Times New Roman"/>
              <a:cs typeface="Times New Roman"/>
            </a:endParaRPr>
          </a:p>
          <a:p>
            <a:pPr marL="180340" indent="-167640">
              <a:lnSpc>
                <a:spcPct val="100000"/>
              </a:lnSpc>
              <a:spcBef>
                <a:spcPts val="280"/>
              </a:spcBef>
              <a:buSzPct val="92307"/>
              <a:buAutoNum type="arabicPeriod" startAt="4"/>
              <a:tabLst>
                <a:tab pos="180340" algn="l"/>
              </a:tabLst>
            </a:pPr>
            <a:r>
              <a:rPr dirty="0" sz="1300" spc="-5" b="1">
                <a:latin typeface="Times New Roman"/>
                <a:cs typeface="Times New Roman"/>
              </a:rPr>
              <a:t>User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Feedback</a:t>
            </a:r>
            <a:r>
              <a:rPr dirty="0" sz="1300" spc="-5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279400" marR="5715">
              <a:lnSpc>
                <a:spcPts val="2010"/>
              </a:lnSpc>
              <a:spcBef>
                <a:spcPts val="85"/>
              </a:spcBef>
            </a:pPr>
            <a:r>
              <a:rPr dirty="0" sz="1200">
                <a:latin typeface="Times New Roman"/>
                <a:cs typeface="Times New Roman"/>
              </a:rPr>
              <a:t>Continuous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feedback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critical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improving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system’s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features.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relies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onusers</a:t>
            </a:r>
            <a:r>
              <a:rPr dirty="0" sz="1200" spc="-5">
                <a:latin typeface="Times New Roman"/>
                <a:cs typeface="Times New Roman"/>
              </a:rPr>
              <a:t> actively</a:t>
            </a:r>
            <a:r>
              <a:rPr dirty="0" sz="1200">
                <a:latin typeface="Times New Roman"/>
                <a:cs typeface="Times New Roman"/>
              </a:rPr>
              <a:t> providing </a:t>
            </a:r>
            <a:r>
              <a:rPr dirty="0" sz="1200" spc="-5">
                <a:latin typeface="Times New Roman"/>
                <a:cs typeface="Times New Roman"/>
              </a:rPr>
              <a:t>feedback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-5">
                <a:latin typeface="Times New Roman"/>
                <a:cs typeface="Times New Roman"/>
              </a:rPr>
              <a:t> experiences.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9609" y="527050"/>
            <a:ext cx="991235" cy="414655"/>
            <a:chOff x="5769609" y="527050"/>
            <a:chExt cx="991235" cy="41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609" y="527050"/>
              <a:ext cx="463550" cy="414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594360"/>
              <a:ext cx="497205" cy="186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40017" y="76911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636669"/>
                </a:solidFill>
                <a:latin typeface="Courier New"/>
                <a:cs typeface="Courier New"/>
              </a:rPr>
              <a:t>UNIVERSITY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7" y="1785703"/>
            <a:ext cx="5963285" cy="4618355"/>
          </a:xfrm>
          <a:prstGeom prst="rect">
            <a:avLst/>
          </a:prstGeom>
        </p:spPr>
        <p:txBody>
          <a:bodyPr wrap="square" lIns="0" tIns="882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sz="1300" spc="-5" b="1">
                <a:latin typeface="Times New Roman"/>
                <a:cs typeface="Times New Roman"/>
              </a:rPr>
              <a:t>Algorithm:</a:t>
            </a: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383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utilizes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combination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conditions.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Here’s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explanation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components:</a:t>
            </a:r>
            <a:endParaRPr sz="1200">
              <a:latin typeface="Times New Roman"/>
              <a:cs typeface="Times New Roman"/>
            </a:endParaRPr>
          </a:p>
          <a:p>
            <a:pPr marL="12700" marR="200660">
              <a:lnSpc>
                <a:spcPts val="2010"/>
              </a:lnSpc>
              <a:spcBef>
                <a:spcPts val="155"/>
              </a:spcBef>
              <a:buFont typeface="Times New Roman"/>
              <a:buAutoNum type="arabicPeriod"/>
              <a:tabLst>
                <a:tab pos="25272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User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Input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Collection</a:t>
            </a:r>
            <a:r>
              <a:rPr dirty="0" sz="1200" spc="-5">
                <a:latin typeface="Times New Roman"/>
                <a:cs typeface="Times New Roman"/>
              </a:rPr>
              <a:t>: Gather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list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wishes</a:t>
            </a:r>
            <a:r>
              <a:rPr dirty="0" sz="1200">
                <a:latin typeface="Times New Roman"/>
                <a:cs typeface="Times New Roman"/>
              </a:rPr>
              <a:t> to visit.</a:t>
            </a:r>
            <a:endParaRPr sz="1200">
              <a:latin typeface="Times New Roman"/>
              <a:cs typeface="Times New Roman"/>
            </a:endParaRPr>
          </a:p>
          <a:p>
            <a:pPr marL="252095" indent="-240029">
              <a:lnSpc>
                <a:spcPct val="100000"/>
              </a:lnSpc>
              <a:spcBef>
                <a:spcPts val="385"/>
              </a:spcBef>
              <a:buFont typeface="Times New Roman"/>
              <a:buAutoNum type="arabicPeriod"/>
              <a:tabLst>
                <a:tab pos="25272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Geocoding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Convert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place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geographic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(latitude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00">
                <a:latin typeface="Times New Roman"/>
                <a:cs typeface="Times New Roman"/>
              </a:rPr>
              <a:t>longitude)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oding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</a:t>
            </a: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12700" marR="236220">
              <a:lnSpc>
                <a:spcPct val="139200"/>
              </a:lnSpc>
              <a:buFont typeface="Times New Roman"/>
              <a:buAutoNum type="arabicPeriod" startAt="3"/>
              <a:tabLst>
                <a:tab pos="25272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Attraction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Retrieval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fetch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nearby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tourist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Google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Places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 marL="12700" marR="530860">
              <a:lnSpc>
                <a:spcPts val="2000"/>
              </a:lnSpc>
              <a:spcBef>
                <a:spcPts val="155"/>
              </a:spcBef>
              <a:buFont typeface="Times New Roman"/>
              <a:buAutoNum type="arabicPeriod" startAt="3"/>
              <a:tabLst>
                <a:tab pos="25272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Distance </a:t>
            </a:r>
            <a:r>
              <a:rPr dirty="0" sz="1200" b="1">
                <a:latin typeface="Times New Roman"/>
                <a:cs typeface="Times New Roman"/>
              </a:rPr>
              <a:t>Calculation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>
                <a:latin typeface="Times New Roman"/>
                <a:cs typeface="Times New Roman"/>
              </a:rPr>
              <a:t> the Google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Matrix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account current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conditions.</a:t>
            </a:r>
            <a:endParaRPr sz="1200">
              <a:latin typeface="Times New Roman"/>
              <a:cs typeface="Times New Roman"/>
            </a:endParaRPr>
          </a:p>
          <a:p>
            <a:pPr marL="12700" marR="223520">
              <a:lnSpc>
                <a:spcPts val="1989"/>
              </a:lnSpc>
              <a:spcBef>
                <a:spcPts val="15"/>
              </a:spcBef>
              <a:buFont typeface="Times New Roman"/>
              <a:buAutoNum type="arabicPeriod" startAt="3"/>
              <a:tabLst>
                <a:tab pos="252729" algn="l"/>
              </a:tabLst>
            </a:pPr>
            <a:r>
              <a:rPr dirty="0" sz="1200" spc="-10" b="1">
                <a:latin typeface="Times New Roman"/>
                <a:cs typeface="Times New Roman"/>
              </a:rPr>
              <a:t>Clustering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5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Attractions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Apply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(K-Means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DBSCAN)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clusters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>
                <a:latin typeface="Times New Roman"/>
                <a:cs typeface="Times New Roman"/>
              </a:rPr>
              <a:t> on their</a:t>
            </a:r>
            <a:r>
              <a:rPr dirty="0" sz="1200" spc="-5">
                <a:latin typeface="Times New Roman"/>
                <a:cs typeface="Times New Roman"/>
              </a:rPr>
              <a:t> geographical</a:t>
            </a:r>
            <a:r>
              <a:rPr dirty="0" sz="1200">
                <a:latin typeface="Times New Roman"/>
                <a:cs typeface="Times New Roman"/>
              </a:rPr>
              <a:t> proximity.</a:t>
            </a:r>
            <a:endParaRPr sz="1200">
              <a:latin typeface="Times New Roman"/>
              <a:cs typeface="Times New Roman"/>
            </a:endParaRPr>
          </a:p>
          <a:p>
            <a:pPr marL="12700" marR="438784">
              <a:lnSpc>
                <a:spcPts val="2000"/>
              </a:lnSpc>
              <a:spcBef>
                <a:spcPts val="10"/>
              </a:spcBef>
              <a:buFont typeface="Times New Roman"/>
              <a:buAutoNum type="arabicPeriod" startAt="3"/>
              <a:tabLst>
                <a:tab pos="25272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Route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Optimization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>
                <a:latin typeface="Times New Roman"/>
                <a:cs typeface="Times New Roman"/>
              </a:rPr>
              <a:t> cluster, </a:t>
            </a: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Nearest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Neighbor </a:t>
            </a:r>
            <a:r>
              <a:rPr dirty="0" sz="1200" spc="-5">
                <a:latin typeface="Times New Roman"/>
                <a:cs typeface="Times New Roman"/>
              </a:rPr>
              <a:t>heuristic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route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minimizes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12700" marR="102235">
              <a:lnSpc>
                <a:spcPts val="1989"/>
              </a:lnSpc>
              <a:buFont typeface="Times New Roman"/>
              <a:buAutoNum type="arabicPeriod" startAt="3"/>
              <a:tabLst>
                <a:tab pos="252729" algn="l"/>
              </a:tabLst>
            </a:pPr>
            <a:r>
              <a:rPr dirty="0" sz="1200" b="1">
                <a:latin typeface="Times New Roman"/>
                <a:cs typeface="Times New Roman"/>
              </a:rPr>
              <a:t>Visualization</a:t>
            </a:r>
            <a:r>
              <a:rPr dirty="0" sz="1200">
                <a:latin typeface="Times New Roman"/>
                <a:cs typeface="Times New Roman"/>
              </a:rPr>
              <a:t>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maps showing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understanding.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471930" y="1403350"/>
            <a:ext cx="90487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Pseudocode: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7042" y="2046478"/>
            <a:ext cx="2165350" cy="746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Times New Roman"/>
                <a:cs typeface="Times New Roman"/>
              </a:rPr>
              <a:t>FUNCTION</a:t>
            </a:r>
            <a:r>
              <a:rPr dirty="0" sz="900" spc="-30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mainf):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900" b="1">
                <a:latin typeface="Times New Roman"/>
                <a:cs typeface="Times New Roman"/>
              </a:rPr>
              <a:t>#</a:t>
            </a:r>
            <a:r>
              <a:rPr dirty="0" sz="900" spc="44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Step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1: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Get user</a:t>
            </a:r>
            <a:r>
              <a:rPr dirty="0" sz="900" spc="-3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input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0">
              <a:lnSpc>
                <a:spcPct val="100000"/>
              </a:lnSpc>
            </a:pPr>
            <a:r>
              <a:rPr dirty="0" sz="900" b="1">
                <a:latin typeface="Times New Roman"/>
                <a:cs typeface="Times New Roman"/>
              </a:rPr>
              <a:t>attractions,</a:t>
            </a:r>
            <a:r>
              <a:rPr dirty="0" sz="900" spc="-2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num_days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=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get_user_inputO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1342" y="3110610"/>
            <a:ext cx="2839085" cy="3657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Times New Roman"/>
                <a:cs typeface="Times New Roman"/>
              </a:rPr>
              <a:t>#</a:t>
            </a:r>
            <a:r>
              <a:rPr dirty="0" sz="900" spc="2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Step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2:</a:t>
            </a:r>
            <a:r>
              <a:rPr dirty="0" sz="900" spc="-5" b="1">
                <a:latin typeface="Times New Roman"/>
                <a:cs typeface="Times New Roman"/>
              </a:rPr>
              <a:t> Geocode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places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to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get</a:t>
            </a:r>
            <a:r>
              <a:rPr dirty="0" sz="900" spc="-5" b="1">
                <a:latin typeface="Times New Roman"/>
                <a:cs typeface="Times New Roman"/>
              </a:rPr>
              <a:t> their</a:t>
            </a:r>
            <a:r>
              <a:rPr dirty="0" sz="900" spc="-2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coordinates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Times New Roman"/>
                <a:cs typeface="Times New Roman"/>
              </a:rPr>
              <a:t>FOR each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place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IN attractions:</a:t>
            </a:r>
            <a:endParaRPr sz="900">
              <a:latin typeface="Times New Roman"/>
              <a:cs typeface="Times New Roman"/>
            </a:endParaRPr>
          </a:p>
          <a:p>
            <a:pPr marL="114300" marR="501650">
              <a:lnSpc>
                <a:spcPct val="221700"/>
              </a:lnSpc>
              <a:spcBef>
                <a:spcPts val="5"/>
              </a:spcBef>
            </a:pPr>
            <a:r>
              <a:rPr dirty="0" sz="900" spc="-5" b="1">
                <a:latin typeface="Times New Roman"/>
                <a:cs typeface="Times New Roman"/>
              </a:rPr>
              <a:t>coordinates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=</a:t>
            </a:r>
            <a:r>
              <a:rPr dirty="0" sz="900" spc="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geocode_place(p]ace['naine']) 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IF</a:t>
            </a:r>
            <a:r>
              <a:rPr dirty="0" sz="900" spc="-45" b="1">
                <a:latin typeface="Times New Roman"/>
                <a:cs typeface="Times New Roman"/>
              </a:rPr>
              <a:t> </a:t>
            </a:r>
            <a:r>
              <a:rPr dirty="0" sz="900" spc="-10" b="1">
                <a:latin typeface="Times New Roman"/>
                <a:cs typeface="Times New Roman"/>
              </a:rPr>
              <a:t>coordinates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is</a:t>
            </a:r>
            <a:r>
              <a:rPr dirty="0" sz="900" spc="-20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not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None: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place[Tocation']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636669"/>
                </a:solidFill>
                <a:latin typeface="Times New Roman"/>
                <a:cs typeface="Times New Roman"/>
              </a:rPr>
              <a:t>= </a:t>
            </a:r>
            <a:r>
              <a:rPr dirty="0" sz="900" spc="-210" b="1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coordinates</a:t>
            </a:r>
            <a:r>
              <a:rPr dirty="0" sz="900" b="1">
                <a:latin typeface="Times New Roman"/>
                <a:cs typeface="Times New Roman"/>
              </a:rPr>
              <a:t> ELSE: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228600">
              <a:lnSpc>
                <a:spcPct val="100000"/>
              </a:lnSpc>
            </a:pPr>
            <a:r>
              <a:rPr dirty="0" sz="900" spc="-5" b="1">
                <a:latin typeface="Times New Roman"/>
                <a:cs typeface="Times New Roman"/>
              </a:rPr>
              <a:t>PRINT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"Could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not</a:t>
            </a:r>
            <a:r>
              <a:rPr dirty="0" sz="900" b="1">
                <a:latin typeface="Times New Roman"/>
                <a:cs typeface="Times New Roman"/>
              </a:rPr>
              <a:t> geocode</a:t>
            </a:r>
            <a:r>
              <a:rPr dirty="0" sz="900" spc="-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the</a:t>
            </a:r>
            <a:r>
              <a:rPr dirty="0" sz="900" spc="-5" b="1">
                <a:latin typeface="Times New Roman"/>
                <a:cs typeface="Times New Roman"/>
              </a:rPr>
              <a:t> place:",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place-name']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marL="12700" marR="526415">
              <a:lnSpc>
                <a:spcPct val="212400"/>
              </a:lnSpc>
              <a:spcBef>
                <a:spcPts val="5"/>
              </a:spcBef>
            </a:pPr>
            <a:r>
              <a:rPr dirty="0" sz="900" b="1">
                <a:latin typeface="Times New Roman"/>
                <a:cs typeface="Times New Roman"/>
              </a:rPr>
              <a:t>#</a:t>
            </a:r>
            <a:r>
              <a:rPr dirty="0" sz="900" spc="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Step </a:t>
            </a:r>
            <a:r>
              <a:rPr dirty="0" sz="900" b="1">
                <a:latin typeface="Times New Roman"/>
                <a:cs typeface="Times New Roman"/>
              </a:rPr>
              <a:t>3: </a:t>
            </a:r>
            <a:r>
              <a:rPr dirty="0" sz="900" spc="-5" b="1">
                <a:latin typeface="Times New Roman"/>
                <a:cs typeface="Times New Roman"/>
              </a:rPr>
              <a:t>Get nearby attractions </a:t>
            </a:r>
            <a:r>
              <a:rPr dirty="0" sz="900" b="1">
                <a:latin typeface="Times New Roman"/>
                <a:cs typeface="Times New Roman"/>
              </a:rPr>
              <a:t>for </a:t>
            </a:r>
            <a:r>
              <a:rPr dirty="0" sz="900" spc="-5" b="1">
                <a:latin typeface="Times New Roman"/>
                <a:cs typeface="Times New Roman"/>
              </a:rPr>
              <a:t>each </a:t>
            </a:r>
            <a:r>
              <a:rPr dirty="0" sz="900" b="1">
                <a:latin typeface="Times New Roman"/>
                <a:cs typeface="Times New Roman"/>
              </a:rPr>
              <a:t>place </a:t>
            </a:r>
            <a:r>
              <a:rPr dirty="0" sz="900" spc="-2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all_attractions</a:t>
            </a:r>
            <a:r>
              <a:rPr dirty="0" sz="900" b="1">
                <a:latin typeface="Times New Roman"/>
                <a:cs typeface="Times New Roman"/>
              </a:rPr>
              <a:t> </a:t>
            </a:r>
            <a:r>
              <a:rPr dirty="0" sz="900" b="1">
                <a:solidFill>
                  <a:srgbClr val="636669"/>
                </a:solidFill>
                <a:latin typeface="Times New Roman"/>
                <a:cs typeface="Times New Roman"/>
              </a:rPr>
              <a:t>=</a:t>
            </a:r>
            <a:r>
              <a:rPr dirty="0" sz="900" spc="-10" b="1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[]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 spc="-5" b="1">
                <a:latin typeface="Times New Roman"/>
                <a:cs typeface="Times New Roman"/>
              </a:rPr>
              <a:t>FOR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place</a:t>
            </a:r>
            <a:r>
              <a:rPr dirty="0" sz="900" spc="-5" b="1">
                <a:latin typeface="Times New Roman"/>
                <a:cs typeface="Times New Roman"/>
              </a:rPr>
              <a:t> IN</a:t>
            </a:r>
            <a:r>
              <a:rPr dirty="0" sz="900" spc="-2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attractions:</a:t>
            </a:r>
            <a:endParaRPr sz="900">
              <a:latin typeface="Times New Roman"/>
              <a:cs typeface="Times New Roman"/>
            </a:endParaRPr>
          </a:p>
          <a:p>
            <a:pPr marL="114300" marR="80010">
              <a:lnSpc>
                <a:spcPct val="212200"/>
              </a:lnSpc>
            </a:pPr>
            <a:r>
              <a:rPr dirty="0" sz="900" spc="-5" b="1">
                <a:latin typeface="Times New Roman"/>
                <a:cs typeface="Times New Roman"/>
              </a:rPr>
              <a:t>nearby_attractions</a:t>
            </a:r>
            <a:r>
              <a:rPr dirty="0" sz="900" spc="4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=</a:t>
            </a:r>
            <a:r>
              <a:rPr dirty="0" sz="900" spc="35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get_attractions(place['location']) </a:t>
            </a:r>
            <a:r>
              <a:rPr dirty="0" sz="900" spc="-21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all_attractions.APPEND(nearby_attractions)</a:t>
            </a: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900" b="1">
                <a:latin typeface="Times New Roman"/>
                <a:cs typeface="Times New Roman"/>
              </a:rPr>
              <a:t>#</a:t>
            </a:r>
            <a:r>
              <a:rPr dirty="0" sz="900" spc="440" b="1">
                <a:latin typeface="Times New Roman"/>
                <a:cs typeface="Times New Roman"/>
              </a:rPr>
              <a:t> </a:t>
            </a:r>
            <a:r>
              <a:rPr dirty="0" sz="900" spc="-5" b="1">
                <a:latin typeface="Times New Roman"/>
                <a:cs typeface="Times New Roman"/>
              </a:rPr>
              <a:t>Step</a:t>
            </a:r>
            <a:r>
              <a:rPr dirty="0" sz="900" spc="-10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4:</a:t>
            </a:r>
            <a:r>
              <a:rPr dirty="0" sz="900" spc="-5" b="1">
                <a:latin typeface="Times New Roman"/>
                <a:cs typeface="Times New Roman"/>
              </a:rPr>
              <a:t> Calculate</a:t>
            </a:r>
            <a:r>
              <a:rPr dirty="0" sz="900" spc="-15" b="1">
                <a:latin typeface="Times New Roman"/>
                <a:cs typeface="Times New Roman"/>
              </a:rPr>
              <a:t> </a:t>
            </a:r>
            <a:r>
              <a:rPr dirty="0" sz="900" b="1">
                <a:latin typeface="Times New Roman"/>
                <a:cs typeface="Times New Roman"/>
              </a:rPr>
              <a:t>traffic</a:t>
            </a:r>
            <a:r>
              <a:rPr dirty="0" sz="900" spc="-5" b="1">
                <a:latin typeface="Times New Roman"/>
                <a:cs typeface="Times New Roman"/>
              </a:rPr>
              <a:t> distances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9609" y="527050"/>
            <a:ext cx="991235" cy="414655"/>
            <a:chOff x="5769609" y="527050"/>
            <a:chExt cx="991235" cy="41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609" y="527050"/>
              <a:ext cx="463550" cy="414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594360"/>
              <a:ext cx="497205" cy="186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40017" y="76911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636669"/>
                </a:solidFill>
                <a:latin typeface="Courier New"/>
                <a:cs typeface="Courier New"/>
              </a:rPr>
              <a:t>UNIVERSITY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2033" y="2002281"/>
            <a:ext cx="3254375" cy="1134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67665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origins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=</a:t>
            </a:r>
            <a:r>
              <a:rPr dirty="0" sz="1000" spc="1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[placef'location']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FOR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place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all_attractions]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distances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=</a:t>
            </a:r>
            <a:r>
              <a:rPr dirty="0" sz="1000" spc="1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calculate_traffic_distances(origins,</a:t>
            </a:r>
            <a:r>
              <a:rPr dirty="0" sz="1000" spc="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origins)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#</a:t>
            </a:r>
            <a:r>
              <a:rPr dirty="0" sz="1000" spc="49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Step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5:</a:t>
            </a:r>
            <a:r>
              <a:rPr dirty="0" sz="1000" spc="-5">
                <a:latin typeface="Times New Roman"/>
                <a:cs typeface="Times New Roman"/>
              </a:rPr>
              <a:t> Cluster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attractions into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days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000" spc="-5">
                <a:latin typeface="Times New Roman"/>
                <a:cs typeface="Times New Roman"/>
              </a:rPr>
              <a:t>clusters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=</a:t>
            </a:r>
            <a:r>
              <a:rPr dirty="0" sz="1000" spc="1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cluster_attractions(all_attractions,</a:t>
            </a:r>
            <a:r>
              <a:rPr dirty="0" sz="1000" spc="4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num_days)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1825" y="3615054"/>
            <a:ext cx="4578985" cy="34378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#</a:t>
            </a:r>
            <a:r>
              <a:rPr dirty="0" sz="1000" spc="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Step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>
                <a:latin typeface="Times New Roman"/>
                <a:cs typeface="Times New Roman"/>
              </a:rPr>
              <a:t>6:</a:t>
            </a:r>
            <a:r>
              <a:rPr dirty="0" sz="1000" spc="-5">
                <a:latin typeface="Times New Roman"/>
                <a:cs typeface="Times New Roman"/>
              </a:rPr>
              <a:t> Optimize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itinerary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each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cluster</a:t>
            </a:r>
            <a:endParaRPr sz="1000">
              <a:latin typeface="Times New Roman"/>
              <a:cs typeface="Times New Roman"/>
            </a:endParaRPr>
          </a:p>
          <a:p>
            <a:pPr marL="152400" marR="3117850">
              <a:lnSpc>
                <a:spcPct val="208000"/>
              </a:lnSpc>
            </a:pPr>
            <a:r>
              <a:rPr dirty="0" sz="1000" spc="-5">
                <a:latin typeface="Times New Roman"/>
                <a:cs typeface="Times New Roman"/>
              </a:rPr>
              <a:t>optimized_itineraries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= </a:t>
            </a:r>
            <a:r>
              <a:rPr dirty="0" sz="1000" spc="-5">
                <a:latin typeface="Times New Roman"/>
                <a:cs typeface="Times New Roman"/>
              </a:rPr>
              <a:t>[]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-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cluster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clusters: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100">
              <a:latin typeface="Times New Roman"/>
              <a:cs typeface="Times New Roman"/>
            </a:endParaRPr>
          </a:p>
          <a:p>
            <a:pPr marL="266700">
              <a:lnSpc>
                <a:spcPct val="100000"/>
              </a:lnSpc>
            </a:pPr>
            <a:r>
              <a:rPr dirty="0" sz="1000" spc="-5">
                <a:latin typeface="Times New Roman"/>
                <a:cs typeface="Times New Roman"/>
              </a:rPr>
              <a:t>cluster_attractions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=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[all_attractions[i]</a:t>
            </a:r>
            <a:r>
              <a:rPr dirty="0" sz="1000" spc="2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FOR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IN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cluster]</a:t>
            </a:r>
            <a:endParaRPr sz="1000">
              <a:latin typeface="Times New Roman"/>
              <a:cs typeface="Times New Roman"/>
            </a:endParaRPr>
          </a:p>
          <a:p>
            <a:pPr marL="266700" marR="189230">
              <a:lnSpc>
                <a:spcPct val="207200"/>
              </a:lnSpc>
              <a:spcBef>
                <a:spcPts val="20"/>
              </a:spcBef>
            </a:pPr>
            <a:r>
              <a:rPr dirty="0" sz="1000" spc="-5">
                <a:latin typeface="Times New Roman"/>
                <a:cs typeface="Times New Roman"/>
              </a:rPr>
              <a:t>optimized_route = optimize_itinerary_with_traffic(cluster_attractions,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distances)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optimized_itineraries.APPEND(optimized_route)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52400" marR="5080">
              <a:lnSpc>
                <a:spcPct val="208000"/>
              </a:lnSpc>
            </a:pPr>
            <a:r>
              <a:rPr dirty="0" sz="1000" spc="-5">
                <a:latin typeface="Times New Roman"/>
                <a:cs typeface="Times New Roman"/>
              </a:rPr>
              <a:t>#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Step </a:t>
            </a:r>
            <a:r>
              <a:rPr dirty="0" sz="1000">
                <a:latin typeface="Times New Roman"/>
                <a:cs typeface="Times New Roman"/>
              </a:rPr>
              <a:t>7:</a:t>
            </a:r>
            <a:r>
              <a:rPr dirty="0" sz="1000" spc="-20"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Visualize</a:t>
            </a:r>
            <a:r>
              <a:rPr dirty="0" sz="1000" spc="1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the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optimized</a:t>
            </a:r>
            <a:r>
              <a:rPr dirty="0" sz="1000" spc="1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route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and</a:t>
            </a:r>
            <a:r>
              <a:rPr dirty="0" sz="1000" spc="10"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clusters</a:t>
            </a:r>
            <a:r>
              <a:rPr dirty="0" sz="1000" spc="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create_traffic_map(all_attractions, </a:t>
            </a:r>
            <a:r>
              <a:rPr dirty="0" sz="1000" spc="-23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optimized_itineraries)</a:t>
            </a:r>
            <a:r>
              <a:rPr dirty="0" sz="1000" spc="5">
                <a:latin typeface="Times New Roman"/>
                <a:cs typeface="Times New Roman"/>
              </a:rPr>
              <a:t> </a:t>
            </a: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create_clustered_map(all_attractions,</a:t>
            </a:r>
            <a:r>
              <a:rPr dirty="0" sz="1000" spc="2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clusters)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 marR="3126740">
              <a:lnSpc>
                <a:spcPct val="208000"/>
              </a:lnSpc>
            </a:pPr>
            <a:r>
              <a:rPr dirty="0" sz="1000" spc="-5">
                <a:solidFill>
                  <a:srgbClr val="232323"/>
                </a:solidFill>
                <a:latin typeface="Times New Roman"/>
                <a:cs typeface="Times New Roman"/>
              </a:rPr>
              <a:t>#</a:t>
            </a:r>
            <a:r>
              <a:rPr dirty="0" sz="10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Execute the</a:t>
            </a:r>
            <a:r>
              <a:rPr dirty="0" sz="1000" spc="-1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main</a:t>
            </a:r>
            <a:r>
              <a:rPr dirty="0" sz="1000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function </a:t>
            </a:r>
            <a:r>
              <a:rPr dirty="0" sz="1000" spc="-2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CALL</a:t>
            </a:r>
            <a:r>
              <a:rPr dirty="0" sz="1000" spc="-35">
                <a:latin typeface="Times New Roman"/>
                <a:cs typeface="Times New Roman"/>
              </a:rPr>
              <a:t> </a:t>
            </a:r>
            <a:r>
              <a:rPr dirty="0" sz="1000" spc="-5">
                <a:latin typeface="Times New Roman"/>
                <a:cs typeface="Times New Roman"/>
              </a:rPr>
              <a:t>mainQ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1796" y="1487170"/>
            <a:ext cx="1244600" cy="285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latin typeface="Times New Roman"/>
                <a:cs typeface="Times New Roman"/>
              </a:rPr>
              <a:t>CHAPTER</a:t>
            </a:r>
            <a:r>
              <a:rPr dirty="0" sz="1700" spc="-50" b="1">
                <a:latin typeface="Times New Roman"/>
                <a:cs typeface="Times New Roman"/>
              </a:rPr>
              <a:t> </a:t>
            </a:r>
            <a:r>
              <a:rPr dirty="0" sz="1700" b="1">
                <a:latin typeface="Times New Roman"/>
                <a:cs typeface="Times New Roman"/>
              </a:rPr>
              <a:t>1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0175" y="2174494"/>
            <a:ext cx="2985770" cy="751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5010">
              <a:lnSpc>
                <a:spcPct val="100000"/>
              </a:lnSpc>
              <a:spcBef>
                <a:spcPts val="100"/>
              </a:spcBef>
            </a:pPr>
            <a:r>
              <a:rPr dirty="0" sz="1700" spc="-5" b="1">
                <a:latin typeface="Times New Roman"/>
                <a:cs typeface="Times New Roman"/>
              </a:rPr>
              <a:t>INTRODUCTION</a:t>
            </a:r>
            <a:endParaRPr sz="1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500" b="1">
                <a:latin typeface="Times New Roman"/>
                <a:cs typeface="Times New Roman"/>
              </a:rPr>
              <a:t>1.1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Project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Overview</a:t>
            </a:r>
            <a:r>
              <a:rPr dirty="0" sz="1500" spc="-2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and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Objectives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2348" y="3451073"/>
            <a:ext cx="6301740" cy="4387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31000"/>
              </a:lnSpc>
              <a:spcBef>
                <a:spcPts val="95"/>
              </a:spcBef>
            </a:pPr>
            <a:r>
              <a:rPr dirty="0" sz="1400">
                <a:latin typeface="Times New Roman"/>
                <a:cs typeface="Times New Roman"/>
              </a:rPr>
              <a:t>In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present-day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world,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majority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people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tend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over-busy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17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their</a:t>
            </a:r>
            <a:r>
              <a:rPr dirty="0" sz="1400" spc="17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jobs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</a:t>
            </a:r>
            <a:r>
              <a:rPr dirty="0" sz="1400">
                <a:latin typeface="Times New Roman"/>
                <a:cs typeface="Times New Roman"/>
              </a:rPr>
              <a:t>it </a:t>
            </a:r>
            <a:r>
              <a:rPr dirty="0" sz="1400" spc="-5">
                <a:latin typeface="Times New Roman"/>
                <a:cs typeface="Times New Roman"/>
              </a:rPr>
              <a:t>is sometimes difficult for them to sit and plan their trips because </a:t>
            </a:r>
            <a:r>
              <a:rPr dirty="0" sz="1400">
                <a:latin typeface="Times New Roman"/>
                <a:cs typeface="Times New Roman"/>
              </a:rPr>
              <a:t>of the </a:t>
            </a:r>
            <a:r>
              <a:rPr dirty="0" sz="1400" spc="-5">
                <a:latin typeface="Times New Roman"/>
                <a:cs typeface="Times New Roman"/>
              </a:rPr>
              <a:t>lack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time. On the other hand, not having </a:t>
            </a:r>
            <a:r>
              <a:rPr dirty="0" sz="1400">
                <a:latin typeface="Times New Roman"/>
                <a:cs typeface="Times New Roman"/>
              </a:rPr>
              <a:t>these </a:t>
            </a:r>
            <a:r>
              <a:rPr dirty="0" sz="1400" spc="-5">
                <a:latin typeface="Times New Roman"/>
                <a:cs typeface="Times New Roman"/>
              </a:rPr>
              <a:t>key details; weather forecast, local festivals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best destinations </a:t>
            </a:r>
            <a:r>
              <a:rPr dirty="0" sz="1400">
                <a:latin typeface="Times New Roman"/>
                <a:cs typeface="Times New Roman"/>
              </a:rPr>
              <a:t>among </a:t>
            </a:r>
            <a:r>
              <a:rPr dirty="0" sz="1400" spc="-5">
                <a:latin typeface="Times New Roman"/>
                <a:cs typeface="Times New Roman"/>
              </a:rPr>
              <a:t>others, often affect their trip planning strategies.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order </a:t>
            </a:r>
            <a:r>
              <a:rPr dirty="0" sz="1400" spc="-10">
                <a:latin typeface="Times New Roman"/>
                <a:cs typeface="Times New Roman"/>
              </a:rPr>
              <a:t>to </a:t>
            </a:r>
            <a:r>
              <a:rPr dirty="0" sz="1400" spc="-5">
                <a:latin typeface="Times New Roman"/>
                <a:cs typeface="Times New Roman"/>
              </a:rPr>
              <a:t> deal with this difficulty, </a:t>
            </a:r>
            <a:r>
              <a:rPr dirty="0" sz="1400">
                <a:latin typeface="Times New Roman"/>
                <a:cs typeface="Times New Roman"/>
              </a:rPr>
              <a:t>we </a:t>
            </a:r>
            <a:r>
              <a:rPr dirty="0" sz="1400" spc="-10">
                <a:latin typeface="Times New Roman"/>
                <a:cs typeface="Times New Roman"/>
              </a:rPr>
              <a:t>an </a:t>
            </a:r>
            <a:r>
              <a:rPr dirty="0" sz="1400" spc="-5">
                <a:latin typeface="Times New Roman"/>
                <a:cs typeface="Times New Roman"/>
              </a:rPr>
              <a:t>website which is based on the user-friendly concept </a:t>
            </a:r>
            <a:r>
              <a:rPr dirty="0" sz="1400">
                <a:latin typeface="Times New Roman"/>
                <a:cs typeface="Times New Roman"/>
              </a:rPr>
              <a:t>is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developed,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travel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plans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are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able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</a:t>
            </a:r>
            <a:r>
              <a:rPr dirty="0" sz="1400" spc="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generated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by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using</a:t>
            </a:r>
            <a:r>
              <a:rPr dirty="0" sz="1400" spc="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real-time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data</a:t>
            </a:r>
            <a:r>
              <a:rPr dirty="0" sz="1400" spc="4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and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is </a:t>
            </a:r>
            <a:r>
              <a:rPr dirty="0" sz="1400" spc="-5">
                <a:latin typeface="Times New Roman"/>
                <a:cs typeface="Times New Roman"/>
              </a:rPr>
              <a:t>well-organized after </a:t>
            </a:r>
            <a:r>
              <a:rPr dirty="0" sz="1400">
                <a:latin typeface="Times New Roman"/>
                <a:cs typeface="Times New Roman"/>
              </a:rPr>
              <a:t>the </a:t>
            </a:r>
            <a:r>
              <a:rPr dirty="0" sz="1400" spc="-5">
                <a:latin typeface="Times New Roman"/>
                <a:cs typeface="Times New Roman"/>
              </a:rPr>
              <a:t>users input their upcoming destinations. Our project is built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based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on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fundamental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principle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easy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stress-free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trip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planning.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Consequently,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we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meet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needs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perfectly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for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by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providing</a:t>
            </a:r>
            <a:r>
              <a:rPr dirty="0" sz="1400" spc="16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them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all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information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they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need</a:t>
            </a:r>
            <a:r>
              <a:rPr dirty="0" sz="1400" spc="-1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to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maximize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their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trips.</a:t>
            </a:r>
            <a:endParaRPr sz="14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31100"/>
              </a:lnSpc>
              <a:spcBef>
                <a:spcPts val="1335"/>
              </a:spcBef>
            </a:pPr>
            <a:r>
              <a:rPr dirty="0" sz="1400" spc="-5">
                <a:latin typeface="Times New Roman"/>
                <a:cs typeface="Times New Roman"/>
              </a:rPr>
              <a:t>This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aims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at</a:t>
            </a:r>
            <a:r>
              <a:rPr dirty="0" sz="1400" spc="9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developing</a:t>
            </a:r>
            <a:r>
              <a:rPr dirty="0" sz="1400" spc="10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</a:t>
            </a:r>
            <a:r>
              <a:rPr dirty="0" sz="1400" spc="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Travel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Planning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app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which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live</a:t>
            </a:r>
            <a:r>
              <a:rPr dirty="0" sz="1400" spc="8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updates</a:t>
            </a:r>
            <a:r>
              <a:rPr dirty="0" sz="1400" spc="9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8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well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as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individualized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travel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plans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for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users.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The</a:t>
            </a:r>
            <a:r>
              <a:rPr dirty="0" sz="1400" spc="15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project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provides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users</a:t>
            </a:r>
            <a:r>
              <a:rPr dirty="0" sz="1400" spc="14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with</a:t>
            </a:r>
            <a:r>
              <a:rPr dirty="0" sz="1400" spc="16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floods</a:t>
            </a:r>
            <a:r>
              <a:rPr dirty="0" sz="1400" spc="15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3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info about things </a:t>
            </a:r>
            <a:r>
              <a:rPr dirty="0" sz="1400" spc="-10">
                <a:latin typeface="Times New Roman"/>
                <a:cs typeface="Times New Roman"/>
              </a:rPr>
              <a:t>like </a:t>
            </a:r>
            <a:r>
              <a:rPr dirty="0" sz="1400">
                <a:latin typeface="Times New Roman"/>
                <a:cs typeface="Times New Roman"/>
              </a:rPr>
              <a:t>weather </a:t>
            </a:r>
            <a:r>
              <a:rPr dirty="0" sz="1400" spc="-5">
                <a:latin typeface="Times New Roman"/>
                <a:cs typeface="Times New Roman"/>
              </a:rPr>
              <a:t>forecasts, nearby </a:t>
            </a:r>
            <a:r>
              <a:rPr dirty="0" sz="1400">
                <a:latin typeface="Times New Roman"/>
                <a:cs typeface="Times New Roman"/>
              </a:rPr>
              <a:t>fests, </a:t>
            </a:r>
            <a:r>
              <a:rPr dirty="0" sz="1400" spc="-5">
                <a:latin typeface="Times New Roman"/>
                <a:cs typeface="Times New Roman"/>
              </a:rPr>
              <a:t>upcoming event, </a:t>
            </a:r>
            <a:r>
              <a:rPr dirty="0" sz="1400">
                <a:latin typeface="Times New Roman"/>
                <a:cs typeface="Times New Roman"/>
              </a:rPr>
              <a:t>traffic </a:t>
            </a:r>
            <a:r>
              <a:rPr dirty="0" sz="1400" spc="-5">
                <a:latin typeface="Times New Roman"/>
                <a:cs typeface="Times New Roman"/>
              </a:rPr>
              <a:t>updates </a:t>
            </a:r>
            <a:r>
              <a:rPr dirty="0" sz="140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and attraction advices which </a:t>
            </a:r>
            <a:r>
              <a:rPr dirty="0" sz="1400">
                <a:latin typeface="Times New Roman"/>
                <a:cs typeface="Times New Roman"/>
              </a:rPr>
              <a:t>in </a:t>
            </a:r>
            <a:r>
              <a:rPr dirty="0" sz="1400" spc="-5">
                <a:latin typeface="Times New Roman"/>
                <a:cs typeface="Times New Roman"/>
              </a:rPr>
              <a:t>turn relieves people </a:t>
            </a:r>
            <a:r>
              <a:rPr dirty="0" sz="1400">
                <a:latin typeface="Times New Roman"/>
                <a:cs typeface="Times New Roman"/>
              </a:rPr>
              <a:t>of </a:t>
            </a:r>
            <a:r>
              <a:rPr dirty="0" sz="1400" spc="-5">
                <a:latin typeface="Times New Roman"/>
                <a:cs typeface="Times New Roman"/>
              </a:rPr>
              <a:t>hassles elements </a:t>
            </a:r>
            <a:r>
              <a:rPr dirty="0" sz="1400" spc="-10">
                <a:latin typeface="Times New Roman"/>
                <a:cs typeface="Times New Roman"/>
              </a:rPr>
              <a:t>and </a:t>
            </a:r>
            <a:r>
              <a:rPr dirty="0" sz="1400" spc="-5">
                <a:latin typeface="Times New Roman"/>
                <a:cs typeface="Times New Roman"/>
              </a:rPr>
              <a:t>ensures </a:t>
            </a:r>
            <a:r>
              <a:rPr dirty="0" sz="1400">
                <a:latin typeface="Times New Roman"/>
                <a:cs typeface="Times New Roman"/>
              </a:rPr>
              <a:t>a </a:t>
            </a:r>
            <a:r>
              <a:rPr dirty="0" sz="1400" spc="5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smooth</a:t>
            </a:r>
            <a:r>
              <a:rPr dirty="0" sz="1400" spc="-1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voyage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69609" y="527050"/>
            <a:ext cx="991235" cy="414655"/>
            <a:chOff x="5769609" y="527050"/>
            <a:chExt cx="991235" cy="4146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609" y="527050"/>
              <a:ext cx="463550" cy="41465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63639" y="594360"/>
              <a:ext cx="497205" cy="18605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240017" y="769111"/>
            <a:ext cx="482600" cy="116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" spc="-5">
                <a:solidFill>
                  <a:srgbClr val="636669"/>
                </a:solidFill>
                <a:latin typeface="Courier New"/>
                <a:cs typeface="Courier New"/>
              </a:rPr>
              <a:t>UNIVERSITY</a:t>
            </a:r>
            <a:endParaRPr sz="6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6627" y="2075433"/>
            <a:ext cx="6105525" cy="42551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Times New Roman"/>
                <a:cs typeface="Times New Roman"/>
              </a:rPr>
              <a:t>Function</a:t>
            </a:r>
            <a:r>
              <a:rPr dirty="0" sz="1500" spc="-3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Descriptions:</a:t>
            </a:r>
            <a:endParaRPr sz="1500">
              <a:latin typeface="Times New Roman"/>
              <a:cs typeface="Times New Roman"/>
            </a:endParaRPr>
          </a:p>
          <a:p>
            <a:pPr marL="12700" marR="15240">
              <a:lnSpc>
                <a:spcPct val="139200"/>
              </a:lnSpc>
              <a:spcBef>
                <a:spcPts val="730"/>
              </a:spcBef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get_user_input()</a:t>
            </a:r>
            <a:r>
              <a:rPr dirty="0" sz="1200" spc="-5">
                <a:latin typeface="Times New Roman"/>
                <a:cs typeface="Times New Roman"/>
              </a:rPr>
              <a:t>: Prompts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place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returning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 of</a:t>
            </a:r>
            <a:r>
              <a:rPr dirty="0" sz="1200" spc="-5">
                <a:latin typeface="Times New Roman"/>
                <a:cs typeface="Times New Roman"/>
              </a:rPr>
              <a:t> places</a:t>
            </a:r>
            <a:r>
              <a:rPr dirty="0" sz="1200">
                <a:latin typeface="Times New Roman"/>
                <a:cs typeface="Times New Roman"/>
              </a:rPr>
              <a:t> andthe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days.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ts val="1380"/>
              </a:lnSpc>
              <a:spcBef>
                <a:spcPts val="640"/>
              </a:spcBef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geocode_place(place_name)</a:t>
            </a:r>
            <a:r>
              <a:rPr dirty="0" sz="1200" spc="-5">
                <a:latin typeface="Times New Roman"/>
                <a:cs typeface="Times New Roman"/>
              </a:rPr>
              <a:t>: Takes </a:t>
            </a:r>
            <a:r>
              <a:rPr dirty="0" sz="1200">
                <a:latin typeface="Times New Roman"/>
                <a:cs typeface="Times New Roman"/>
              </a:rPr>
              <a:t>a place </a:t>
            </a:r>
            <a:r>
              <a:rPr dirty="0" sz="1200" spc="-5">
                <a:latin typeface="Times New Roman"/>
                <a:cs typeface="Times New Roman"/>
              </a:rPr>
              <a:t>name and returns its geographic coordinates </a:t>
            </a:r>
            <a:r>
              <a:rPr dirty="0" sz="1200">
                <a:latin typeface="Times New Roman"/>
                <a:cs typeface="Times New Roman"/>
              </a:rPr>
              <a:t>using 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geocoding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service.</a:t>
            </a:r>
            <a:endParaRPr sz="1200">
              <a:latin typeface="Times New Roman"/>
              <a:cs typeface="Times New Roman"/>
            </a:endParaRPr>
          </a:p>
          <a:p>
            <a:pPr marL="12700" marR="229235">
              <a:lnSpc>
                <a:spcPts val="2000"/>
              </a:lnSpc>
              <a:spcBef>
                <a:spcPts val="140"/>
              </a:spcBef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get_attractions(location)</a:t>
            </a:r>
            <a:r>
              <a:rPr dirty="0" sz="1200" spc="-5">
                <a:latin typeface="Times New Roman"/>
                <a:cs typeface="Times New Roman"/>
              </a:rPr>
              <a:t>: Retrieves </a:t>
            </a:r>
            <a:r>
              <a:rPr dirty="0" sz="1200">
                <a:latin typeface="Times New Roman"/>
                <a:cs typeface="Times New Roman"/>
              </a:rPr>
              <a:t>a list of nearby tourist </a:t>
            </a:r>
            <a:r>
              <a:rPr dirty="0" sz="1200" spc="-5">
                <a:latin typeface="Times New Roman"/>
                <a:cs typeface="Times New Roman"/>
              </a:rPr>
              <a:t>attractions </a:t>
            </a:r>
            <a:r>
              <a:rPr dirty="0" sz="1200">
                <a:latin typeface="Times New Roman"/>
                <a:cs typeface="Times New Roman"/>
              </a:rPr>
              <a:t>based on the </a:t>
            </a:r>
            <a:r>
              <a:rPr dirty="0" sz="1200" spc="-5">
                <a:latin typeface="Times New Roman"/>
                <a:cs typeface="Times New Roman"/>
              </a:rPr>
              <a:t>provided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geographiccoordinates</a:t>
            </a:r>
            <a:r>
              <a:rPr dirty="0" sz="1200">
                <a:latin typeface="Times New Roman"/>
                <a:cs typeface="Times New Roman"/>
              </a:rPr>
              <a:t> using the </a:t>
            </a:r>
            <a:r>
              <a:rPr dirty="0" sz="1200" spc="-5">
                <a:latin typeface="Times New Roman"/>
                <a:cs typeface="Times New Roman"/>
              </a:rPr>
              <a:t>Places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 marL="12700" marR="48260">
              <a:lnSpc>
                <a:spcPts val="1989"/>
              </a:lnSpc>
              <a:spcBef>
                <a:spcPts val="15"/>
              </a:spcBef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calculate_traffic_distances(origins,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destinations):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times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origins</a:t>
            </a:r>
            <a:r>
              <a:rPr dirty="0" sz="1200" spc="-5">
                <a:latin typeface="Times New Roman"/>
                <a:cs typeface="Times New Roman"/>
              </a:rPr>
              <a:t> 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destinations,considering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Distance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Matrix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API.</a:t>
            </a:r>
            <a:endParaRPr sz="1200">
              <a:latin typeface="Times New Roman"/>
              <a:cs typeface="Times New Roman"/>
            </a:endParaRPr>
          </a:p>
          <a:p>
            <a:pPr marL="12700" marR="29845">
              <a:lnSpc>
                <a:spcPts val="2000"/>
              </a:lnSpc>
              <a:spcBef>
                <a:spcPts val="10"/>
              </a:spcBef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cluster_attractions(attractions,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num_clusters)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specified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groups</a:t>
            </a:r>
            <a:r>
              <a:rPr dirty="0" sz="1200">
                <a:latin typeface="Times New Roman"/>
                <a:cs typeface="Times New Roman"/>
              </a:rPr>
              <a:t> using the </a:t>
            </a:r>
            <a:r>
              <a:rPr dirty="0" sz="1200" spc="-5">
                <a:latin typeface="Times New Roman"/>
                <a:cs typeface="Times New Roman"/>
              </a:rPr>
              <a:t>K-Means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395"/>
              </a:spcBef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optimize_itinerary_with_traffic(attractions,</a:t>
            </a:r>
            <a:r>
              <a:rPr dirty="0" sz="1200" spc="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distances):</a:t>
            </a:r>
            <a:r>
              <a:rPr dirty="0" sz="1200" spc="10" b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00" spc="-5">
                <a:latin typeface="Times New Roman"/>
                <a:cs typeface="Times New Roman"/>
              </a:rPr>
              <a:t>attractions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nearestneighbor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approach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calculated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distances.</a:t>
            </a:r>
            <a:endParaRPr sz="1200">
              <a:latin typeface="Times New Roman"/>
              <a:cs typeface="Times New Roman"/>
            </a:endParaRPr>
          </a:p>
          <a:p>
            <a:pPr marL="12700" marR="204470">
              <a:lnSpc>
                <a:spcPts val="1380"/>
              </a:lnSpc>
              <a:spcBef>
                <a:spcPts val="650"/>
              </a:spcBef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create_traffic_map(attractions,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route)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visualizing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Folium.</a:t>
            </a:r>
            <a:endParaRPr sz="1200">
              <a:latin typeface="Times New Roman"/>
              <a:cs typeface="Times New Roman"/>
            </a:endParaRPr>
          </a:p>
          <a:p>
            <a:pPr marL="12700" marR="152400">
              <a:lnSpc>
                <a:spcPts val="2000"/>
              </a:lnSpc>
              <a:spcBef>
                <a:spcPts val="70"/>
              </a:spcBef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 b="1">
                <a:latin typeface="Times New Roman"/>
                <a:cs typeface="Times New Roman"/>
              </a:rPr>
              <a:t>create_clustered_map(attractions,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clusters)</a:t>
            </a:r>
            <a:r>
              <a:rPr dirty="0" sz="1200" spc="-5">
                <a:latin typeface="Times New Roman"/>
                <a:cs typeface="Times New Roman"/>
              </a:rPr>
              <a:t>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 </a:t>
            </a:r>
            <a:r>
              <a:rPr dirty="0" sz="1200" spc="-5">
                <a:latin typeface="Times New Roman"/>
                <a:cs typeface="Times New Roman"/>
              </a:rPr>
              <a:t>visualizing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differentiatingclusters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>
                <a:latin typeface="Times New Roman"/>
                <a:cs typeface="Times New Roman"/>
              </a:rPr>
              <a:t> colors.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467357"/>
            <a:ext cx="6055360" cy="67157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" b="1">
                <a:latin typeface="Times New Roman"/>
                <a:cs typeface="Times New Roman"/>
              </a:rPr>
              <a:t>Implementation</a:t>
            </a:r>
            <a:r>
              <a:rPr dirty="0" sz="1500" spc="-15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and</a:t>
            </a:r>
            <a:r>
              <a:rPr dirty="0" sz="1500" b="1">
                <a:latin typeface="Times New Roman"/>
                <a:cs typeface="Times New Roman"/>
              </a:rPr>
              <a:t> </a:t>
            </a:r>
            <a:r>
              <a:rPr dirty="0" sz="1500" spc="-5" b="1">
                <a:latin typeface="Times New Roman"/>
                <a:cs typeface="Times New Roman"/>
              </a:rPr>
              <a:t>Results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dirty="0" sz="1200" spc="-5">
                <a:latin typeface="Times New Roman"/>
                <a:cs typeface="Times New Roman"/>
              </a:rPr>
              <a:t>Initial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dirty="0" sz="1200" b="1">
                <a:latin typeface="Times New Roman"/>
                <a:cs typeface="Times New Roman"/>
              </a:rPr>
              <a:t>1.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User</a:t>
            </a:r>
            <a:r>
              <a:rPr dirty="0" sz="1200" spc="-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Input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Handling:</a:t>
            </a:r>
            <a:endParaRPr sz="1200">
              <a:latin typeface="Times New Roman"/>
              <a:cs typeface="Times New Roman"/>
            </a:endParaRPr>
          </a:p>
          <a:p>
            <a:pPr marL="12700" marR="37465">
              <a:lnSpc>
                <a:spcPct val="138300"/>
              </a:lnSpc>
              <a:spcBef>
                <a:spcPts val="15"/>
              </a:spcBef>
              <a:buChar char="•"/>
              <a:tabLst>
                <a:tab pos="268605" algn="l"/>
                <a:tab pos="26924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Implemented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user-friendly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</a:t>
            </a:r>
            <a:r>
              <a:rPr dirty="0" sz="1200" spc="2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days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desiredattractions.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550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Developed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validation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proper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geographic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collected.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dirty="0" sz="1200" b="1">
                <a:latin typeface="Times New Roman"/>
                <a:cs typeface="Times New Roman"/>
              </a:rPr>
              <a:t>2. </a:t>
            </a:r>
            <a:r>
              <a:rPr dirty="0" sz="1200" spc="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Geo</a:t>
            </a:r>
            <a:r>
              <a:rPr dirty="0" sz="1200" spc="-20" b="1">
                <a:latin typeface="Times New Roman"/>
                <a:cs typeface="Times New Roman"/>
              </a:rPr>
              <a:t>c</a:t>
            </a:r>
            <a:r>
              <a:rPr dirty="0" sz="1200" spc="-5" b="1">
                <a:latin typeface="Times New Roman"/>
                <a:cs typeface="Times New Roman"/>
              </a:rPr>
              <a:t>o</a:t>
            </a:r>
            <a:r>
              <a:rPr dirty="0" sz="1200" spc="-15" b="1">
                <a:latin typeface="Times New Roman"/>
                <a:cs typeface="Times New Roman"/>
              </a:rPr>
              <a:t>d</a:t>
            </a:r>
            <a:r>
              <a:rPr dirty="0" sz="1200" spc="-10" b="1">
                <a:latin typeface="Times New Roman"/>
                <a:cs typeface="Times New Roman"/>
              </a:rPr>
              <a:t>i</a:t>
            </a:r>
            <a:r>
              <a:rPr dirty="0" sz="1200" spc="-5" b="1">
                <a:latin typeface="Times New Roman"/>
                <a:cs typeface="Times New Roman"/>
              </a:rPr>
              <a:t>n</a:t>
            </a:r>
            <a:r>
              <a:rPr dirty="0" sz="1200" b="1">
                <a:latin typeface="Times New Roman"/>
                <a:cs typeface="Times New Roman"/>
              </a:rPr>
              <a:t>g </a:t>
            </a:r>
            <a:r>
              <a:rPr dirty="0" sz="1200" spc="-15" b="1">
                <a:latin typeface="Times New Roman"/>
                <a:cs typeface="Times New Roman"/>
              </a:rPr>
              <a:t>a</a:t>
            </a:r>
            <a:r>
              <a:rPr dirty="0" sz="1200" spc="-5" b="1">
                <a:latin typeface="Times New Roman"/>
                <a:cs typeface="Times New Roman"/>
              </a:rPr>
              <a:t>nd</a:t>
            </a:r>
            <a:r>
              <a:rPr dirty="0" sz="1200" spc="-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-15" b="1">
                <a:latin typeface="Times New Roman"/>
                <a:cs typeface="Times New Roman"/>
              </a:rPr>
              <a:t>t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10" b="1">
                <a:latin typeface="Times New Roman"/>
                <a:cs typeface="Times New Roman"/>
              </a:rPr>
              <a:t>r</a:t>
            </a:r>
            <a:r>
              <a:rPr dirty="0" sz="1200" b="1">
                <a:latin typeface="Times New Roman"/>
                <a:cs typeface="Times New Roman"/>
              </a:rPr>
              <a:t>a</a:t>
            </a:r>
            <a:r>
              <a:rPr dirty="0" sz="1200" spc="-5" b="1">
                <a:latin typeface="Times New Roman"/>
                <a:cs typeface="Times New Roman"/>
              </a:rPr>
              <a:t>c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5" b="1">
                <a:latin typeface="Times New Roman"/>
                <a:cs typeface="Times New Roman"/>
              </a:rPr>
              <a:t>i</a:t>
            </a:r>
            <a:r>
              <a:rPr dirty="0" sz="1200" spc="-5" b="1">
                <a:latin typeface="Times New Roman"/>
                <a:cs typeface="Times New Roman"/>
              </a:rPr>
              <a:t>on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R</a:t>
            </a:r>
            <a:r>
              <a:rPr dirty="0" sz="1200" spc="-15" b="1">
                <a:latin typeface="Times New Roman"/>
                <a:cs typeface="Times New Roman"/>
              </a:rPr>
              <a:t>e</a:t>
            </a:r>
            <a:r>
              <a:rPr dirty="0" sz="1200" b="1">
                <a:latin typeface="Times New Roman"/>
                <a:cs typeface="Times New Roman"/>
              </a:rPr>
              <a:t>t</a:t>
            </a:r>
            <a:r>
              <a:rPr dirty="0" sz="1200" spc="-10" b="1">
                <a:latin typeface="Times New Roman"/>
                <a:cs typeface="Times New Roman"/>
              </a:rPr>
              <a:t>r</a:t>
            </a:r>
            <a:r>
              <a:rPr dirty="0" sz="1200" b="1">
                <a:latin typeface="Times New Roman"/>
                <a:cs typeface="Times New Roman"/>
              </a:rPr>
              <a:t>ieval:</a:t>
            </a:r>
            <a:endParaRPr sz="1200">
              <a:latin typeface="Times New Roman"/>
              <a:cs typeface="Times New Roman"/>
            </a:endParaRPr>
          </a:p>
          <a:p>
            <a:pPr marL="12700" marR="462915">
              <a:lnSpc>
                <a:spcPts val="1380"/>
              </a:lnSpc>
              <a:spcBef>
                <a:spcPts val="650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20">
                <a:latin typeface="Times New Roman"/>
                <a:cs typeface="Times New Roman"/>
              </a:rPr>
              <a:t>I</a:t>
            </a:r>
            <a:r>
              <a:rPr dirty="0" sz="1200">
                <a:latin typeface="Times New Roman"/>
                <a:cs typeface="Times New Roman"/>
              </a:rPr>
              <a:t>nteg</a:t>
            </a:r>
            <a:r>
              <a:rPr dirty="0" sz="1200" spc="-10">
                <a:latin typeface="Times New Roman"/>
                <a:cs typeface="Times New Roman"/>
              </a:rPr>
              <a:t>r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t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d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</a:t>
            </a:r>
            <a:r>
              <a:rPr dirty="0" sz="1200" spc="-1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o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oding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onv</a:t>
            </a:r>
            <a:r>
              <a:rPr dirty="0" sz="1200" spc="-5">
                <a:latin typeface="Times New Roman"/>
                <a:cs typeface="Times New Roman"/>
              </a:rPr>
              <a:t>e</a:t>
            </a:r>
            <a:r>
              <a:rPr dirty="0" sz="1200">
                <a:latin typeface="Times New Roman"/>
                <a:cs typeface="Times New Roman"/>
              </a:rPr>
              <a:t>rt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p</a:t>
            </a:r>
            <a:r>
              <a:rPr dirty="0" sz="1200">
                <a:latin typeface="Times New Roman"/>
                <a:cs typeface="Times New Roman"/>
              </a:rPr>
              <a:t>la</a:t>
            </a:r>
            <a:r>
              <a:rPr dirty="0" sz="1200" spc="-1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mes into latitude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nd longitude  </a:t>
            </a:r>
            <a:r>
              <a:rPr dirty="0" sz="1200" spc="-5">
                <a:latin typeface="Times New Roman"/>
                <a:cs typeface="Times New Roman"/>
              </a:rPr>
              <a:t>coordinates.</a:t>
            </a:r>
            <a:endParaRPr sz="1200">
              <a:latin typeface="Times New Roman"/>
              <a:cs typeface="Times New Roman"/>
            </a:endParaRPr>
          </a:p>
          <a:p>
            <a:pPr marL="12700" marR="438150">
              <a:lnSpc>
                <a:spcPts val="1380"/>
              </a:lnSpc>
              <a:spcBef>
                <a:spcPts val="620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Utilized </a:t>
            </a:r>
            <a:r>
              <a:rPr dirty="0" sz="1200">
                <a:latin typeface="Times New Roman"/>
                <a:cs typeface="Times New Roman"/>
              </a:rPr>
              <a:t>the Google </a:t>
            </a:r>
            <a:r>
              <a:rPr dirty="0" sz="1200" spc="-5">
                <a:latin typeface="Times New Roman"/>
                <a:cs typeface="Times New Roman"/>
              </a:rPr>
              <a:t>Places API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fetch nearby </a:t>
            </a:r>
            <a:r>
              <a:rPr dirty="0" sz="1200">
                <a:latin typeface="Times New Roman"/>
                <a:cs typeface="Times New Roman"/>
              </a:rPr>
              <a:t>tourist </a:t>
            </a:r>
            <a:r>
              <a:rPr dirty="0" sz="1200" spc="-5">
                <a:latin typeface="Times New Roman"/>
                <a:cs typeface="Times New Roman"/>
              </a:rPr>
              <a:t>attractions 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user-provided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locations.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530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Debugged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API responses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 </a:t>
            </a:r>
            <a:r>
              <a:rPr dirty="0" sz="1200" spc="-5">
                <a:latin typeface="Times New Roman"/>
                <a:cs typeface="Times New Roman"/>
              </a:rPr>
              <a:t>cases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geocoding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failed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found.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dirty="0" sz="1200" b="1">
                <a:latin typeface="Times New Roman"/>
                <a:cs typeface="Times New Roman"/>
              </a:rPr>
              <a:t>3.</a:t>
            </a:r>
            <a:r>
              <a:rPr dirty="0" sz="1200" spc="4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Distance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Calculation:</a:t>
            </a:r>
            <a:endParaRPr sz="1200">
              <a:latin typeface="Times New Roman"/>
              <a:cs typeface="Times New Roman"/>
            </a:endParaRPr>
          </a:p>
          <a:p>
            <a:pPr marL="12700" marR="584200">
              <a:lnSpc>
                <a:spcPct val="139200"/>
              </a:lnSpc>
              <a:buChar char="•"/>
              <a:tabLst>
                <a:tab pos="98425" algn="l"/>
              </a:tabLst>
            </a:pPr>
            <a:r>
              <a:rPr dirty="0" sz="1200" spc="-5">
                <a:latin typeface="Times New Roman"/>
                <a:cs typeface="Times New Roman"/>
              </a:rPr>
              <a:t>Employed </a:t>
            </a:r>
            <a:r>
              <a:rPr dirty="0" sz="1200">
                <a:latin typeface="Times New Roman"/>
                <a:cs typeface="Times New Roman"/>
              </a:rPr>
              <a:t>the Google </a:t>
            </a:r>
            <a:r>
              <a:rPr dirty="0" sz="1200" spc="-5">
                <a:latin typeface="Times New Roman"/>
                <a:cs typeface="Times New Roman"/>
              </a:rPr>
              <a:t>Distance Matrix </a:t>
            </a:r>
            <a:r>
              <a:rPr dirty="0" sz="1200">
                <a:latin typeface="Times New Roman"/>
                <a:cs typeface="Times New Roman"/>
              </a:rPr>
              <a:t>API to </a:t>
            </a:r>
            <a:r>
              <a:rPr dirty="0" sz="1200" spc="-5">
                <a:latin typeface="Times New Roman"/>
                <a:cs typeface="Times New Roman"/>
              </a:rPr>
              <a:t>calculate travel </a:t>
            </a:r>
            <a:r>
              <a:rPr dirty="0" sz="1200">
                <a:latin typeface="Times New Roman"/>
                <a:cs typeface="Times New Roman"/>
              </a:rPr>
              <a:t>times </a:t>
            </a:r>
            <a:r>
              <a:rPr dirty="0" sz="1200" spc="-5">
                <a:latin typeface="Times New Roman"/>
                <a:cs typeface="Times New Roman"/>
              </a:rPr>
              <a:t>between attractions,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considering </a:t>
            </a:r>
            <a:r>
              <a:rPr dirty="0" sz="1200">
                <a:latin typeface="Times New Roman"/>
                <a:cs typeface="Times New Roman"/>
              </a:rPr>
              <a:t>currenttraffic</a:t>
            </a:r>
            <a:r>
              <a:rPr dirty="0" sz="1200" spc="-5">
                <a:latin typeface="Times New Roman"/>
                <a:cs typeface="Times New Roman"/>
              </a:rPr>
              <a:t> conditions.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55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batching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adhere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avoid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timeout issues.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00" b="1">
                <a:latin typeface="Times New Roman"/>
                <a:cs typeface="Times New Roman"/>
              </a:rPr>
              <a:t>4.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Clustering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Implementation: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56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K-Means </a:t>
            </a:r>
            <a:r>
              <a:rPr dirty="0" sz="1200">
                <a:latin typeface="Times New Roman"/>
                <a:cs typeface="Times New Roman"/>
              </a:rPr>
              <a:t>clustering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geographic </a:t>
            </a:r>
            <a:r>
              <a:rPr dirty="0" sz="1200">
                <a:latin typeface="Times New Roman"/>
                <a:cs typeface="Times New Roman"/>
              </a:rPr>
              <a:t>proximity.</a:t>
            </a:r>
            <a:endParaRPr sz="1200">
              <a:latin typeface="Times New Roman"/>
              <a:cs typeface="Times New Roman"/>
            </a:endParaRPr>
          </a:p>
          <a:p>
            <a:pPr marL="12700" marR="45085">
              <a:lnSpc>
                <a:spcPct val="138300"/>
              </a:lnSpc>
              <a:spcBef>
                <a:spcPts val="10"/>
              </a:spcBef>
              <a:buChar char="•"/>
              <a:tabLst>
                <a:tab pos="89535" algn="l"/>
              </a:tabLst>
            </a:pPr>
            <a:r>
              <a:rPr dirty="0" sz="1200" spc="-5">
                <a:latin typeface="Times New Roman"/>
                <a:cs typeface="Times New Roman"/>
              </a:rPr>
              <a:t>Adjusted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clusters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input </a:t>
            </a:r>
            <a:r>
              <a:rPr dirty="0" sz="1200" spc="-5">
                <a:latin typeface="Times New Roman"/>
                <a:cs typeface="Times New Roman"/>
              </a:rPr>
              <a:t>(number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days)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exploratory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todetermine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optimal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200" b="1">
                <a:latin typeface="Times New Roman"/>
                <a:cs typeface="Times New Roman"/>
              </a:rPr>
              <a:t>5.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Itinerary</a:t>
            </a:r>
            <a:r>
              <a:rPr dirty="0" sz="1200" spc="-4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Optimization:</a:t>
            </a:r>
            <a:endParaRPr sz="1200">
              <a:latin typeface="Times New Roman"/>
              <a:cs typeface="Times New Roman"/>
            </a:endParaRPr>
          </a:p>
          <a:p>
            <a:pPr marL="12700" marR="26034">
              <a:lnSpc>
                <a:spcPts val="1380"/>
              </a:lnSpc>
              <a:spcBef>
                <a:spcPts val="670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Developed </a:t>
            </a:r>
            <a:r>
              <a:rPr dirty="0" sz="1200">
                <a:latin typeface="Times New Roman"/>
                <a:cs typeface="Times New Roman"/>
              </a:rPr>
              <a:t>a nearest </a:t>
            </a:r>
            <a:r>
              <a:rPr dirty="0" sz="1200" spc="-5">
                <a:latin typeface="Times New Roman"/>
                <a:cs typeface="Times New Roman"/>
              </a:rPr>
              <a:t>neighbor algorithm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optimize </a:t>
            </a:r>
            <a:r>
              <a:rPr dirty="0" sz="1200">
                <a:latin typeface="Times New Roman"/>
                <a:cs typeface="Times New Roman"/>
              </a:rPr>
              <a:t>the visiting </a:t>
            </a:r>
            <a:r>
              <a:rPr dirty="0" sz="1200" spc="-5">
                <a:latin typeface="Times New Roman"/>
                <a:cs typeface="Times New Roman"/>
              </a:rPr>
              <a:t>order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attractions </a:t>
            </a:r>
            <a:r>
              <a:rPr dirty="0" sz="1200">
                <a:latin typeface="Times New Roman"/>
                <a:cs typeface="Times New Roman"/>
              </a:rPr>
              <a:t>within </a:t>
            </a:r>
            <a:r>
              <a:rPr dirty="0" sz="1200" spc="-5">
                <a:latin typeface="Times New Roman"/>
                <a:cs typeface="Times New Roman"/>
              </a:rPr>
              <a:t>each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520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Fine-tuned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minimize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overall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considering </a:t>
            </a:r>
            <a:r>
              <a:rPr dirty="0" sz="1200">
                <a:latin typeface="Times New Roman"/>
                <a:cs typeface="Times New Roman"/>
              </a:rPr>
              <a:t>traffic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dirty="0" sz="1200" b="1">
                <a:latin typeface="Times New Roman"/>
                <a:cs typeface="Times New Roman"/>
              </a:rPr>
              <a:t>6.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Visualization: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560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Created interactive</a:t>
            </a:r>
            <a:r>
              <a:rPr dirty="0" sz="1200">
                <a:latin typeface="Times New Roman"/>
                <a:cs typeface="Times New Roman"/>
              </a:rPr>
              <a:t> maps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Folium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display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555"/>
              </a:spcBef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Implemented </a:t>
            </a:r>
            <a:r>
              <a:rPr dirty="0" sz="1200">
                <a:latin typeface="Times New Roman"/>
                <a:cs typeface="Times New Roman"/>
              </a:rPr>
              <a:t>map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markers 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 attraction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visual</a:t>
            </a:r>
            <a:r>
              <a:rPr dirty="0" sz="1200" spc="-5">
                <a:latin typeface="Times New Roman"/>
                <a:cs typeface="Times New Roman"/>
              </a:rPr>
              <a:t> routes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enhance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 experience.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06627" y="1808733"/>
            <a:ext cx="6148705" cy="6852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8270">
              <a:lnSpc>
                <a:spcPct val="100000"/>
              </a:lnSpc>
              <a:spcBef>
                <a:spcPts val="95"/>
              </a:spcBef>
            </a:pPr>
            <a:r>
              <a:rPr dirty="0" sz="1300" spc="-20" b="1">
                <a:latin typeface="Times New Roman"/>
                <a:cs typeface="Times New Roman"/>
              </a:rPr>
              <a:t>10</a:t>
            </a:r>
            <a:r>
              <a:rPr dirty="0" sz="1300" spc="-5" b="1">
                <a:latin typeface="Times New Roman"/>
                <a:cs typeface="Times New Roman"/>
              </a:rPr>
              <a:t>.</a:t>
            </a:r>
            <a:r>
              <a:rPr dirty="0" sz="1300" spc="-15" b="1">
                <a:latin typeface="Times New Roman"/>
                <a:cs typeface="Times New Roman"/>
              </a:rPr>
              <a:t> </a:t>
            </a:r>
            <a:r>
              <a:rPr dirty="0" sz="1300" spc="-20" b="1">
                <a:latin typeface="Times New Roman"/>
                <a:cs typeface="Times New Roman"/>
              </a:rPr>
              <a:t>IMPLEMENTATIO</a:t>
            </a:r>
            <a:r>
              <a:rPr dirty="0" sz="1300" spc="-5" b="1">
                <a:latin typeface="Times New Roman"/>
                <a:cs typeface="Times New Roman"/>
              </a:rPr>
              <a:t>N</a:t>
            </a:r>
            <a:r>
              <a:rPr dirty="0" sz="1300" spc="-85" b="1">
                <a:latin typeface="Times New Roman"/>
                <a:cs typeface="Times New Roman"/>
              </a:rPr>
              <a:t> </a:t>
            </a:r>
            <a:r>
              <a:rPr dirty="0" sz="1300" spc="-20" b="1">
                <a:latin typeface="Times New Roman"/>
                <a:cs typeface="Times New Roman"/>
              </a:rPr>
              <a:t>AN</a:t>
            </a:r>
            <a:r>
              <a:rPr dirty="0" sz="1300" spc="-5" b="1">
                <a:latin typeface="Times New Roman"/>
                <a:cs typeface="Times New Roman"/>
              </a:rPr>
              <a:t>D</a:t>
            </a:r>
            <a:r>
              <a:rPr dirty="0" sz="1300" spc="-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R</a:t>
            </a:r>
            <a:r>
              <a:rPr dirty="0" sz="1300" spc="-20" b="1">
                <a:latin typeface="Times New Roman"/>
                <a:cs typeface="Times New Roman"/>
              </a:rPr>
              <a:t>E</a:t>
            </a:r>
            <a:r>
              <a:rPr dirty="0" sz="1300" spc="-5" b="1">
                <a:latin typeface="Times New Roman"/>
                <a:cs typeface="Times New Roman"/>
              </a:rPr>
              <a:t>S</a:t>
            </a:r>
            <a:r>
              <a:rPr dirty="0" sz="1300" spc="-20" b="1">
                <a:latin typeface="Times New Roman"/>
                <a:cs typeface="Times New Roman"/>
              </a:rPr>
              <a:t>U</a:t>
            </a:r>
            <a:r>
              <a:rPr dirty="0" sz="1300" spc="-5" b="1">
                <a:latin typeface="Times New Roman"/>
                <a:cs typeface="Times New Roman"/>
              </a:rPr>
              <a:t>L</a:t>
            </a:r>
            <a:r>
              <a:rPr dirty="0" sz="1300" spc="-20" b="1">
                <a:latin typeface="Times New Roman"/>
                <a:cs typeface="Times New Roman"/>
              </a:rPr>
              <a:t>T</a:t>
            </a:r>
            <a:r>
              <a:rPr dirty="0" sz="1300" spc="-5" b="1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latin typeface="Times New Roman"/>
                <a:cs typeface="Times New Roman"/>
              </a:rPr>
              <a:t>Aim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project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800"/>
              </a:lnSpc>
            </a:pP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paper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describes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development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JourneyCraft, a tourism system </a:t>
            </a:r>
            <a:r>
              <a:rPr dirty="0" sz="1200" spc="-5">
                <a:latin typeface="Times New Roman"/>
                <a:cs typeface="Times New Roman"/>
              </a:rPr>
              <a:t>planner </a:t>
            </a:r>
            <a:r>
              <a:rPr dirty="0" sz="1200">
                <a:latin typeface="Times New Roman"/>
                <a:cs typeface="Times New Roman"/>
              </a:rPr>
              <a:t>that optimizes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taking </a:t>
            </a:r>
            <a:r>
              <a:rPr dirty="0" sz="1200">
                <a:latin typeface="Times New Roman"/>
                <a:cs typeface="Times New Roman"/>
              </a:rPr>
              <a:t>into account </a:t>
            </a:r>
            <a:r>
              <a:rPr dirty="0" sz="1200" spc="-5">
                <a:latin typeface="Times New Roman"/>
                <a:cs typeface="Times New Roman"/>
              </a:rPr>
              <a:t>real </a:t>
            </a:r>
            <a:r>
              <a:rPr dirty="0" sz="1200">
                <a:latin typeface="Times New Roman"/>
                <a:cs typeface="Times New Roman"/>
              </a:rPr>
              <a:t>time information. The </a:t>
            </a:r>
            <a:r>
              <a:rPr dirty="0" sz="1200" spc="-5">
                <a:latin typeface="Times New Roman"/>
                <a:cs typeface="Times New Roman"/>
              </a:rPr>
              <a:t>application is </a:t>
            </a:r>
            <a:r>
              <a:rPr dirty="0" sz="1200">
                <a:latin typeface="Times New Roman"/>
                <a:cs typeface="Times New Roman"/>
              </a:rPr>
              <a:t>built using </a:t>
            </a:r>
            <a:r>
              <a:rPr dirty="0" sz="1200" spc="-5">
                <a:latin typeface="Times New Roman"/>
                <a:cs typeface="Times New Roman"/>
              </a:rPr>
              <a:t>data obtained from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several</a:t>
            </a:r>
            <a:r>
              <a:rPr dirty="0" sz="1200">
                <a:latin typeface="Times New Roman"/>
                <a:cs typeface="Times New Roman"/>
              </a:rPr>
              <a:t> 3rd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Google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navigation,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Zomato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restaurants,</a:t>
            </a:r>
            <a:r>
              <a:rPr dirty="0" sz="1200">
                <a:latin typeface="Times New Roman"/>
                <a:cs typeface="Times New Roman"/>
              </a:rPr>
              <a:t> and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Booking.com for hotels, </a:t>
            </a:r>
            <a:r>
              <a:rPr dirty="0" sz="1200" spc="-5">
                <a:latin typeface="Times New Roman"/>
                <a:cs typeface="Times New Roman"/>
              </a:rPr>
              <a:t>and offers </a:t>
            </a:r>
            <a:r>
              <a:rPr dirty="0" sz="1200">
                <a:latin typeface="Times New Roman"/>
                <a:cs typeface="Times New Roman"/>
              </a:rPr>
              <a:t>end-to-end </a:t>
            </a:r>
            <a:r>
              <a:rPr dirty="0" sz="1200" spc="-5">
                <a:latin typeface="Times New Roman"/>
                <a:cs typeface="Times New Roman"/>
              </a:rPr>
              <a:t>itinerary </a:t>
            </a:r>
            <a:r>
              <a:rPr dirty="0" sz="1200">
                <a:latin typeface="Times New Roman"/>
                <a:cs typeface="Times New Roman"/>
              </a:rPr>
              <a:t>solutions. The </a:t>
            </a:r>
            <a:r>
              <a:rPr dirty="0" sz="1200" spc="-5">
                <a:latin typeface="Times New Roman"/>
                <a:cs typeface="Times New Roman"/>
              </a:rPr>
              <a:t>system takes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account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tourist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</a:t>
            </a:r>
            <a:r>
              <a:rPr dirty="0" sz="1200">
                <a:latin typeface="Times New Roman"/>
                <a:cs typeface="Times New Roman"/>
              </a:rPr>
              <a:t> 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optimum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day-wise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 </a:t>
            </a:r>
            <a:r>
              <a:rPr dirty="0" sz="1200">
                <a:latin typeface="Times New Roman"/>
                <a:cs typeface="Times New Roman"/>
              </a:rPr>
              <a:t>like </a:t>
            </a:r>
            <a:r>
              <a:rPr dirty="0" sz="1200" spc="-5">
                <a:latin typeface="Times New Roman"/>
                <a:cs typeface="Times New Roman"/>
              </a:rPr>
              <a:t>K-Means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Agglomerative clustering, and </a:t>
            </a:r>
            <a:r>
              <a:rPr dirty="0" sz="1200">
                <a:latin typeface="Times New Roman"/>
                <a:cs typeface="Times New Roman"/>
              </a:rPr>
              <a:t>the solution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handles all </a:t>
            </a:r>
            <a:r>
              <a:rPr dirty="0" sz="1200">
                <a:latin typeface="Times New Roman"/>
                <a:cs typeface="Times New Roman"/>
              </a:rPr>
              <a:t>the above 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 time.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adjustment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take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consideration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such factors as </a:t>
            </a:r>
            <a:r>
              <a:rPr dirty="0" sz="1200">
                <a:latin typeface="Times New Roman"/>
                <a:cs typeface="Times New Roman"/>
              </a:rPr>
              <a:t>weather, </a:t>
            </a:r>
            <a:r>
              <a:rPr dirty="0" sz="1200" spc="-5">
                <a:latin typeface="Times New Roman"/>
                <a:cs typeface="Times New Roman"/>
              </a:rPr>
              <a:t>traffic </a:t>
            </a:r>
            <a:r>
              <a:rPr dirty="0" sz="1200">
                <a:latin typeface="Times New Roman"/>
                <a:cs typeface="Times New Roman"/>
              </a:rPr>
              <a:t>flow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 conditions </a:t>
            </a:r>
            <a:r>
              <a:rPr dirty="0" sz="1200" spc="-5">
                <a:latin typeface="Times New Roman"/>
                <a:cs typeface="Times New Roman"/>
              </a:rPr>
              <a:t>as appropriate. Updates </a:t>
            </a:r>
            <a:r>
              <a:rPr dirty="0" sz="1200">
                <a:latin typeface="Times New Roman"/>
                <a:cs typeface="Times New Roman"/>
              </a:rPr>
              <a:t>are handled 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way 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reduce latency and are </a:t>
            </a:r>
            <a:r>
              <a:rPr dirty="0" sz="1200">
                <a:latin typeface="Times New Roman"/>
                <a:cs typeface="Times New Roman"/>
              </a:rPr>
              <a:t>organized in a </a:t>
            </a:r>
            <a:r>
              <a:rPr dirty="0" sz="1200" spc="-5">
                <a:latin typeface="Times New Roman"/>
                <a:cs typeface="Times New Roman"/>
              </a:rPr>
              <a:t>way called </a:t>
            </a:r>
            <a:r>
              <a:rPr dirty="0" sz="1200">
                <a:latin typeface="Times New Roman"/>
                <a:cs typeface="Times New Roman"/>
              </a:rPr>
              <a:t>parallel pipelines </a:t>
            </a:r>
            <a:r>
              <a:rPr dirty="0" sz="1200" spc="-5">
                <a:latin typeface="Times New Roman"/>
                <a:cs typeface="Times New Roman"/>
              </a:rPr>
              <a:t>and users </a:t>
            </a:r>
            <a:r>
              <a:rPr dirty="0" sz="1200">
                <a:latin typeface="Times New Roman"/>
                <a:cs typeface="Times New Roman"/>
              </a:rPr>
              <a:t>are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informed about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adjustments </a:t>
            </a:r>
            <a:r>
              <a:rPr dirty="0" sz="1200">
                <a:latin typeface="Times New Roman"/>
                <a:cs typeface="Times New Roman"/>
              </a:rPr>
              <a:t>in the plan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itinerary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way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messaging. This </a:t>
            </a:r>
            <a:r>
              <a:rPr dirty="0" sz="1200" spc="-5">
                <a:latin typeface="Times New Roman"/>
                <a:cs typeface="Times New Roman"/>
              </a:rPr>
              <a:t>ensures </a:t>
            </a:r>
            <a:r>
              <a:rPr dirty="0" sz="1200">
                <a:latin typeface="Times New Roman"/>
                <a:cs typeface="Times New Roman"/>
              </a:rPr>
              <a:t>that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 still </a:t>
            </a:r>
            <a:r>
              <a:rPr dirty="0" sz="1200" spc="-5">
                <a:latin typeface="Times New Roman"/>
                <a:cs typeface="Times New Roman"/>
              </a:rPr>
              <a:t>within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clearly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conducive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to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Executing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Clustering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Algorithm</a:t>
            </a:r>
            <a:endParaRPr sz="12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43800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general, to </a:t>
            </a:r>
            <a:r>
              <a:rPr dirty="0" sz="1200" spc="-5">
                <a:latin typeface="Times New Roman"/>
                <a:cs typeface="Times New Roman"/>
              </a:rPr>
              <a:t>implement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clustering </a:t>
            </a:r>
            <a:r>
              <a:rPr dirty="0" sz="1200">
                <a:latin typeface="Times New Roman"/>
                <a:cs typeface="Times New Roman"/>
              </a:rPr>
              <a:t>study in the </a:t>
            </a:r>
            <a:r>
              <a:rPr dirty="0" sz="1200" spc="-5">
                <a:latin typeface="Times New Roman"/>
                <a:cs typeface="Times New Roman"/>
              </a:rPr>
              <a:t>Scheduling system module, we used </a:t>
            </a:r>
            <a:r>
              <a:rPr dirty="0" sz="1200">
                <a:latin typeface="Times New Roman"/>
                <a:cs typeface="Times New Roman"/>
              </a:rPr>
              <a:t>the scikit-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 </a:t>
            </a:r>
            <a:r>
              <a:rPr dirty="0" sz="1200">
                <a:latin typeface="Times New Roman"/>
                <a:cs typeface="Times New Roman"/>
              </a:rPr>
              <a:t>library in Python </a:t>
            </a:r>
            <a:r>
              <a:rPr dirty="0" sz="1200" spc="-5">
                <a:latin typeface="Times New Roman"/>
                <a:cs typeface="Times New Roman"/>
              </a:rPr>
              <a:t>and applied </a:t>
            </a:r>
            <a:r>
              <a:rPr dirty="0" sz="1200">
                <a:latin typeface="Times New Roman"/>
                <a:cs typeface="Times New Roman"/>
              </a:rPr>
              <a:t>K-Means and </a:t>
            </a:r>
            <a:r>
              <a:rPr dirty="0" sz="1200" spc="-5">
                <a:latin typeface="Times New Roman"/>
                <a:cs typeface="Times New Roman"/>
              </a:rPr>
              <a:t>Agglomerative clustering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create </a:t>
            </a:r>
            <a:r>
              <a:rPr dirty="0" sz="1200">
                <a:latin typeface="Times New Roman"/>
                <a:cs typeface="Times New Roman"/>
              </a:rPr>
              <a:t>day-based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attractions.</a:t>
            </a:r>
            <a:r>
              <a:rPr dirty="0" sz="1200">
                <a:latin typeface="Times New Roman"/>
                <a:cs typeface="Times New Roman"/>
              </a:rPr>
              <a:t> This </a:t>
            </a:r>
            <a:r>
              <a:rPr dirty="0" sz="1200" spc="-5">
                <a:latin typeface="Times New Roman"/>
                <a:cs typeface="Times New Roman"/>
              </a:rPr>
              <a:t>leads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following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summary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approach: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Preprocessing:</a:t>
            </a:r>
            <a:endParaRPr sz="1200">
              <a:latin typeface="Times New Roman"/>
              <a:cs typeface="Times New Roman"/>
            </a:endParaRPr>
          </a:p>
          <a:p>
            <a:pPr algn="just" marL="12700" marR="11430">
              <a:lnSpc>
                <a:spcPct val="1433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this context, </a:t>
            </a:r>
            <a:r>
              <a:rPr dirty="0" sz="1200">
                <a:latin typeface="Times New Roman"/>
                <a:cs typeface="Times New Roman"/>
              </a:rPr>
              <a:t>the data that </a:t>
            </a:r>
            <a:r>
              <a:rPr dirty="0" sz="1200" spc="-5">
                <a:latin typeface="Times New Roman"/>
                <a:cs typeface="Times New Roman"/>
              </a:rPr>
              <a:t>was sourced from </a:t>
            </a:r>
            <a:r>
              <a:rPr dirty="0" sz="1200">
                <a:latin typeface="Times New Roman"/>
                <a:cs typeface="Times New Roman"/>
              </a:rPr>
              <a:t>Google maps, </a:t>
            </a:r>
            <a:r>
              <a:rPr dirty="0" sz="1200" spc="-5">
                <a:latin typeface="Times New Roman"/>
                <a:cs typeface="Times New Roman"/>
              </a:rPr>
              <a:t>Zomato, and </a:t>
            </a:r>
            <a:r>
              <a:rPr dirty="0" sz="1200">
                <a:latin typeface="Times New Roman"/>
                <a:cs typeface="Times New Roman"/>
              </a:rPr>
              <a:t>Booking.com </a:t>
            </a:r>
            <a:r>
              <a:rPr dirty="0" sz="1200" spc="-5">
                <a:latin typeface="Times New Roman"/>
                <a:cs typeface="Times New Roman"/>
              </a:rPr>
              <a:t>underwent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cleaning</a:t>
            </a:r>
            <a:r>
              <a:rPr dirty="0" sz="1200">
                <a:latin typeface="Times New Roman"/>
                <a:cs typeface="Times New Roman"/>
              </a:rPr>
              <a:t> and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conversion </a:t>
            </a:r>
            <a:r>
              <a:rPr dirty="0" sz="1200">
                <a:latin typeface="Times New Roman"/>
                <a:cs typeface="Times New Roman"/>
              </a:rPr>
              <a:t>into </a:t>
            </a:r>
            <a:r>
              <a:rPr dirty="0" sz="1200" spc="-5">
                <a:latin typeface="Times New Roman"/>
                <a:cs typeface="Times New Roman"/>
              </a:rPr>
              <a:t>respective </a:t>
            </a:r>
            <a:r>
              <a:rPr dirty="0" sz="1200">
                <a:latin typeface="Times New Roman"/>
                <a:cs typeface="Times New Roman"/>
              </a:rPr>
              <a:t>latitude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longitude </a:t>
            </a:r>
            <a:r>
              <a:rPr dirty="0" sz="1200" spc="-5">
                <a:latin typeface="Times New Roman"/>
                <a:cs typeface="Times New Roman"/>
              </a:rPr>
              <a:t>coordinates </a:t>
            </a:r>
            <a:r>
              <a:rPr dirty="0" sz="1200">
                <a:latin typeface="Times New Roman"/>
                <a:cs typeface="Times New Roman"/>
              </a:rPr>
              <a:t>using the Google </a:t>
            </a:r>
            <a:r>
              <a:rPr dirty="0" sz="1200" spc="-5">
                <a:latin typeface="Times New Roman"/>
                <a:cs typeface="Times New Roman"/>
              </a:rPr>
              <a:t>Geocoding </a:t>
            </a:r>
            <a:r>
              <a:rPr dirty="0" sz="1200">
                <a:latin typeface="Times New Roman"/>
                <a:cs typeface="Times New Roman"/>
              </a:rPr>
              <a:t>API </a:t>
            </a:r>
            <a:r>
              <a:rPr dirty="0" sz="1200" spc="5">
                <a:latin typeface="Times New Roman"/>
                <a:cs typeface="Times New Roman"/>
              </a:rPr>
              <a:t>for 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purposes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spatial</a:t>
            </a:r>
            <a:r>
              <a:rPr dirty="0" sz="1200">
                <a:latin typeface="Times New Roman"/>
                <a:cs typeface="Times New Roman"/>
              </a:rPr>
              <a:t> analysis.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746252"/>
            <a:ext cx="6148705" cy="6438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73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 MT"/>
              <a:cs typeface="Arial MT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Implementation:</a:t>
            </a:r>
            <a:endParaRPr sz="1200">
              <a:latin typeface="Times New Roman"/>
              <a:cs typeface="Times New Roman"/>
            </a:endParaRPr>
          </a:p>
          <a:p>
            <a:pPr algn="just" marL="12700" marR="10795">
              <a:lnSpc>
                <a:spcPct val="1436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Within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K-means </a:t>
            </a:r>
            <a:r>
              <a:rPr dirty="0" sz="1200">
                <a:latin typeface="Times New Roman"/>
                <a:cs typeface="Times New Roman"/>
              </a:rPr>
              <a:t>algorithm, the </a:t>
            </a:r>
            <a:r>
              <a:rPr dirty="0" sz="1200" spc="-5">
                <a:latin typeface="Times New Roman"/>
                <a:cs typeface="Times New Roman"/>
              </a:rPr>
              <a:t>attractions geographic </a:t>
            </a:r>
            <a:r>
              <a:rPr dirty="0" sz="1200">
                <a:latin typeface="Times New Roman"/>
                <a:cs typeface="Times New Roman"/>
              </a:rPr>
              <a:t>location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the major </a:t>
            </a:r>
            <a:r>
              <a:rPr dirty="0" sz="1200" spc="-5">
                <a:latin typeface="Times New Roman"/>
                <a:cs typeface="Times New Roman"/>
              </a:rPr>
              <a:t>contributor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formation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categorization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places and </a:t>
            </a:r>
            <a:r>
              <a:rPr dirty="0" sz="1200">
                <a:latin typeface="Times New Roman"/>
                <a:cs typeface="Times New Roman"/>
              </a:rPr>
              <a:t>user factors too. This </a:t>
            </a:r>
            <a:r>
              <a:rPr dirty="0" sz="1200" spc="-5">
                <a:latin typeface="Times New Roman"/>
                <a:cs typeface="Times New Roman"/>
              </a:rPr>
              <a:t>was </a:t>
            </a:r>
            <a:r>
              <a:rPr dirty="0" sz="1200">
                <a:latin typeface="Times New Roman"/>
                <a:cs typeface="Times New Roman"/>
              </a:rPr>
              <a:t>particularly </a:t>
            </a:r>
            <a:r>
              <a:rPr dirty="0" sz="1200" spc="-5">
                <a:latin typeface="Times New Roman"/>
                <a:cs typeface="Times New Roman"/>
              </a:rPr>
              <a:t>useful </a:t>
            </a:r>
            <a:r>
              <a:rPr dirty="0" sz="1200">
                <a:latin typeface="Times New Roman"/>
                <a:cs typeface="Times New Roman"/>
              </a:rPr>
              <a:t>in smaller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when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very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hierarchical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needed,</a:t>
            </a:r>
            <a:r>
              <a:rPr dirty="0" sz="1200">
                <a:latin typeface="Times New Roman"/>
                <a:cs typeface="Times New Roman"/>
              </a:rPr>
              <a:t> therefore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Agglomerative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 was</a:t>
            </a:r>
            <a:r>
              <a:rPr dirty="0" sz="1200">
                <a:latin typeface="Times New Roman"/>
                <a:cs typeface="Times New Roman"/>
              </a:rPr>
              <a:t> used too.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algn="just" marL="12700" marR="10160">
              <a:lnSpc>
                <a:spcPct val="1439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 fit function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 sk-learn </a:t>
            </a:r>
            <a:r>
              <a:rPr dirty="0" sz="1200" spc="-5">
                <a:latin typeface="Times New Roman"/>
                <a:cs typeface="Times New Roman"/>
              </a:rPr>
              <a:t>library was </a:t>
            </a:r>
            <a:r>
              <a:rPr dirty="0" sz="1200">
                <a:latin typeface="Times New Roman"/>
                <a:cs typeface="Times New Roman"/>
              </a:rPr>
              <a:t>applied to these </a:t>
            </a:r>
            <a:r>
              <a:rPr dirty="0" sz="1200" spc="-5">
                <a:latin typeface="Times New Roman"/>
                <a:cs typeface="Times New Roman"/>
              </a:rPr>
              <a:t>algorithms, and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attractions </a:t>
            </a:r>
            <a:r>
              <a:rPr dirty="0" sz="1200">
                <a:latin typeface="Times New Roman"/>
                <a:cs typeface="Times New Roman"/>
              </a:rPr>
              <a:t>were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clustered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way as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reduce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total travel distance </a:t>
            </a:r>
            <a:r>
              <a:rPr dirty="0" sz="1200">
                <a:latin typeface="Times New Roman"/>
                <a:cs typeface="Times New Roman"/>
              </a:rPr>
              <a:t>while meeting the </a:t>
            </a:r>
            <a:r>
              <a:rPr dirty="0" sz="1200" spc="-5">
                <a:latin typeface="Times New Roman"/>
                <a:cs typeface="Times New Roman"/>
              </a:rPr>
              <a:t>user requirements </a:t>
            </a:r>
            <a:r>
              <a:rPr dirty="0" sz="1200">
                <a:latin typeface="Times New Roman"/>
                <a:cs typeface="Times New Roman"/>
              </a:rPr>
              <a:t> maximally.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performance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clustering algorithms was evaluated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metrics such 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Silhouette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Score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total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distance.</a:t>
            </a:r>
            <a:endParaRPr sz="1200">
              <a:latin typeface="Times New Roman"/>
              <a:cs typeface="Times New Roman"/>
            </a:endParaRPr>
          </a:p>
          <a:p>
            <a:pPr algn="just" marL="12700" marR="6350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feedback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test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cases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refine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ensuring</a:t>
            </a:r>
            <a:r>
              <a:rPr dirty="0" sz="1200">
                <a:latin typeface="Times New Roman"/>
                <a:cs typeface="Times New Roman"/>
              </a:rPr>
              <a:t> that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both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andappealing.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Results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7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Efficiency: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K-Means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algorithm</a:t>
            </a:r>
            <a:r>
              <a:rPr dirty="0" sz="1200" spc="-5">
                <a:latin typeface="Times New Roman"/>
                <a:cs typeface="Times New Roman"/>
              </a:rPr>
              <a:t> showed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strong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large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datasets,</a:t>
            </a:r>
            <a:r>
              <a:rPr dirty="0" sz="1200">
                <a:latin typeface="Times New Roman"/>
                <a:cs typeface="Times New Roman"/>
              </a:rPr>
              <a:t> grouping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efficiently.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Agglomerative clustering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worked</a:t>
            </a:r>
            <a:r>
              <a:rPr dirty="0" sz="1200">
                <a:latin typeface="Times New Roman"/>
                <a:cs typeface="Times New Roman"/>
              </a:rPr>
              <a:t> better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refined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hierarchical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grouping needs.</a:t>
            </a:r>
            <a:endParaRPr sz="12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  <a:spcBef>
                <a:spcPts val="625"/>
              </a:spcBef>
            </a:pP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Adaptability: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allowed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dynamic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updates,</a:t>
            </a:r>
            <a:endParaRPr sz="1200">
              <a:latin typeface="Times New Roman"/>
              <a:cs typeface="Times New Roman"/>
            </a:endParaRPr>
          </a:p>
          <a:p>
            <a:pPr algn="just" marL="12700" marR="6985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significantly</a:t>
            </a:r>
            <a:r>
              <a:rPr dirty="0" sz="1200">
                <a:latin typeface="Times New Roman"/>
                <a:cs typeface="Times New Roman"/>
              </a:rPr>
              <a:t> improving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experience. </a:t>
            </a:r>
            <a:r>
              <a:rPr dirty="0" sz="1200">
                <a:latin typeface="Times New Roman"/>
                <a:cs typeface="Times New Roman"/>
              </a:rPr>
              <a:t>The 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was</a:t>
            </a:r>
            <a:r>
              <a:rPr dirty="0" sz="1200">
                <a:latin typeface="Times New Roman"/>
                <a:cs typeface="Times New Roman"/>
              </a:rPr>
              <a:t> able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 </a:t>
            </a:r>
            <a:r>
              <a:rPr dirty="0" sz="1200" spc="-5">
                <a:latin typeface="Times New Roman"/>
                <a:cs typeface="Times New Roman"/>
              </a:rPr>
              <a:t>updates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minimal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latency.</a:t>
            </a:r>
            <a:endParaRPr sz="12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User Experience: Initial tests showed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users found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itineraries well-organized and appreciated 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adaptive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features.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usersurveys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validate</a:t>
            </a:r>
            <a:r>
              <a:rPr dirty="0" sz="1200">
                <a:latin typeface="Times New Roman"/>
                <a:cs typeface="Times New Roman"/>
              </a:rPr>
              <a:t> these </a:t>
            </a:r>
            <a:r>
              <a:rPr dirty="0" sz="1200" spc="-5">
                <a:latin typeface="Times New Roman"/>
                <a:cs typeface="Times New Roman"/>
              </a:rPr>
              <a:t>results.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196" y="1403350"/>
            <a:ext cx="59309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Results: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075" y="2004060"/>
            <a:ext cx="3112389" cy="36102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" y="5709158"/>
            <a:ext cx="5154549" cy="28733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596900" y="1668526"/>
            <a:ext cx="137604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Implementing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code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5836" y="2535682"/>
            <a:ext cx="6390640" cy="275717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43510">
              <a:lnSpc>
                <a:spcPct val="100000"/>
              </a:lnSpc>
              <a:spcBef>
                <a:spcPts val="720"/>
              </a:spcBef>
            </a:pPr>
            <a:r>
              <a:rPr dirty="0" sz="1200" spc="-5" b="1">
                <a:latin typeface="Times New Roman"/>
                <a:cs typeface="Times New Roman"/>
              </a:rPr>
              <a:t>main.py</a:t>
            </a:r>
            <a:endParaRPr sz="12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  <a:spcBef>
                <a:spcPts val="625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script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likely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serves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main</a:t>
            </a:r>
            <a:r>
              <a:rPr dirty="0" sz="1200" spc="1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entry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generation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project.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It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integrates</a:t>
            </a:r>
            <a:endParaRPr sz="1200">
              <a:latin typeface="Times New Roman"/>
              <a:cs typeface="Times New Roman"/>
            </a:endParaRPr>
          </a:p>
          <a:p>
            <a:pPr marL="253365" marR="5080">
              <a:lnSpc>
                <a:spcPct val="143300"/>
              </a:lnSpc>
              <a:spcBef>
                <a:spcPts val="15"/>
              </a:spcBef>
            </a:pPr>
            <a:r>
              <a:rPr dirty="0" sz="1200">
                <a:latin typeface="Times New Roman"/>
                <a:cs typeface="Times New Roman"/>
              </a:rPr>
              <a:t>multiple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optimized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user-defined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constraints.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Key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flow</a:t>
            </a:r>
            <a:r>
              <a:rPr dirty="0" sz="1200" spc="-5">
                <a:latin typeface="Times New Roman"/>
                <a:cs typeface="Times New Roman"/>
              </a:rPr>
              <a:t> include:</a:t>
            </a:r>
            <a:endParaRPr sz="1200">
              <a:latin typeface="Times New Roman"/>
              <a:cs typeface="Times New Roman"/>
            </a:endParaRPr>
          </a:p>
          <a:p>
            <a:pPr marL="253365" marR="8255" indent="-76200">
              <a:lnSpc>
                <a:spcPct val="143300"/>
              </a:lnSpc>
              <a:spcBef>
                <a:spcPts val="735"/>
              </a:spcBef>
              <a:buSzPct val="83333"/>
              <a:buChar char="•"/>
              <a:tabLst>
                <a:tab pos="254000" algn="l"/>
              </a:tabLst>
            </a:pPr>
            <a:r>
              <a:rPr dirty="0" sz="1200" spc="-5">
                <a:latin typeface="Times New Roman"/>
                <a:cs typeface="Times New Roman"/>
              </a:rPr>
              <a:t>parse_input_data:</a:t>
            </a:r>
            <a:r>
              <a:rPr dirty="0" sz="1200" spc="2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Accepts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inputs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cities,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basis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itinerary </a:t>
            </a:r>
            <a:r>
              <a:rPr dirty="0" sz="1200" spc="-5">
                <a:latin typeface="Times New Roman"/>
                <a:cs typeface="Times New Roman"/>
              </a:rPr>
              <a:t>generation.</a:t>
            </a:r>
            <a:endParaRPr sz="1200">
              <a:latin typeface="Times New Roman"/>
              <a:cs typeface="Times New Roman"/>
            </a:endParaRPr>
          </a:p>
          <a:p>
            <a:pPr marL="253365" marR="8890" indent="-241300">
              <a:lnSpc>
                <a:spcPct val="143300"/>
              </a:lnSpc>
              <a:spcBef>
                <a:spcPts val="70"/>
              </a:spcBef>
              <a:buSzPct val="83333"/>
              <a:buChar char="•"/>
              <a:tabLst>
                <a:tab pos="253365" algn="l"/>
                <a:tab pos="254000" algn="l"/>
              </a:tabLst>
            </a:pPr>
            <a:r>
              <a:rPr dirty="0" sz="1200" spc="-5">
                <a:latin typeface="Times New Roman"/>
                <a:cs typeface="Times New Roman"/>
              </a:rPr>
              <a:t>generate_itinerary: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(presumably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optimization.py)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structure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based on </a:t>
            </a:r>
            <a:r>
              <a:rPr dirty="0" sz="1200" spc="-5">
                <a:latin typeface="Times New Roman"/>
                <a:cs typeface="Times New Roman"/>
              </a:rPr>
              <a:t>location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>
                <a:latin typeface="Times New Roman"/>
                <a:cs typeface="Times New Roman"/>
              </a:rPr>
              <a:t> andattraction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priorities.</a:t>
            </a:r>
            <a:endParaRPr sz="1200">
              <a:latin typeface="Times New Roman"/>
              <a:cs typeface="Times New Roman"/>
            </a:endParaRPr>
          </a:p>
          <a:p>
            <a:pPr marL="253365" marR="6985" indent="-241300">
              <a:lnSpc>
                <a:spcPct val="143500"/>
              </a:lnSpc>
              <a:spcBef>
                <a:spcPts val="50"/>
              </a:spcBef>
              <a:buSzPct val="83333"/>
              <a:buChar char="•"/>
              <a:tabLst>
                <a:tab pos="253365" algn="l"/>
                <a:tab pos="254000" algn="l"/>
              </a:tabLst>
            </a:pPr>
            <a:r>
              <a:rPr dirty="0" sz="1200" spc="-5">
                <a:latin typeface="Times New Roman"/>
                <a:cs typeface="Times New Roman"/>
              </a:rPr>
              <a:t>output_results: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outputs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user,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possibly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saving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friendly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format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-5">
                <a:latin typeface="Times New Roman"/>
                <a:cs typeface="Times New Roman"/>
              </a:rPr>
              <a:t> displaying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directlyin 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console.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036" y="5724524"/>
            <a:ext cx="6313805" cy="248412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b="1">
                <a:latin typeface="Times New Roman"/>
                <a:cs typeface="Times New Roman"/>
              </a:rPr>
              <a:t>optimization.py</a:t>
            </a:r>
            <a:endParaRPr sz="1200">
              <a:latin typeface="Times New Roman"/>
              <a:cs typeface="Times New Roman"/>
            </a:endParaRPr>
          </a:p>
          <a:p>
            <a:pPr marL="177165" marR="6985" indent="-21590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likely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contains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tailored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itineraries.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typical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goals,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keyfunctions may </a:t>
            </a:r>
            <a:r>
              <a:rPr dirty="0" sz="1200" spc="-5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 marL="177165" marR="5715" indent="-21590">
              <a:lnSpc>
                <a:spcPct val="144200"/>
              </a:lnSpc>
              <a:spcBef>
                <a:spcPts val="525"/>
              </a:spcBef>
              <a:buSzPct val="83333"/>
              <a:buChar char="•"/>
              <a:tabLst>
                <a:tab pos="372110" algn="l"/>
                <a:tab pos="372745" algn="l"/>
              </a:tabLst>
            </a:pPr>
            <a:r>
              <a:rPr dirty="0" sz="1200" spc="-5">
                <a:latin typeface="Times New Roman"/>
                <a:cs typeface="Times New Roman"/>
              </a:rPr>
              <a:t>calculate_distance_matrix: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Computes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various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coordinates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dataset,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aiding</a:t>
            </a:r>
            <a:r>
              <a:rPr dirty="0" sz="1200">
                <a:latin typeface="Times New Roman"/>
                <a:cs typeface="Times New Roman"/>
              </a:rPr>
              <a:t> 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efficientitinerary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structuring.</a:t>
            </a:r>
            <a:endParaRPr sz="1200">
              <a:latin typeface="Times New Roman"/>
              <a:cs typeface="Times New Roman"/>
            </a:endParaRPr>
          </a:p>
          <a:p>
            <a:pPr marL="177165" marR="5080" indent="-21590">
              <a:lnSpc>
                <a:spcPct val="144200"/>
              </a:lnSpc>
              <a:spcBef>
                <a:spcPts val="5"/>
              </a:spcBef>
              <a:buSzPct val="83333"/>
              <a:buChar char="•"/>
              <a:tabLst>
                <a:tab pos="372110" algn="l"/>
                <a:tab pos="372745" algn="l"/>
              </a:tabLst>
            </a:pPr>
            <a:r>
              <a:rPr dirty="0" sz="1200" spc="-5">
                <a:latin typeface="Times New Roman"/>
                <a:cs typeface="Times New Roman"/>
              </a:rPr>
              <a:t>optimize_route: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Likely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implements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TSP,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heuristic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methods)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minimize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attractionswithin a</a:t>
            </a:r>
            <a:r>
              <a:rPr dirty="0" sz="1200" spc="-5">
                <a:latin typeface="Times New Roman"/>
                <a:cs typeface="Times New Roman"/>
              </a:rPr>
              <a:t> city.</a:t>
            </a:r>
            <a:endParaRPr sz="1200">
              <a:latin typeface="Times New Roman"/>
              <a:cs typeface="Times New Roman"/>
            </a:endParaRPr>
          </a:p>
          <a:p>
            <a:pPr marL="177165" marR="6985" indent="-21590">
              <a:lnSpc>
                <a:spcPct val="143300"/>
              </a:lnSpc>
              <a:spcBef>
                <a:spcPts val="10"/>
              </a:spcBef>
              <a:buSzPct val="83333"/>
              <a:buChar char="•"/>
              <a:tabLst>
                <a:tab pos="372110" algn="l"/>
                <a:tab pos="372745" algn="l"/>
              </a:tabLst>
            </a:pPr>
            <a:r>
              <a:rPr dirty="0" sz="1200" spc="-5">
                <a:latin typeface="Times New Roman"/>
                <a:cs typeface="Times New Roman"/>
              </a:rPr>
              <a:t>apply_constraints: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Applies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constraints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limits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adjusting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meet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requirements.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604519" y="1531366"/>
            <a:ext cx="6431280" cy="33102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api_helpers.py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14300" marR="7620">
              <a:lnSpc>
                <a:spcPct val="1433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likely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handles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interactions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external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essential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fetching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real-time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needed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generation.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Keyfunctions</a:t>
            </a:r>
            <a:r>
              <a:rPr dirty="0" sz="1200">
                <a:latin typeface="Times New Roman"/>
                <a:cs typeface="Times New Roman"/>
              </a:rPr>
              <a:t> may </a:t>
            </a:r>
            <a:r>
              <a:rPr dirty="0" sz="1200" spc="-5">
                <a:latin typeface="Times New Roman"/>
                <a:cs typeface="Times New Roman"/>
              </a:rPr>
              <a:t>include:</a:t>
            </a:r>
            <a:endParaRPr sz="1200">
              <a:latin typeface="Times New Roman"/>
              <a:cs typeface="Times New Roman"/>
            </a:endParaRPr>
          </a:p>
          <a:p>
            <a:pPr marL="114300" marR="10795">
              <a:lnSpc>
                <a:spcPct val="143300"/>
              </a:lnSpc>
              <a:spcBef>
                <a:spcPts val="730"/>
              </a:spcBef>
              <a:buSzPct val="83333"/>
              <a:buChar char="•"/>
              <a:tabLst>
                <a:tab pos="309880" algn="l"/>
                <a:tab pos="310515" algn="l"/>
              </a:tabLst>
            </a:pPr>
            <a:r>
              <a:rPr dirty="0" sz="1200" spc="-5">
                <a:latin typeface="Times New Roman"/>
                <a:cs typeface="Times New Roman"/>
              </a:rPr>
              <a:t>get_location_data: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Connects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(such</a:t>
            </a:r>
            <a:r>
              <a:rPr dirty="0" sz="1200" spc="2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similar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service)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details</a:t>
            </a:r>
            <a:r>
              <a:rPr dirty="0" sz="1200">
                <a:latin typeface="Times New Roman"/>
                <a:cs typeface="Times New Roman"/>
              </a:rPr>
              <a:t> about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operatinghours, </a:t>
            </a:r>
            <a:r>
              <a:rPr dirty="0" sz="1200" spc="-5">
                <a:latin typeface="Times New Roman"/>
                <a:cs typeface="Times New Roman"/>
              </a:rPr>
              <a:t>reviews,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additional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metadata.</a:t>
            </a:r>
            <a:endParaRPr sz="1200">
              <a:latin typeface="Times New Roman"/>
              <a:cs typeface="Times New Roman"/>
            </a:endParaRPr>
          </a:p>
          <a:p>
            <a:pPr marL="114300" marR="5715">
              <a:lnSpc>
                <a:spcPct val="143300"/>
              </a:lnSpc>
              <a:spcBef>
                <a:spcPts val="30"/>
              </a:spcBef>
              <a:buSzPct val="83333"/>
              <a:buChar char="•"/>
              <a:tabLst>
                <a:tab pos="309880" algn="l"/>
                <a:tab pos="310515" algn="l"/>
              </a:tabLst>
            </a:pPr>
            <a:r>
              <a:rPr dirty="0" sz="1200" spc="-10">
                <a:latin typeface="Times New Roman"/>
                <a:cs typeface="Times New Roman"/>
              </a:rPr>
              <a:t>calculate_travel_time: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mapping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2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2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>
                <a:latin typeface="Times New Roman"/>
                <a:cs typeface="Times New Roman"/>
              </a:rPr>
              <a:t> on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data.</a:t>
            </a:r>
            <a:endParaRPr sz="1200">
              <a:latin typeface="Times New Roman"/>
              <a:cs typeface="Times New Roman"/>
            </a:endParaRPr>
          </a:p>
          <a:p>
            <a:pPr marL="114300" marR="6350">
              <a:lnSpc>
                <a:spcPct val="143300"/>
              </a:lnSpc>
              <a:spcBef>
                <a:spcPts val="60"/>
              </a:spcBef>
              <a:buSzPct val="83333"/>
              <a:buChar char="•"/>
              <a:tabLst>
                <a:tab pos="309880" algn="l"/>
                <a:tab pos="310515" algn="l"/>
              </a:tabLst>
            </a:pPr>
            <a:r>
              <a:rPr dirty="0" sz="1200" spc="-5">
                <a:latin typeface="Times New Roman"/>
                <a:cs typeface="Times New Roman"/>
              </a:rPr>
              <a:t>fetch_weather_info: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Retrieves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selected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locations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dates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weather-dependent activities.</a:t>
            </a:r>
            <a:endParaRPr sz="1200">
              <a:latin typeface="Times New Roman"/>
              <a:cs typeface="Times New Roman"/>
            </a:endParaRPr>
          </a:p>
          <a:p>
            <a:pPr marL="114300" marR="5080">
              <a:lnSpc>
                <a:spcPct val="143300"/>
              </a:lnSpc>
              <a:spcBef>
                <a:spcPts val="944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module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enhances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personalization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by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integrating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andadaptable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6627" y="5351145"/>
            <a:ext cx="6329680" cy="25165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" b="1">
                <a:latin typeface="Times New Roman"/>
                <a:cs typeface="Times New Roman"/>
              </a:rPr>
              <a:t>Experimental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Results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955"/>
              </a:spcBef>
              <a:buSzPct val="58333"/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Geocoding and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Retrieval:</a:t>
            </a:r>
            <a:endParaRPr sz="1200">
              <a:latin typeface="Times New Roman"/>
              <a:cs typeface="Times New Roman"/>
            </a:endParaRPr>
          </a:p>
          <a:p>
            <a:pPr marL="276225" indent="-264160">
              <a:lnSpc>
                <a:spcPct val="100000"/>
              </a:lnSpc>
              <a:spcBef>
                <a:spcPts val="625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Successfully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geocoded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over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90%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user-provided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10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Retrieved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average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5-10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nearby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names, coordinates, and</a:t>
            </a:r>
            <a:r>
              <a:rPr dirty="0" sz="1200">
                <a:latin typeface="Times New Roman"/>
                <a:cs typeface="Times New Roman"/>
              </a:rPr>
              <a:t> types.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35"/>
              </a:spcBef>
              <a:buSzPct val="83333"/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Distance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Calculation:</a:t>
            </a:r>
            <a:endParaRPr sz="1200">
              <a:latin typeface="Times New Roman"/>
              <a:cs typeface="Times New Roman"/>
            </a:endParaRPr>
          </a:p>
          <a:p>
            <a:pPr marL="276225" indent="-264160">
              <a:lnSpc>
                <a:spcPct val="100000"/>
              </a:lnSpc>
              <a:spcBef>
                <a:spcPts val="625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Achieved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accurate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estimates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times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between attractions.</a:t>
            </a:r>
            <a:endParaRPr sz="1200">
              <a:latin typeface="Times New Roman"/>
              <a:cs typeface="Times New Roman"/>
            </a:endParaRPr>
          </a:p>
          <a:p>
            <a:pPr marL="12700" marR="12065">
              <a:lnSpc>
                <a:spcPct val="142500"/>
              </a:lnSpc>
              <a:spcBef>
                <a:spcPts val="65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Encountered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few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instances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errors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(approximately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5%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requests),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handled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gracefully</a:t>
            </a:r>
            <a:r>
              <a:rPr dirty="0" sz="1200">
                <a:latin typeface="Times New Roman"/>
                <a:cs typeface="Times New Roman"/>
              </a:rPr>
              <a:t> with </a:t>
            </a:r>
            <a:r>
              <a:rPr dirty="0" sz="1200" spc="-5">
                <a:latin typeface="Times New Roman"/>
                <a:cs typeface="Times New Roman"/>
              </a:rPr>
              <a:t>fallback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options </a:t>
            </a:r>
            <a:r>
              <a:rPr dirty="0" sz="1200" spc="10">
                <a:latin typeface="Times New Roman"/>
                <a:cs typeface="Times New Roman"/>
              </a:rPr>
              <a:t>oruser</a:t>
            </a:r>
            <a:r>
              <a:rPr dirty="0" sz="1200" spc="-5">
                <a:latin typeface="Times New Roman"/>
                <a:cs typeface="Times New Roman"/>
              </a:rPr>
              <a:t> notifications.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627" y="746252"/>
            <a:ext cx="6330950" cy="65398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731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Arial MT"/>
              <a:cs typeface="Arial MT"/>
            </a:endParaRPr>
          </a:p>
          <a:p>
            <a:pPr marL="207645" indent="-195580">
              <a:lnSpc>
                <a:spcPct val="100000"/>
              </a:lnSpc>
              <a:buSzPct val="83333"/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Results:</a:t>
            </a:r>
            <a:endParaRPr sz="1200">
              <a:latin typeface="Times New Roman"/>
              <a:cs typeface="Times New Roman"/>
            </a:endParaRPr>
          </a:p>
          <a:p>
            <a:pPr marL="12700" marR="6350">
              <a:lnSpc>
                <a:spcPct val="143300"/>
              </a:lnSpc>
              <a:spcBef>
                <a:spcPts val="70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Initial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K-Means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produced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satisfactory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results,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but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adjustments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made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clusters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ensure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morebalanced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>
                <a:latin typeface="Times New Roman"/>
                <a:cs typeface="Times New Roman"/>
              </a:rPr>
              <a:t> across days.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1850">
              <a:latin typeface="Times New Roman"/>
              <a:cs typeface="Times New Roman"/>
            </a:endParaRPr>
          </a:p>
          <a:p>
            <a:pPr marL="12700" marR="8890">
              <a:lnSpc>
                <a:spcPct val="143300"/>
              </a:lnSpc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evaluations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performed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silhouette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scores,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leading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nuanced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understanding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optimal </a:t>
            </a:r>
            <a:r>
              <a:rPr dirty="0" sz="1200" spc="-5">
                <a:latin typeface="Times New Roman"/>
                <a:cs typeface="Times New Roman"/>
              </a:rPr>
              <a:t>cluster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counts.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35"/>
              </a:spcBef>
              <a:buSzPct val="83333"/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Optimization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Performance: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ct val="143300"/>
              </a:lnSpc>
              <a:spcBef>
                <a:spcPts val="65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nearest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neighbor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demonstrated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efficiency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generating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routes,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average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reduced</a:t>
            </a:r>
            <a:r>
              <a:rPr dirty="0" sz="1200">
                <a:latin typeface="Times New Roman"/>
                <a:cs typeface="Times New Roman"/>
              </a:rPr>
              <a:t> by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approximately20%</a:t>
            </a:r>
            <a:r>
              <a:rPr dirty="0" sz="1200" spc="-5">
                <a:latin typeface="Times New Roman"/>
                <a:cs typeface="Times New Roman"/>
              </a:rPr>
              <a:t> compared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naive</a:t>
            </a:r>
            <a:r>
              <a:rPr dirty="0" sz="1200">
                <a:latin typeface="Times New Roman"/>
                <a:cs typeface="Times New Roman"/>
              </a:rPr>
              <a:t> visiting </a:t>
            </a:r>
            <a:r>
              <a:rPr dirty="0" sz="1200" spc="-5">
                <a:latin typeface="Times New Roman"/>
                <a:cs typeface="Times New Roman"/>
              </a:rPr>
              <a:t>orders.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43300"/>
              </a:lnSpc>
              <a:spcBef>
                <a:spcPts val="15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testing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indicated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high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satisfaction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navigation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Fin</a:t>
            </a:r>
            <a:r>
              <a:rPr dirty="0" sz="1100" spc="5" b="1">
                <a:latin typeface="Times New Roman"/>
                <a:cs typeface="Times New Roman"/>
              </a:rPr>
              <a:t>e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5" b="1">
                <a:latin typeface="Times New Roman"/>
                <a:cs typeface="Times New Roman"/>
              </a:rPr>
              <a:t>T</a:t>
            </a:r>
            <a:r>
              <a:rPr dirty="0" sz="1100" b="1">
                <a:latin typeface="Times New Roman"/>
                <a:cs typeface="Times New Roman"/>
              </a:rPr>
              <a:t>u</a:t>
            </a:r>
            <a:r>
              <a:rPr dirty="0" sz="1100" spc="-20" b="1">
                <a:latin typeface="Times New Roman"/>
                <a:cs typeface="Times New Roman"/>
              </a:rPr>
              <a:t>n</a:t>
            </a:r>
            <a:r>
              <a:rPr dirty="0" sz="1100" b="1">
                <a:latin typeface="Times New Roman"/>
                <a:cs typeface="Times New Roman"/>
              </a:rPr>
              <a:t>i</a:t>
            </a:r>
            <a:r>
              <a:rPr dirty="0" sz="1100" b="1">
                <a:latin typeface="Times New Roman"/>
                <a:cs typeface="Times New Roman"/>
              </a:rPr>
              <a:t>ng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t</a:t>
            </a:r>
            <a:r>
              <a:rPr dirty="0" sz="1100" b="1">
                <a:latin typeface="Times New Roman"/>
                <a:cs typeface="Times New Roman"/>
              </a:rPr>
              <a:t>he</a:t>
            </a:r>
            <a:r>
              <a:rPr dirty="0" sz="1100" spc="-7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A</a:t>
            </a:r>
            <a:r>
              <a:rPr dirty="0" sz="1100" b="1">
                <a:latin typeface="Times New Roman"/>
                <a:cs typeface="Times New Roman"/>
              </a:rPr>
              <a:t>p</a:t>
            </a:r>
            <a:r>
              <a:rPr dirty="0" sz="1100" spc="-5" b="1">
                <a:latin typeface="Times New Roman"/>
                <a:cs typeface="Times New Roman"/>
              </a:rPr>
              <a:t>p</a:t>
            </a:r>
            <a:r>
              <a:rPr dirty="0" sz="1100" b="1">
                <a:latin typeface="Times New Roman"/>
                <a:cs typeface="Times New Roman"/>
              </a:rPr>
              <a:t>roa</a:t>
            </a:r>
            <a:r>
              <a:rPr dirty="0" sz="1100" spc="-10" b="1">
                <a:latin typeface="Times New Roman"/>
                <a:cs typeface="Times New Roman"/>
              </a:rPr>
              <a:t>c</a:t>
            </a:r>
            <a:r>
              <a:rPr dirty="0" sz="1100" b="1">
                <a:latin typeface="Times New Roman"/>
                <a:cs typeface="Times New Roman"/>
              </a:rPr>
              <a:t>h</a:t>
            </a:r>
            <a:endParaRPr sz="11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575"/>
              </a:spcBef>
              <a:buSzPct val="58333"/>
              <a:buFont typeface="Times New Roman"/>
              <a:buChar char="•"/>
              <a:tabLst>
                <a:tab pos="207645" algn="l"/>
                <a:tab pos="208279" algn="l"/>
              </a:tabLst>
            </a:pPr>
            <a:r>
              <a:rPr dirty="0" sz="1200">
                <a:latin typeface="Times New Roman"/>
                <a:cs typeface="Times New Roman"/>
              </a:rPr>
              <a:t>Adjusting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Parameters: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500"/>
              </a:lnSpc>
              <a:spcBef>
                <a:spcPts val="55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Experimented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parameters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(e.g.,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K-Means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eps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DBSCAN) based</a:t>
            </a:r>
            <a:r>
              <a:rPr dirty="0" sz="1200">
                <a:latin typeface="Times New Roman"/>
                <a:cs typeface="Times New Roman"/>
              </a:rPr>
              <a:t> on </a:t>
            </a:r>
            <a:r>
              <a:rPr dirty="0" sz="1200" spc="-5">
                <a:latin typeface="Times New Roman"/>
                <a:cs typeface="Times New Roman"/>
              </a:rPr>
              <a:t>user feedback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andtesting</a:t>
            </a:r>
            <a:r>
              <a:rPr dirty="0" sz="1200">
                <a:latin typeface="Times New Roman"/>
                <a:cs typeface="Times New Roman"/>
              </a:rPr>
              <a:t> results.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43300"/>
              </a:lnSpc>
              <a:spcBef>
                <a:spcPts val="75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Revised</a:t>
            </a:r>
            <a:r>
              <a:rPr dirty="0" sz="1200" spc="1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heuristic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nearest</a:t>
            </a:r>
            <a:r>
              <a:rPr dirty="0" sz="1200" spc="1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neighbor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prioritize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 spc="1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1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higher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 ratings,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improveduser </a:t>
            </a:r>
            <a:r>
              <a:rPr dirty="0" sz="1200" spc="-5">
                <a:latin typeface="Times New Roman"/>
                <a:cs typeface="Times New Roman"/>
              </a:rPr>
              <a:t>satisfaction.</a:t>
            </a:r>
            <a:endParaRPr sz="1200">
              <a:latin typeface="Times New Roman"/>
              <a:cs typeface="Times New Roman"/>
            </a:endParaRPr>
          </a:p>
          <a:p>
            <a:pPr marL="207645" indent="-195580">
              <a:lnSpc>
                <a:spcPct val="100000"/>
              </a:lnSpc>
              <a:spcBef>
                <a:spcPts val="620"/>
              </a:spcBef>
              <a:buSzPct val="83333"/>
              <a:buChar char="•"/>
              <a:tabLst>
                <a:tab pos="207645" algn="l"/>
                <a:tab pos="208279" algn="l"/>
              </a:tabLst>
            </a:pP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Feedback:</a:t>
            </a:r>
            <a:endParaRPr sz="1200">
              <a:latin typeface="Times New Roman"/>
              <a:cs typeface="Times New Roman"/>
            </a:endParaRPr>
          </a:p>
          <a:p>
            <a:pPr marL="12700" marR="6985">
              <a:lnSpc>
                <a:spcPct val="143300"/>
              </a:lnSpc>
              <a:spcBef>
                <a:spcPts val="75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Incorporated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feedback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subsequent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iterations,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including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adding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improvingthe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map </a:t>
            </a:r>
            <a:r>
              <a:rPr dirty="0" sz="1200" spc="-5">
                <a:latin typeface="Times New Roman"/>
                <a:cs typeface="Times New Roman"/>
              </a:rPr>
              <a:t>interface.</a:t>
            </a:r>
            <a:endParaRPr sz="1200">
              <a:latin typeface="Times New Roman"/>
              <a:cs typeface="Times New Roman"/>
            </a:endParaRPr>
          </a:p>
          <a:p>
            <a:pPr marL="12700" marR="7620">
              <a:lnSpc>
                <a:spcPts val="2080"/>
              </a:lnSpc>
              <a:spcBef>
                <a:spcPts val="80"/>
              </a:spcBef>
              <a:buSzPct val="75000"/>
              <a:buFont typeface="Courier New"/>
              <a:buChar char="o"/>
              <a:tabLst>
                <a:tab pos="276225" algn="l"/>
                <a:tab pos="276860" algn="l"/>
              </a:tabLst>
            </a:pPr>
            <a:r>
              <a:rPr dirty="0" sz="1200" spc="-5">
                <a:latin typeface="Times New Roman"/>
                <a:cs typeface="Times New Roman"/>
              </a:rPr>
              <a:t>Implemented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mechanism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direct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feedback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20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proposed</a:t>
            </a:r>
            <a:r>
              <a:rPr dirty="0" sz="1200" spc="2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 spc="2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refinement.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395" y="746252"/>
            <a:ext cx="2024380" cy="638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Result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photo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725" y="2092579"/>
            <a:ext cx="3104006" cy="173672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27475" y="1429003"/>
            <a:ext cx="3536950" cy="240017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76700" y="4081779"/>
            <a:ext cx="3108960" cy="299275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8894" rIns="0" bIns="0" rtlCol="0" vert="horz">
            <a:spAutoFit/>
          </a:bodyPr>
          <a:lstStyle/>
          <a:p>
            <a:pPr marL="96520" marR="149225">
              <a:lnSpc>
                <a:spcPct val="95800"/>
              </a:lnSpc>
              <a:spcBef>
                <a:spcPts val="384"/>
              </a:spcBef>
            </a:pP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image </a:t>
            </a:r>
            <a:r>
              <a:rPr dirty="0" sz="1100" spc="-5">
                <a:latin typeface="Times New Roman"/>
                <a:cs typeface="Times New Roman"/>
              </a:rPr>
              <a:t>displays</a:t>
            </a:r>
            <a:r>
              <a:rPr dirty="0" sz="1100">
                <a:latin typeface="Times New Roman"/>
                <a:cs typeface="Times New Roman"/>
              </a:rPr>
              <a:t> a</a:t>
            </a:r>
            <a:r>
              <a:rPr dirty="0" sz="1100" spc="-5">
                <a:latin typeface="Times New Roman"/>
                <a:cs typeface="Times New Roman"/>
              </a:rPr>
              <a:t> list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tourist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attractions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near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"Mysore",</a:t>
            </a:r>
            <a:r>
              <a:rPr dirty="0" sz="1100" spc="-5">
                <a:latin typeface="Times New Roman"/>
                <a:cs typeface="Times New Roman"/>
              </a:rPr>
              <a:t> which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one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destinations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entered </a:t>
            </a:r>
            <a:r>
              <a:rPr dirty="0" sz="1100">
                <a:latin typeface="Times New Roman"/>
                <a:cs typeface="Times New Roman"/>
              </a:rPr>
              <a:t> by the </a:t>
            </a:r>
            <a:r>
              <a:rPr dirty="0" sz="1100" spc="-5">
                <a:latin typeface="Times New Roman"/>
                <a:cs typeface="Times New Roman"/>
              </a:rPr>
              <a:t>user.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system appears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retrieve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curated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list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nearby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attractions,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including: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96520">
              <a:lnSpc>
                <a:spcPts val="129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Mysore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Palace</a:t>
            </a:r>
            <a:endParaRPr sz="1100">
              <a:latin typeface="Times New Roman"/>
              <a:cs typeface="Times New Roman"/>
            </a:endParaRPr>
          </a:p>
          <a:p>
            <a:pPr marL="96520" marR="535305">
              <a:lnSpc>
                <a:spcPts val="1270"/>
              </a:lnSpc>
              <a:spcBef>
                <a:spcPts val="50"/>
              </a:spcBef>
            </a:pPr>
            <a:r>
              <a:rPr dirty="0" sz="1100" spc="-5">
                <a:latin typeface="Times New Roman"/>
                <a:cs typeface="Times New Roman"/>
              </a:rPr>
              <a:t>Mysuru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Zoo </a:t>
            </a:r>
            <a:r>
              <a:rPr dirty="0" sz="1100" spc="-5">
                <a:latin typeface="Times New Roman"/>
                <a:cs typeface="Times New Roman"/>
              </a:rPr>
              <a:t>(Sri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Chamarajendra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Zoological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Gardens)</a:t>
            </a:r>
            <a:endParaRPr sz="1100">
              <a:latin typeface="Times New Roman"/>
              <a:cs typeface="Times New Roman"/>
            </a:endParaRPr>
          </a:p>
          <a:p>
            <a:pPr marL="96520">
              <a:lnSpc>
                <a:spcPts val="1200"/>
              </a:lnSpc>
            </a:pPr>
            <a:r>
              <a:rPr dirty="0" sz="1100">
                <a:latin typeface="Times New Roman"/>
                <a:cs typeface="Times New Roman"/>
              </a:rPr>
              <a:t>Brindavana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Gardens</a:t>
            </a:r>
            <a:endParaRPr sz="1100">
              <a:latin typeface="Times New Roman"/>
              <a:cs typeface="Times New Roman"/>
            </a:endParaRPr>
          </a:p>
          <a:p>
            <a:pPr marL="96520" marR="923290">
              <a:lnSpc>
                <a:spcPts val="1270"/>
              </a:lnSpc>
              <a:spcBef>
                <a:spcPts val="55"/>
              </a:spcBef>
            </a:pPr>
            <a:r>
              <a:rPr dirty="0" sz="1100" spc="-5">
                <a:latin typeface="Times New Roman"/>
                <a:cs typeface="Times New Roman"/>
              </a:rPr>
              <a:t>Jagannmohan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Palace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Gallery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Other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museums, temples,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parks</a:t>
            </a:r>
            <a:endParaRPr sz="1100">
              <a:latin typeface="Times New Roman"/>
              <a:cs typeface="Times New Roman"/>
            </a:endParaRPr>
          </a:p>
          <a:p>
            <a:pPr marL="96520"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Each</a:t>
            </a:r>
            <a:r>
              <a:rPr dirty="0" sz="1100" spc="-5">
                <a:latin typeface="Times New Roman"/>
                <a:cs typeface="Times New Roman"/>
              </a:rPr>
              <a:t> attraction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is </a:t>
            </a:r>
            <a:r>
              <a:rPr dirty="0" sz="1100">
                <a:latin typeface="Times New Roman"/>
                <a:cs typeface="Times New Roman"/>
              </a:rPr>
              <a:t>displayed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with an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optional</a:t>
            </a:r>
            <a:endParaRPr sz="1100">
              <a:latin typeface="Times New Roman"/>
              <a:cs typeface="Times New Roman"/>
            </a:endParaRPr>
          </a:p>
          <a:p>
            <a:pPr marL="96520" marR="99695">
              <a:lnSpc>
                <a:spcPts val="1260"/>
              </a:lnSpc>
              <a:spcBef>
                <a:spcPts val="70"/>
              </a:spcBef>
            </a:pPr>
            <a:r>
              <a:rPr dirty="0" sz="1100">
                <a:latin typeface="Times New Roman"/>
                <a:cs typeface="Times New Roman"/>
              </a:rPr>
              <a:t>checkbox, </a:t>
            </a:r>
            <a:r>
              <a:rPr dirty="0" sz="1100" spc="-5">
                <a:latin typeface="Times New Roman"/>
                <a:cs typeface="Times New Roman"/>
              </a:rPr>
              <a:t>allowing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select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which attractions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they </a:t>
            </a:r>
            <a:r>
              <a:rPr dirty="0" sz="1100" spc="-5">
                <a:latin typeface="Times New Roman"/>
                <a:cs typeface="Times New Roman"/>
              </a:rPr>
              <a:t>would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like</a:t>
            </a:r>
            <a:r>
              <a:rPr dirty="0" sz="1100">
                <a:latin typeface="Times New Roman"/>
                <a:cs typeface="Times New Roman"/>
              </a:rPr>
              <a:t> to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include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their final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itinerary.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96520" marR="213995">
              <a:lnSpc>
                <a:spcPct val="95900"/>
              </a:lnSpc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"popularity" field </a:t>
            </a:r>
            <a:r>
              <a:rPr dirty="0" sz="1100">
                <a:latin typeface="Times New Roman"/>
                <a:cs typeface="Times New Roman"/>
              </a:rPr>
              <a:t>for </a:t>
            </a:r>
            <a:r>
              <a:rPr dirty="0" sz="1100" spc="-5">
                <a:latin typeface="Times New Roman"/>
                <a:cs typeface="Times New Roman"/>
              </a:rPr>
              <a:t>the attractions currently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displays "N/A," </a:t>
            </a:r>
            <a:r>
              <a:rPr dirty="0" sz="1100">
                <a:latin typeface="Times New Roman"/>
                <a:cs typeface="Times New Roman"/>
              </a:rPr>
              <a:t>it </a:t>
            </a:r>
            <a:r>
              <a:rPr dirty="0" sz="1100" spc="-5">
                <a:latin typeface="Times New Roman"/>
                <a:cs typeface="Times New Roman"/>
              </a:rPr>
              <a:t>indicates that this feature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not </a:t>
            </a:r>
            <a:r>
              <a:rPr dirty="0" sz="1100">
                <a:latin typeface="Times New Roman"/>
                <a:cs typeface="Times New Roman"/>
              </a:rPr>
              <a:t> yet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implemented.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6" name="object 6"/>
          <p:cNvSpPr txBox="1"/>
          <p:nvPr/>
        </p:nvSpPr>
        <p:spPr>
          <a:xfrm>
            <a:off x="655319" y="3916679"/>
            <a:ext cx="3108960" cy="2671445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46990" rIns="0" bIns="0" rtlCol="0" vert="horz">
            <a:spAutoFit/>
          </a:bodyPr>
          <a:lstStyle/>
          <a:p>
            <a:pPr marL="95885" marR="287655">
              <a:lnSpc>
                <a:spcPct val="96100"/>
              </a:lnSpc>
              <a:spcBef>
                <a:spcPts val="370"/>
              </a:spcBef>
            </a:pPr>
            <a:r>
              <a:rPr dirty="0" sz="1100">
                <a:latin typeface="Times New Roman"/>
                <a:cs typeface="Times New Roman"/>
              </a:rPr>
              <a:t>This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image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represents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input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page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your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itinerary generation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system, </a:t>
            </a:r>
            <a:r>
              <a:rPr dirty="0" sz="1100">
                <a:latin typeface="Times New Roman"/>
                <a:cs typeface="Times New Roman"/>
              </a:rPr>
              <a:t>where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users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provide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necessary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travel</a:t>
            </a:r>
            <a:r>
              <a:rPr dirty="0" sz="1100" spc="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details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to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plan their trips.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fields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in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follows: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algn="just" marL="95885" marR="165735">
              <a:lnSpc>
                <a:spcPct val="95900"/>
              </a:lnSpc>
              <a:spcBef>
                <a:spcPts val="5"/>
              </a:spcBef>
            </a:pPr>
            <a:r>
              <a:rPr dirty="0" sz="1100" spc="-5">
                <a:latin typeface="Times New Roman"/>
                <a:cs typeface="Times New Roman"/>
              </a:rPr>
              <a:t>Starting Location: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user </a:t>
            </a:r>
            <a:r>
              <a:rPr dirty="0" sz="1100">
                <a:latin typeface="Times New Roman"/>
                <a:cs typeface="Times New Roman"/>
              </a:rPr>
              <a:t>enters the </a:t>
            </a:r>
            <a:r>
              <a:rPr dirty="0" sz="1100" spc="-5">
                <a:latin typeface="Times New Roman"/>
                <a:cs typeface="Times New Roman"/>
              </a:rPr>
              <a:t>name of the 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starting point, such </a:t>
            </a:r>
            <a:r>
              <a:rPr dirty="0" sz="1100">
                <a:latin typeface="Times New Roman"/>
                <a:cs typeface="Times New Roman"/>
              </a:rPr>
              <a:t>as a </a:t>
            </a:r>
            <a:r>
              <a:rPr dirty="0" sz="1100" spc="-5">
                <a:latin typeface="Times New Roman"/>
                <a:cs typeface="Times New Roman"/>
              </a:rPr>
              <a:t>city </a:t>
            </a:r>
            <a:r>
              <a:rPr dirty="0" sz="1100">
                <a:latin typeface="Times New Roman"/>
                <a:cs typeface="Times New Roman"/>
              </a:rPr>
              <a:t>or a </a:t>
            </a:r>
            <a:r>
              <a:rPr dirty="0" sz="1100" spc="-5">
                <a:latin typeface="Times New Roman"/>
                <a:cs typeface="Times New Roman"/>
              </a:rPr>
              <a:t>specific landmark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(e.g.,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"dolphin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alexa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pg").</a:t>
            </a:r>
            <a:endParaRPr sz="1100">
              <a:latin typeface="Times New Roman"/>
              <a:cs typeface="Times New Roman"/>
            </a:endParaRPr>
          </a:p>
          <a:p>
            <a:pPr marL="95885" marR="282575">
              <a:lnSpc>
                <a:spcPts val="1260"/>
              </a:lnSpc>
              <a:spcBef>
                <a:spcPts val="45"/>
              </a:spcBef>
            </a:pPr>
            <a:r>
              <a:rPr dirty="0" sz="1100" spc="-5">
                <a:latin typeface="Times New Roman"/>
                <a:cs typeface="Times New Roman"/>
              </a:rPr>
              <a:t>Start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Date: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specifies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starting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date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trip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(e.g.,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"2024/11/18").</a:t>
            </a:r>
            <a:endParaRPr sz="1100">
              <a:latin typeface="Times New Roman"/>
              <a:cs typeface="Times New Roman"/>
            </a:endParaRPr>
          </a:p>
          <a:p>
            <a:pPr marL="95885">
              <a:lnSpc>
                <a:spcPts val="1205"/>
              </a:lnSpc>
            </a:pPr>
            <a:r>
              <a:rPr dirty="0" sz="1100">
                <a:latin typeface="Times New Roman"/>
                <a:cs typeface="Times New Roman"/>
              </a:rPr>
              <a:t>End </a:t>
            </a:r>
            <a:r>
              <a:rPr dirty="0" sz="1100" spc="-5">
                <a:latin typeface="Times New Roman"/>
                <a:cs typeface="Times New Roman"/>
              </a:rPr>
              <a:t>Date: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user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specifies</a:t>
            </a:r>
            <a:r>
              <a:rPr dirty="0" sz="1100">
                <a:latin typeface="Times New Roman"/>
                <a:cs typeface="Times New Roman"/>
              </a:rPr>
              <a:t> the</a:t>
            </a:r>
            <a:r>
              <a:rPr dirty="0" sz="1100" spc="-5">
                <a:latin typeface="Times New Roman"/>
                <a:cs typeface="Times New Roman"/>
              </a:rPr>
              <a:t> last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day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of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trip</a:t>
            </a:r>
            <a:endParaRPr sz="1100">
              <a:latin typeface="Times New Roman"/>
              <a:cs typeface="Times New Roman"/>
            </a:endParaRPr>
          </a:p>
          <a:p>
            <a:pPr marL="95885">
              <a:lnSpc>
                <a:spcPts val="1265"/>
              </a:lnSpc>
            </a:pPr>
            <a:r>
              <a:rPr dirty="0" sz="1100">
                <a:latin typeface="Times New Roman"/>
                <a:cs typeface="Times New Roman"/>
              </a:rPr>
              <a:t>(e.g.,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"2024/11/21").</a:t>
            </a:r>
            <a:endParaRPr sz="1100">
              <a:latin typeface="Times New Roman"/>
              <a:cs typeface="Times New Roman"/>
            </a:endParaRPr>
          </a:p>
          <a:p>
            <a:pPr marL="95885" marR="184150">
              <a:lnSpc>
                <a:spcPct val="95800"/>
              </a:lnSpc>
              <a:spcBef>
                <a:spcPts val="25"/>
              </a:spcBef>
            </a:pPr>
            <a:r>
              <a:rPr dirty="0" sz="1100" spc="-5">
                <a:latin typeface="Times New Roman"/>
                <a:cs typeface="Times New Roman"/>
              </a:rPr>
              <a:t>Multiple Places: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user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enters</a:t>
            </a:r>
            <a:r>
              <a:rPr dirty="0" sz="1100">
                <a:latin typeface="Times New Roman"/>
                <a:cs typeface="Times New Roman"/>
              </a:rPr>
              <a:t> a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list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 destinations </a:t>
            </a:r>
            <a:r>
              <a:rPr dirty="0" sz="1100">
                <a:latin typeface="Times New Roman"/>
                <a:cs typeface="Times New Roman"/>
              </a:rPr>
              <a:t>they </a:t>
            </a:r>
            <a:r>
              <a:rPr dirty="0" sz="1100" spc="-5">
                <a:latin typeface="Times New Roman"/>
                <a:cs typeface="Times New Roman"/>
              </a:rPr>
              <a:t>want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visit </a:t>
            </a:r>
            <a:r>
              <a:rPr dirty="0" sz="1100">
                <a:latin typeface="Times New Roman"/>
                <a:cs typeface="Times New Roman"/>
              </a:rPr>
              <a:t>during the </a:t>
            </a:r>
            <a:r>
              <a:rPr dirty="0" sz="1100" spc="-5">
                <a:latin typeface="Times New Roman"/>
                <a:cs typeface="Times New Roman"/>
              </a:rPr>
              <a:t>trip, with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each </a:t>
            </a:r>
            <a:r>
              <a:rPr dirty="0" sz="1100" spc="-5">
                <a:latin typeface="Times New Roman"/>
                <a:cs typeface="Times New Roman"/>
              </a:rPr>
              <a:t>destination listed </a:t>
            </a:r>
            <a:r>
              <a:rPr dirty="0" sz="1100">
                <a:latin typeface="Times New Roman"/>
                <a:cs typeface="Times New Roman"/>
              </a:rPr>
              <a:t>on a new </a:t>
            </a:r>
            <a:r>
              <a:rPr dirty="0" sz="1100" spc="-5">
                <a:latin typeface="Times New Roman"/>
                <a:cs typeface="Times New Roman"/>
              </a:rPr>
              <a:t>line (e.g., </a:t>
            </a:r>
            <a:r>
              <a:rPr dirty="0" sz="1100">
                <a:latin typeface="Times New Roman"/>
                <a:cs typeface="Times New Roman"/>
              </a:rPr>
              <a:t> "Mysore" </a:t>
            </a:r>
            <a:r>
              <a:rPr dirty="0" sz="1100" spc="-5">
                <a:latin typeface="Times New Roman"/>
                <a:cs typeface="Times New Roman"/>
              </a:rPr>
              <a:t>and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"Ooty").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303" y="1160144"/>
            <a:ext cx="4704715" cy="195033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56460" y="3209925"/>
            <a:ext cx="3108960" cy="5829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53340" rIns="0" bIns="0" rtlCol="0" vert="horz">
            <a:spAutoFit/>
          </a:bodyPr>
          <a:lstStyle/>
          <a:p>
            <a:pPr algn="just" marL="95885" marR="226695">
              <a:lnSpc>
                <a:spcPts val="1260"/>
              </a:lnSpc>
              <a:spcBef>
                <a:spcPts val="420"/>
              </a:spcBef>
            </a:pPr>
            <a:r>
              <a:rPr dirty="0" sz="1100">
                <a:latin typeface="Times New Roman"/>
                <a:cs typeface="Times New Roman"/>
              </a:rPr>
              <a:t>This image shows the </a:t>
            </a:r>
            <a:r>
              <a:rPr dirty="0" sz="1100" spc="-5">
                <a:latin typeface="Times New Roman"/>
                <a:cs typeface="Times New Roman"/>
              </a:rPr>
              <a:t>Output once the user </a:t>
            </a:r>
            <a:r>
              <a:rPr dirty="0" sz="1100">
                <a:latin typeface="Times New Roman"/>
                <a:cs typeface="Times New Roman"/>
              </a:rPr>
              <a:t>enters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itinerary details, it shows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different days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2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form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of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clusters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different colours.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52348" y="1354581"/>
            <a:ext cx="6032500" cy="181546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05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Objectives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5080">
              <a:lnSpc>
                <a:spcPct val="1455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Build a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integrates </a:t>
            </a:r>
            <a:r>
              <a:rPr dirty="0" sz="1200">
                <a:latin typeface="Times New Roman"/>
                <a:cs typeface="Times New Roman"/>
              </a:rPr>
              <a:t>with live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weather-forecast, traffic, </a:t>
            </a:r>
            <a:r>
              <a:rPr dirty="0" sz="1200">
                <a:latin typeface="Times New Roman"/>
                <a:cs typeface="Times New Roman"/>
              </a:rPr>
              <a:t>local </a:t>
            </a:r>
            <a:r>
              <a:rPr dirty="0" sz="1200" spc="-5">
                <a:latin typeface="Times New Roman"/>
                <a:cs typeface="Times New Roman"/>
              </a:rPr>
              <a:t>events and festivals.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provide </a:t>
            </a:r>
            <a:r>
              <a:rPr dirty="0" sz="1200" spc="-5">
                <a:latin typeface="Times New Roman"/>
                <a:cs typeface="Times New Roman"/>
              </a:rPr>
              <a:t>personalized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users.Make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userfriendly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easy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use.Come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logical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help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suggesting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detailed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maps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recommendations.Offer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emergency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help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features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asistance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</a:t>
            </a:r>
            <a:r>
              <a:rPr dirty="0" sz="1200">
                <a:latin typeface="Times New Roman"/>
                <a:cs typeface="Times New Roman"/>
              </a:rPr>
              <a:t> who </a:t>
            </a:r>
            <a:r>
              <a:rPr dirty="0" sz="1200" spc="-5">
                <a:latin typeface="Times New Roman"/>
                <a:cs typeface="Times New Roman"/>
              </a:rPr>
              <a:t>find</a:t>
            </a:r>
            <a:r>
              <a:rPr dirty="0" sz="1200">
                <a:latin typeface="Times New Roman"/>
                <a:cs typeface="Times New Roman"/>
              </a:rPr>
              <a:t> themselves in </a:t>
            </a:r>
            <a:r>
              <a:rPr dirty="0" sz="1200" spc="-5">
                <a:latin typeface="Times New Roman"/>
                <a:cs typeface="Times New Roman"/>
              </a:rPr>
              <a:t>difficult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situations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during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trips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670934"/>
            <a:ext cx="3823335" cy="1004569"/>
          </a:xfrm>
          <a:prstGeom prst="rect">
            <a:avLst/>
          </a:prstGeom>
        </p:spPr>
        <p:txBody>
          <a:bodyPr wrap="square" lIns="0" tIns="876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300" spc="-5" b="1">
                <a:latin typeface="Times New Roman"/>
                <a:cs typeface="Times New Roman"/>
              </a:rPr>
              <a:t>SECTION</a:t>
            </a:r>
            <a:r>
              <a:rPr dirty="0" sz="1300" spc="27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7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Times New Roman"/>
              <a:cs typeface="Times New Roman"/>
            </a:endParaRPr>
          </a:p>
          <a:p>
            <a:pPr marL="245872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SYSTEM</a:t>
            </a:r>
            <a:r>
              <a:rPr dirty="0" sz="1300" spc="-5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DESIGN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2961258" y="1985518"/>
            <a:ext cx="185166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solidFill>
                  <a:srgbClr val="2E2E37"/>
                </a:solidFill>
                <a:latin typeface="Times New Roman"/>
                <a:cs typeface="Times New Roman"/>
              </a:rPr>
              <a:t>Design</a:t>
            </a:r>
            <a:r>
              <a:rPr dirty="0" sz="1500" spc="-45" b="1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500" spc="-5" b="1">
                <a:solidFill>
                  <a:srgbClr val="2E2E37"/>
                </a:solidFill>
                <a:latin typeface="Times New Roman"/>
                <a:cs typeface="Times New Roman"/>
              </a:rPr>
              <a:t>Considerations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704" y="2326893"/>
            <a:ext cx="6011545" cy="4775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solidFill>
                  <a:srgbClr val="2E2E37"/>
                </a:solidFill>
                <a:latin typeface="Times New Roman"/>
                <a:cs typeface="Times New Roman"/>
              </a:rPr>
              <a:t>Design</a:t>
            </a:r>
            <a:r>
              <a:rPr dirty="0" sz="1300" spc="-40" b="1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300" b="1">
                <a:solidFill>
                  <a:srgbClr val="2E2E37"/>
                </a:solidFill>
                <a:latin typeface="Times New Roman"/>
                <a:cs typeface="Times New Roman"/>
              </a:rPr>
              <a:t>Goals</a:t>
            </a:r>
            <a:endParaRPr sz="1300">
              <a:latin typeface="Times New Roman"/>
              <a:cs typeface="Times New Roman"/>
            </a:endParaRPr>
          </a:p>
          <a:p>
            <a:pPr marL="291465" marR="267335" indent="-228600">
              <a:lnSpc>
                <a:spcPct val="150300"/>
              </a:lnSpc>
              <a:spcBef>
                <a:spcPts val="730"/>
              </a:spcBef>
              <a:buAutoNum type="arabicPlain"/>
              <a:tabLst>
                <a:tab pos="291465" algn="l"/>
                <a:tab pos="2921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Real-time</a:t>
            </a:r>
            <a:r>
              <a:rPr dirty="0" sz="1200" spc="-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Data</a:t>
            </a:r>
            <a:r>
              <a:rPr dirty="0" sz="1200" spc="2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Integration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Comprehensive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Information:</a:t>
            </a:r>
            <a:r>
              <a:rPr dirty="0" sz="1200" spc="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Enable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the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setup</a:t>
            </a:r>
            <a:r>
              <a:rPr dirty="0" sz="1200" spc="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joins 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with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thereal-time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sources</a:t>
            </a:r>
            <a:r>
              <a:rPr dirty="0" sz="1200" spc="2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of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data,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order 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present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current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weather</a:t>
            </a:r>
            <a:r>
              <a:rPr dirty="0" sz="1200" spc="-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forecasts,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local </a:t>
            </a:r>
            <a:r>
              <a:rPr dirty="0" sz="1200" spc="-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events,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trip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planning.</a:t>
            </a:r>
            <a:r>
              <a:rPr dirty="0" sz="1200" spc="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Come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up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with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aggregation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presentation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2323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detailed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destination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information,</a:t>
            </a:r>
            <a:r>
              <a:rPr dirty="0" sz="1200" spc="2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along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with</a:t>
            </a:r>
            <a:r>
              <a:rPr dirty="0" sz="1200" spc="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dirty="0" sz="1200" spc="1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weather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forecasts,</a:t>
            </a:r>
            <a:r>
              <a:rPr dirty="0" sz="1200" spc="3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local</a:t>
            </a:r>
            <a:r>
              <a:rPr dirty="0" sz="1200" spc="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Festivals,</a:t>
            </a:r>
            <a:r>
              <a:rPr dirty="0" sz="1200" spc="2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events,</a:t>
            </a:r>
            <a:r>
              <a:rPr dirty="0" sz="1200" spc="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traffic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updates.</a:t>
            </a:r>
            <a:endParaRPr sz="1200">
              <a:latin typeface="Times New Roman"/>
              <a:cs typeface="Times New Roman"/>
            </a:endParaRPr>
          </a:p>
          <a:p>
            <a:pPr algn="just" marL="291465" marR="5715" indent="-228600">
              <a:lnSpc>
                <a:spcPct val="158200"/>
              </a:lnSpc>
              <a:spcBef>
                <a:spcPts val="1000"/>
              </a:spcBef>
              <a:buAutoNum type="arabicPlain"/>
              <a:tabLst>
                <a:tab pos="2921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Personalization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User-Friendly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Interface: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Develop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32323"/>
                </a:solidFill>
                <a:latin typeface="Times New Roman"/>
                <a:cs typeface="Times New Roman"/>
              </a:rPr>
              <a:t>algorithms</a:t>
            </a:r>
            <a:r>
              <a:rPr dirty="0" sz="12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capable</a:t>
            </a:r>
            <a:r>
              <a:rPr dirty="0" sz="1200" spc="29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</a:t>
            </a:r>
            <a:r>
              <a:rPr dirty="0" sz="1200" spc="3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recommend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travel programs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based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on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user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interests, preferences, and real-time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data,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consequently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users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32323"/>
                </a:solidFill>
                <a:latin typeface="Times New Roman"/>
                <a:cs typeface="Times New Roman"/>
              </a:rPr>
              <a:t>will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be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provided</a:t>
            </a:r>
            <a:r>
              <a:rPr dirty="0" sz="1200" spc="29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with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personal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trips </a:t>
            </a:r>
            <a:r>
              <a:rPr dirty="0" sz="1200">
                <a:solidFill>
                  <a:srgbClr val="232323"/>
                </a:solidFill>
                <a:latin typeface="Times New Roman"/>
                <a:cs typeface="Times New Roman"/>
              </a:rPr>
              <a:t>plans.</a:t>
            </a:r>
            <a:r>
              <a:rPr dirty="0" sz="1200" spc="30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Design </a:t>
            </a:r>
            <a:r>
              <a:rPr dirty="0" sz="1200" spc="-5">
                <a:solidFill>
                  <a:srgbClr val="232323"/>
                </a:solidFill>
                <a:latin typeface="Times New Roman"/>
                <a:cs typeface="Times New Roman"/>
              </a:rPr>
              <a:t>an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interface,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which w</a:t>
            </a:r>
            <a:r>
              <a:rPr dirty="0" sz="1200">
                <a:solidFill>
                  <a:srgbClr val="232323"/>
                </a:solidFill>
                <a:latin typeface="Times New Roman"/>
                <a:cs typeface="Times New Roman"/>
              </a:rPr>
              <a:t>ill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be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simple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easy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use, and which will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allow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user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enter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destination,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look for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information and use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other</a:t>
            </a:r>
            <a:r>
              <a:rPr dirty="0" sz="1200" spc="-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functions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of</a:t>
            </a:r>
            <a:r>
              <a:rPr dirty="0" sz="1200" spc="10">
                <a:solidFill>
                  <a:srgbClr val="232323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website.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E2E37"/>
              </a:buClr>
              <a:buFont typeface="Times New Roman"/>
              <a:buAutoNum type="arabicPlain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E2E37"/>
              </a:buClr>
              <a:buFont typeface="Times New Roman"/>
              <a:buAutoNum type="arabicPlain"/>
            </a:pPr>
            <a:endParaRPr sz="1100">
              <a:latin typeface="Times New Roman"/>
              <a:cs typeface="Times New Roman"/>
            </a:endParaRPr>
          </a:p>
          <a:p>
            <a:pPr algn="just" marL="291465" marR="5080" indent="-228600">
              <a:lnSpc>
                <a:spcPct val="158100"/>
              </a:lnSpc>
              <a:buAutoNum type="arabicPlain"/>
              <a:tabLst>
                <a:tab pos="2921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Efficiency and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Automation: Adopt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automation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remove harriers and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end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up with simple 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formulas, whose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goal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is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accomplishing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main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objective which </a:t>
            </a:r>
            <a:r>
              <a:rPr dirty="0" sz="1200" spc="-5">
                <a:solidFill>
                  <a:srgbClr val="232323"/>
                </a:solidFill>
                <a:latin typeface="Times New Roman"/>
                <a:cs typeface="Times New Roman"/>
              </a:rPr>
              <a:t>is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guiding </a:t>
            </a:r>
            <a:r>
              <a:rPr dirty="0" sz="1200">
                <a:solidFill>
                  <a:srgbClr val="232323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processor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trip 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planning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with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smart algorithms, hence greatly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saving users'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time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by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generating </a:t>
            </a:r>
            <a:r>
              <a:rPr dirty="0" sz="1200" spc="-5">
                <a:solidFill>
                  <a:srgbClr val="232323"/>
                </a:solidFill>
                <a:latin typeface="Times New Roman"/>
                <a:cs typeface="Times New Roman"/>
              </a:rPr>
              <a:t>an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instant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trip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itinerary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within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few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minutes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sending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it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directly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customers.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37996" y="1529841"/>
            <a:ext cx="5896610" cy="424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41300" marR="48260" indent="-228600">
              <a:lnSpc>
                <a:spcPct val="158100"/>
              </a:lnSpc>
              <a:spcBef>
                <a:spcPts val="100"/>
              </a:spcBef>
              <a:buClr>
                <a:srgbClr val="2E2E37"/>
              </a:buClr>
              <a:buAutoNum type="arabicPlain" startAt="4"/>
              <a:tabLst>
                <a:tab pos="241300" algn="l"/>
              </a:tabLst>
            </a:pP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Reliability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Accuracy: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information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provided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by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app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will</a:t>
            </a:r>
            <a:r>
              <a:rPr dirty="0" sz="1200" spc="29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be</a:t>
            </a:r>
            <a:r>
              <a:rPr dirty="0" sz="1200" spc="28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checked</a:t>
            </a:r>
            <a:r>
              <a:rPr dirty="0" sz="1200" spc="29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verified,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only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its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reliable,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accurate,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up-to-date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information will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be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given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users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so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that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various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users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will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get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used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 the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app and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their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confidence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in the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recommendations and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suggestions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given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by the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app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will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be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enhanced.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E2E37"/>
              </a:buClr>
              <a:buFont typeface="Times New Roman"/>
              <a:buAutoNum type="arabicPlain" startAt="4"/>
            </a:pPr>
            <a:endParaRPr sz="130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47200"/>
              </a:lnSpc>
              <a:spcBef>
                <a:spcPts val="1010"/>
              </a:spcBef>
              <a:buClr>
                <a:srgbClr val="2E2E37"/>
              </a:buClr>
              <a:buAutoNum type="arabicPlain" startAt="4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Accessibility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compatibility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issue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works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accordance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devices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 spc="-5">
                <a:latin typeface="Times New Roman"/>
                <a:cs typeface="Times New Roman"/>
              </a:rPr>
              <a:t>screen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size,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ensures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meeting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accessibility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standards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 disabled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  a  high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level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protection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encrypting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sensitive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installing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secure authentication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mechanisms,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well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comply</a:t>
            </a:r>
            <a:endParaRPr sz="120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spcBef>
                <a:spcPts val="670"/>
              </a:spcBef>
            </a:pP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protection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regulations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imposed.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650">
              <a:latin typeface="Times New Roman"/>
              <a:cs typeface="Times New Roman"/>
            </a:endParaRPr>
          </a:p>
          <a:p>
            <a:pPr algn="just" marL="241300" marR="47625" indent="-228600">
              <a:lnSpc>
                <a:spcPct val="158100"/>
              </a:lnSpc>
              <a:buAutoNum type="arabicPlain" startAt="6"/>
              <a:tabLst>
                <a:tab pos="2413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Customer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Satisfaction: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Customer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satisfaction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is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chief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he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ensured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by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doing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user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feedbacks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surveys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frequently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improve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on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them,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user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problems,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constantly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developing</a:t>
            </a:r>
            <a:r>
              <a:rPr dirty="0" sz="1200" spc="7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7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app</a:t>
            </a:r>
            <a:r>
              <a:rPr dirty="0" sz="1200" spc="7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according</a:t>
            </a:r>
            <a:r>
              <a:rPr dirty="0" sz="1200" spc="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</a:t>
            </a:r>
            <a:r>
              <a:rPr dirty="0" sz="1200" spc="7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performance</a:t>
            </a:r>
            <a:r>
              <a:rPr dirty="0" sz="1200" spc="7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</a:t>
            </a:r>
            <a:r>
              <a:rPr dirty="0" sz="1200" spc="7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7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product</a:t>
            </a:r>
            <a:r>
              <a:rPr dirty="0" sz="1200" spc="7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in</a:t>
            </a:r>
            <a:r>
              <a:rPr dirty="0" sz="1200" spc="7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7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market</a:t>
            </a:r>
            <a:r>
              <a:rPr dirty="0" sz="1200" spc="7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7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8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manner </a:t>
            </a:r>
            <a:r>
              <a:rPr dirty="0" sz="1200" spc="-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in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which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market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perceives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7996" y="6230492"/>
            <a:ext cx="5853430" cy="23958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4445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latin typeface="Times New Roman"/>
                <a:cs typeface="Times New Roman"/>
              </a:rPr>
              <a:t>Architecture</a:t>
            </a:r>
            <a:r>
              <a:rPr dirty="0" sz="1300" spc="-20" b="1">
                <a:latin typeface="Times New Roman"/>
                <a:cs typeface="Times New Roman"/>
              </a:rPr>
              <a:t> </a:t>
            </a:r>
            <a:r>
              <a:rPr dirty="0" sz="1300" spc="-5" b="1">
                <a:solidFill>
                  <a:srgbClr val="2E2E37"/>
                </a:solidFill>
                <a:latin typeface="Times New Roman"/>
                <a:cs typeface="Times New Roman"/>
              </a:rPr>
              <a:t>Used</a:t>
            </a:r>
            <a:endParaRPr sz="13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3700"/>
              </a:lnSpc>
              <a:spcBef>
                <a:spcPts val="550"/>
              </a:spcBef>
              <a:buAutoNum type="arabicPlain"/>
              <a:tabLst>
                <a:tab pos="241300" algn="l"/>
              </a:tabLst>
            </a:pP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Monolithic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Architecture: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Simple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software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that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is designed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make the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user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interface,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back-end application,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and 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database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be a part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a single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application.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Preferred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for 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applications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due to 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simplicity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deployment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but can later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pose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mai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ntenance challenges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as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app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</a:t>
            </a:r>
            <a:r>
              <a:rPr dirty="0" sz="1200" spc="-2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cat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ion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gets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more</a:t>
            </a:r>
            <a:r>
              <a:rPr dirty="0" sz="1200" spc="-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complex.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E2E37"/>
              </a:buClr>
              <a:buFont typeface="Times New Roman"/>
              <a:buAutoNum type="arabicPlain"/>
            </a:pPr>
            <a:endParaRPr sz="1800">
              <a:latin typeface="Times New Roman"/>
              <a:cs typeface="Times New Roman"/>
            </a:endParaRPr>
          </a:p>
          <a:p>
            <a:pPr algn="just" marL="241300" marR="5080" indent="-228600">
              <a:lnSpc>
                <a:spcPct val="143800"/>
              </a:lnSpc>
              <a:buAutoNum type="arabicPlain"/>
              <a:tabLst>
                <a:tab pos="2413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Mi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croservices Architecture: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distributed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model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divides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application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into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numerous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sub-services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that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coordinate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with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each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other,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each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performing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a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specific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task.</a:t>
            </a:r>
            <a:r>
              <a:rPr dirty="0" sz="1200" spc="3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Allows </a:t>
            </a:r>
            <a:r>
              <a:rPr dirty="0" sz="1200" spc="-28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scaling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by both size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function,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easier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quicker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maintenance,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hut this adds to</a:t>
            </a:r>
            <a:r>
              <a:rPr dirty="0" sz="1200" spc="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6118225" cy="5948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316865">
              <a:lnSpc>
                <a:spcPct val="100000"/>
              </a:lnSpc>
              <a:spcBef>
                <a:spcPts val="590"/>
              </a:spcBef>
            </a:pP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already</a:t>
            </a:r>
            <a:r>
              <a:rPr dirty="0" sz="1200" spc="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existing</a:t>
            </a:r>
            <a:r>
              <a:rPr dirty="0" sz="1200" spc="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difficulty</a:t>
            </a:r>
            <a:r>
              <a:rPr dirty="0" sz="1200" spc="2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of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deployment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communication</a:t>
            </a:r>
            <a:r>
              <a:rPr dirty="0" sz="1200" spc="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he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be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tween</a:t>
            </a:r>
            <a:r>
              <a:rPr dirty="0" sz="1200" spc="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316865" marR="5080" indent="-228600">
              <a:lnSpc>
                <a:spcPct val="143600"/>
              </a:lnSpc>
              <a:spcBef>
                <a:spcPts val="1035"/>
              </a:spcBef>
              <a:buClr>
                <a:srgbClr val="2E2E37"/>
              </a:buClr>
              <a:buAutoNum type="arabicPlain" startAt="3"/>
              <a:tabLst>
                <a:tab pos="317500" algn="l"/>
              </a:tabLst>
            </a:pP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Service-Oriented Architecture (SOA); When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it comes to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Micro services,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it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is</a:t>
            </a:r>
            <a:r>
              <a:rPr dirty="0" sz="1200" spc="29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meant</a:t>
            </a:r>
            <a:r>
              <a:rPr dirty="0" sz="1200" spc="29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carry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out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tusks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that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are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not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lightly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coupled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 are usually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reusable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by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different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applications.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It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creates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environment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(hat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is conducive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reusability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modularity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hut can 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be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challenging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to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implement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compared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to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micro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services.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2E2E37"/>
              </a:buClr>
              <a:buFont typeface="Times New Roman"/>
              <a:buAutoNum type="arabicPlain" startAt="3"/>
            </a:pPr>
            <a:endParaRPr sz="1300">
              <a:latin typeface="Times New Roman"/>
              <a:cs typeface="Times New Roman"/>
            </a:endParaRPr>
          </a:p>
          <a:p>
            <a:pPr algn="just" marL="316865" marR="5715" indent="-228600">
              <a:lnSpc>
                <a:spcPct val="143600"/>
              </a:lnSpc>
              <a:spcBef>
                <a:spcPts val="1060"/>
              </a:spcBef>
              <a:buClr>
                <a:srgbClr val="2E2E37"/>
              </a:buClr>
              <a:buAutoNum type="arabicPlain" startAt="3"/>
              <a:tabLst>
                <a:tab pos="317500" algn="l"/>
              </a:tabLst>
            </a:pP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Layered Architecture; Designs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application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horizontal tiers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(i,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e,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layers). The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architecture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is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composed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 the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Data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Access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*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Presentation,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Business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Logic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Layer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which operate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in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way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that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each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layer relies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only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on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layer below.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Instrument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clear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decomposition and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consistency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up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keep,</a:t>
            </a:r>
            <a:r>
              <a:rPr dirty="0" sz="1200" spc="-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but</a:t>
            </a:r>
            <a:r>
              <a:rPr dirty="0" sz="1200" spc="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a(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the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same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time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make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layers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lightly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coupled.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2E2E37"/>
              </a:buClr>
              <a:buFont typeface="Times New Roman"/>
              <a:buAutoNum type="arabicPlain" startAt="3"/>
            </a:pPr>
            <a:endParaRPr sz="1800">
              <a:latin typeface="Times New Roman"/>
              <a:cs typeface="Times New Roman"/>
            </a:endParaRPr>
          </a:p>
          <a:p>
            <a:pPr algn="just" marL="316865" marR="5080" indent="-228600">
              <a:lnSpc>
                <a:spcPct val="143700"/>
              </a:lnSpc>
              <a:spcBef>
                <a:spcPts val="5"/>
              </a:spcBef>
              <a:buClr>
                <a:srgbClr val="2E2E37"/>
              </a:buClr>
              <a:buAutoNum type="arabicPlain" startAt="3"/>
              <a:tabLst>
                <a:tab pos="317500" algn="l"/>
              </a:tabLst>
            </a:pP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Model-View-Controller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:</a:t>
            </a:r>
            <a:r>
              <a:rPr dirty="0" sz="1200" spc="14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MVC</a:t>
            </a:r>
            <a:r>
              <a:rPr dirty="0" sz="1200" spc="13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divides</a:t>
            </a:r>
            <a:r>
              <a:rPr dirty="0" sz="1200" spc="14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15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application</a:t>
            </a:r>
            <a:r>
              <a:rPr dirty="0" sz="1200" spc="14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into</a:t>
            </a:r>
            <a:r>
              <a:rPr dirty="0" sz="1200" spc="14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three</a:t>
            </a:r>
            <a:r>
              <a:rPr dirty="0" sz="1200" spc="14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pieces;</a:t>
            </a:r>
            <a:r>
              <a:rPr dirty="0" sz="1200" spc="14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model</a:t>
            </a:r>
            <a:r>
              <a:rPr dirty="0" sz="1200" spc="14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(containing </a:t>
            </a:r>
            <a:r>
              <a:rPr dirty="0" sz="1200" spc="-29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data and business logic),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view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(presenting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information),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controller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(manage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 user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input).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Supports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modular-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based and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scalable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program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but may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become complicated when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applied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in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extensive</a:t>
            </a:r>
            <a:r>
              <a:rPr dirty="0" sz="1200" spc="-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applications.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E2E37"/>
              </a:buClr>
              <a:buFont typeface="Times New Roman"/>
              <a:buAutoNum type="arabicPlain" startAt="3"/>
            </a:pPr>
            <a:endParaRPr sz="1750">
              <a:latin typeface="Times New Roman"/>
              <a:cs typeface="Times New Roman"/>
            </a:endParaRPr>
          </a:p>
          <a:p>
            <a:pPr algn="just" marL="316865" marR="5080" indent="-228600">
              <a:lnSpc>
                <a:spcPct val="143900"/>
              </a:lnSpc>
              <a:buClr>
                <a:srgbClr val="2E2E37"/>
              </a:buClr>
              <a:buAutoNum type="arabicPlain" startAt="3"/>
              <a:tabLst>
                <a:tab pos="317500" algn="l"/>
              </a:tabLst>
            </a:pP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Based</a:t>
            </a:r>
            <a:r>
              <a:rPr dirty="0" sz="1200" spc="27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on</a:t>
            </a:r>
            <a:r>
              <a:rPr dirty="0" sz="1200" spc="28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Scalability,</a:t>
            </a:r>
            <a:r>
              <a:rPr dirty="0" sz="1200" spc="29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Flexibility,</a:t>
            </a:r>
            <a:r>
              <a:rPr dirty="0" sz="1200" spc="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Modularity</a:t>
            </a:r>
            <a:r>
              <a:rPr dirty="0" sz="1200" spc="28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28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other</a:t>
            </a:r>
            <a:r>
              <a:rPr dirty="0" sz="1200" spc="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features.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Micro</a:t>
            </a:r>
            <a:r>
              <a:rPr dirty="0" sz="1200" spc="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services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could</a:t>
            </a:r>
            <a:r>
              <a:rPr dirty="0" sz="1200" spc="27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be </a:t>
            </a:r>
            <a:r>
              <a:rPr dirty="0" sz="1200" spc="-29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considered as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a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natural choice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for this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website, Nevertheless,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 point of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complexity,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i,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e. 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deployment,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monitoring,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communication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between services,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is another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issue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consider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in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case</a:t>
            </a:r>
            <a:r>
              <a:rPr dirty="0" sz="1200" spc="-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micro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services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architecture,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3100" y="746252"/>
            <a:ext cx="6250940" cy="6816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solidFill>
                  <a:srgbClr val="2E2E37"/>
                </a:solidFill>
                <a:latin typeface="Times New Roman"/>
                <a:cs typeface="Times New Roman"/>
              </a:rPr>
              <a:t>Constraints</a:t>
            </a:r>
            <a:r>
              <a:rPr dirty="0" sz="1200" spc="-65" b="1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E2E37"/>
                </a:solidFill>
                <a:latin typeface="Times New Roman"/>
                <a:cs typeface="Times New Roman"/>
              </a:rPr>
              <a:t>Assumptions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>
                <a:solidFill>
                  <a:srgbClr val="2E2E37"/>
                </a:solidFill>
                <a:latin typeface="Times New Roman"/>
                <a:cs typeface="Times New Roman"/>
              </a:rPr>
              <a:t>Dependencies.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00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  <a:spcBef>
                <a:spcPts val="5"/>
              </a:spcBef>
            </a:pPr>
            <a:r>
              <a:rPr dirty="0" sz="1200" spc="-5" b="1">
                <a:solidFill>
                  <a:srgbClr val="2E2E37"/>
                </a:solidFill>
                <a:latin typeface="Times New Roman"/>
                <a:cs typeface="Times New Roman"/>
              </a:rPr>
              <a:t>Constraints</a:t>
            </a:r>
            <a:endParaRPr sz="1200">
              <a:latin typeface="Times New Roman"/>
              <a:cs typeface="Times New Roman"/>
            </a:endParaRPr>
          </a:p>
          <a:p>
            <a:pPr marL="405765" marR="19685" indent="-228600">
              <a:lnSpc>
                <a:spcPct val="143300"/>
              </a:lnSpc>
              <a:spcBef>
                <a:spcPts val="755"/>
              </a:spcBef>
              <a:buClr>
                <a:srgbClr val="2E2E37"/>
              </a:buClr>
              <a:buAutoNum type="arabicPlain"/>
              <a:tabLst>
                <a:tab pos="405765" algn="l"/>
                <a:tab pos="406400" algn="l"/>
              </a:tabLst>
            </a:pP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Time: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Developing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fully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working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trip planning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website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can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take a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lot of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time</a:t>
            </a:r>
            <a:r>
              <a:rPr dirty="0" sz="1200" spc="-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ns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ell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as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if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you </a:t>
            </a:r>
            <a:r>
              <a:rPr dirty="0" sz="1200" spc="-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justwart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add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up-to-date </a:t>
            </a:r>
            <a:r>
              <a:rPr dirty="0" sz="1200" spc="-5">
                <a:latin typeface="Times New Roman"/>
                <a:cs typeface="Times New Roman"/>
              </a:rPr>
              <a:t>t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raffic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weather</a:t>
            </a:r>
            <a:r>
              <a:rPr dirty="0" sz="1200" spc="-3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notifications.</a:t>
            </a:r>
            <a:endParaRPr sz="1200">
              <a:latin typeface="Times New Roman"/>
              <a:cs typeface="Times New Roman"/>
            </a:endParaRPr>
          </a:p>
          <a:p>
            <a:pPr marL="405765" marR="668020" indent="-228600">
              <a:lnSpc>
                <a:spcPct val="143300"/>
              </a:lnSpc>
              <a:spcBef>
                <a:spcPts val="110"/>
              </a:spcBef>
              <a:buAutoNum type="arabicPlain"/>
              <a:tabLst>
                <a:tab pos="405765" algn="l"/>
                <a:tab pos="4064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Budget:</a:t>
            </a:r>
            <a:r>
              <a:rPr dirty="0" sz="1200" spc="2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Apart</a:t>
            </a:r>
            <a:r>
              <a:rPr dirty="0" sz="1200" spc="6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from</a:t>
            </a:r>
            <a:r>
              <a:rPr dirty="0" sz="1200" spc="8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hosting,</a:t>
            </a:r>
            <a:r>
              <a:rPr dirty="0" sz="1200" spc="2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APIs</a:t>
            </a:r>
            <a:r>
              <a:rPr dirty="0" sz="1200" spc="7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 spc="8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development</a:t>
            </a:r>
            <a:r>
              <a:rPr dirty="0" sz="1200" spc="7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tools,</a:t>
            </a:r>
            <a:r>
              <a:rPr dirty="0" sz="1200" spc="6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budget,</a:t>
            </a:r>
            <a:r>
              <a:rPr dirty="0" sz="1200" spc="8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</a:t>
            </a:r>
            <a:r>
              <a:rPr dirty="0" sz="1200" spc="4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8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project </a:t>
            </a:r>
            <a:r>
              <a:rPr dirty="0" sz="1200" spc="-28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may</a:t>
            </a:r>
            <a:r>
              <a:rPr dirty="0" sz="1200" spc="-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vary.</a:t>
            </a:r>
            <a:endParaRPr sz="1200">
              <a:latin typeface="Times New Roman"/>
              <a:cs typeface="Times New Roman"/>
            </a:endParaRPr>
          </a:p>
          <a:p>
            <a:pPr marL="405765" marR="121920" indent="-228600">
              <a:lnSpc>
                <a:spcPct val="144400"/>
              </a:lnSpc>
              <a:spcBef>
                <a:spcPts val="760"/>
              </a:spcBef>
              <a:buClr>
                <a:srgbClr val="2E2E37"/>
              </a:buClr>
              <a:buAutoNum type="arabicPlain"/>
              <a:tabLst>
                <a:tab pos="405765" algn="l"/>
                <a:tab pos="406400" algn="l"/>
              </a:tabLst>
            </a:pP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Technology</a:t>
            </a:r>
            <a:r>
              <a:rPr dirty="0" sz="1200" spc="2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Stack:</a:t>
            </a:r>
            <a:r>
              <a:rPr dirty="0" sz="1200" spc="22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Constraints</a:t>
            </a:r>
            <a:r>
              <a:rPr dirty="0" sz="1200" spc="229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related</a:t>
            </a:r>
            <a:r>
              <a:rPr dirty="0" sz="1200" spc="204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</a:t>
            </a:r>
            <a:r>
              <a:rPr dirty="0" sz="1200" spc="2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2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type</a:t>
            </a:r>
            <a:r>
              <a:rPr dirty="0" sz="1200" spc="204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of</a:t>
            </a:r>
            <a:r>
              <a:rPr dirty="0" sz="1200" spc="2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15">
                <a:solidFill>
                  <a:srgbClr val="2E2E37"/>
                </a:solidFill>
                <a:latin typeface="Times New Roman"/>
                <a:cs typeface="Times New Roman"/>
              </a:rPr>
              <a:t>stack</a:t>
            </a:r>
            <a:r>
              <a:rPr dirty="0" sz="1200" spc="19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you</a:t>
            </a:r>
            <a:r>
              <a:rPr dirty="0" sz="1200" spc="22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have</a:t>
            </a:r>
            <a:r>
              <a:rPr dirty="0" sz="1200" spc="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selected</a:t>
            </a:r>
            <a:r>
              <a:rPr dirty="0" sz="1200" spc="2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in</a:t>
            </a:r>
            <a:r>
              <a:rPr dirty="0" sz="1200" spc="2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terms</a:t>
            </a:r>
            <a:r>
              <a:rPr dirty="0" sz="1200" spc="2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of </a:t>
            </a:r>
            <a:r>
              <a:rPr dirty="0" sz="1200" spc="-28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compatibility.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scalability,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learning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curve.</a:t>
            </a:r>
            <a:endParaRPr sz="1200">
              <a:latin typeface="Times New Roman"/>
              <a:cs typeface="Times New Roman"/>
            </a:endParaRPr>
          </a:p>
          <a:p>
            <a:pPr marL="405765" marR="325755" indent="-228600">
              <a:lnSpc>
                <a:spcPct val="143300"/>
              </a:lnSpc>
              <a:spcBef>
                <a:spcPts val="484"/>
              </a:spcBef>
              <a:buAutoNum type="arabicPlain"/>
              <a:tabLst>
                <a:tab pos="405765" algn="l"/>
                <a:tab pos="4064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Data</a:t>
            </a:r>
            <a:r>
              <a:rPr dirty="0" sz="1200" spc="14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Privacy:</a:t>
            </a:r>
            <a:r>
              <a:rPr dirty="0" sz="1200" spc="15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Compliance</a:t>
            </a:r>
            <a:r>
              <a:rPr dirty="0" sz="1200" spc="14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with</a:t>
            </a:r>
            <a:r>
              <a:rPr dirty="0" sz="1200" spc="16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the</a:t>
            </a:r>
            <a:r>
              <a:rPr dirty="0" sz="1200" spc="14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data</a:t>
            </a:r>
            <a:r>
              <a:rPr dirty="0" sz="1200" spc="15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privacy</a:t>
            </a:r>
            <a:r>
              <a:rPr dirty="0" sz="1200" spc="16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regulations,</a:t>
            </a:r>
            <a:r>
              <a:rPr dirty="0" sz="1200" spc="15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especially</a:t>
            </a:r>
            <a:r>
              <a:rPr dirty="0" sz="1200" spc="16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in</a:t>
            </a:r>
            <a:r>
              <a:rPr dirty="0" sz="1200" spc="15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the</a:t>
            </a:r>
            <a:r>
              <a:rPr dirty="0" sz="1200" spc="150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aspect</a:t>
            </a:r>
            <a:r>
              <a:rPr dirty="0" sz="1200" spc="15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of </a:t>
            </a:r>
            <a:r>
              <a:rPr dirty="0" sz="1200" spc="-28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data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storing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andprocessing of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user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marL="405765" indent="-229235">
              <a:lnSpc>
                <a:spcPct val="100000"/>
              </a:lnSpc>
              <a:spcBef>
                <a:spcPts val="620"/>
              </a:spcBef>
              <a:buAutoNum type="arabicPlain"/>
              <a:tabLst>
                <a:tab pos="405765" algn="l"/>
                <a:tab pos="4064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Scalability;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Verify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that the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architecture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is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capable</a:t>
            </a:r>
            <a:r>
              <a:rPr dirty="0" sz="1200" spc="2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</a:t>
            </a:r>
            <a:r>
              <a:rPr dirty="0" sz="1200" spc="-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handling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traffic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data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volume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surge.</a:t>
            </a:r>
            <a:endParaRPr sz="1200">
              <a:latin typeface="Times New Roman"/>
              <a:cs typeface="Times New Roman"/>
            </a:endParaRPr>
          </a:p>
          <a:p>
            <a:pPr marL="405765" marR="304800" indent="-228600">
              <a:lnSpc>
                <a:spcPct val="142500"/>
              </a:lnSpc>
              <a:spcBef>
                <a:spcPts val="900"/>
              </a:spcBef>
              <a:buAutoNum type="arabicPlain"/>
              <a:tabLst>
                <a:tab pos="405765" algn="l"/>
                <a:tab pos="4064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User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Interface: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Creating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interface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for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users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that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allows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different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devices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 </a:t>
            </a:r>
            <a:r>
              <a:rPr dirty="0" sz="1200" spc="-28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accommodates</a:t>
            </a:r>
            <a:r>
              <a:rPr dirty="0" sz="1200" spc="-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different</a:t>
            </a:r>
            <a:r>
              <a:rPr dirty="0" sz="1200" spc="8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user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preferences.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050">
              <a:latin typeface="Times New Roman"/>
              <a:cs typeface="Times New Roman"/>
            </a:endParaRPr>
          </a:p>
          <a:p>
            <a:pPr marL="177165">
              <a:lnSpc>
                <a:spcPct val="100000"/>
              </a:lnSpc>
            </a:pPr>
            <a:r>
              <a:rPr dirty="0" sz="1200" spc="-5" b="1">
                <a:solidFill>
                  <a:srgbClr val="2E2E37"/>
                </a:solidFill>
                <a:latin typeface="Times New Roman"/>
                <a:cs typeface="Times New Roman"/>
              </a:rPr>
              <a:t>Assumptions</a:t>
            </a:r>
            <a:endParaRPr sz="1200">
              <a:latin typeface="Times New Roman"/>
              <a:cs typeface="Times New Roman"/>
            </a:endParaRPr>
          </a:p>
          <a:p>
            <a:pPr marL="405765" marR="129539" indent="-228600">
              <a:lnSpc>
                <a:spcPct val="144200"/>
              </a:lnSpc>
              <a:spcBef>
                <a:spcPts val="825"/>
              </a:spcBef>
              <a:buClr>
                <a:srgbClr val="2E2E37"/>
              </a:buClr>
              <a:buAutoNum type="arabicPlain"/>
              <a:tabLst>
                <a:tab pos="405765" algn="l"/>
                <a:tab pos="406400" algn="l"/>
              </a:tabLst>
            </a:pP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User</a:t>
            </a:r>
            <a:r>
              <a:rPr dirty="0" sz="1200" spc="2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Engagement:</a:t>
            </a:r>
            <a:r>
              <a:rPr dirty="0" sz="1200" spc="3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Just</a:t>
            </a:r>
            <a:r>
              <a:rPr dirty="0" sz="1200" spc="4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think</a:t>
            </a:r>
            <a:r>
              <a:rPr dirty="0" sz="1200" spc="2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that</a:t>
            </a:r>
            <a:r>
              <a:rPr dirty="0" sz="1200" spc="30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users</a:t>
            </a:r>
            <a:r>
              <a:rPr dirty="0" sz="1200" spc="2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will</a:t>
            </a:r>
            <a:r>
              <a:rPr dirty="0" sz="1200" spc="3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themselves</a:t>
            </a:r>
            <a:r>
              <a:rPr dirty="0" sz="1200" spc="2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be</a:t>
            </a:r>
            <a:r>
              <a:rPr dirty="0" sz="1200" spc="20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completely</a:t>
            </a:r>
            <a:r>
              <a:rPr dirty="0" sz="1200" spc="3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wrapped</a:t>
            </a:r>
            <a:r>
              <a:rPr dirty="0" sz="1200" spc="2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up</a:t>
            </a:r>
            <a:r>
              <a:rPr dirty="0" sz="1200" spc="2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in</a:t>
            </a:r>
            <a:r>
              <a:rPr dirty="0" sz="1200" spc="4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making </a:t>
            </a:r>
            <a:r>
              <a:rPr dirty="0" sz="1200" spc="-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arrangementsand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won't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have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enough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time to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surf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through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your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 website.</a:t>
            </a:r>
            <a:endParaRPr sz="1200">
              <a:latin typeface="Times New Roman"/>
              <a:cs typeface="Times New Roman"/>
            </a:endParaRPr>
          </a:p>
          <a:p>
            <a:pPr marL="405765" marR="290830" indent="-228600">
              <a:lnSpc>
                <a:spcPts val="2080"/>
              </a:lnSpc>
              <a:spcBef>
                <a:spcPts val="160"/>
              </a:spcBef>
              <a:buAutoNum type="arabicPlain"/>
              <a:tabLst>
                <a:tab pos="405765" algn="l"/>
                <a:tab pos="4064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Data</a:t>
            </a:r>
            <a:r>
              <a:rPr dirty="0" sz="1200" spc="7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Availability:</a:t>
            </a:r>
            <a:r>
              <a:rPr dirty="0" sz="1200" spc="13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Further,</a:t>
            </a:r>
            <a:r>
              <a:rPr dirty="0" sz="1200" spc="13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considering</a:t>
            </a:r>
            <a:r>
              <a:rPr dirty="0" sz="1200" spc="1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that</a:t>
            </a:r>
            <a:r>
              <a:rPr dirty="0" sz="1200" spc="13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8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API</a:t>
            </a:r>
            <a:r>
              <a:rPr dirty="0" sz="1200" spc="12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sources</a:t>
            </a:r>
            <a:r>
              <a:rPr dirty="0" sz="1200" spc="13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for</a:t>
            </a:r>
            <a:r>
              <a:rPr dirty="0" sz="1200" spc="1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instance</a:t>
            </a:r>
            <a:r>
              <a:rPr dirty="0" sz="1200" spc="12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traffic,</a:t>
            </a:r>
            <a:r>
              <a:rPr dirty="0" sz="1200" spc="14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weather, </a:t>
            </a:r>
            <a:r>
              <a:rPr dirty="0" sz="1200" spc="-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-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POl</a:t>
            </a:r>
            <a:r>
              <a:rPr dirty="0" sz="1200" spc="-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data</a:t>
            </a:r>
            <a:r>
              <a:rPr dirty="0" sz="1200" spc="-1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arc</a:t>
            </a:r>
            <a:r>
              <a:rPr dirty="0" sz="1200" spc="6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available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ready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for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use.</a:t>
            </a:r>
            <a:endParaRPr sz="1200">
              <a:latin typeface="Times New Roman"/>
              <a:cs typeface="Times New Roman"/>
            </a:endParaRPr>
          </a:p>
          <a:p>
            <a:pPr marL="405765" indent="-229235">
              <a:lnSpc>
                <a:spcPct val="100000"/>
              </a:lnSpc>
              <a:spcBef>
                <a:spcPts val="445"/>
              </a:spcBef>
              <a:buClr>
                <a:srgbClr val="2E2E37"/>
              </a:buClr>
              <a:buAutoNum type="arabicPlain"/>
              <a:tabLst>
                <a:tab pos="405765" algn="l"/>
                <a:tab pos="406400" algn="l"/>
              </a:tabLst>
            </a:pP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User</a:t>
            </a:r>
            <a:r>
              <a:rPr dirty="0" sz="1200" spc="-20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Preferences;</a:t>
            </a:r>
            <a:r>
              <a:rPr dirty="0" sz="1200" spc="-3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Assuming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that</a:t>
            </a:r>
            <a:r>
              <a:rPr dirty="0" sz="1200" spc="-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advisory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which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has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been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provided consistent</a:t>
            </a:r>
            <a:r>
              <a:rPr dirty="0" sz="1200" spc="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with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needs and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requirements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of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users,</a:t>
            </a:r>
            <a:endParaRPr sz="1200">
              <a:latin typeface="Times New Roman"/>
              <a:cs typeface="Times New Roman"/>
            </a:endParaRPr>
          </a:p>
          <a:p>
            <a:pPr marL="405765" marR="334010" indent="-228600">
              <a:lnSpc>
                <a:spcPts val="2080"/>
              </a:lnSpc>
              <a:spcBef>
                <a:spcPts val="85"/>
              </a:spcBef>
              <a:buClr>
                <a:srgbClr val="2E2E37"/>
              </a:buClr>
              <a:buAutoNum type="arabicPlain" startAt="4"/>
              <a:tabLst>
                <a:tab pos="405765" algn="l"/>
                <a:tab pos="406400" algn="l"/>
              </a:tabLst>
            </a:pP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Internet Connectivity: Firstly,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website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visitors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are 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imagined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have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secure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reliable </a:t>
            </a:r>
            <a:r>
              <a:rPr dirty="0" sz="1200" spc="-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internet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connection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to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go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to</a:t>
            </a:r>
            <a:r>
              <a:rPr dirty="0" sz="1200" spc="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website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-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receive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any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real-time</a:t>
            </a:r>
            <a:r>
              <a:rPr dirty="0" sz="1200" spc="-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updates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via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636669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page.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10628"/>
            <a:ext cx="5991860" cy="263779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 marL="158750">
              <a:lnSpc>
                <a:spcPct val="100000"/>
              </a:lnSpc>
              <a:spcBef>
                <a:spcPts val="375"/>
              </a:spcBef>
            </a:pPr>
            <a:r>
              <a:rPr dirty="0" sz="1200" spc="-5" b="1">
                <a:solidFill>
                  <a:srgbClr val="2E2E37"/>
                </a:solidFill>
                <a:latin typeface="Times New Roman"/>
                <a:cs typeface="Times New Roman"/>
              </a:rPr>
              <a:t>Dependencies</a:t>
            </a:r>
            <a:endParaRPr sz="1200">
              <a:latin typeface="Times New Roman"/>
              <a:cs typeface="Times New Roman"/>
            </a:endParaRPr>
          </a:p>
          <a:p>
            <a:pPr marL="818515" marR="121920" indent="-203200">
              <a:lnSpc>
                <a:spcPct val="144200"/>
              </a:lnSpc>
              <a:spcBef>
                <a:spcPts val="815"/>
              </a:spcBef>
              <a:buClr>
                <a:srgbClr val="494949"/>
              </a:buClr>
              <a:buAutoNum type="arabicPeriod"/>
              <a:tabLst>
                <a:tab pos="81915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APIs:</a:t>
            </a:r>
            <a:r>
              <a:rPr dirty="0" sz="1200" spc="8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There</a:t>
            </a:r>
            <a:r>
              <a:rPr dirty="0" sz="1200" spc="10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will</a:t>
            </a:r>
            <a:r>
              <a:rPr dirty="0" sz="1200" spc="1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be</a:t>
            </a:r>
            <a:r>
              <a:rPr dirty="0" sz="1200" spc="1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(he</a:t>
            </a:r>
            <a:r>
              <a:rPr dirty="0" sz="1200" spc="1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dependencies</a:t>
            </a:r>
            <a:r>
              <a:rPr dirty="0" sz="1200" spc="1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on</a:t>
            </a:r>
            <a:r>
              <a:rPr dirty="0" sz="1200" spc="114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third-part</a:t>
            </a:r>
            <a:r>
              <a:rPr dirty="0" sz="1200" spc="5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API</a:t>
            </a:r>
            <a:r>
              <a:rPr dirty="0" sz="1200" spc="9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calls</a:t>
            </a:r>
            <a:r>
              <a:rPr dirty="0" sz="1200" spc="114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for</a:t>
            </a:r>
            <a:r>
              <a:rPr dirty="0" sz="1200" spc="10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10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guidance</a:t>
            </a:r>
            <a:r>
              <a:rPr dirty="0" sz="1200" spc="95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 </a:t>
            </a:r>
            <a:r>
              <a:rPr dirty="0" sz="1200" spc="-28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636669"/>
                </a:solidFill>
                <a:latin typeface="Times New Roman"/>
                <a:cs typeface="Times New Roman"/>
              </a:rPr>
              <a:t>(raffia,</a:t>
            </a:r>
            <a:r>
              <a:rPr dirty="0" sz="1200" spc="-20">
                <a:solidFill>
                  <a:srgbClr val="63666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weather,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POIs</a:t>
            </a:r>
            <a:r>
              <a:rPr dirty="0" sz="1200" spc="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status.</a:t>
            </a:r>
            <a:endParaRPr sz="1200">
              <a:latin typeface="Times New Roman"/>
              <a:cs typeface="Times New Roman"/>
            </a:endParaRPr>
          </a:p>
          <a:p>
            <a:pPr marL="818515" marR="5080" indent="-203200">
              <a:lnSpc>
                <a:spcPts val="2080"/>
              </a:lnSpc>
              <a:spcBef>
                <a:spcPts val="160"/>
              </a:spcBef>
              <a:buClr>
                <a:srgbClr val="494949"/>
              </a:buClr>
              <a:buAutoNum type="arabicPeriod"/>
              <a:tabLst>
                <a:tab pos="81915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Development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Tools:</a:t>
            </a:r>
            <a:r>
              <a:rPr dirty="0" sz="1200" spc="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4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reliance</a:t>
            </a:r>
            <a:r>
              <a:rPr dirty="0" sz="1200" spc="2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on</a:t>
            </a:r>
            <a:r>
              <a:rPr dirty="0" sz="1200" spc="2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4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development</a:t>
            </a:r>
            <a:r>
              <a:rPr dirty="0" sz="1200" spc="3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</a:t>
            </a:r>
            <a:r>
              <a:rPr dirty="0" sz="1200" spc="2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web</a:t>
            </a:r>
            <a:r>
              <a:rPr dirty="0" sz="1200" spc="2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tools</a:t>
            </a:r>
            <a:r>
              <a:rPr dirty="0" sz="1200" spc="3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4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libraries,</a:t>
            </a:r>
            <a:r>
              <a:rPr dirty="0" sz="1200" spc="3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for </a:t>
            </a:r>
            <a:r>
              <a:rPr dirty="0" sz="1200" spc="-28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the</a:t>
            </a:r>
            <a:r>
              <a:rPr dirty="0" sz="1200" spc="-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purpose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of</a:t>
            </a:r>
            <a:r>
              <a:rPr dirty="0" sz="1200" spc="-1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6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website</a:t>
            </a:r>
            <a:r>
              <a:rPr dirty="0" sz="1200" spc="-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creation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transmission.</a:t>
            </a:r>
            <a:endParaRPr sz="1200">
              <a:latin typeface="Times New Roman"/>
              <a:cs typeface="Times New Roman"/>
            </a:endParaRPr>
          </a:p>
          <a:p>
            <a:pPr marL="818515" indent="-20320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81915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Data</a:t>
            </a:r>
            <a:r>
              <a:rPr dirty="0" sz="1200" spc="24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Sources:</a:t>
            </a:r>
            <a:r>
              <a:rPr dirty="0" sz="1200" spc="254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Interactions</a:t>
            </a:r>
            <a:r>
              <a:rPr dirty="0" sz="1200" spc="24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with</a:t>
            </a:r>
            <a:r>
              <a:rPr dirty="0" sz="1200" spc="25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real-time</a:t>
            </a:r>
            <a:r>
              <a:rPr dirty="0" sz="1200" spc="24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and</a:t>
            </a:r>
            <a:r>
              <a:rPr dirty="0" sz="1200" spc="23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current</a:t>
            </a:r>
            <a:r>
              <a:rPr dirty="0" sz="1200" spc="24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data</a:t>
            </a:r>
            <a:r>
              <a:rPr dirty="0" sz="1200" spc="24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sources,</a:t>
            </a:r>
            <a:r>
              <a:rPr dirty="0" sz="1200" spc="24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for</a:t>
            </a:r>
            <a:r>
              <a:rPr dirty="0" sz="1200" spc="24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instance,</a:t>
            </a:r>
            <a:endParaRPr sz="1200">
              <a:latin typeface="Times New Roman"/>
              <a:cs typeface="Times New Roman"/>
            </a:endParaRPr>
          </a:p>
          <a:p>
            <a:pPr marL="818515">
              <a:lnSpc>
                <a:spcPct val="100000"/>
              </a:lnSpc>
              <a:spcBef>
                <a:spcPts val="635"/>
              </a:spcBef>
            </a:pP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traffic, 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weatherand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map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points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of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interest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(POI)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for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the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 service/application.</a:t>
            </a:r>
            <a:endParaRPr sz="1200">
              <a:latin typeface="Times New Roman"/>
              <a:cs typeface="Times New Roman"/>
            </a:endParaRPr>
          </a:p>
          <a:p>
            <a:pPr marL="818515" marR="149860" indent="-203200">
              <a:lnSpc>
                <a:spcPts val="2080"/>
              </a:lnSpc>
              <a:spcBef>
                <a:spcPts val="80"/>
              </a:spcBef>
              <a:buAutoNum type="arabicPeriod" startAt="4"/>
              <a:tabLst>
                <a:tab pos="819150" algn="l"/>
                <a:tab pos="1878330" algn="l"/>
                <a:tab pos="2235835" algn="l"/>
                <a:tab pos="2731770" algn="l"/>
                <a:tab pos="3401695" algn="l"/>
                <a:tab pos="4030345" algn="l"/>
                <a:tab pos="4422140" algn="l"/>
                <a:tab pos="5092700" algn="l"/>
              </a:tabLst>
            </a:pP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User</a:t>
            </a:r>
            <a:r>
              <a:rPr dirty="0" sz="1200" spc="204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Feedback:</a:t>
            </a:r>
            <a:r>
              <a:rPr dirty="0" sz="1200" spc="220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Users</a:t>
            </a:r>
            <a:r>
              <a:rPr dirty="0" sz="1200" spc="2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feed</a:t>
            </a:r>
            <a:r>
              <a:rPr dirty="0" sz="1200" spc="215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to</a:t>
            </a:r>
            <a:r>
              <a:rPr dirty="0" sz="1200" spc="2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(he</a:t>
            </a:r>
            <a:r>
              <a:rPr dirty="0" sz="1200" spc="204">
                <a:solidFill>
                  <a:srgbClr val="2E2E37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modified</a:t>
            </a:r>
            <a:r>
              <a:rPr dirty="0" sz="1200" spc="2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website</a:t>
            </a:r>
            <a:r>
              <a:rPr dirty="0" sz="1200" spc="204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functionality</a:t>
            </a:r>
            <a:r>
              <a:rPr dirty="0" sz="1200" spc="22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and</a:t>
            </a:r>
            <a:r>
              <a:rPr dirty="0" sz="1200" spc="210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usability </a:t>
            </a:r>
            <a:r>
              <a:rPr dirty="0" sz="1200" spc="-285">
                <a:solidFill>
                  <a:srgbClr val="494949"/>
                </a:solidFill>
                <a:latin typeface="Times New Roman"/>
                <a:cs typeface="Times New Roman"/>
              </a:rPr>
              <a:t> 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improv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ment	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	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e</a:t>
            </a:r>
            <a:r>
              <a:rPr dirty="0" sz="1200" spc="5">
                <a:solidFill>
                  <a:srgbClr val="2E2E37"/>
                </a:solidFill>
                <a:latin typeface="Times New Roman"/>
                <a:cs typeface="Times New Roman"/>
              </a:rPr>
              <a:t>a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h	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r</a:t>
            </a:r>
            <a:r>
              <a:rPr dirty="0" sz="1200" spc="-5">
                <a:solidFill>
                  <a:srgbClr val="494949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le</a:t>
            </a:r>
            <a:r>
              <a:rPr dirty="0" sz="1200" spc="-10">
                <a:solidFill>
                  <a:srgbClr val="494949"/>
                </a:solidFill>
                <a:latin typeface="Times New Roman"/>
                <a:cs typeface="Times New Roman"/>
              </a:rPr>
              <a:t>a</a:t>
            </a:r>
            <a:r>
              <a:rPr dirty="0" sz="1200" spc="5">
                <a:solidFill>
                  <a:srgbClr val="494949"/>
                </a:solidFill>
                <a:latin typeface="Times New Roman"/>
                <a:cs typeface="Times New Roman"/>
              </a:rPr>
              <a:t>s</a:t>
            </a:r>
            <a:r>
              <a:rPr dirty="0" sz="1200">
                <a:solidFill>
                  <a:srgbClr val="494949"/>
                </a:solidFill>
                <a:latin typeface="Times New Roman"/>
                <a:cs typeface="Times New Roman"/>
              </a:rPr>
              <a:t>e	would	be	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gre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tly	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a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p</a:t>
            </a:r>
            <a:r>
              <a:rPr dirty="0" sz="1200" spc="10">
                <a:solidFill>
                  <a:srgbClr val="2E2E37"/>
                </a:solidFill>
                <a:latin typeface="Times New Roman"/>
                <a:cs typeface="Times New Roman"/>
              </a:rPr>
              <a:t>p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r</a:t>
            </a:r>
            <a:r>
              <a:rPr dirty="0" sz="1200" spc="-10">
                <a:solidFill>
                  <a:srgbClr val="2E2E37"/>
                </a:solidFill>
                <a:latin typeface="Times New Roman"/>
                <a:cs typeface="Times New Roman"/>
              </a:rPr>
              <a:t>e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c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iat</a:t>
            </a:r>
            <a:r>
              <a:rPr dirty="0" sz="1200" spc="-5">
                <a:solidFill>
                  <a:srgbClr val="2E2E37"/>
                </a:solidFill>
                <a:latin typeface="Times New Roman"/>
                <a:cs typeface="Times New Roman"/>
              </a:rPr>
              <a:t>e</a:t>
            </a:r>
            <a:r>
              <a:rPr dirty="0" sz="1200">
                <a:solidFill>
                  <a:srgbClr val="2E2E37"/>
                </a:solidFill>
                <a:latin typeface="Times New Roman"/>
                <a:cs typeface="Times New Roman"/>
              </a:rPr>
              <a:t>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61796" y="1540510"/>
            <a:ext cx="890905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SECTION</a:t>
            </a:r>
            <a:r>
              <a:rPr dirty="0" sz="1300" spc="-6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8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51175" y="2003805"/>
            <a:ext cx="1649730" cy="223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Proposed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Methodology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6627" y="2695321"/>
            <a:ext cx="6148070" cy="55486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>
              <a:lnSpc>
                <a:spcPct val="144000"/>
              </a:lnSpc>
              <a:spcBef>
                <a:spcPts val="105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present work, we propose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planning </a:t>
            </a:r>
            <a:r>
              <a:rPr dirty="0" sz="1200" spc="-5">
                <a:latin typeface="Times New Roman"/>
                <a:cs typeface="Times New Roman"/>
              </a:rPr>
              <a:t>portal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makes use </a:t>
            </a:r>
            <a:r>
              <a:rPr dirty="0" sz="1200">
                <a:latin typeface="Times New Roman"/>
                <a:cs typeface="Times New Roman"/>
              </a:rPr>
              <a:t>of real-time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 including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parameters,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locations,</a:t>
            </a:r>
            <a:r>
              <a:rPr dirty="0" sz="1200">
                <a:latin typeface="Times New Roman"/>
                <a:cs typeface="Times New Roman"/>
              </a:rPr>
              <a:t> weather,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etc.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generate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tailored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optimized</a:t>
            </a:r>
            <a:r>
              <a:rPr dirty="0" sz="1200">
                <a:latin typeface="Times New Roman"/>
                <a:cs typeface="Times New Roman"/>
              </a:rPr>
              <a:t> trip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creation.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methodology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consists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few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steps</a:t>
            </a:r>
            <a:r>
              <a:rPr dirty="0" sz="1200">
                <a:latin typeface="Times New Roman"/>
                <a:cs typeface="Times New Roman"/>
              </a:rPr>
              <a:t> which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data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collection,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calculating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constructing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design,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designing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UI.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algn="just"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Main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Aspects:</a:t>
            </a:r>
            <a:endParaRPr sz="12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spcBef>
                <a:spcPts val="625"/>
              </a:spcBef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Data Collection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Integration:</a:t>
            </a:r>
            <a:endParaRPr sz="1200">
              <a:latin typeface="Times New Roman"/>
              <a:cs typeface="Times New Roman"/>
            </a:endParaRPr>
          </a:p>
          <a:p>
            <a:pPr algn="just" lvl="1" marL="469900" indent="-228600">
              <a:lnSpc>
                <a:spcPct val="100000"/>
              </a:lnSpc>
              <a:spcBef>
                <a:spcPts val="620"/>
              </a:spcBef>
              <a:buSzPct val="83333"/>
              <a:buChar char="•"/>
              <a:tabLst>
                <a:tab pos="470534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website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shall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obtain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from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users,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public</a:t>
            </a:r>
            <a:r>
              <a:rPr dirty="0" sz="1200" spc="2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sources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22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</a:t>
            </a:r>
            <a:r>
              <a:rPr dirty="0" sz="1200" spc="2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(like</a:t>
            </a:r>
            <a:endParaRPr sz="1200">
              <a:latin typeface="Times New Roman"/>
              <a:cs typeface="Times New Roman"/>
            </a:endParaRPr>
          </a:p>
          <a:p>
            <a:pPr algn="just" marL="469900" marR="10795">
              <a:lnSpc>
                <a:spcPct val="1435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Google </a:t>
            </a:r>
            <a:r>
              <a:rPr dirty="0" sz="1200" spc="-5">
                <a:latin typeface="Times New Roman"/>
                <a:cs typeface="Times New Roman"/>
              </a:rPr>
              <a:t>Maps, Weather, Event APIs), 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database consisting </a:t>
            </a:r>
            <a:r>
              <a:rPr dirty="0" sz="1200">
                <a:latin typeface="Times New Roman"/>
                <a:cs typeface="Times New Roman"/>
              </a:rPr>
              <a:t>of Weather, </a:t>
            </a:r>
            <a:r>
              <a:rPr dirty="0" sz="1200" spc="-5">
                <a:latin typeface="Times New Roman"/>
                <a:cs typeface="Times New Roman"/>
              </a:rPr>
              <a:t>Traffic, Events,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Tourism,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Points</a:t>
            </a:r>
            <a:r>
              <a:rPr dirty="0" sz="1200">
                <a:latin typeface="Times New Roman"/>
                <a:cs typeface="Times New Roman"/>
              </a:rPr>
              <a:t> of </a:t>
            </a:r>
            <a:r>
              <a:rPr dirty="0" sz="1200" spc="-5">
                <a:latin typeface="Times New Roman"/>
                <a:cs typeface="Times New Roman"/>
              </a:rPr>
              <a:t>interest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-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IoT.</a:t>
            </a:r>
            <a:endParaRPr sz="1200">
              <a:latin typeface="Times New Roman"/>
              <a:cs typeface="Times New Roman"/>
            </a:endParaRPr>
          </a:p>
          <a:p>
            <a:pPr algn="just" lvl="1" marL="469900" marR="7620" indent="-228600">
              <a:lnSpc>
                <a:spcPct val="143700"/>
              </a:lnSpc>
              <a:spcBef>
                <a:spcPts val="10"/>
              </a:spcBef>
              <a:buSzPct val="83333"/>
              <a:buChar char="•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APIs: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integrates third-party APIs such as </a:t>
            </a:r>
            <a:r>
              <a:rPr dirty="0" sz="1200">
                <a:latin typeface="Times New Roman"/>
                <a:cs typeface="Times New Roman"/>
              </a:rPr>
              <a:t>Google </a:t>
            </a:r>
            <a:r>
              <a:rPr dirty="0" sz="1200" spc="-5">
                <a:latin typeface="Times New Roman"/>
                <a:cs typeface="Times New Roman"/>
              </a:rPr>
              <a:t>Maps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places, OpenWeather </a:t>
            </a:r>
            <a:r>
              <a:rPr dirty="0" sz="1200">
                <a:latin typeface="Times New Roman"/>
                <a:cs typeface="Times New Roman"/>
              </a:rPr>
              <a:t> for </a:t>
            </a:r>
            <a:r>
              <a:rPr dirty="0" sz="1200" spc="-5">
                <a:latin typeface="Times New Roman"/>
                <a:cs typeface="Times New Roman"/>
              </a:rPr>
              <a:t>climate </a:t>
            </a:r>
            <a:r>
              <a:rPr dirty="0" sz="1200">
                <a:latin typeface="Times New Roman"/>
                <a:cs typeface="Times New Roman"/>
              </a:rPr>
              <a:t>information, </a:t>
            </a:r>
            <a:r>
              <a:rPr dirty="0" sz="1200" spc="-5">
                <a:latin typeface="Times New Roman"/>
                <a:cs typeface="Times New Roman"/>
              </a:rPr>
              <a:t>and event-based APIs </a:t>
            </a:r>
            <a:r>
              <a:rPr dirty="0" sz="1200">
                <a:latin typeface="Times New Roman"/>
                <a:cs typeface="Times New Roman"/>
              </a:rPr>
              <a:t>for the </a:t>
            </a:r>
            <a:r>
              <a:rPr dirty="0" sz="1200" spc="-5">
                <a:latin typeface="Times New Roman"/>
                <a:cs typeface="Times New Roman"/>
              </a:rPr>
              <a:t>latest </a:t>
            </a:r>
            <a:r>
              <a:rPr dirty="0" sz="1200">
                <a:latin typeface="Times New Roman"/>
                <a:cs typeface="Times New Roman"/>
              </a:rPr>
              <a:t>information. This </a:t>
            </a:r>
            <a:r>
              <a:rPr dirty="0" sz="1200" spc="-5">
                <a:latin typeface="Times New Roman"/>
                <a:cs typeface="Times New Roman"/>
              </a:rPr>
              <a:t>is important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facilitate </a:t>
            </a:r>
            <a:r>
              <a:rPr dirty="0" sz="1200">
                <a:latin typeface="Times New Roman"/>
                <a:cs typeface="Times New Roman"/>
              </a:rPr>
              <a:t>up to </a:t>
            </a:r>
            <a:r>
              <a:rPr dirty="0" sz="1200" spc="-5">
                <a:latin typeface="Times New Roman"/>
                <a:cs typeface="Times New Roman"/>
              </a:rPr>
              <a:t>date</a:t>
            </a:r>
            <a:r>
              <a:rPr dirty="0" sz="1200">
                <a:latin typeface="Times New Roman"/>
                <a:cs typeface="Times New Roman"/>
              </a:rPr>
              <a:t> trip planning.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buFont typeface="Times New Roman"/>
              <a:buChar char="•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algn="just" marL="165100" indent="-152400">
              <a:lnSpc>
                <a:spcPct val="100000"/>
              </a:lnSpc>
              <a:buAutoNum type="arabicPeriod"/>
              <a:tabLst>
                <a:tab pos="165100" algn="l"/>
              </a:tabLst>
            </a:pPr>
            <a:r>
              <a:rPr dirty="0" sz="1200" spc="-5">
                <a:latin typeface="Times New Roman"/>
                <a:cs typeface="Times New Roman"/>
              </a:rPr>
              <a:t>Algorithm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Design:</a:t>
            </a:r>
            <a:endParaRPr sz="1200">
              <a:latin typeface="Times New Roman"/>
              <a:cs typeface="Times New Roman"/>
            </a:endParaRPr>
          </a:p>
          <a:p>
            <a:pPr algn="just" lvl="1" marL="469900" indent="-228600">
              <a:lnSpc>
                <a:spcPct val="100000"/>
              </a:lnSpc>
              <a:spcBef>
                <a:spcPts val="625"/>
              </a:spcBef>
              <a:buSzPct val="83333"/>
              <a:buChar char="•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Agglomerative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Clustering: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implemented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endParaRPr sz="1200">
              <a:latin typeface="Times New Roman"/>
              <a:cs typeface="Times New Roman"/>
            </a:endParaRPr>
          </a:p>
          <a:p>
            <a:pPr algn="just" marL="469900" marR="10795">
              <a:lnSpc>
                <a:spcPct val="14350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clusters with </a:t>
            </a:r>
            <a:r>
              <a:rPr dirty="0" sz="1200">
                <a:latin typeface="Times New Roman"/>
                <a:cs typeface="Times New Roman"/>
              </a:rPr>
              <a:t>regard to the users’ </a:t>
            </a:r>
            <a:r>
              <a:rPr dirty="0" sz="1200" spc="-5">
                <a:latin typeface="Times New Roman"/>
                <a:cs typeface="Times New Roman"/>
              </a:rPr>
              <a:t>chosen </a:t>
            </a:r>
            <a:r>
              <a:rPr dirty="0" sz="1200">
                <a:latin typeface="Times New Roman"/>
                <a:cs typeface="Times New Roman"/>
              </a:rPr>
              <a:t>destinations. This </a:t>
            </a:r>
            <a:r>
              <a:rPr dirty="0" sz="1200" spc="-5">
                <a:latin typeface="Times New Roman"/>
                <a:cs typeface="Times New Roman"/>
              </a:rPr>
              <a:t>enables </a:t>
            </a:r>
            <a:r>
              <a:rPr dirty="0" sz="1200">
                <a:latin typeface="Times New Roman"/>
                <a:cs typeface="Times New Roman"/>
              </a:rPr>
              <a:t>planning for </a:t>
            </a:r>
            <a:r>
              <a:rPr dirty="0" sz="1200" spc="-5">
                <a:latin typeface="Times New Roman"/>
                <a:cs typeface="Times New Roman"/>
              </a:rPr>
              <a:t>each day 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-5">
                <a:latin typeface="Times New Roman"/>
                <a:cs typeface="Times New Roman"/>
              </a:rPr>
              <a:t> respect</a:t>
            </a:r>
            <a:r>
              <a:rPr dirty="0" sz="1200">
                <a:latin typeface="Times New Roman"/>
                <a:cs typeface="Times New Roman"/>
              </a:rPr>
              <a:t> to the grouping 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destinations </a:t>
            </a:r>
            <a:r>
              <a:rPr dirty="0" sz="1200">
                <a:latin typeface="Times New Roman"/>
                <a:cs typeface="Times New Roman"/>
              </a:rPr>
              <a:t>within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plan.</a:t>
            </a:r>
            <a:endParaRPr sz="1200">
              <a:latin typeface="Times New Roman"/>
              <a:cs typeface="Times New Roman"/>
            </a:endParaRPr>
          </a:p>
          <a:p>
            <a:pPr algn="just" lvl="1" marL="469900" marR="5080" indent="-228600">
              <a:lnSpc>
                <a:spcPct val="143700"/>
              </a:lnSpc>
              <a:spcBef>
                <a:spcPts val="10"/>
              </a:spcBef>
              <a:buSzPct val="83333"/>
              <a:buChar char="•"/>
              <a:tabLst>
                <a:tab pos="470534" algn="l"/>
              </a:tabLst>
            </a:pPr>
            <a:r>
              <a:rPr dirty="0" sz="1200" spc="-5">
                <a:latin typeface="Times New Roman"/>
                <a:cs typeface="Times New Roman"/>
              </a:rPr>
              <a:t>K-Means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(alternative):</a:t>
            </a:r>
            <a:r>
              <a:rPr dirty="0" sz="1200">
                <a:latin typeface="Times New Roman"/>
                <a:cs typeface="Times New Roman"/>
              </a:rPr>
              <a:t> Should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Agglomerative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</a:t>
            </a:r>
            <a:r>
              <a:rPr dirty="0" sz="1200">
                <a:latin typeface="Times New Roman"/>
                <a:cs typeface="Times New Roman"/>
              </a:rPr>
              <a:t> prove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unacceptable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scaling </a:t>
            </a:r>
            <a:r>
              <a:rPr dirty="0" sz="1200">
                <a:latin typeface="Times New Roman"/>
                <a:cs typeface="Times New Roman"/>
              </a:rPr>
              <a:t>to the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or the </a:t>
            </a:r>
            <a:r>
              <a:rPr dirty="0" sz="1200" spc="-5">
                <a:latin typeface="Times New Roman"/>
                <a:cs typeface="Times New Roman"/>
              </a:rPr>
              <a:t>needs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user, </a:t>
            </a:r>
            <a:r>
              <a:rPr dirty="0" sz="1200">
                <a:latin typeface="Times New Roman"/>
                <a:cs typeface="Times New Roman"/>
              </a:rPr>
              <a:t>K-Means </a:t>
            </a:r>
            <a:r>
              <a:rPr dirty="0" sz="1200" spc="-5">
                <a:latin typeface="Times New Roman"/>
                <a:cs typeface="Times New Roman"/>
              </a:rPr>
              <a:t>Clustering </a:t>
            </a:r>
            <a:r>
              <a:rPr dirty="0" sz="1200">
                <a:latin typeface="Times New Roman"/>
                <a:cs typeface="Times New Roman"/>
              </a:rPr>
              <a:t>may be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employed as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backup.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900" y="711771"/>
            <a:ext cx="6346825" cy="805053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77165">
              <a:lnSpc>
                <a:spcPct val="100000"/>
              </a:lnSpc>
              <a:spcBef>
                <a:spcPts val="37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 algn="just" marL="274320" indent="-153035">
              <a:lnSpc>
                <a:spcPct val="100000"/>
              </a:lnSpc>
              <a:spcBef>
                <a:spcPts val="360"/>
              </a:spcBef>
              <a:buAutoNum type="arabicPeriod" startAt="3"/>
              <a:tabLst>
                <a:tab pos="274955" algn="l"/>
              </a:tabLst>
            </a:pP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Architecture:</a:t>
            </a:r>
            <a:endParaRPr sz="1200">
              <a:latin typeface="Times New Roman"/>
              <a:cs typeface="Times New Roman"/>
            </a:endParaRPr>
          </a:p>
          <a:p>
            <a:pPr algn="just" lvl="1" marL="579755" indent="-228600">
              <a:lnSpc>
                <a:spcPct val="100000"/>
              </a:lnSpc>
              <a:spcBef>
                <a:spcPts val="625"/>
              </a:spcBef>
              <a:buSzPct val="83333"/>
              <a:buChar char="•"/>
              <a:tabLst>
                <a:tab pos="58039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5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</a:t>
            </a:r>
            <a:r>
              <a:rPr dirty="0" sz="1200" spc="5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5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Microservices</a:t>
            </a:r>
            <a:r>
              <a:rPr dirty="0" sz="1200" spc="5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Architecture</a:t>
            </a:r>
            <a:r>
              <a:rPr dirty="0" sz="1200" spc="5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</a:t>
            </a:r>
            <a:r>
              <a:rPr dirty="0" sz="1200" spc="5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scalability</a:t>
            </a:r>
            <a:r>
              <a:rPr dirty="0" sz="1200" spc="5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endParaRPr sz="1200">
              <a:latin typeface="Times New Roman"/>
              <a:cs typeface="Times New Roman"/>
            </a:endParaRPr>
          </a:p>
          <a:p>
            <a:pPr algn="just" marL="579755" marR="97790">
              <a:lnSpc>
                <a:spcPct val="1437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decomposing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</a:t>
            </a:r>
            <a:r>
              <a:rPr dirty="0" sz="1200">
                <a:latin typeface="Times New Roman"/>
                <a:cs typeface="Times New Roman"/>
              </a:rPr>
              <a:t> into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independent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offering</a:t>
            </a:r>
            <a:r>
              <a:rPr dirty="0" sz="1200">
                <a:latin typeface="Times New Roman"/>
                <a:cs typeface="Times New Roman"/>
              </a:rPr>
              <a:t> specific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functionalities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accounts,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creating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itineraries</a:t>
            </a:r>
            <a:r>
              <a:rPr dirty="0" sz="1200">
                <a:latin typeface="Times New Roman"/>
                <a:cs typeface="Times New Roman"/>
              </a:rPr>
              <a:t> 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integrating</a:t>
            </a:r>
            <a:r>
              <a:rPr dirty="0" sz="1200">
                <a:latin typeface="Times New Roman"/>
                <a:cs typeface="Times New Roman"/>
              </a:rPr>
              <a:t> live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algn="just" lvl="1" marL="579755" marR="97790" indent="-228600">
              <a:lnSpc>
                <a:spcPts val="2080"/>
              </a:lnSpc>
              <a:spcBef>
                <a:spcPts val="160"/>
              </a:spcBef>
              <a:buSzPct val="83333"/>
              <a:buChar char="•"/>
              <a:tabLst>
                <a:tab pos="580390" algn="l"/>
              </a:tabLst>
            </a:pPr>
            <a:r>
              <a:rPr dirty="0" sz="1200" spc="-5">
                <a:latin typeface="Times New Roman"/>
                <a:cs typeface="Times New Roman"/>
              </a:rPr>
              <a:t>Geolocation: </a:t>
            </a:r>
            <a:r>
              <a:rPr dirty="0" sz="1200">
                <a:latin typeface="Times New Roman"/>
                <a:cs typeface="Times New Roman"/>
              </a:rPr>
              <a:t>google maps All-in-one </a:t>
            </a:r>
            <a:r>
              <a:rPr dirty="0" sz="1200" spc="-5">
                <a:latin typeface="Times New Roman"/>
                <a:cs typeface="Times New Roman"/>
              </a:rPr>
              <a:t>navigation </a:t>
            </a:r>
            <a:r>
              <a:rPr dirty="0" sz="1200">
                <a:latin typeface="Times New Roman"/>
                <a:cs typeface="Times New Roman"/>
              </a:rPr>
              <a:t>map </a:t>
            </a:r>
            <a:r>
              <a:rPr dirty="0" sz="1200" spc="-5">
                <a:latin typeface="Times New Roman"/>
                <a:cs typeface="Times New Roman"/>
              </a:rPr>
              <a:t>is available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integrated </a:t>
            </a:r>
            <a:r>
              <a:rPr dirty="0" sz="1200">
                <a:latin typeface="Times New Roman"/>
                <a:cs typeface="Times New Roman"/>
              </a:rPr>
              <a:t>several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useful services.</a:t>
            </a:r>
            <a:endParaRPr sz="1200">
              <a:latin typeface="Times New Roman"/>
              <a:cs typeface="Times New Roman"/>
            </a:endParaRPr>
          </a:p>
          <a:p>
            <a:pPr algn="just" lvl="1" marL="579755" indent="-229235">
              <a:lnSpc>
                <a:spcPct val="100000"/>
              </a:lnSpc>
              <a:spcBef>
                <a:spcPts val="440"/>
              </a:spcBef>
              <a:buSzPct val="83333"/>
              <a:buChar char="•"/>
              <a:tabLst>
                <a:tab pos="580390" algn="l"/>
              </a:tabLst>
            </a:pPr>
            <a:r>
              <a:rPr dirty="0" sz="1200" spc="-5">
                <a:latin typeface="Times New Roman"/>
                <a:cs typeface="Times New Roman"/>
              </a:rPr>
              <a:t>Dynamic</a:t>
            </a:r>
            <a:r>
              <a:rPr dirty="0" sz="1200" spc="5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Information:</a:t>
            </a:r>
            <a:r>
              <a:rPr dirty="0" sz="1200" spc="5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09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itinerary</a:t>
            </a:r>
            <a:r>
              <a:rPr dirty="0" sz="1200" spc="5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5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5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subject</a:t>
            </a:r>
            <a:r>
              <a:rPr dirty="0" sz="1200" spc="5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reprofiling</a:t>
            </a:r>
            <a:r>
              <a:rPr dirty="0" sz="1200" spc="5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due</a:t>
            </a:r>
            <a:r>
              <a:rPr dirty="0" sz="1200" spc="5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dynamic</a:t>
            </a:r>
            <a:endParaRPr sz="1200">
              <a:latin typeface="Times New Roman"/>
              <a:cs typeface="Times New Roman"/>
            </a:endParaRPr>
          </a:p>
          <a:p>
            <a:pPr algn="just" marL="579755" marR="99060">
              <a:lnSpc>
                <a:spcPct val="143300"/>
              </a:lnSpc>
              <a:spcBef>
                <a:spcPts val="15"/>
              </a:spcBef>
            </a:pP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input, </a:t>
            </a:r>
            <a:r>
              <a:rPr dirty="0" sz="1200" spc="-5">
                <a:latin typeface="Times New Roman"/>
                <a:cs typeface="Times New Roman"/>
              </a:rPr>
              <a:t>such </a:t>
            </a:r>
            <a:r>
              <a:rPr dirty="0" sz="1200">
                <a:latin typeface="Times New Roman"/>
                <a:cs typeface="Times New Roman"/>
              </a:rPr>
              <a:t>as the </a:t>
            </a:r>
            <a:r>
              <a:rPr dirty="0" sz="1200" spc="-5">
                <a:latin typeface="Times New Roman"/>
                <a:cs typeface="Times New Roman"/>
              </a:rPr>
              <a:t>forecast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weather and even </a:t>
            </a:r>
            <a:r>
              <a:rPr dirty="0" sz="1200">
                <a:latin typeface="Times New Roman"/>
                <a:cs typeface="Times New Roman"/>
              </a:rPr>
              <a:t>traffic congestions, </a:t>
            </a:r>
            <a:r>
              <a:rPr dirty="0" sz="1200" spc="-5">
                <a:latin typeface="Times New Roman"/>
                <a:cs typeface="Times New Roman"/>
              </a:rPr>
              <a:t>ensuring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never </a:t>
            </a:r>
            <a:r>
              <a:rPr dirty="0" sz="1200" spc="-5">
                <a:latin typeface="Times New Roman"/>
                <a:cs typeface="Times New Roman"/>
              </a:rPr>
              <a:t>misinformed.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50">
              <a:latin typeface="Times New Roman"/>
              <a:cs typeface="Times New Roman"/>
            </a:endParaRPr>
          </a:p>
          <a:p>
            <a:pPr marL="175895" indent="-115570">
              <a:lnSpc>
                <a:spcPct val="100000"/>
              </a:lnSpc>
              <a:buAutoNum type="arabicPeriod" startAt="4"/>
              <a:tabLst>
                <a:tab pos="176530" algn="l"/>
              </a:tabLst>
            </a:pPr>
            <a:r>
              <a:rPr dirty="0" sz="1200" spc="-5">
                <a:latin typeface="Times New Roman"/>
                <a:cs typeface="Times New Roman"/>
              </a:rPr>
              <a:t>API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Integration:</a:t>
            </a:r>
            <a:endParaRPr sz="1200">
              <a:latin typeface="Times New Roman"/>
              <a:cs typeface="Times New Roman"/>
            </a:endParaRPr>
          </a:p>
          <a:p>
            <a:pPr marL="33655" marR="6350">
              <a:lnSpc>
                <a:spcPct val="1433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populate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necessary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such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operational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used.</a:t>
            </a:r>
            <a:r>
              <a:rPr dirty="0" sz="1200">
                <a:latin typeface="Times New Roman"/>
                <a:cs typeface="Times New Roman"/>
              </a:rPr>
              <a:t> Some 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major </a:t>
            </a:r>
            <a:r>
              <a:rPr dirty="0" sz="1200" spc="-5">
                <a:latin typeface="Times New Roman"/>
                <a:cs typeface="Times New Roman"/>
              </a:rPr>
              <a:t>API’s include:</a:t>
            </a:r>
            <a:endParaRPr sz="1200">
              <a:latin typeface="Times New Roman"/>
              <a:cs typeface="Times New Roman"/>
            </a:endParaRPr>
          </a:p>
          <a:p>
            <a:pPr lvl="1" marL="491490" indent="-229235">
              <a:lnSpc>
                <a:spcPct val="100000"/>
              </a:lnSpc>
              <a:spcBef>
                <a:spcPts val="640"/>
              </a:spcBef>
              <a:buSzPct val="83333"/>
              <a:buChar char="•"/>
              <a:tabLst>
                <a:tab pos="490855" algn="l"/>
                <a:tab pos="492125" algn="l"/>
              </a:tabLst>
            </a:pPr>
            <a:r>
              <a:rPr dirty="0" sz="1200">
                <a:latin typeface="Times New Roman"/>
                <a:cs typeface="Times New Roman"/>
              </a:rPr>
              <a:t>Google maps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obtaining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locational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distance</a:t>
            </a:r>
            <a:r>
              <a:rPr dirty="0" sz="1200">
                <a:latin typeface="Times New Roman"/>
                <a:cs typeface="Times New Roman"/>
              </a:rPr>
              <a:t> travelled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estimation.</a:t>
            </a:r>
            <a:endParaRPr sz="1200">
              <a:latin typeface="Times New Roman"/>
              <a:cs typeface="Times New Roman"/>
            </a:endParaRPr>
          </a:p>
          <a:p>
            <a:pPr lvl="1" marL="491490" indent="-229235">
              <a:lnSpc>
                <a:spcPct val="100000"/>
              </a:lnSpc>
              <a:spcBef>
                <a:spcPts val="620"/>
              </a:spcBef>
              <a:buSzPct val="83333"/>
              <a:buChar char="•"/>
              <a:tabLst>
                <a:tab pos="490855" algn="l"/>
                <a:tab pos="492125" algn="l"/>
              </a:tabLst>
            </a:pPr>
            <a:r>
              <a:rPr dirty="0" sz="1200" spc="-5">
                <a:latin typeface="Times New Roman"/>
                <a:cs typeface="Times New Roman"/>
              </a:rPr>
              <a:t>OpenWeather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API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providing</a:t>
            </a:r>
            <a:r>
              <a:rPr dirty="0" sz="1200" spc="-5">
                <a:latin typeface="Times New Roman"/>
                <a:cs typeface="Times New Roman"/>
              </a:rPr>
              <a:t> weather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lvl="1" marL="491490" indent="-229235">
              <a:lnSpc>
                <a:spcPct val="100000"/>
              </a:lnSpc>
              <a:spcBef>
                <a:spcPts val="640"/>
              </a:spcBef>
              <a:buSzPct val="83333"/>
              <a:buChar char="•"/>
              <a:tabLst>
                <a:tab pos="490855" algn="l"/>
                <a:tab pos="492125" algn="l"/>
              </a:tabLst>
            </a:pPr>
            <a:r>
              <a:rPr dirty="0" sz="1200" spc="-5">
                <a:latin typeface="Times New Roman"/>
                <a:cs typeface="Times New Roman"/>
              </a:rPr>
              <a:t>Event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API’s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marketing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activities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celebrations.</a:t>
            </a:r>
            <a:endParaRPr sz="1200">
              <a:latin typeface="Times New Roman"/>
              <a:cs typeface="Times New Roman"/>
            </a:endParaRPr>
          </a:p>
          <a:p>
            <a:pPr marL="33655" marR="10160">
              <a:lnSpc>
                <a:spcPts val="2080"/>
              </a:lnSpc>
              <a:spcBef>
                <a:spcPts val="16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responsible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managing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requests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response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rates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defined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APIs,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through</a:t>
            </a:r>
            <a:r>
              <a:rPr dirty="0" sz="1200" spc="-5">
                <a:latin typeface="Times New Roman"/>
                <a:cs typeface="Times New Roman"/>
              </a:rPr>
              <a:t> request</a:t>
            </a:r>
            <a:r>
              <a:rPr dirty="0" sz="1200">
                <a:latin typeface="Times New Roman"/>
                <a:cs typeface="Times New Roman"/>
              </a:rPr>
              <a:t> optimization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if </a:t>
            </a:r>
            <a:r>
              <a:rPr dirty="0" sz="1200" spc="-5">
                <a:latin typeface="Times New Roman"/>
                <a:cs typeface="Times New Roman"/>
              </a:rPr>
              <a:t>necessary,</a:t>
            </a:r>
            <a:r>
              <a:rPr dirty="0" sz="1200">
                <a:latin typeface="Times New Roman"/>
                <a:cs typeface="Times New Roman"/>
              </a:rPr>
              <a:t> data</a:t>
            </a:r>
            <a:r>
              <a:rPr dirty="0" sz="1200" spc="-5">
                <a:latin typeface="Times New Roman"/>
                <a:cs typeface="Times New Roman"/>
              </a:rPr>
              <a:t> storage.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 algn="just" marL="127635" indent="-114935">
              <a:lnSpc>
                <a:spcPct val="100000"/>
              </a:lnSpc>
              <a:spcBef>
                <a:spcPts val="1025"/>
              </a:spcBef>
              <a:buAutoNum type="arabicPeriod" startAt="5"/>
              <a:tabLst>
                <a:tab pos="127635" algn="l"/>
              </a:tabLst>
            </a:pP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Privacy:</a:t>
            </a:r>
            <a:endParaRPr sz="1200">
              <a:latin typeface="Times New Roman"/>
              <a:cs typeface="Times New Roman"/>
            </a:endParaRPr>
          </a:p>
          <a:p>
            <a:pPr algn="just" lvl="1" marL="491490" indent="-228600">
              <a:lnSpc>
                <a:spcPct val="100000"/>
              </a:lnSpc>
              <a:spcBef>
                <a:spcPts val="625"/>
              </a:spcBef>
              <a:buSzPct val="83333"/>
              <a:buChar char="•"/>
              <a:tabLst>
                <a:tab pos="492125" algn="l"/>
              </a:tabLst>
            </a:pPr>
            <a:r>
              <a:rPr dirty="0" sz="1200" spc="-5">
                <a:latin typeface="Times New Roman"/>
                <a:cs typeface="Times New Roman"/>
              </a:rPr>
              <a:t>Secure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Socket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Layer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(SSL)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Transport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Layer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(TLS)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Protocols: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communications</a:t>
            </a:r>
            <a:endParaRPr sz="1200">
              <a:latin typeface="Times New Roman"/>
              <a:cs typeface="Times New Roman"/>
            </a:endParaRPr>
          </a:p>
          <a:p>
            <a:pPr algn="just" marL="491490" marR="8255">
              <a:lnSpc>
                <a:spcPct val="143300"/>
              </a:lnSpc>
              <a:spcBef>
                <a:spcPts val="10"/>
              </a:spcBef>
            </a:pPr>
            <a:r>
              <a:rPr dirty="0" sz="1200" spc="-5">
                <a:latin typeface="Times New Roman"/>
                <a:cs typeface="Times New Roman"/>
              </a:rPr>
              <a:t>exchanged between </a:t>
            </a:r>
            <a:r>
              <a:rPr dirty="0" sz="1200">
                <a:latin typeface="Times New Roman"/>
                <a:cs typeface="Times New Roman"/>
              </a:rPr>
              <a:t>a client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server </a:t>
            </a:r>
            <a:r>
              <a:rPr dirty="0" sz="1200">
                <a:latin typeface="Times New Roman"/>
                <a:cs typeface="Times New Roman"/>
              </a:rPr>
              <a:t>within the </a:t>
            </a:r>
            <a:r>
              <a:rPr dirty="0" sz="1200" spc="-5">
                <a:latin typeface="Times New Roman"/>
                <a:cs typeface="Times New Roman"/>
              </a:rPr>
              <a:t>system will </a:t>
            </a:r>
            <a:r>
              <a:rPr dirty="0" sz="1200" spc="5">
                <a:latin typeface="Times New Roman"/>
                <a:cs typeface="Times New Roman"/>
              </a:rPr>
              <a:t>be </a:t>
            </a:r>
            <a:r>
              <a:rPr dirty="0" sz="1200">
                <a:latin typeface="Times New Roman"/>
                <a:cs typeface="Times New Roman"/>
              </a:rPr>
              <a:t>encrypted to safeguard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tendered </a:t>
            </a:r>
            <a:r>
              <a:rPr dirty="0" sz="1200">
                <a:latin typeface="Times New Roman"/>
                <a:cs typeface="Times New Roman"/>
              </a:rPr>
              <a:t>private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information.</a:t>
            </a:r>
            <a:endParaRPr sz="1200">
              <a:latin typeface="Times New Roman"/>
              <a:cs typeface="Times New Roman"/>
            </a:endParaRPr>
          </a:p>
          <a:p>
            <a:pPr algn="just" lvl="1" marL="491490" marR="5080" indent="-228600">
              <a:lnSpc>
                <a:spcPct val="143600"/>
              </a:lnSpc>
              <a:spcBef>
                <a:spcPts val="15"/>
              </a:spcBef>
              <a:buSzPct val="83333"/>
              <a:buChar char="•"/>
              <a:tabLst>
                <a:tab pos="492125" algn="l"/>
              </a:tabLst>
            </a:pPr>
            <a:r>
              <a:rPr dirty="0" sz="1200" spc="-5">
                <a:latin typeface="Times New Roman"/>
                <a:cs typeface="Times New Roman"/>
              </a:rPr>
              <a:t>Nondisclosure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Unauthorized Persons: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purposes </a:t>
            </a:r>
            <a:r>
              <a:rPr dirty="0" sz="1200">
                <a:latin typeface="Times New Roman"/>
                <a:cs typeface="Times New Roman"/>
              </a:rPr>
              <a:t>of providing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security </a:t>
            </a:r>
            <a:r>
              <a:rPr dirty="0" sz="1200">
                <a:latin typeface="Times New Roman"/>
                <a:cs typeface="Times New Roman"/>
              </a:rPr>
              <a:t>in user logins and </a:t>
            </a:r>
            <a:r>
              <a:rPr dirty="0" sz="1200" spc="-5">
                <a:latin typeface="Times New Roman"/>
                <a:cs typeface="Times New Roman"/>
              </a:rPr>
              <a:t>access </a:t>
            </a:r>
            <a:r>
              <a:rPr dirty="0" sz="1200">
                <a:latin typeface="Times New Roman"/>
                <a:cs typeface="Times New Roman"/>
              </a:rPr>
              <a:t>to their information, </a:t>
            </a:r>
            <a:r>
              <a:rPr dirty="0" sz="1200" spc="-5">
                <a:latin typeface="Times New Roman"/>
                <a:cs typeface="Times New Roman"/>
              </a:rPr>
              <a:t>user authentication will </a:t>
            </a:r>
            <a:r>
              <a:rPr dirty="0" sz="1200">
                <a:latin typeface="Times New Roman"/>
                <a:cs typeface="Times New Roman"/>
              </a:rPr>
              <a:t>be </a:t>
            </a:r>
            <a:r>
              <a:rPr dirty="0" sz="1200" spc="-5">
                <a:latin typeface="Times New Roman"/>
                <a:cs typeface="Times New Roman"/>
              </a:rPr>
              <a:t>performed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either </a:t>
            </a:r>
            <a:r>
              <a:rPr dirty="0" sz="1200">
                <a:latin typeface="Times New Roman"/>
                <a:cs typeface="Times New Roman"/>
              </a:rPr>
              <a:t>by means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authorization protocols </a:t>
            </a:r>
            <a:r>
              <a:rPr dirty="0" sz="1200">
                <a:latin typeface="Times New Roman"/>
                <a:cs typeface="Times New Roman"/>
              </a:rPr>
              <a:t>known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OAuth 2.0 </a:t>
            </a:r>
            <a:r>
              <a:rPr dirty="0" sz="1200" spc="5">
                <a:latin typeface="Times New Roman"/>
                <a:cs typeface="Times New Roman"/>
              </a:rPr>
              <a:t>or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proprietary JWT </a:t>
            </a:r>
            <a:r>
              <a:rPr dirty="0" sz="1200">
                <a:latin typeface="Times New Roman"/>
                <a:cs typeface="Times New Roman"/>
              </a:rPr>
              <a:t> tokens.</a:t>
            </a:r>
            <a:endParaRPr sz="1200">
              <a:latin typeface="Times New Roman"/>
              <a:cs typeface="Times New Roman"/>
            </a:endParaRPr>
          </a:p>
          <a:p>
            <a:pPr algn="just" lvl="1" marL="491490" marR="95250" indent="-228600">
              <a:lnSpc>
                <a:spcPct val="143300"/>
              </a:lnSpc>
              <a:spcBef>
                <a:spcPts val="10"/>
              </a:spcBef>
              <a:buSzPct val="83333"/>
              <a:buChar char="•"/>
              <a:tabLst>
                <a:tab pos="492125" algn="l"/>
              </a:tabLst>
            </a:pPr>
            <a:r>
              <a:rPr dirty="0" sz="1200" spc="-5">
                <a:latin typeface="Times New Roman"/>
                <a:cs typeface="Times New Roman"/>
              </a:rPr>
              <a:t>Respect For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Individual's Privacy Regardless Of Their Nationality: Conformity </a:t>
            </a:r>
            <a:r>
              <a:rPr dirty="0" sz="1200">
                <a:latin typeface="Times New Roman"/>
                <a:cs typeface="Times New Roman"/>
              </a:rPr>
              <a:t>with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Protection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Regulation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(GDPR),</a:t>
            </a:r>
            <a:r>
              <a:rPr dirty="0" sz="1200" spc="2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its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implementing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legislation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other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11771"/>
            <a:ext cx="6091555" cy="688340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 marL="326390">
              <a:lnSpc>
                <a:spcPct val="100000"/>
              </a:lnSpc>
              <a:spcBef>
                <a:spcPts val="360"/>
              </a:spcBef>
            </a:pPr>
            <a:r>
              <a:rPr dirty="0" sz="1200" spc="-5">
                <a:latin typeface="Times New Roman"/>
                <a:cs typeface="Times New Roman"/>
              </a:rPr>
              <a:t>applicable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protection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laws,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govern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processing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endParaRPr sz="1200">
              <a:latin typeface="Times New Roman"/>
              <a:cs typeface="Times New Roman"/>
            </a:endParaRPr>
          </a:p>
          <a:p>
            <a:pPr marL="326390">
              <a:lnSpc>
                <a:spcPct val="100000"/>
              </a:lnSpc>
              <a:spcBef>
                <a:spcPts val="625"/>
              </a:spcBef>
              <a:tabLst>
                <a:tab pos="1209675" algn="l"/>
                <a:tab pos="1872614" algn="l"/>
                <a:tab pos="3086735" algn="l"/>
                <a:tab pos="4011929" algn="l"/>
                <a:tab pos="4801235" algn="l"/>
                <a:tab pos="5440680" algn="l"/>
              </a:tabLst>
            </a:pPr>
            <a:r>
              <a:rPr dirty="0" sz="1200">
                <a:latin typeface="Times New Roman"/>
                <a:cs typeface="Times New Roman"/>
              </a:rPr>
              <a:t>rights	of	individuals	whose	</a:t>
            </a:r>
            <a:r>
              <a:rPr dirty="0" sz="1200" spc="-5">
                <a:latin typeface="Times New Roman"/>
                <a:cs typeface="Times New Roman"/>
              </a:rPr>
              <a:t>data	is	processed.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848664" y="1820926"/>
            <a:ext cx="6005195" cy="67430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2905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SECTION</a:t>
            </a:r>
            <a:r>
              <a:rPr dirty="0" sz="1300" spc="-7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11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L="357505">
              <a:lnSpc>
                <a:spcPct val="100000"/>
              </a:lnSpc>
            </a:pPr>
            <a:r>
              <a:rPr dirty="0" sz="1300" spc="-5" b="1">
                <a:latin typeface="Times New Roman"/>
                <a:cs typeface="Times New Roman"/>
              </a:rPr>
              <a:t>Conclusion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and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b="1">
                <a:latin typeface="Times New Roman"/>
                <a:cs typeface="Times New Roman"/>
              </a:rPr>
              <a:t>Future</a:t>
            </a:r>
            <a:r>
              <a:rPr dirty="0" sz="1300" spc="-6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Work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Conclusion</a:t>
            </a:r>
            <a:endParaRPr sz="12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437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this project, JourneyCraft, we developed an optimized travel itinerary system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leverages </a:t>
            </a:r>
            <a:r>
              <a:rPr dirty="0" sz="1200">
                <a:latin typeface="Times New Roman"/>
                <a:cs typeface="Times New Roman"/>
              </a:rPr>
              <a:t> Google </a:t>
            </a:r>
            <a:r>
              <a:rPr dirty="0" sz="1200" spc="-5">
                <a:latin typeface="Times New Roman"/>
                <a:cs typeface="Times New Roman"/>
              </a:rPr>
              <a:t>Maps APIs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enhance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travel experience. </a:t>
            </a:r>
            <a:r>
              <a:rPr dirty="0" sz="1200">
                <a:latin typeface="Times New Roman"/>
                <a:cs typeface="Times New Roman"/>
              </a:rPr>
              <a:t>By </a:t>
            </a:r>
            <a:r>
              <a:rPr dirty="0" sz="1200" spc="-5">
                <a:latin typeface="Times New Roman"/>
                <a:cs typeface="Times New Roman"/>
              </a:rPr>
              <a:t>integrating </a:t>
            </a:r>
            <a:r>
              <a:rPr dirty="0" sz="1200">
                <a:latin typeface="Times New Roman"/>
                <a:cs typeface="Times New Roman"/>
              </a:rPr>
              <a:t>key </a:t>
            </a:r>
            <a:r>
              <a:rPr dirty="0" sz="1200" spc="-5">
                <a:latin typeface="Times New Roman"/>
                <a:cs typeface="Times New Roman"/>
              </a:rPr>
              <a:t>data sources such as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geolocation, real-time traffic conditions, and weather information, we </a:t>
            </a:r>
            <a:r>
              <a:rPr dirty="0" sz="1200">
                <a:latin typeface="Times New Roman"/>
                <a:cs typeface="Times New Roman"/>
              </a:rPr>
              <a:t>provided </a:t>
            </a:r>
            <a:r>
              <a:rPr dirty="0" sz="1200" spc="-5">
                <a:latin typeface="Times New Roman"/>
                <a:cs typeface="Times New Roman"/>
              </a:rPr>
              <a:t>travelers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efficient routes and curated lists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attractions </a:t>
            </a:r>
            <a:r>
              <a:rPr dirty="0" sz="1200">
                <a:latin typeface="Times New Roman"/>
                <a:cs typeface="Times New Roman"/>
              </a:rPr>
              <a:t>within their </a:t>
            </a:r>
            <a:r>
              <a:rPr dirty="0" sz="1200" spc="-5">
                <a:latin typeface="Times New Roman"/>
                <a:cs typeface="Times New Roman"/>
              </a:rPr>
              <a:t>destination. Our approach utilized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clustering algorithms, </a:t>
            </a:r>
            <a:r>
              <a:rPr dirty="0" sz="1200">
                <a:latin typeface="Times New Roman"/>
                <a:cs typeface="Times New Roman"/>
              </a:rPr>
              <a:t>including </a:t>
            </a:r>
            <a:r>
              <a:rPr dirty="0" sz="1200" spc="-5">
                <a:latin typeface="Times New Roman"/>
                <a:cs typeface="Times New Roman"/>
              </a:rPr>
              <a:t>agglomerative </a:t>
            </a:r>
            <a:r>
              <a:rPr dirty="0" sz="1200">
                <a:latin typeface="Times New Roman"/>
                <a:cs typeface="Times New Roman"/>
              </a:rPr>
              <a:t>clustering and K-Means, to group nearby </a:t>
            </a:r>
            <a:r>
              <a:rPr dirty="0" sz="1200" spc="-5">
                <a:latin typeface="Times New Roman"/>
                <a:cs typeface="Times New Roman"/>
              </a:rPr>
              <a:t>points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facilitating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seamless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well-organized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day</a:t>
            </a:r>
            <a:r>
              <a:rPr dirty="0" sz="1200">
                <a:latin typeface="Times New Roman"/>
                <a:cs typeface="Times New Roman"/>
              </a:rPr>
              <a:t> plans.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combination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data-driven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strategies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robust route </a:t>
            </a:r>
            <a:r>
              <a:rPr dirty="0" sz="1200" spc="-5">
                <a:latin typeface="Times New Roman"/>
                <a:cs typeface="Times New Roman"/>
              </a:rPr>
              <a:t>optimization showcases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potential of using </a:t>
            </a:r>
            <a:r>
              <a:rPr dirty="0" sz="1200" spc="-5">
                <a:latin typeface="Times New Roman"/>
                <a:cs typeface="Times New Roman"/>
              </a:rPr>
              <a:t>advanced algorithms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updates</a:t>
            </a:r>
            <a:r>
              <a:rPr dirty="0" sz="1200">
                <a:latin typeface="Times New Roman"/>
                <a:cs typeface="Times New Roman"/>
              </a:rPr>
              <a:t> to </a:t>
            </a:r>
            <a:r>
              <a:rPr dirty="0" sz="1200" spc="-5">
                <a:latin typeface="Times New Roman"/>
                <a:cs typeface="Times New Roman"/>
              </a:rPr>
              <a:t>redefine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planning.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algn="just" marL="12700" marR="7620">
              <a:lnSpc>
                <a:spcPct val="143600"/>
              </a:lnSpc>
            </a:pPr>
            <a:r>
              <a:rPr dirty="0" sz="1200" spc="-5">
                <a:latin typeface="Times New Roman"/>
                <a:cs typeface="Times New Roman"/>
              </a:rPr>
              <a:t>Overall, JourneyCraft successfully demonstrates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value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using </a:t>
            </a:r>
            <a:r>
              <a:rPr dirty="0" sz="1200" spc="-5">
                <a:latin typeface="Times New Roman"/>
                <a:cs typeface="Times New Roman"/>
              </a:rPr>
              <a:t>data </a:t>
            </a:r>
            <a:r>
              <a:rPr dirty="0" sz="1200">
                <a:latin typeface="Times New Roman"/>
                <a:cs typeface="Times New Roman"/>
              </a:rPr>
              <a:t>science </a:t>
            </a:r>
            <a:r>
              <a:rPr dirty="0" sz="1200" spc="-5">
                <a:latin typeface="Times New Roman"/>
                <a:cs typeface="Times New Roman"/>
              </a:rPr>
              <a:t>and modern API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integrations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tackle the complexities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itinerary optimization.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project is </a:t>
            </a:r>
            <a:r>
              <a:rPr dirty="0" sz="1200">
                <a:latin typeface="Times New Roman"/>
                <a:cs typeface="Times New Roman"/>
              </a:rPr>
              <a:t>a step </a:t>
            </a:r>
            <a:r>
              <a:rPr dirty="0" sz="1200" spc="-5">
                <a:latin typeface="Times New Roman"/>
                <a:cs typeface="Times New Roman"/>
              </a:rPr>
              <a:t>toward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smarter,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efficient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planning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 that </a:t>
            </a:r>
            <a:r>
              <a:rPr dirty="0" sz="1200" spc="-5">
                <a:latin typeface="Times New Roman"/>
                <a:cs typeface="Times New Roman"/>
              </a:rPr>
              <a:t>cater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preferences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while </a:t>
            </a:r>
            <a:r>
              <a:rPr dirty="0" sz="1200" spc="-5">
                <a:latin typeface="Times New Roman"/>
                <a:cs typeface="Times New Roman"/>
              </a:rPr>
              <a:t>optimizing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5">
                <a:latin typeface="Times New Roman"/>
                <a:cs typeface="Times New Roman"/>
              </a:rPr>
              <a:t> 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convenience.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>
                <a:latin typeface="Times New Roman"/>
                <a:cs typeface="Times New Roman"/>
              </a:rPr>
              <a:t>Future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</a:t>
            </a:r>
            <a:endParaRPr sz="1200">
              <a:latin typeface="Times New Roman"/>
              <a:cs typeface="Times New Roman"/>
            </a:endParaRPr>
          </a:p>
          <a:p>
            <a:pPr algn="just" marL="12700" marR="8890">
              <a:lnSpc>
                <a:spcPct val="1435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JourneyCraft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project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opens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several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avenues</a:t>
            </a:r>
            <a:r>
              <a:rPr dirty="0" sz="1200">
                <a:latin typeface="Times New Roman"/>
                <a:cs typeface="Times New Roman"/>
              </a:rPr>
              <a:t> 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future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enhancements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improvements: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algn="just" marL="469265" marR="7620" indent="-228600">
              <a:lnSpc>
                <a:spcPct val="143800"/>
              </a:lnSpc>
              <a:buSzPct val="83333"/>
              <a:buChar char="•"/>
              <a:tabLst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Enhanced Personalization: Incorporating user preferences and historical data </a:t>
            </a:r>
            <a:r>
              <a:rPr dirty="0" sz="1200">
                <a:latin typeface="Times New Roman"/>
                <a:cs typeface="Times New Roman"/>
              </a:rPr>
              <a:t>to provide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 </a:t>
            </a:r>
            <a:r>
              <a:rPr dirty="0" sz="1200" spc="-5">
                <a:latin typeface="Times New Roman"/>
                <a:cs typeface="Times New Roman"/>
              </a:rPr>
              <a:t>personalized recommendations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attractions, restaurants, and </a:t>
            </a:r>
            <a:r>
              <a:rPr dirty="0" sz="1200">
                <a:latin typeface="Times New Roman"/>
                <a:cs typeface="Times New Roman"/>
              </a:rPr>
              <a:t>activities </a:t>
            </a:r>
            <a:r>
              <a:rPr dirty="0" sz="1200" spc="-5">
                <a:latin typeface="Times New Roman"/>
                <a:cs typeface="Times New Roman"/>
              </a:rPr>
              <a:t>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past behavior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interests.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11771"/>
            <a:ext cx="6089650" cy="4107179"/>
          </a:xfrm>
          <a:prstGeom prst="rect">
            <a:avLst/>
          </a:prstGeom>
        </p:spPr>
        <p:txBody>
          <a:bodyPr wrap="square" lIns="0" tIns="469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 marL="556260" indent="-229235">
              <a:lnSpc>
                <a:spcPct val="100000"/>
              </a:lnSpc>
              <a:spcBef>
                <a:spcPts val="360"/>
              </a:spcBef>
              <a:buSzPct val="83333"/>
              <a:buChar char="•"/>
              <a:tabLst>
                <a:tab pos="556260" algn="l"/>
                <a:tab pos="556895" algn="l"/>
              </a:tabLst>
            </a:pPr>
            <a:r>
              <a:rPr dirty="0" sz="1200" spc="-5">
                <a:latin typeface="Times New Roman"/>
                <a:cs typeface="Times New Roman"/>
              </a:rPr>
              <a:t>Machine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Learning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Predictive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Analysis: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Utilizing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machine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learning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models</a:t>
            </a:r>
            <a:r>
              <a:rPr dirty="0" sz="1200" spc="1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</a:t>
            </a:r>
            <a:endParaRPr sz="1200">
              <a:latin typeface="Times New Roman"/>
              <a:cs typeface="Times New Roman"/>
            </a:endParaRPr>
          </a:p>
          <a:p>
            <a:pPr marL="556260" marR="5715">
              <a:lnSpc>
                <a:spcPts val="2080"/>
              </a:lnSpc>
              <a:spcBef>
                <a:spcPts val="160"/>
              </a:spcBef>
            </a:pP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conditions,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wait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attractions,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even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popular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times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visit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certain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locations.</a:t>
            </a:r>
            <a:r>
              <a:rPr dirty="0" sz="1200">
                <a:latin typeface="Times New Roman"/>
                <a:cs typeface="Times New Roman"/>
              </a:rPr>
              <a:t> This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would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further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refine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recommendations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provided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algn="just" marL="556260" marR="5080" indent="-228600">
              <a:lnSpc>
                <a:spcPct val="143800"/>
              </a:lnSpc>
              <a:buSzPct val="83333"/>
              <a:buChar char="•"/>
              <a:tabLst>
                <a:tab pos="556895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Integration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Local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Services: Expanding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system </a:t>
            </a:r>
            <a:r>
              <a:rPr dirty="0" sz="1200">
                <a:latin typeface="Times New Roman"/>
                <a:cs typeface="Times New Roman"/>
              </a:rPr>
              <a:t>to include </a:t>
            </a:r>
            <a:r>
              <a:rPr dirty="0" sz="1200" spc="-5">
                <a:latin typeface="Times New Roman"/>
                <a:cs typeface="Times New Roman"/>
              </a:rPr>
              <a:t>local transportation </a:t>
            </a:r>
            <a:r>
              <a:rPr dirty="0" sz="1200">
                <a:latin typeface="Times New Roman"/>
                <a:cs typeface="Times New Roman"/>
              </a:rPr>
              <a:t> options,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restaurant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reservations,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ticket</a:t>
            </a:r>
            <a:r>
              <a:rPr dirty="0" sz="1200">
                <a:latin typeface="Times New Roman"/>
                <a:cs typeface="Times New Roman"/>
              </a:rPr>
              <a:t> booking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attractions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make the </a:t>
            </a:r>
            <a:r>
              <a:rPr dirty="0" sz="1200" spc="-5">
                <a:latin typeface="Times New Roman"/>
                <a:cs typeface="Times New Roman"/>
              </a:rPr>
              <a:t>travel </a:t>
            </a:r>
            <a:r>
              <a:rPr dirty="0" sz="1200">
                <a:latin typeface="Times New Roman"/>
                <a:cs typeface="Times New Roman"/>
              </a:rPr>
              <a:t> planning</a:t>
            </a:r>
            <a:r>
              <a:rPr dirty="0" sz="1200" spc="-5">
                <a:latin typeface="Times New Roman"/>
                <a:cs typeface="Times New Roman"/>
              </a:rPr>
              <a:t> experience </a:t>
            </a:r>
            <a:r>
              <a:rPr dirty="0" sz="1200">
                <a:latin typeface="Times New Roman"/>
                <a:cs typeface="Times New Roman"/>
              </a:rPr>
              <a:t>even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comprehensive.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algn="just" marL="556260" marR="5080" indent="-228600">
              <a:lnSpc>
                <a:spcPct val="143700"/>
              </a:lnSpc>
              <a:buSzPct val="83333"/>
              <a:buChar char="•"/>
              <a:tabLst>
                <a:tab pos="556895" algn="l"/>
              </a:tabLst>
            </a:pPr>
            <a:r>
              <a:rPr dirty="0" sz="1200" spc="-5">
                <a:latin typeface="Times New Roman"/>
                <a:cs typeface="Times New Roman"/>
              </a:rPr>
              <a:t>Interactive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Experience: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Developing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interactive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intuitive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interface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allows travelers </a:t>
            </a:r>
            <a:r>
              <a:rPr dirty="0" sz="1200">
                <a:latin typeface="Times New Roman"/>
                <a:cs typeface="Times New Roman"/>
              </a:rPr>
              <a:t>to customize their </a:t>
            </a:r>
            <a:r>
              <a:rPr dirty="0" sz="1200" spc="-5">
                <a:latin typeface="Times New Roman"/>
                <a:cs typeface="Times New Roman"/>
              </a:rPr>
              <a:t>itineraries easily, receive notifications about </a:t>
            </a:r>
            <a:r>
              <a:rPr dirty="0" sz="1200">
                <a:latin typeface="Times New Roman"/>
                <a:cs typeface="Times New Roman"/>
              </a:rPr>
              <a:t>route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changes,</a:t>
            </a:r>
            <a:r>
              <a:rPr dirty="0" sz="1200">
                <a:latin typeface="Times New Roman"/>
                <a:cs typeface="Times New Roman"/>
              </a:rPr>
              <a:t> or get </a:t>
            </a:r>
            <a:r>
              <a:rPr dirty="0" sz="1200" spc="-5">
                <a:latin typeface="Times New Roman"/>
                <a:cs typeface="Times New Roman"/>
              </a:rPr>
              <a:t>updates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algn="just" marL="556260" marR="5715" indent="-228600">
              <a:lnSpc>
                <a:spcPct val="143800"/>
              </a:lnSpc>
              <a:buSzPct val="83333"/>
              <a:buChar char="•"/>
              <a:tabLst>
                <a:tab pos="556895" algn="l"/>
              </a:tabLst>
            </a:pPr>
            <a:r>
              <a:rPr dirty="0" sz="1200">
                <a:latin typeface="Times New Roman"/>
                <a:cs typeface="Times New Roman"/>
              </a:rPr>
              <a:t>Exploring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Advanced</a:t>
            </a:r>
            <a:r>
              <a:rPr dirty="0" sz="1200">
                <a:latin typeface="Times New Roman"/>
                <a:cs typeface="Times New Roman"/>
              </a:rPr>
              <a:t> Algorithms: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Experimenting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sophisticated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algorithms, such as reinforcement </a:t>
            </a:r>
            <a:r>
              <a:rPr dirty="0" sz="1200">
                <a:latin typeface="Times New Roman"/>
                <a:cs typeface="Times New Roman"/>
              </a:rPr>
              <a:t>learning, for continuous </a:t>
            </a:r>
            <a:r>
              <a:rPr dirty="0" sz="1200" spc="-5">
                <a:latin typeface="Times New Roman"/>
                <a:cs typeface="Times New Roman"/>
              </a:rPr>
              <a:t>itinerary adjustments based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real-time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feedback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dynamic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environmental</a:t>
            </a:r>
            <a:r>
              <a:rPr dirty="0" sz="1200">
                <a:latin typeface="Times New Roman"/>
                <a:cs typeface="Times New Roman"/>
              </a:rPr>
              <a:t> conditions.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2134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783132" y="1311910"/>
            <a:ext cx="6007735" cy="62064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3030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CHAPTER</a:t>
            </a:r>
            <a:r>
              <a:rPr dirty="0" sz="1300" spc="-35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  <a:p>
            <a:pPr algn="ctr" marR="138430">
              <a:lnSpc>
                <a:spcPct val="100000"/>
              </a:lnSpc>
              <a:spcBef>
                <a:spcPts val="1235"/>
              </a:spcBef>
            </a:pPr>
            <a:r>
              <a:rPr dirty="0" sz="1300" spc="-5" b="1">
                <a:latin typeface="Times New Roman"/>
                <a:cs typeface="Times New Roman"/>
              </a:rPr>
              <a:t>PROBLEM</a:t>
            </a:r>
            <a:r>
              <a:rPr dirty="0" sz="1300" spc="-30" b="1">
                <a:latin typeface="Times New Roman"/>
                <a:cs typeface="Times New Roman"/>
              </a:rPr>
              <a:t> </a:t>
            </a:r>
            <a:r>
              <a:rPr dirty="0" sz="1300" spc="-5" b="1">
                <a:latin typeface="Times New Roman"/>
                <a:cs typeface="Times New Roman"/>
              </a:rPr>
              <a:t>DEFINITION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00">
              <a:latin typeface="Times New Roman"/>
              <a:cs typeface="Times New Roman"/>
            </a:endParaRPr>
          </a:p>
          <a:p>
            <a:pPr marL="113030" marR="91440" indent="-100965">
              <a:lnSpc>
                <a:spcPct val="145000"/>
              </a:lnSpc>
              <a:buChar char="•"/>
              <a:tabLst>
                <a:tab pos="113664" algn="l"/>
              </a:tabLst>
            </a:pPr>
            <a:r>
              <a:rPr dirty="0" sz="1200" spc="-5">
                <a:latin typeface="Times New Roman"/>
                <a:cs typeface="Times New Roman"/>
              </a:rPr>
              <a:t>Definite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made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last </a:t>
            </a:r>
            <a:r>
              <a:rPr dirty="0" sz="1200" spc="-5">
                <a:latin typeface="Times New Roman"/>
                <a:cs typeface="Times New Roman"/>
              </a:rPr>
              <a:t>moments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>
                <a:latin typeface="Times New Roman"/>
                <a:cs typeface="Times New Roman"/>
              </a:rPr>
              <a:t> stressful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complications due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inaccessibility </a:t>
            </a:r>
            <a:r>
              <a:rPr dirty="0" sz="1200">
                <a:latin typeface="Times New Roman"/>
                <a:cs typeface="Times New Roman"/>
              </a:rPr>
              <a:t>of information like the </a:t>
            </a:r>
            <a:r>
              <a:rPr dirty="0" sz="1200" spc="-5">
                <a:latin typeface="Times New Roman"/>
                <a:cs typeface="Times New Roman"/>
              </a:rPr>
              <a:t>weather forecast, festivals </a:t>
            </a:r>
            <a:r>
              <a:rPr dirty="0" sz="1200">
                <a:latin typeface="Times New Roman"/>
                <a:cs typeface="Times New Roman"/>
              </a:rPr>
              <a:t>in the </a:t>
            </a:r>
            <a:r>
              <a:rPr dirty="0" sz="1200" spc="-5">
                <a:latin typeface="Times New Roman"/>
                <a:cs typeface="Times New Roman"/>
              </a:rPr>
              <a:t>circle </a:t>
            </a:r>
            <a:r>
              <a:rPr dirty="0" sz="1200">
                <a:latin typeface="Times New Roman"/>
                <a:cs typeface="Times New Roman"/>
              </a:rPr>
              <a:t>of the </a:t>
            </a:r>
            <a:r>
              <a:rPr dirty="0" sz="1200" spc="-5">
                <a:latin typeface="Times New Roman"/>
                <a:cs typeface="Times New Roman"/>
              </a:rPr>
              <a:t>holiday and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available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places</a:t>
            </a:r>
            <a:r>
              <a:rPr dirty="0" sz="1200">
                <a:latin typeface="Times New Roman"/>
                <a:cs typeface="Times New Roman"/>
              </a:rPr>
              <a:t> of interest.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113030" marR="196850" indent="-100965">
              <a:lnSpc>
                <a:spcPct val="145400"/>
              </a:lnSpc>
              <a:buChar char="•"/>
              <a:tabLst>
                <a:tab pos="113664" algn="l"/>
              </a:tabLst>
            </a:pPr>
            <a:r>
              <a:rPr dirty="0" sz="1200" spc="-5">
                <a:latin typeface="Times New Roman"/>
                <a:cs typeface="Times New Roman"/>
              </a:rPr>
              <a:t>However, insufficient information about </a:t>
            </a:r>
            <a:r>
              <a:rPr dirty="0" sz="1200">
                <a:latin typeface="Times New Roman"/>
                <a:cs typeface="Times New Roman"/>
              </a:rPr>
              <a:t>the destination </a:t>
            </a:r>
            <a:r>
              <a:rPr dirty="0" sz="1200" spc="-5">
                <a:latin typeface="Times New Roman"/>
                <a:cs typeface="Times New Roman"/>
              </a:rPr>
              <a:t>often </a:t>
            </a:r>
            <a:r>
              <a:rPr dirty="0" sz="1200">
                <a:latin typeface="Times New Roman"/>
                <a:cs typeface="Times New Roman"/>
              </a:rPr>
              <a:t>brings </a:t>
            </a:r>
            <a:r>
              <a:rPr dirty="0" sz="1200" spc="-5">
                <a:latin typeface="Times New Roman"/>
                <a:cs typeface="Times New Roman"/>
              </a:rPr>
              <a:t>about the less interesting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experience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travelers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may</a:t>
            </a:r>
            <a:r>
              <a:rPr dirty="0" sz="1200">
                <a:latin typeface="Times New Roman"/>
                <a:cs typeface="Times New Roman"/>
              </a:rPr>
              <a:t> be unaware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various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important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points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interest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events,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which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causes</a:t>
            </a:r>
            <a:r>
              <a:rPr dirty="0" sz="1200">
                <a:latin typeface="Times New Roman"/>
                <a:cs typeface="Times New Roman"/>
              </a:rPr>
              <a:t> worry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dissatisfaction.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Times New Roman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algn="just" marL="113030" marR="22225" indent="-100965">
              <a:lnSpc>
                <a:spcPct val="145400"/>
              </a:lnSpc>
              <a:buChar char="•"/>
              <a:tabLst>
                <a:tab pos="113664" algn="l"/>
              </a:tabLst>
            </a:pPr>
            <a:r>
              <a:rPr dirty="0" sz="1200" spc="-5">
                <a:latin typeface="Times New Roman"/>
                <a:cs typeface="Times New Roman"/>
              </a:rPr>
              <a:t>Furnishing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information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weather forecasts, local events,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best destination offers </a:t>
            </a:r>
            <a:r>
              <a:rPr dirty="0" sz="1200">
                <a:latin typeface="Times New Roman"/>
                <a:cs typeface="Times New Roman"/>
              </a:rPr>
              <a:t>without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need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search here and there will greatly </a:t>
            </a:r>
            <a:r>
              <a:rPr dirty="0" sz="1200">
                <a:latin typeface="Times New Roman"/>
                <a:cs typeface="Times New Roman"/>
              </a:rPr>
              <a:t>make the last-minute trip planning </a:t>
            </a:r>
            <a:r>
              <a:rPr dirty="0" sz="1200" spc="-5">
                <a:latin typeface="Times New Roman"/>
                <a:cs typeface="Times New Roman"/>
              </a:rPr>
              <a:t>experience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user-friendly,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&amp; </a:t>
            </a:r>
            <a:r>
              <a:rPr dirty="0" sz="1200" spc="-5">
                <a:latin typeface="Times New Roman"/>
                <a:cs typeface="Times New Roman"/>
              </a:rPr>
              <a:t>hence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travelers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will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savor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 trips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fullest.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</a:pPr>
            <a:endParaRPr sz="1000">
              <a:latin typeface="Times New Roman"/>
              <a:cs typeface="Times New Roman"/>
            </a:endParaRPr>
          </a:p>
          <a:p>
            <a:pPr marL="113030" marR="255270" indent="-100965">
              <a:lnSpc>
                <a:spcPct val="146000"/>
              </a:lnSpc>
              <a:spcBef>
                <a:spcPts val="5"/>
              </a:spcBef>
              <a:buChar char="•"/>
              <a:tabLst>
                <a:tab pos="113664" algn="l"/>
              </a:tabLst>
            </a:pPr>
            <a:r>
              <a:rPr dirty="0" sz="1200" spc="-5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address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mentioned</a:t>
            </a:r>
            <a:r>
              <a:rPr dirty="0" sz="1200" spc="-5">
                <a:latin typeface="Times New Roman"/>
                <a:cs typeface="Times New Roman"/>
              </a:rPr>
              <a:t> issues,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designed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such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travelers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input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destinations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spc="-5">
                <a:latin typeface="Times New Roman"/>
                <a:cs typeface="Times New Roman"/>
              </a:rPr>
              <a:t>case.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marL="113030" marR="727710" indent="-100965">
              <a:lnSpc>
                <a:spcPct val="145000"/>
              </a:lnSpc>
              <a:spcBef>
                <a:spcPts val="5"/>
              </a:spcBef>
              <a:buChar char="•"/>
              <a:tabLst>
                <a:tab pos="113664" algn="l"/>
              </a:tabLst>
            </a:pPr>
            <a:r>
              <a:rPr dirty="0" sz="1200" spc="-5">
                <a:latin typeface="Times New Roman"/>
                <a:cs typeface="Times New Roman"/>
              </a:rPr>
              <a:t>Use</a:t>
            </a:r>
            <a:r>
              <a:rPr dirty="0" sz="1200" spc="-10">
                <a:latin typeface="Times New Roman"/>
                <a:cs typeface="Times New Roman"/>
              </a:rPr>
              <a:t> APIs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traffic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weather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forecasts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keep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travelers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informed with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up-to-date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information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about</a:t>
            </a:r>
            <a:r>
              <a:rPr dirty="0" sz="1200">
                <a:latin typeface="Times New Roman"/>
                <a:cs typeface="Times New Roman"/>
              </a:rPr>
              <a:t> their</a:t>
            </a:r>
            <a:r>
              <a:rPr dirty="0" sz="1200" spc="-5">
                <a:latin typeface="Times New Roman"/>
                <a:cs typeface="Times New Roman"/>
              </a:rPr>
              <a:t> 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schedule.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algn="just" marL="113030" marR="80010" indent="-100965">
              <a:lnSpc>
                <a:spcPct val="145000"/>
              </a:lnSpc>
              <a:buChar char="•"/>
              <a:tabLst>
                <a:tab pos="113664" algn="l"/>
              </a:tabLst>
            </a:pPr>
            <a:r>
              <a:rPr dirty="0" sz="1200" spc="-5">
                <a:latin typeface="Times New Roman"/>
                <a:cs typeface="Times New Roman"/>
              </a:rPr>
              <a:t>Feature </a:t>
            </a:r>
            <a:r>
              <a:rPr dirty="0" sz="1200">
                <a:latin typeface="Times New Roman"/>
                <a:cs typeface="Times New Roman"/>
              </a:rPr>
              <a:t>the hotels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restaurants in the </a:t>
            </a:r>
            <a:r>
              <a:rPr dirty="0" sz="1200" spc="-5">
                <a:latin typeface="Times New Roman"/>
                <a:cs typeface="Times New Roman"/>
              </a:rPr>
              <a:t>areas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>
                <a:latin typeface="Times New Roman"/>
                <a:cs typeface="Times New Roman"/>
              </a:rPr>
              <a:t>to be </a:t>
            </a:r>
            <a:r>
              <a:rPr dirty="0" sz="1200" spc="-5">
                <a:latin typeface="Times New Roman"/>
                <a:cs typeface="Times New Roman"/>
              </a:rPr>
              <a:t>explored, </a:t>
            </a:r>
            <a:r>
              <a:rPr dirty="0" sz="1200">
                <a:latin typeface="Times New Roman"/>
                <a:cs typeface="Times New Roman"/>
              </a:rPr>
              <a:t>this should </a:t>
            </a:r>
            <a:r>
              <a:rPr dirty="0" sz="1200" spc="-5">
                <a:latin typeface="Times New Roman"/>
                <a:cs typeface="Times New Roman"/>
              </a:rPr>
              <a:t>augment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general </a:t>
            </a:r>
            <a:r>
              <a:rPr dirty="0" sz="1200">
                <a:latin typeface="Times New Roman"/>
                <a:cs typeface="Times New Roman"/>
              </a:rPr>
              <a:t>trip </a:t>
            </a:r>
            <a:r>
              <a:rPr dirty="0" sz="1200" spc="-5">
                <a:latin typeface="Times New Roman"/>
                <a:cs typeface="Times New Roman"/>
              </a:rPr>
              <a:t>experiences</a:t>
            </a:r>
            <a:r>
              <a:rPr dirty="0" sz="1200">
                <a:latin typeface="Times New Roman"/>
                <a:cs typeface="Times New Roman"/>
              </a:rPr>
              <a:t> for the </a:t>
            </a:r>
            <a:r>
              <a:rPr dirty="0" sz="1200" spc="-5">
                <a:latin typeface="Times New Roman"/>
                <a:cs typeface="Times New Roman"/>
              </a:rPr>
              <a:t>users.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Times New Roman"/>
              <a:buChar char="•"/>
            </a:pPr>
            <a:endParaRPr sz="1050">
              <a:latin typeface="Times New Roman"/>
              <a:cs typeface="Times New Roman"/>
            </a:endParaRPr>
          </a:p>
          <a:p>
            <a:pPr algn="just" marL="113030" marR="5080" indent="-100965">
              <a:lnSpc>
                <a:spcPct val="145200"/>
              </a:lnSpc>
              <a:buChar char="•"/>
              <a:tabLst>
                <a:tab pos="113664" algn="l"/>
              </a:tabLst>
            </a:pPr>
            <a:r>
              <a:rPr dirty="0" sz="1200">
                <a:latin typeface="Times New Roman"/>
                <a:cs typeface="Times New Roman"/>
              </a:rPr>
              <a:t>Equip </a:t>
            </a:r>
            <a:r>
              <a:rPr dirty="0" sz="1200" spc="-5">
                <a:latin typeface="Times New Roman"/>
                <a:cs typeface="Times New Roman"/>
              </a:rPr>
              <a:t>users </a:t>
            </a:r>
            <a:r>
              <a:rPr dirty="0" sz="1200">
                <a:latin typeface="Times New Roman"/>
                <a:cs typeface="Times New Roman"/>
              </a:rPr>
              <a:t>with a tool for </a:t>
            </a:r>
            <a:r>
              <a:rPr dirty="0" sz="1200" spc="-5">
                <a:latin typeface="Times New Roman"/>
                <a:cs typeface="Times New Roman"/>
              </a:rPr>
              <a:t>immediate access </a:t>
            </a:r>
            <a:r>
              <a:rPr dirty="0" sz="1200">
                <a:latin typeface="Times New Roman"/>
                <a:cs typeface="Times New Roman"/>
              </a:rPr>
              <a:t>to data on nearby </a:t>
            </a:r>
            <a:r>
              <a:rPr dirty="0" sz="1200" spc="-5">
                <a:latin typeface="Times New Roman"/>
                <a:cs typeface="Times New Roman"/>
              </a:rPr>
              <a:t>festivals </a:t>
            </a:r>
            <a:r>
              <a:rPr dirty="0" sz="1200">
                <a:latin typeface="Times New Roman"/>
                <a:cs typeface="Times New Roman"/>
              </a:rPr>
              <a:t>and </a:t>
            </a:r>
            <a:r>
              <a:rPr dirty="0" sz="1200" spc="-5">
                <a:latin typeface="Times New Roman"/>
                <a:cs typeface="Times New Roman"/>
              </a:rPr>
              <a:t>events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optimize </a:t>
            </a:r>
            <a:r>
              <a:rPr dirty="0" sz="1200">
                <a:latin typeface="Times New Roman"/>
                <a:cs typeface="Times New Roman"/>
              </a:rPr>
              <a:t> their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trips.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1796" y="746252"/>
            <a:ext cx="20180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-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 spc="-15">
                <a:latin typeface="Arial MT"/>
                <a:cs typeface="Arial MT"/>
              </a:rPr>
              <a:t> </a:t>
            </a:r>
            <a:r>
              <a:rPr dirty="0" sz="900">
                <a:latin typeface="Arial MT"/>
                <a:cs typeface="Arial MT"/>
              </a:rPr>
              <a:t>craft</a:t>
            </a:r>
            <a:r>
              <a:rPr dirty="0" sz="900" spc="-5">
                <a:latin typeface="Arial MT"/>
                <a:cs typeface="Arial MT"/>
              </a:rPr>
              <a:t> your perfect</a:t>
            </a:r>
            <a:r>
              <a:rPr dirty="0" sz="900" spc="5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  <p:sp>
        <p:nvSpPr>
          <p:cNvPr id="3" name="object 3"/>
          <p:cNvSpPr txBox="1"/>
          <p:nvPr/>
        </p:nvSpPr>
        <p:spPr>
          <a:xfrm>
            <a:off x="1532889" y="1360677"/>
            <a:ext cx="4487545" cy="55251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95"/>
              </a:spcBef>
            </a:pPr>
            <a:r>
              <a:rPr dirty="0" sz="1300" spc="-5" b="1">
                <a:latin typeface="Times New Roman"/>
                <a:cs typeface="Times New Roman"/>
              </a:rPr>
              <a:t>REFERENCES</a:t>
            </a:r>
            <a:endParaRPr sz="1300">
              <a:latin typeface="Times New Roman"/>
              <a:cs typeface="Times New Roman"/>
            </a:endParaRPr>
          </a:p>
          <a:p>
            <a:pPr algn="just" marL="240665" marR="5080" indent="-228600">
              <a:lnSpc>
                <a:spcPct val="96300"/>
              </a:lnSpc>
              <a:spcBef>
                <a:spcPts val="70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Jia,J.,Chen,Y.,Liu,Y.,&amp;Khamis,A.(2022,March).TripItineraryPlannin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g:ABio-inspiredMetaheuristic Approach.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2022 IEEE International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Conference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 </a:t>
            </a:r>
            <a:r>
              <a:rPr dirty="0" sz="1200" spc="-5">
                <a:latin typeface="Times New Roman"/>
                <a:cs typeface="Times New Roman"/>
              </a:rPr>
              <a:t>Smart</a:t>
            </a:r>
            <a:r>
              <a:rPr dirty="0" sz="1200">
                <a:latin typeface="Times New Roman"/>
                <a:cs typeface="Times New Roman"/>
              </a:rPr>
              <a:t> Mobility</a:t>
            </a:r>
            <a:endParaRPr sz="1200">
              <a:latin typeface="Times New Roman"/>
              <a:cs typeface="Times New Roman"/>
            </a:endParaRPr>
          </a:p>
          <a:p>
            <a:pPr algn="just" marL="241300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(SM)(pp.32-37).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IEEE.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 marL="240665" marR="49530" indent="-228600">
              <a:lnSpc>
                <a:spcPts val="138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Mo,B.,Xu,H.,Zhuang,D.,Ma,R.,Guo,X.,&amp;Zhao,J.(2023).LargeLangu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ageModelsforTravel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Behavior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Prediction.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arXiv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preprint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arXiv:2312.00819.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240665" marR="17145" indent="-228600">
              <a:lnSpc>
                <a:spcPts val="138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Jiang,W.,&amp;Luo,J.(2022).Graphneuralnetworkfortrafficforecasting:As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urvey.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Expert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Systems</a:t>
            </a:r>
            <a:r>
              <a:rPr dirty="0" sz="1200">
                <a:latin typeface="Times New Roman"/>
                <a:cs typeface="Times New Roman"/>
              </a:rPr>
              <a:t> with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Applications,</a:t>
            </a:r>
            <a:r>
              <a:rPr dirty="0" sz="1200">
                <a:latin typeface="Times New Roman"/>
                <a:cs typeface="Times New Roman"/>
              </a:rPr>
              <a:t> 207, 117921.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Symbol"/>
              <a:buChar char=""/>
            </a:pPr>
            <a:endParaRPr sz="1050">
              <a:latin typeface="Times New Roman"/>
              <a:cs typeface="Times New Roman"/>
            </a:endParaRPr>
          </a:p>
          <a:p>
            <a:pPr marL="240665" marR="8255" indent="-228600">
              <a:lnSpc>
                <a:spcPts val="138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Xie,J.,Zhang,K.,Chen,J.,Zhu,T.,Lou,R.,Tian,Y.,...&amp;Su,Y.(2024).Trav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elplanner:Abenchmarkforreal-worldplanningwithlanguageagents.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arXiv </a:t>
            </a:r>
            <a:r>
              <a:rPr dirty="0" sz="1200">
                <a:latin typeface="Times New Roman"/>
                <a:cs typeface="Times New Roman"/>
              </a:rPr>
              <a:t>preprint </a:t>
            </a:r>
            <a:r>
              <a:rPr dirty="0" sz="1200" spc="-5">
                <a:latin typeface="Times New Roman"/>
                <a:cs typeface="Times New Roman"/>
              </a:rPr>
              <a:t>arXiv:2402.01622.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240665" marR="280670" indent="-228600">
              <a:lnSpc>
                <a:spcPct val="95900"/>
              </a:lnSpc>
              <a:spcBef>
                <a:spcPts val="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Bin,G.,Wei,L.,&amp;Zong,L.H.(2020,November).Multi-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agentitineraryplanningbasedVoronoidividing</a:t>
            </a:r>
            <a:r>
              <a:rPr dirty="0" sz="1200" spc="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Discrete</a:t>
            </a:r>
            <a:r>
              <a:rPr dirty="0" sz="1200" spc="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multi-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objective Particle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swarm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2020 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InternationalConference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on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Internet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of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Things</a:t>
            </a:r>
            <a:r>
              <a:rPr dirty="0" sz="1200" spc="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and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Intelligent 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Applications (ITIA)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(pp.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1-5).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IEEE.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240665" marR="53975" indent="-228600">
              <a:lnSpc>
                <a:spcPts val="138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 spc="-5">
                <a:latin typeface="Times New Roman"/>
                <a:cs typeface="Times New Roman"/>
              </a:rPr>
              <a:t>Tenemaza,M.,Luján-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Mora,S.,DeAntonio,A.,&amp;Ramirez,J.(2020).Improvingitineraryrecom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mendations </a:t>
            </a:r>
            <a:r>
              <a:rPr dirty="0" sz="1200">
                <a:latin typeface="Times New Roman"/>
                <a:cs typeface="Times New Roman"/>
              </a:rPr>
              <a:t>for tourists through </a:t>
            </a:r>
            <a:r>
              <a:rPr dirty="0" sz="1200" spc="-5">
                <a:latin typeface="Times New Roman"/>
                <a:cs typeface="Times New Roman"/>
              </a:rPr>
              <a:t>metaheuristic </a:t>
            </a:r>
            <a:r>
              <a:rPr dirty="0" sz="1200">
                <a:latin typeface="Times New Roman"/>
                <a:cs typeface="Times New Roman"/>
              </a:rPr>
              <a:t>algorithms: an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optimizationproposal.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IEEE</a:t>
            </a:r>
            <a:r>
              <a:rPr dirty="0" sz="1200" i="1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Access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8</a:t>
            </a:r>
            <a:r>
              <a:rPr dirty="0" sz="1200">
                <a:latin typeface="Times New Roman"/>
                <a:cs typeface="Times New Roman"/>
              </a:rPr>
              <a:t>, 79003-79023.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200">
                <a:latin typeface="Times New Roman"/>
                <a:cs typeface="Times New Roman"/>
              </a:rPr>
              <a:t>Google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Scholor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8852" y="761492"/>
            <a:ext cx="5815965" cy="1522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 MT"/>
                <a:cs typeface="Arial MT"/>
              </a:rPr>
              <a:t>Journey</a:t>
            </a:r>
            <a:r>
              <a:rPr dirty="0" sz="900" spc="1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Craft-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Craft Your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Perfect</a:t>
            </a:r>
            <a:r>
              <a:rPr dirty="0" sz="900">
                <a:latin typeface="Arial MT"/>
                <a:cs typeface="Arial MT"/>
              </a:rPr>
              <a:t> </a:t>
            </a:r>
            <a:r>
              <a:rPr dirty="0" sz="900" spc="-5">
                <a:latin typeface="Arial MT"/>
                <a:cs typeface="Arial MT"/>
              </a:rPr>
              <a:t>Journey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Arial MT"/>
              <a:cs typeface="Arial MT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latin typeface="Times New Roman"/>
                <a:cs typeface="Times New Roman"/>
              </a:rPr>
              <a:t>Scope:</a:t>
            </a:r>
            <a:endParaRPr sz="1300">
              <a:latin typeface="Times New Roman"/>
              <a:cs typeface="Times New Roman"/>
            </a:endParaRPr>
          </a:p>
          <a:p>
            <a:pPr algn="just" marL="40005" marR="5080">
              <a:lnSpc>
                <a:spcPct val="138700"/>
              </a:lnSpc>
              <a:spcBef>
                <a:spcPts val="715"/>
              </a:spcBef>
            </a:pP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scope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Journey </a:t>
            </a:r>
            <a:r>
              <a:rPr dirty="0" sz="1200">
                <a:latin typeface="Times New Roman"/>
                <a:cs typeface="Times New Roman"/>
              </a:rPr>
              <a:t>Craft </a:t>
            </a:r>
            <a:r>
              <a:rPr dirty="0" sz="1200" spc="-5">
                <a:latin typeface="Times New Roman"/>
                <a:cs typeface="Times New Roman"/>
              </a:rPr>
              <a:t>includes real-time </a:t>
            </a:r>
            <a:r>
              <a:rPr dirty="0" sz="1200">
                <a:latin typeface="Times New Roman"/>
                <a:cs typeface="Times New Roman"/>
              </a:rPr>
              <a:t>data </a:t>
            </a:r>
            <a:r>
              <a:rPr dirty="0" sz="1200" spc="-5">
                <a:latin typeface="Times New Roman"/>
                <a:cs typeface="Times New Roman"/>
              </a:rPr>
              <a:t>integration </a:t>
            </a:r>
            <a:r>
              <a:rPr dirty="0" sz="1200">
                <a:latin typeface="Times New Roman"/>
                <a:cs typeface="Times New Roman"/>
              </a:rPr>
              <a:t>for </a:t>
            </a:r>
            <a:r>
              <a:rPr dirty="0" sz="1200" spc="-5">
                <a:latin typeface="Times New Roman"/>
                <a:cs typeface="Times New Roman"/>
              </a:rPr>
              <a:t>weather, traffic, and </a:t>
            </a:r>
            <a:r>
              <a:rPr dirty="0" sz="1200">
                <a:latin typeface="Times New Roman"/>
                <a:cs typeface="Times New Roman"/>
              </a:rPr>
              <a:t>events,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personalized multi-destination itineraries.Future </a:t>
            </a:r>
            <a:r>
              <a:rPr dirty="0" sz="1200">
                <a:latin typeface="Times New Roman"/>
                <a:cs typeface="Times New Roman"/>
              </a:rPr>
              <a:t>expansions may include booking </a:t>
            </a:r>
            <a:r>
              <a:rPr dirty="0" sz="1200" spc="-5">
                <a:latin typeface="Times New Roman"/>
                <a:cs typeface="Times New Roman"/>
              </a:rPr>
              <a:t>integration,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user feedback,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supporting multiple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languages.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Dept.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CSE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June</a:t>
            </a:r>
            <a:r>
              <a:rPr dirty="0" spc="-35"/>
              <a:t> </a:t>
            </a:r>
            <a:r>
              <a:rPr dirty="0"/>
              <a:t>-</a:t>
            </a:r>
            <a:r>
              <a:rPr dirty="0" spc="-25"/>
              <a:t> </a:t>
            </a:r>
            <a:r>
              <a:rPr dirty="0" spc="-5"/>
              <a:t>November,</a:t>
            </a:r>
            <a:r>
              <a:rPr dirty="0" spc="-35"/>
              <a:t> </a:t>
            </a:r>
            <a:r>
              <a:rPr dirty="0" spc="-5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P</a:t>
            </a:r>
            <a:r>
              <a:rPr dirty="0" spc="30"/>
              <a:t> </a:t>
            </a:r>
            <a:r>
              <a:rPr dirty="0" spc="-5"/>
              <a:t>a</a:t>
            </a:r>
            <a:r>
              <a:rPr dirty="0" spc="40"/>
              <a:t> </a:t>
            </a:r>
            <a:r>
              <a:rPr dirty="0" spc="-5"/>
              <a:t>g</a:t>
            </a:r>
            <a:r>
              <a:rPr dirty="0" spc="40"/>
              <a:t> </a:t>
            </a:r>
            <a:r>
              <a:rPr dirty="0" spc="-5"/>
              <a:t>e</a:t>
            </a:r>
            <a:r>
              <a:rPr dirty="0" spc="285"/>
              <a:t> </a:t>
            </a:r>
            <a:r>
              <a:rPr dirty="0">
                <a:solidFill>
                  <a:srgbClr val="000000"/>
                </a:solidFill>
              </a:rPr>
              <a:t>|</a:t>
            </a:r>
            <a:r>
              <a:rPr dirty="0" spc="-15">
                <a:solidFill>
                  <a:srgbClr val="000000"/>
                </a:solidFill>
              </a:rPr>
              <a:t> </a:t>
            </a:r>
            <a:fld id="{81D60167-4931-47E6-BA6A-407CBD079E47}" type="slidenum">
              <a:rPr dirty="0" spc="-5" b="1">
                <a:solidFill>
                  <a:srgbClr val="000000"/>
                </a:solidFill>
                <a:latin typeface="Arial"/>
                <a:cs typeface="Arial"/>
              </a:rPr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KAUSHIK C</dc:creator>
  <dc:title>final report</dc:title>
  <dcterms:created xsi:type="dcterms:W3CDTF">2024-11-21T08:23:19Z</dcterms:created>
  <dcterms:modified xsi:type="dcterms:W3CDTF">2024-11-21T08:23:19Z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2024-11-21T00:00:00Z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2024-11-21T00:00:00Z</vt:filetime>
  </property>
</Properties>
</file>