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2" r:id="rId7"/>
    <p:sldId id="261" r:id="rId8"/>
    <p:sldId id="264" r:id="rId9"/>
    <p:sldId id="265" r:id="rId10"/>
    <p:sldId id="260" r:id="rId11"/>
    <p:sldId id="268" r:id="rId12"/>
    <p:sldId id="269" r:id="rId13"/>
    <p:sldId id="270" r:id="rId14"/>
    <p:sldId id="271" r:id="rId15"/>
    <p:sldId id="267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087" y="2709545"/>
            <a:ext cx="10943167" cy="1082675"/>
          </a:xfrm>
        </p:spPr>
        <p:txBody>
          <a:bodyPr/>
          <a:lstStyle/>
          <a:p>
            <a:pPr algn="ctr"/>
            <a:r>
              <a:rPr lang="en-IN" altLang="en-US" b="1" dirty="0"/>
              <a:t>A brief overview of working, application and benefits of containerization</a:t>
            </a:r>
            <a:endParaRPr lang="en-I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945" y="4201795"/>
            <a:ext cx="10949305" cy="2208530"/>
          </a:xfrm>
        </p:spPr>
        <p:txBody>
          <a:bodyPr/>
          <a:lstStyle/>
          <a:p>
            <a:r>
              <a:rPr lang="en-IN" altLang="en-US" sz="2400" i="1"/>
              <a:t>Kaushal Agarwal </a:t>
            </a:r>
            <a:endParaRPr lang="en-IN" altLang="en-US" sz="2400" i="1"/>
          </a:p>
          <a:p>
            <a:r>
              <a:rPr lang="en-IN" altLang="en-US" sz="2400" i="1"/>
              <a:t>001810501051</a:t>
            </a:r>
            <a:endParaRPr lang="en-IN" altLang="en-US" sz="2400" i="1"/>
          </a:p>
          <a:p>
            <a:r>
              <a:rPr lang="en-IN" altLang="en-US" sz="2400" i="1">
                <a:sym typeface="+mn-ea"/>
              </a:rPr>
              <a:t>BCSE-IV</a:t>
            </a:r>
            <a:endParaRPr lang="en-IN" altLang="en-US" sz="2400" i="1"/>
          </a:p>
          <a:p>
            <a:r>
              <a:rPr lang="en-IN" altLang="en-US" sz="2400" i="1"/>
              <a:t>Jadavpur University</a:t>
            </a:r>
            <a:endParaRPr lang="en-IN" altLang="en-US" sz="2400" i="1"/>
          </a:p>
          <a:p>
            <a:endParaRPr lang="en-IN" altLang="en-US" sz="2400" i="1"/>
          </a:p>
        </p:txBody>
      </p:sp>
      <p:sp>
        <p:nvSpPr>
          <p:cNvPr id="5" name="Text Box 4"/>
          <p:cNvSpPr txBox="1"/>
          <p:nvPr/>
        </p:nvSpPr>
        <p:spPr>
          <a:xfrm>
            <a:off x="3909060" y="1347470"/>
            <a:ext cx="4173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/>
              <a:t>SEMINAR-1</a:t>
            </a:r>
            <a:endParaRPr lang="en-IN" altLang="en-US" sz="3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375"/>
            <a:ext cx="10972800" cy="582613"/>
          </a:xfrm>
        </p:spPr>
        <p:txBody>
          <a:bodyPr/>
          <a:p>
            <a:r>
              <a:rPr lang="en-IN" altLang="en-US" b="1"/>
              <a:t>Docker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34090" cy="4953000"/>
          </a:xfrm>
        </p:spPr>
        <p:txBody>
          <a:bodyPr/>
          <a:p>
            <a:r>
              <a:rPr lang="en-IN" altLang="en-US" sz="2400"/>
              <a:t>Docker provides tooling and a platform to manage the lifecycle of your containers</a:t>
            </a:r>
            <a:endParaRPr lang="en-IN" altLang="en-US" sz="2400"/>
          </a:p>
          <a:p>
            <a:r>
              <a:rPr lang="en-IN" altLang="en-US" sz="2400"/>
              <a:t>Develop your application and its supporting components using containers.</a:t>
            </a:r>
            <a:endParaRPr lang="en-IN" altLang="en-US" sz="2400"/>
          </a:p>
          <a:p>
            <a:r>
              <a:rPr lang="en-IN" altLang="en-US" sz="2400"/>
              <a:t>The container becomes the unit for distributing and testing your application.</a:t>
            </a:r>
            <a:endParaRPr lang="en-IN" altLang="en-US" sz="2400"/>
          </a:p>
          <a:p>
            <a:r>
              <a:rPr lang="en-IN" altLang="en-US" sz="2400"/>
              <a:t>When you’re ready, deploy your application into your production environment, as a container or an orchestrated service.</a:t>
            </a:r>
            <a:endParaRPr lang="en-IN" altLang="en-US" sz="2400"/>
          </a:p>
          <a:p>
            <a:r>
              <a:rPr lang="en-IN" altLang="en-US" sz="2400"/>
              <a:t>Docker uses a client-server architecture. </a:t>
            </a:r>
            <a:endParaRPr lang="en-IN" altLang="en-US" sz="2400"/>
          </a:p>
          <a:p>
            <a:r>
              <a:rPr lang="en-IN" altLang="en-US" sz="2400"/>
              <a:t>The Docker client talks to the Docker daemon, which does the heavy lifting of building, running, and distributing your Docker containers. </a:t>
            </a:r>
            <a:endParaRPr lang="en-IN" altLang="en-US" sz="2400"/>
          </a:p>
          <a:p>
            <a:r>
              <a:rPr lang="en-IN" altLang="en-US" sz="2400"/>
              <a:t>The Docker client and daemon communicate using a REST API, over UNIX sockets or a network interface.</a:t>
            </a:r>
            <a:endParaRPr lang="en-I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Architecture</a:t>
            </a:r>
            <a:endParaRPr lang="en-IN" altLang="en-US" b="1"/>
          </a:p>
        </p:txBody>
      </p:sp>
      <p:pic>
        <p:nvPicPr>
          <p:cNvPr id="5" name="Content Placeholder 4" descr="oM2I03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09040" y="1316990"/>
            <a:ext cx="8756015" cy="48571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7485" y="454660"/>
            <a:ext cx="9434195" cy="55225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977515" y="6212840"/>
            <a:ext cx="684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reference:-</a:t>
            </a:r>
            <a:r>
              <a:rPr lang="en-US"/>
              <a:t>https://www.ibm.com/downloads/cas/VG8KRPRM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aptur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3855" y="343535"/>
            <a:ext cx="8915400" cy="57092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77515" y="6212840"/>
            <a:ext cx="684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reference:-</a:t>
            </a:r>
            <a:r>
              <a:rPr lang="en-US"/>
              <a:t>https://www.ibm.com/downloads/cas/VG8KRPRM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Benefits of containerization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Portability</a:t>
            </a:r>
            <a:endParaRPr lang="en-IN" altLang="en-US"/>
          </a:p>
          <a:p>
            <a:r>
              <a:rPr lang="en-IN" altLang="en-US"/>
              <a:t>Agility</a:t>
            </a:r>
            <a:endParaRPr lang="en-IN" altLang="en-US"/>
          </a:p>
          <a:p>
            <a:r>
              <a:rPr lang="en-IN" altLang="en-US"/>
              <a:t>Speed</a:t>
            </a:r>
            <a:endParaRPr lang="en-IN" altLang="en-US"/>
          </a:p>
          <a:p>
            <a:r>
              <a:rPr lang="en-IN" altLang="en-US"/>
              <a:t>Fault Isolation</a:t>
            </a:r>
            <a:endParaRPr lang="en-IN" altLang="en-US"/>
          </a:p>
          <a:p>
            <a:r>
              <a:rPr lang="en-IN" altLang="en-US"/>
              <a:t>Ease of management</a:t>
            </a:r>
            <a:endParaRPr lang="en-IN" altLang="en-US"/>
          </a:p>
          <a:p>
            <a:r>
              <a:rPr lang="en-IN" altLang="en-US"/>
              <a:t>Security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References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https://www.ibm.com/in-en/cloud/learn/containerization</a:t>
            </a:r>
            <a:endParaRPr lang="en-US"/>
          </a:p>
          <a:p>
            <a:r>
              <a:rPr lang="en-US"/>
              <a:t>https://www.netapp.com/devops-solutions/what-are-containers/</a:t>
            </a:r>
            <a:endParaRPr lang="en-US"/>
          </a:p>
          <a:p>
            <a:r>
              <a:rPr lang="en-US"/>
              <a:t>https://docs.docker.com/get-started/overview/</a:t>
            </a:r>
            <a:endParaRPr lang="en-US"/>
          </a:p>
          <a:p>
            <a:r>
              <a:rPr lang="en-US"/>
              <a:t>https://www.ibm.com/downloads/cas/VG8KRPRM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0" y="2639695"/>
            <a:ext cx="5212715" cy="1809115"/>
          </a:xfrm>
        </p:spPr>
        <p:txBody>
          <a:bodyPr/>
          <a:p>
            <a:r>
              <a:rPr lang="en-IN" altLang="en-US" sz="6600" b="1"/>
              <a:t>Thank you</a:t>
            </a:r>
            <a:endParaRPr lang="en-IN" altLang="en-US" sz="6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74680" cy="5132705"/>
          </a:xfrm>
        </p:spPr>
        <p:txBody>
          <a:bodyPr/>
          <a:p>
            <a:pPr marL="0" indent="0">
              <a:buNone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A Lesson in history 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400" i="1">
                <a:latin typeface="Calibri" panose="020F0502020204030204" charset="0"/>
                <a:cs typeface="Calibri" panose="020F0502020204030204" charset="0"/>
              </a:rPr>
              <a:t>In the dark ages.....</a:t>
            </a:r>
            <a:endParaRPr lang="en-IN" altLang="en-US" sz="2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 algn="ctr">
              <a:buNone/>
            </a:pP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One Application on one Server</a:t>
            </a:r>
            <a:endParaRPr lang="en-IN" altLang="en-US" sz="2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400" i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index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30525" y="2992120"/>
            <a:ext cx="6133465" cy="2773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Limitations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Costly</a:t>
            </a:r>
            <a:endParaRPr lang="en-IN" altLang="en-US"/>
          </a:p>
          <a:p>
            <a:r>
              <a:rPr lang="en-IN" altLang="en-US"/>
              <a:t>Wastage of resources</a:t>
            </a:r>
            <a:endParaRPr lang="en-IN" altLang="en-US"/>
          </a:p>
          <a:p>
            <a:r>
              <a:rPr lang="en-IN" altLang="en-US"/>
              <a:t>Difficult to scale and migrate</a:t>
            </a:r>
            <a:endParaRPr lang="en-IN" altLang="en-US"/>
          </a:p>
          <a:p>
            <a:r>
              <a:rPr lang="en-IN" altLang="en-US"/>
              <a:t>Deployment is slow and tedious</a:t>
            </a:r>
            <a:endParaRPr lang="en-IN" altLang="en-US"/>
          </a:p>
          <a:p>
            <a:r>
              <a:rPr lang="en-IN" altLang="en-US"/>
              <a:t>Dependence on architecture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Applications are tranforming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4895"/>
            <a:ext cx="10885170" cy="5062855"/>
          </a:xfrm>
        </p:spPr>
        <p:txBody>
          <a:bodyPr/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4" name="Content Placeholder 3" descr="monolith_microservices"/>
          <p:cNvPicPr>
            <a:picLocks noChangeAspect="1"/>
          </p:cNvPicPr>
          <p:nvPr>
            <p:ph sz="half" idx="2"/>
          </p:nvPr>
        </p:nvPicPr>
        <p:blipFill>
          <a:blip r:embed="rId1"/>
          <a:srcRect t="4565" r="59688"/>
          <a:stretch>
            <a:fillRect/>
          </a:stretch>
        </p:blipFill>
        <p:spPr>
          <a:xfrm>
            <a:off x="1256665" y="1144905"/>
            <a:ext cx="3261995" cy="4132580"/>
          </a:xfrm>
          <a:prstGeom prst="rect">
            <a:avLst/>
          </a:prstGeom>
        </p:spPr>
      </p:pic>
      <p:pic>
        <p:nvPicPr>
          <p:cNvPr id="6" name="Picture 5" descr="monolith_microservices"/>
          <p:cNvPicPr>
            <a:picLocks noChangeAspect="1"/>
          </p:cNvPicPr>
          <p:nvPr/>
        </p:nvPicPr>
        <p:blipFill>
          <a:blip r:embed="rId1"/>
          <a:srcRect l="42795" t="6298" r="5568" b="2472"/>
          <a:stretch>
            <a:fillRect/>
          </a:stretch>
        </p:blipFill>
        <p:spPr>
          <a:xfrm>
            <a:off x="6987540" y="1144905"/>
            <a:ext cx="4072890" cy="423418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02200" y="2892425"/>
            <a:ext cx="1807210" cy="73850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47825" y="5459730"/>
            <a:ext cx="219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Big Servers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936230" y="5565140"/>
            <a:ext cx="219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Many small Servers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0205"/>
            <a:ext cx="10972800" cy="582613"/>
          </a:xfrm>
        </p:spPr>
        <p:txBody>
          <a:bodyPr/>
          <a:p>
            <a:r>
              <a:rPr lang="en-IN" altLang="en-US" b="1"/>
              <a:t>Virtual Machine</a:t>
            </a:r>
            <a:endParaRPr lang="en-IN" altLang="en-US" b="1"/>
          </a:p>
        </p:txBody>
      </p:sp>
      <p:pic>
        <p:nvPicPr>
          <p:cNvPr id="4" name="Content Placeholder 3" descr="containers-vs-virtual-machines"/>
          <p:cNvPicPr>
            <a:picLocks noChangeAspect="1"/>
          </p:cNvPicPr>
          <p:nvPr>
            <p:ph idx="1"/>
          </p:nvPr>
        </p:nvPicPr>
        <p:blipFill>
          <a:blip r:embed="rId1"/>
          <a:srcRect t="-346" r="50464"/>
          <a:stretch>
            <a:fillRect/>
          </a:stretch>
        </p:blipFill>
        <p:spPr>
          <a:xfrm>
            <a:off x="4001770" y="2134870"/>
            <a:ext cx="3795395" cy="38925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9600" y="1257300"/>
            <a:ext cx="10201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/>
              <a:t>One physical server can have multiple virtual machines</a:t>
            </a:r>
            <a:endParaRPr lang="en-IN" altLang="en-US" sz="2000"/>
          </a:p>
          <a:p>
            <a:r>
              <a:rPr lang="en-IN" altLang="en-US" sz="2000"/>
              <a:t>Each application runs in a virtual machine</a:t>
            </a:r>
            <a:endParaRPr lang="en-I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Virtual Machines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33550"/>
            <a:ext cx="5384800" cy="4953000"/>
          </a:xfrm>
        </p:spPr>
        <p:txBody>
          <a:bodyPr/>
          <a:p>
            <a:r>
              <a:rPr lang="en-IN" altLang="en-US" sz="2800"/>
              <a:t>Better use of resources</a:t>
            </a:r>
            <a:endParaRPr lang="en-IN" altLang="en-US" sz="2800"/>
          </a:p>
          <a:p>
            <a:r>
              <a:rPr lang="en-IN" altLang="en-US" sz="2800"/>
              <a:t>Easier to scale</a:t>
            </a:r>
            <a:endParaRPr lang="en-IN" altLang="en-US" sz="2800"/>
          </a:p>
          <a:p>
            <a:r>
              <a:rPr lang="en-IN" altLang="en-US" sz="2800"/>
              <a:t>Minimal Downtime</a:t>
            </a:r>
            <a:endParaRPr lang="en-IN" altLang="en-US" sz="2800"/>
          </a:p>
          <a:p>
            <a:r>
              <a:rPr lang="en-IN" altLang="en-US" sz="2800"/>
              <a:t>Rapid elasticity in cloud</a:t>
            </a:r>
            <a:endParaRPr lang="en-IN" altLang="en-US" sz="2800"/>
          </a:p>
          <a:p>
            <a:endParaRPr lang="en-IN" alt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33550"/>
            <a:ext cx="5384800" cy="4953000"/>
          </a:xfrm>
        </p:spPr>
        <p:txBody>
          <a:bodyPr/>
          <a:p>
            <a:r>
              <a:rPr lang="en-IN" altLang="en-US" sz="2800"/>
              <a:t>The more VMs , more resources is needed</a:t>
            </a:r>
            <a:endParaRPr lang="en-IN" altLang="en-US" sz="2800"/>
          </a:p>
          <a:p>
            <a:r>
              <a:rPr lang="en-IN" altLang="en-US" sz="2800"/>
              <a:t>Guest OS means wasted resources</a:t>
            </a:r>
            <a:endParaRPr lang="en-IN" altLang="en-US" sz="2800"/>
          </a:p>
          <a:p>
            <a:r>
              <a:rPr lang="en-IN" altLang="en-US" sz="2800"/>
              <a:t>Application portability not guaranteed</a:t>
            </a:r>
            <a:endParaRPr lang="en-IN" altLang="en-US" sz="2800"/>
          </a:p>
          <a:p>
            <a:r>
              <a:rPr lang="en-IN" altLang="en-US" sz="2800"/>
              <a:t>Costly to scale.</a:t>
            </a:r>
            <a:endParaRPr lang="en-I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2557145" y="1117600"/>
            <a:ext cx="273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Benefits</a:t>
            </a:r>
            <a:endParaRPr lang="en-IN" alt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7786370" y="1117600"/>
            <a:ext cx="273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Limitations</a:t>
            </a:r>
            <a:endParaRPr lang="en-IN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Containers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Containers are a lighter-weight, more agile way of handling virtualization since they don't use a hypervisor</a:t>
            </a:r>
            <a:r>
              <a:rPr lang="en-IN" altLang="en-US" sz="2800"/>
              <a:t> and there is no need of seperate guest OS.</a:t>
            </a:r>
            <a:endParaRPr lang="en-US" sz="2800"/>
          </a:p>
          <a:p>
            <a:r>
              <a:rPr lang="en-IN" altLang="en-US" sz="2800"/>
              <a:t>C</a:t>
            </a:r>
            <a:r>
              <a:rPr lang="en-US" sz="2800"/>
              <a:t>ontainerization packages together everything needed to run a single application or microservice (along with runtime libraries they need to run). </a:t>
            </a:r>
            <a:endParaRPr lang="en-US" sz="2800"/>
          </a:p>
          <a:p>
            <a:r>
              <a:rPr lang="en-US" sz="2800"/>
              <a:t>The container includes all the code, its dependencies and even the operating system itself. This enables applications to run almost anywhere — a desktop computer, a traditional IT infrastructure or the cloud.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Containers 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695305" cy="4953000"/>
          </a:xfrm>
        </p:spPr>
        <p:txBody>
          <a:bodyPr/>
          <a:p>
            <a:r>
              <a:rPr lang="en-IN" altLang="en-US" sz="2400"/>
              <a:t>The size of container images is generally measured in megabytes. </a:t>
            </a:r>
            <a:endParaRPr lang="en-IN" altLang="en-US" sz="2400"/>
          </a:p>
          <a:p>
            <a:r>
              <a:rPr lang="en-IN" altLang="en-US" sz="2400"/>
              <a:t>Every container running on a single server shares the same underlying OS.</a:t>
            </a:r>
            <a:endParaRPr lang="en-IN" altLang="en-US" sz="2400"/>
          </a:p>
          <a:p>
            <a:r>
              <a:rPr lang="en-IN" altLang="en-US" sz="2400">
                <a:sym typeface="+mn-ea"/>
              </a:rPr>
              <a:t>They spin up in milliseconds and are more efficient for ephemeral use cases where instances must be spun up and down with changes in demand.</a:t>
            </a:r>
            <a:r>
              <a:rPr lang="en-IN" altLang="en-US" sz="2400"/>
              <a:t> </a:t>
            </a:r>
            <a:endParaRPr lang="en-IN" altLang="en-US" sz="2400"/>
          </a:p>
        </p:txBody>
      </p:sp>
      <p:pic>
        <p:nvPicPr>
          <p:cNvPr id="5" name="Content Placeholder 4" descr="containers-vs-virtual-machines"/>
          <p:cNvPicPr>
            <a:picLocks noChangeAspect="1"/>
          </p:cNvPicPr>
          <p:nvPr>
            <p:ph sz="half" idx="2"/>
          </p:nvPr>
        </p:nvPicPr>
        <p:blipFill>
          <a:blip r:embed="rId1"/>
          <a:srcRect l="50979" b="15464"/>
          <a:stretch>
            <a:fillRect/>
          </a:stretch>
        </p:blipFill>
        <p:spPr>
          <a:xfrm>
            <a:off x="3672840" y="2953385"/>
            <a:ext cx="4178935" cy="3649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Containers vs VMs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04315"/>
            <a:ext cx="5384800" cy="5162550"/>
          </a:xfrm>
        </p:spPr>
        <p:txBody>
          <a:bodyPr/>
          <a:p>
            <a:r>
              <a:rPr lang="en-US" sz="2400"/>
              <a:t>Containers are more lightweight than VMs, as their images are measured in megabytes rather than gigabytes</a:t>
            </a:r>
            <a:endParaRPr lang="en-US" sz="2400"/>
          </a:p>
          <a:p>
            <a:r>
              <a:rPr lang="en-US" sz="2400"/>
              <a:t>Containers require fewer IT resources to deploy, run, and manage</a:t>
            </a:r>
            <a:endParaRPr lang="en-US" sz="2400"/>
          </a:p>
          <a:p>
            <a:r>
              <a:rPr lang="en-US" sz="2400"/>
              <a:t>Containers spin up in milliseconds</a:t>
            </a:r>
            <a:r>
              <a:rPr lang="en-IN" altLang="en-US" sz="2400"/>
              <a:t> </a:t>
            </a:r>
            <a:r>
              <a:rPr lang="en-US" sz="2400"/>
              <a:t>Since their order of magnitude is smaller</a:t>
            </a:r>
            <a:endParaRPr lang="en-US" sz="2400"/>
          </a:p>
          <a:p>
            <a:r>
              <a:rPr lang="en-IN" altLang="en-US" sz="2400"/>
              <a:t> </a:t>
            </a:r>
            <a:r>
              <a:rPr lang="en-US" sz="2400"/>
              <a:t>A single system can host many more containers as compared to VMs</a:t>
            </a:r>
            <a:endParaRPr 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04315"/>
            <a:ext cx="5384800" cy="4953000"/>
          </a:xfrm>
        </p:spPr>
        <p:txBody>
          <a:bodyPr/>
          <a:p>
            <a:r>
              <a:rPr lang="en-US" sz="2400"/>
              <a:t>All containers must run atop the same OS – no mix and match of OSs or versions</a:t>
            </a:r>
            <a:endParaRPr lang="en-US" sz="2400"/>
          </a:p>
          <a:p>
            <a:r>
              <a:rPr lang="en-US" sz="2400"/>
              <a:t>Containers may be less secure than VMs since the underlying OS is shared</a:t>
            </a:r>
            <a:endParaRPr lang="en-US" sz="2400"/>
          </a:p>
          <a:p>
            <a:r>
              <a:rPr lang="en-US" sz="2400"/>
              <a:t>Containers are a newer technology, and the ecosystem is still evolving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2423795" y="908685"/>
            <a:ext cx="1757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Pros</a:t>
            </a:r>
            <a:endParaRPr lang="en-IN" alt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7951470" y="908685"/>
            <a:ext cx="2036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Cons</a:t>
            </a:r>
            <a:endParaRPr lang="en-IN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3161</Words>
  <Application>WPS Presentation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Leelawadee UI</vt:lpstr>
      <vt:lpstr>Impact</vt:lpstr>
      <vt:lpstr>1_Green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overview of working, application and benefits of containerization</dc:title>
  <dc:creator/>
  <cp:lastModifiedBy>kaushal</cp:lastModifiedBy>
  <cp:revision>2</cp:revision>
  <dcterms:created xsi:type="dcterms:W3CDTF">2021-11-01T17:29:01Z</dcterms:created>
  <dcterms:modified xsi:type="dcterms:W3CDTF">2021-11-02T06:02:50Z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51024371022F474EBA1D8DD20C4CFAF4</vt:lpwstr>
  </property>
  <property fmtid="{D5CDD505-2E9C-101B-9397-08002B2CF9AE}" pid="3" name="KSOProductBuildVer">
    <vt:lpwstr>1033-11.2.0.10323</vt:lpwstr>
  </property>
</Properties>
</file>