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259" r:id="rId7"/>
    <p:sldId id="260" r:id="rId8"/>
    <p:sldId id="261" r:id="rId9"/>
    <p:sldId id="262" r:id="rId10"/>
    <p:sldId id="263" r:id="rId11"/>
    <p:sldId id="264" r:id="rId12"/>
    <p:sldId id="270" r:id="rId13"/>
    <p:sldId id="271" r:id="rId14"/>
    <p:sldId id="265"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ge computing: the what, how and where of the ed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7"/>
            <a:ext cx="12192000" cy="68581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460240" y="614680"/>
            <a:ext cx="6590030" cy="1213485"/>
          </a:xfrm>
        </p:spPr>
        <p:txBody>
          <a:bodyPr>
            <a:normAutofit/>
          </a:bodyPr>
          <a:lstStyle/>
          <a:p>
            <a:r>
              <a:rPr lang="en-IN" altLang="en-US" sz="4800" b="1" dirty="0">
                <a:ln/>
                <a:solidFill>
                  <a:schemeClr val="bg1"/>
                </a:solidFill>
                <a:effectLst>
                  <a:outerShdw blurRad="38100" dist="19050" dir="2700000" algn="tl" rotWithShape="0">
                    <a:schemeClr val="dk1">
                      <a:alpha val="40000"/>
                    </a:schemeClr>
                  </a:outerShdw>
                </a:effectLst>
              </a:rPr>
              <a:t>Seminar-2</a:t>
            </a:r>
            <a:endParaRPr lang="en-IN" altLang="en-US" b="1" dirty="0">
              <a:ln/>
              <a:solidFill>
                <a:schemeClr val="bg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815465" y="4934903"/>
            <a:ext cx="9144000" cy="1655762"/>
          </a:xfrm>
        </p:spPr>
        <p:txBody>
          <a:bodyPr>
            <a:normAutofit lnSpcReduction="10000"/>
          </a:bodyPr>
          <a:lstStyle/>
          <a:p>
            <a:pPr algn="r"/>
            <a:r>
              <a:rPr lang="en-IN" altLang="en-US" sz="2400" i="1">
                <a:solidFill>
                  <a:schemeClr val="bg1"/>
                </a:solidFill>
                <a:sym typeface="+mn-ea"/>
              </a:rPr>
              <a:t>Kaushal Agarwal </a:t>
            </a:r>
            <a:endParaRPr lang="en-IN" altLang="en-US" sz="2400" i="1">
              <a:solidFill>
                <a:schemeClr val="bg1"/>
              </a:solidFill>
            </a:endParaRPr>
          </a:p>
          <a:p>
            <a:pPr algn="r"/>
            <a:r>
              <a:rPr lang="en-IN" altLang="en-US" sz="2400" i="1">
                <a:solidFill>
                  <a:schemeClr val="bg1"/>
                </a:solidFill>
                <a:sym typeface="+mn-ea"/>
              </a:rPr>
              <a:t>001810501051</a:t>
            </a:r>
            <a:endParaRPr lang="en-IN" altLang="en-US" sz="2400" i="1">
              <a:solidFill>
                <a:schemeClr val="bg1"/>
              </a:solidFill>
            </a:endParaRPr>
          </a:p>
          <a:p>
            <a:pPr algn="r"/>
            <a:r>
              <a:rPr lang="en-IN" altLang="en-US" sz="2400" i="1">
                <a:solidFill>
                  <a:schemeClr val="bg1"/>
                </a:solidFill>
                <a:sym typeface="+mn-ea"/>
              </a:rPr>
              <a:t>BCSE-IV</a:t>
            </a:r>
            <a:endParaRPr lang="en-IN" altLang="en-US" sz="2400" i="1">
              <a:solidFill>
                <a:schemeClr val="bg1"/>
              </a:solidFill>
            </a:endParaRPr>
          </a:p>
          <a:p>
            <a:pPr algn="r"/>
            <a:r>
              <a:rPr lang="en-IN" altLang="en-US" sz="2400" i="1">
                <a:solidFill>
                  <a:schemeClr val="bg1"/>
                </a:solidFill>
                <a:sym typeface="+mn-ea"/>
              </a:rPr>
              <a:t>Jadavpur University</a:t>
            </a:r>
            <a:endParaRPr lang="en-IN" altLang="en-US" sz="2400" i="1">
              <a:solidFill>
                <a:schemeClr val="bg1"/>
              </a:solidFill>
            </a:endParaRPr>
          </a:p>
          <a:p>
            <a:endParaRPr lang="en-IN" altLang="en-US" sz="2400" i="1">
              <a:solidFill>
                <a:schemeClr val="bg1"/>
              </a:solidFill>
            </a:endParaRPr>
          </a:p>
          <a:p>
            <a:endParaRPr lang="en-IN" altLang="en-US" sz="2400" i="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Edge Computing vs Fog Computing</a:t>
            </a:r>
            <a:endParaRPr lang="en-IN" altLang="en-US"/>
          </a:p>
        </p:txBody>
      </p:sp>
      <p:sp>
        <p:nvSpPr>
          <p:cNvPr id="3" name="Content Placeholder 2"/>
          <p:cNvSpPr>
            <a:spLocks noGrp="1"/>
          </p:cNvSpPr>
          <p:nvPr>
            <p:ph idx="1"/>
          </p:nvPr>
        </p:nvSpPr>
        <p:spPr/>
        <p:txBody>
          <a:bodyPr/>
          <a:p>
            <a:r>
              <a:rPr lang="en-US" sz="1800" dirty="0">
                <a:latin typeface="Sitka Small" panose="02000505000000020004" pitchFamily="2" charset="0"/>
                <a:sym typeface="+mn-ea"/>
              </a:rPr>
              <a:t>Edge Computing and Fog Computing are the extensions of Cloud Networks, which are a collection of servers comprising a distributed network. </a:t>
            </a:r>
            <a:endParaRPr lang="en-US" sz="1800" dirty="0">
              <a:latin typeface="Sitka Small" panose="02000505000000020004" pitchFamily="2" charset="0"/>
            </a:endParaRPr>
          </a:p>
          <a:p>
            <a:r>
              <a:rPr lang="en-US" sz="1800" dirty="0">
                <a:latin typeface="Sitka Small" panose="02000505000000020004" pitchFamily="2" charset="0"/>
                <a:sym typeface="+mn-ea"/>
              </a:rPr>
              <a:t>Such networks allow organizations to exceed the resources that would be otherwise available to them. </a:t>
            </a:r>
            <a:endParaRPr lang="en-US" sz="1800" dirty="0">
              <a:latin typeface="Sitka Small" panose="02000505000000020004" pitchFamily="2" charset="0"/>
            </a:endParaRPr>
          </a:p>
          <a:p>
            <a:r>
              <a:rPr lang="en-US" sz="1800" dirty="0">
                <a:latin typeface="Sitka Small" panose="02000505000000020004" pitchFamily="2" charset="0"/>
                <a:sym typeface="+mn-ea"/>
              </a:rPr>
              <a:t>The main advantage of cloud networks is that they allowed data to be collected from multiple sources, which is accessible anywhere over the internet.</a:t>
            </a:r>
            <a:endParaRPr lang="en-US" sz="1800" dirty="0">
              <a:latin typeface="Sitka Small" panose="02000505000000020004" pitchFamily="2" charset="0"/>
            </a:endParaRPr>
          </a:p>
          <a:p>
            <a:r>
              <a:rPr lang="en-US" sz="1800" dirty="0">
                <a:latin typeface="Sitka Small" panose="02000505000000020004" pitchFamily="2" charset="0"/>
                <a:sym typeface="+mn-ea"/>
              </a:rPr>
              <a:t>While Fog Computing and Edge Computing are almost similar, where the talk about intelligence and processing of data at the time of creation.</a:t>
            </a:r>
            <a:endParaRPr lang="en-US" sz="1800" dirty="0">
              <a:latin typeface="Sitka Small" panose="02000505000000020004" pitchFamily="2" charset="0"/>
            </a:endParaRPr>
          </a:p>
          <a:p>
            <a:r>
              <a:rPr lang="en-US" sz="1800" dirty="0">
                <a:latin typeface="Sitka Small" panose="02000505000000020004" pitchFamily="2" charset="0"/>
                <a:sym typeface="+mn-ea"/>
              </a:rPr>
              <a:t>Fog Computing focus more on intelligence at local area network and this architecture transmits data from endpoints to a gateway where it is sent to sources for processing and return to transmission </a:t>
            </a:r>
            <a:endParaRPr lang="en-US" sz="1800" dirty="0">
              <a:latin typeface="Sitka Small" panose="02000505000000020004" pitchFamily="2" charset="0"/>
            </a:endParaRPr>
          </a:p>
          <a:p>
            <a:r>
              <a:rPr lang="en-US" sz="1800" dirty="0">
                <a:latin typeface="Sitka Small" panose="02000505000000020004" pitchFamily="2" charset="0"/>
                <a:sym typeface="+mn-ea"/>
              </a:rPr>
              <a:t>while Edge Computing focus more on computing power and processing of data locally at the edge of a network. </a:t>
            </a:r>
            <a:endParaRPr lang="en-US" sz="1800" dirty="0">
              <a:latin typeface="Sitka Small" panose="02000505000000020004" pitchFamily="2" charset="0"/>
            </a:endParaRPr>
          </a:p>
          <a:p>
            <a:r>
              <a:rPr lang="en-US" sz="1800" dirty="0">
                <a:latin typeface="Sitka Small" panose="02000505000000020004" pitchFamily="2" charset="0"/>
                <a:sym typeface="+mn-ea"/>
              </a:rPr>
              <a:t>It performs processing on embedded computing platforms interfacing to sensors and controllers.</a:t>
            </a:r>
            <a:endParaRPr lang="en-US" sz="1800" dirty="0">
              <a:latin typeface="Sitka Small" panose="02000505000000020004" pitchFamily="2" charset="0"/>
            </a:endParaRPr>
          </a:p>
          <a:p>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descr="What is Fog Computing? Definition and FAQs | OmniSci"/>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51205" y="598170"/>
            <a:ext cx="10668635" cy="5335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Edge Computing and 5G</a:t>
            </a:r>
            <a:endParaRPr lang="en-IN" altLang="en-US"/>
          </a:p>
        </p:txBody>
      </p:sp>
      <p:sp>
        <p:nvSpPr>
          <p:cNvPr id="3" name="Content Placeholder 2"/>
          <p:cNvSpPr>
            <a:spLocks noGrp="1"/>
          </p:cNvSpPr>
          <p:nvPr>
            <p:ph idx="1"/>
          </p:nvPr>
        </p:nvSpPr>
        <p:spPr>
          <a:xfrm>
            <a:off x="469900" y="1351915"/>
            <a:ext cx="10972800" cy="5043805"/>
          </a:xfrm>
        </p:spPr>
        <p:txBody>
          <a:bodyPr/>
          <a:p>
            <a:r>
              <a:rPr lang="en-US" sz="2400"/>
              <a:t>5G and edge computing are two inextricably linked technologies: they are both poised to significantly improve the performance of applications and enable huge amounts of data to be processed in real-time. </a:t>
            </a:r>
            <a:endParaRPr lang="en-US" sz="2400"/>
          </a:p>
          <a:p>
            <a:r>
              <a:rPr lang="en-US" sz="2400"/>
              <a:t>5G increases speeds by up to ten times that of 4G, whereas mobile edge computing reduces latency by bringing compute capabilities into the network, closer to the end user. </a:t>
            </a:r>
            <a:endParaRPr lang="en-US" sz="2400"/>
          </a:p>
          <a:p>
            <a:r>
              <a:rPr lang="en-IN" altLang="en-US" sz="2400"/>
              <a:t>This would bring ultra-low latency, necessary for various use case like gaming, autonomous Cars etc.</a:t>
            </a:r>
            <a:endParaRPr lang="en-IN" altLang="en-US" sz="2400"/>
          </a:p>
          <a:p>
            <a:r>
              <a:rPr lang="en-IN" altLang="en-US" sz="2400"/>
              <a:t>Edge can enable operators to change their backhaul business models. For data-heavy applications,even with 5G, sending data constantly back to the cloud will be expensive and deteriorate the customer experience.With edge much of data is filtered out and only what is necessary streamed and stored in the centralised cloud.</a:t>
            </a:r>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Will Edge replace Cloud?</a:t>
            </a:r>
            <a:endParaRPr lang="en-IN" altLang="en-US"/>
          </a:p>
        </p:txBody>
      </p:sp>
      <p:sp>
        <p:nvSpPr>
          <p:cNvPr id="3" name="Content Placeholder 2"/>
          <p:cNvSpPr>
            <a:spLocks noGrp="1"/>
          </p:cNvSpPr>
          <p:nvPr>
            <p:ph idx="1"/>
          </p:nvPr>
        </p:nvSpPr>
        <p:spPr/>
        <p:txBody>
          <a:bodyPr/>
          <a:p>
            <a:r>
              <a:rPr lang="en-US" sz="2400"/>
              <a:t>There’s a case to be made that edge computing is more of a complement to cloud computing than its inevitable replacement. It can’t really replace cloud computing because there’s likely going to continue to be a need for centralized processing for some time.</a:t>
            </a:r>
            <a:endParaRPr lang="en-US" sz="2400"/>
          </a:p>
          <a:p>
            <a:endParaRPr lang="en-US" sz="2400"/>
          </a:p>
          <a:p>
            <a:r>
              <a:rPr lang="en-US" sz="2400"/>
              <a:t>Instead, edge computing is a response to cloud computing, a way of covering for some of its shortcomings. This approach works better when you have cloud computing on the one hand, and then the processing power is also used on the edges with an edge computing model for devices where this would be advantageous.</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Market Activity</a:t>
            </a:r>
            <a:endParaRPr lang="en-IN" altLang="en-US"/>
          </a:p>
        </p:txBody>
      </p:sp>
      <p:sp>
        <p:nvSpPr>
          <p:cNvPr id="3" name="Content Placeholder 2"/>
          <p:cNvSpPr>
            <a:spLocks noGrp="1"/>
          </p:cNvSpPr>
          <p:nvPr>
            <p:ph idx="1"/>
          </p:nvPr>
        </p:nvSpPr>
        <p:spPr/>
        <p:txBody>
          <a:bodyPr/>
          <a:p>
            <a:r>
              <a:rPr lang="en-US" sz="2400"/>
              <a:t>The edge computing market is evolving</a:t>
            </a:r>
            <a:r>
              <a:rPr lang="en-IN" altLang="en-US" sz="2400"/>
              <a:t> </a:t>
            </a:r>
            <a:r>
              <a:rPr lang="en-US" sz="2400"/>
              <a:t>rapidly as more number of things are</a:t>
            </a:r>
            <a:r>
              <a:rPr lang="en-IN" altLang="en-US" sz="2400"/>
              <a:t> </a:t>
            </a:r>
            <a:r>
              <a:rPr lang="en-US" sz="2400"/>
              <a:t>getting IoT enabled. As per market</a:t>
            </a:r>
            <a:r>
              <a:rPr lang="en-IN" altLang="en-US" sz="2400"/>
              <a:t> </a:t>
            </a:r>
            <a:r>
              <a:rPr lang="en-US" sz="2400"/>
              <a:t>research firm Grand View Research, the</a:t>
            </a:r>
            <a:r>
              <a:rPr lang="en-IN" altLang="en-US" sz="2400"/>
              <a:t> </a:t>
            </a:r>
            <a:r>
              <a:rPr lang="en-US" sz="2400"/>
              <a:t>edge computing market would reach $3.24</a:t>
            </a:r>
            <a:r>
              <a:rPr lang="en-IN" altLang="en-US" sz="2400"/>
              <a:t> </a:t>
            </a:r>
            <a:r>
              <a:rPr lang="en-US" sz="2400"/>
              <a:t>Billion by 202</a:t>
            </a:r>
            <a:r>
              <a:rPr lang="en-IN" altLang="en-US" sz="2400"/>
              <a:t>5.</a:t>
            </a:r>
            <a:endParaRPr lang="en-IN" altLang="en-US" sz="2400"/>
          </a:p>
          <a:p>
            <a:r>
              <a:rPr lang="en-IN" altLang="en-US" sz="2400"/>
              <a:t>Some of the major cloud service providers are emerging as leaders in the edge computing space as well. AWS Greengrass from Amazon enables devices to act locally on the data and leverage cloud computing capabilities for deeper analytics and reliable data storage.</a:t>
            </a:r>
            <a:endParaRPr lang="en-IN" altLang="en-US" sz="2400"/>
          </a:p>
          <a:p>
            <a:r>
              <a:rPr lang="en-IN" altLang="en-US" sz="2400"/>
              <a:t>With increased adoption levels of IoT and reduction in prices, it opens up business opportunities for not only in the IoT space but also in the edge computing area</a:t>
            </a:r>
            <a:endParaRPr lang="en-I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p:txBody>
          <a:bodyPr/>
          <a:p>
            <a:r>
              <a:rPr lang="en-US"/>
              <a:t>https://www.ibm.com/cloud/architecture/architectures/edge-computing/</a:t>
            </a:r>
            <a:endParaRPr lang="en-US"/>
          </a:p>
          <a:p>
            <a:r>
              <a:rPr lang="en-US"/>
              <a:t>https://www.statista.com/statistics/1183457/iot-connected-devices-worldwide/</a:t>
            </a:r>
            <a:endParaRPr lang="en-US"/>
          </a:p>
          <a:p>
            <a:r>
              <a:rPr lang="en-US"/>
              <a:t>https://www.techtarget.com/searchdatacenter/definition/edge-computing</a:t>
            </a:r>
            <a:endParaRPr lang="en-US"/>
          </a:p>
          <a:p>
            <a:r>
              <a:rPr lang="en-US"/>
              <a:t>https://www.zenlayer.com/blog/edge-computing-cloud-computing-replace-coexist/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pic>
        <p:nvPicPr>
          <p:cNvPr id="4" name="Content Placeholder 3" descr="Capture2"/>
          <p:cNvPicPr>
            <a:picLocks noChangeAspect="1"/>
          </p:cNvPicPr>
          <p:nvPr>
            <p:ph idx="1"/>
          </p:nvPr>
        </p:nvPicPr>
        <p:blipFill>
          <a:blip r:embed="rId1"/>
          <a:stretch>
            <a:fillRect/>
          </a:stretch>
        </p:blipFill>
        <p:spPr>
          <a:xfrm>
            <a:off x="4552315" y="1744980"/>
            <a:ext cx="7273925" cy="3484880"/>
          </a:xfrm>
          <a:prstGeom prst="rect">
            <a:avLst/>
          </a:prstGeom>
        </p:spPr>
      </p:pic>
      <p:sp>
        <p:nvSpPr>
          <p:cNvPr id="7" name="Text Box 6"/>
          <p:cNvSpPr txBox="1"/>
          <p:nvPr/>
        </p:nvSpPr>
        <p:spPr>
          <a:xfrm>
            <a:off x="722630" y="1744980"/>
            <a:ext cx="3680460" cy="4399915"/>
          </a:xfrm>
          <a:prstGeom prst="rect">
            <a:avLst/>
          </a:prstGeom>
          <a:noFill/>
        </p:spPr>
        <p:txBody>
          <a:bodyPr wrap="square" rtlCol="0">
            <a:spAutoFit/>
          </a:bodyPr>
          <a:p>
            <a:r>
              <a:rPr lang="en-IN" altLang="en-US" sz="2000"/>
              <a:t>The traditional computing paradigm built on a centralized data center and everyday internet isn't well suited to moving endlessly growing rivers of real-world data. </a:t>
            </a:r>
            <a:endParaRPr lang="en-IN" altLang="en-US" sz="2000"/>
          </a:p>
          <a:p>
            <a:r>
              <a:rPr lang="en-IN" altLang="en-US" sz="2000"/>
              <a:t>Bandwidth limitations, latency issues and unpredictable network disruptions can all conspire to impair such efforts. Businesses are responding to these data challenges through the use of edge computing architecture.</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Number of Internet of Things (IoT) connected devices worldwide from 2019 to 2030 (in billions) </a:t>
            </a:r>
            <a:endParaRPr lang="en-US" sz="2400"/>
          </a:p>
        </p:txBody>
      </p:sp>
      <p:pic>
        <p:nvPicPr>
          <p:cNvPr id="4" name="Content Placeholder 3" descr="Capture"/>
          <p:cNvPicPr>
            <a:picLocks noChangeAspect="1"/>
          </p:cNvPicPr>
          <p:nvPr>
            <p:ph idx="1"/>
          </p:nvPr>
        </p:nvPicPr>
        <p:blipFill>
          <a:blip r:embed="rId1"/>
          <a:stretch>
            <a:fillRect/>
          </a:stretch>
        </p:blipFill>
        <p:spPr>
          <a:xfrm>
            <a:off x="4177665" y="1914525"/>
            <a:ext cx="7404735" cy="4495165"/>
          </a:xfrm>
          <a:prstGeom prst="rect">
            <a:avLst/>
          </a:prstGeom>
        </p:spPr>
      </p:pic>
      <p:sp>
        <p:nvSpPr>
          <p:cNvPr id="5" name="Text Box 4"/>
          <p:cNvSpPr txBox="1"/>
          <p:nvPr/>
        </p:nvSpPr>
        <p:spPr>
          <a:xfrm>
            <a:off x="819150" y="1720850"/>
            <a:ext cx="2861310" cy="3692525"/>
          </a:xfrm>
          <a:prstGeom prst="rect">
            <a:avLst/>
          </a:prstGeom>
          <a:noFill/>
        </p:spPr>
        <p:txBody>
          <a:bodyPr wrap="square" rtlCol="0">
            <a:spAutoFit/>
          </a:bodyPr>
          <a:p>
            <a:r>
              <a:rPr lang="en-US"/>
              <a:t>With increasing number of IoT devices</a:t>
            </a:r>
            <a:r>
              <a:rPr lang="en-IN" altLang="en-US"/>
              <a:t> </a:t>
            </a:r>
            <a:r>
              <a:rPr lang="en-US"/>
              <a:t>coming online, the volume and velocity</a:t>
            </a:r>
            <a:r>
              <a:rPr lang="en-IN" altLang="en-US"/>
              <a:t> </a:t>
            </a:r>
            <a:r>
              <a:rPr lang="en-US"/>
              <a:t>of data being generated by these devices</a:t>
            </a:r>
            <a:r>
              <a:rPr lang="en-IN" altLang="en-US"/>
              <a:t> </a:t>
            </a:r>
            <a:r>
              <a:rPr lang="en-US"/>
              <a:t>would increase many folds</a:t>
            </a:r>
            <a:endParaRPr lang="en-US"/>
          </a:p>
          <a:p>
            <a:r>
              <a:rPr lang="en-IN" altLang="en-US"/>
              <a:t>.</a:t>
            </a:r>
            <a:endParaRPr lang="en-IN" altLang="en-US"/>
          </a:p>
          <a:p>
            <a:r>
              <a:rPr lang="en-IN" altLang="en-US"/>
              <a:t>Transmitting and storing all these data in realtime in centralized data centers</a:t>
            </a:r>
            <a:endParaRPr lang="en-IN" altLang="en-US"/>
          </a:p>
          <a:p>
            <a:r>
              <a:rPr lang="en-IN" altLang="en-US"/>
              <a:t>is often undesirable apart from being costly and difficult.</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Problems Faced</a:t>
            </a:r>
            <a:endParaRPr lang="en-IN" altLang="en-US"/>
          </a:p>
        </p:txBody>
      </p:sp>
      <p:sp>
        <p:nvSpPr>
          <p:cNvPr id="3" name="Content Placeholder 2"/>
          <p:cNvSpPr>
            <a:spLocks noGrp="1"/>
          </p:cNvSpPr>
          <p:nvPr>
            <p:ph idx="1"/>
          </p:nvPr>
        </p:nvSpPr>
        <p:spPr/>
        <p:txBody>
          <a:bodyPr/>
          <a:p>
            <a:r>
              <a:rPr lang="en-IN" altLang="en-US" sz="2400" b="1"/>
              <a:t>Shorter Response Time</a:t>
            </a:r>
            <a:r>
              <a:rPr lang="en-IN" altLang="en-US" sz="2400"/>
              <a:t>:- The data being generated by the IoTdevices need to be analyzed in realtime. But currently most of the processing of these data is done on cloud and thus high latency.</a:t>
            </a:r>
            <a:endParaRPr lang="en-IN" altLang="en-US" sz="2400"/>
          </a:p>
          <a:p>
            <a:r>
              <a:rPr lang="en-IN" altLang="en-US" sz="2400" b="1"/>
              <a:t>Security Risks</a:t>
            </a:r>
            <a:r>
              <a:rPr lang="en-IN" altLang="en-US" sz="2400"/>
              <a:t>:- Relaying information collected from IoT devices to cloud creates security challenges. Each hop that the information makes is a potential security breach junction.</a:t>
            </a:r>
            <a:endParaRPr lang="en-IN" altLang="en-US" sz="2400"/>
          </a:p>
          <a:p>
            <a:r>
              <a:rPr lang="en-IN" altLang="en-US" sz="2400" b="1"/>
              <a:t>Data Governance:- </a:t>
            </a:r>
            <a:r>
              <a:rPr lang="en-IN" altLang="en-US" sz="2400"/>
              <a:t>Large amount of data is generated. Need solutions that can help enterprises in overcoming the data governance challenge by reducing data clutter and contextualizing the data for better usability.</a:t>
            </a: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Edge Computing</a:t>
            </a:r>
            <a:endParaRPr lang="en-IN" altLang="en-US"/>
          </a:p>
        </p:txBody>
      </p:sp>
      <p:sp>
        <p:nvSpPr>
          <p:cNvPr id="3" name="Content Placeholder 2"/>
          <p:cNvSpPr>
            <a:spLocks noGrp="1"/>
          </p:cNvSpPr>
          <p:nvPr>
            <p:ph idx="1"/>
          </p:nvPr>
        </p:nvSpPr>
        <p:spPr>
          <a:xfrm>
            <a:off x="609600" y="1600200"/>
            <a:ext cx="10972800" cy="4870450"/>
          </a:xfrm>
        </p:spPr>
        <p:txBody>
          <a:bodyPr/>
          <a:p>
            <a:r>
              <a:rPr lang="en-US" sz="2400"/>
              <a:t>Edge computing is a distributed open</a:t>
            </a:r>
            <a:r>
              <a:rPr lang="en-IN" altLang="en-US" sz="2400"/>
              <a:t> </a:t>
            </a:r>
            <a:r>
              <a:rPr lang="en-US" sz="2400"/>
              <a:t>IT architecture that enables systems to</a:t>
            </a:r>
            <a:r>
              <a:rPr lang="en-IN" altLang="en-US" sz="2400"/>
              <a:t> </a:t>
            </a:r>
            <a:r>
              <a:rPr lang="en-US" sz="2400"/>
              <a:t>compute data near or at the source of</a:t>
            </a:r>
            <a:r>
              <a:rPr lang="en-IN" altLang="en-US" sz="2400"/>
              <a:t> </a:t>
            </a:r>
            <a:r>
              <a:rPr lang="en-US" sz="2400"/>
              <a:t>information rather than relaying the</a:t>
            </a:r>
            <a:r>
              <a:rPr lang="en-IN" altLang="en-US" sz="2400"/>
              <a:t> </a:t>
            </a:r>
            <a:r>
              <a:rPr lang="en-US" sz="2400"/>
              <a:t>information to the cloud</a:t>
            </a:r>
            <a:r>
              <a:rPr lang="en-IN" altLang="en-US" sz="2400"/>
              <a:t>.</a:t>
            </a:r>
            <a:endParaRPr lang="en-IN" altLang="en-US" sz="2400"/>
          </a:p>
          <a:p>
            <a:r>
              <a:rPr lang="en-IN" altLang="en-US" sz="2400"/>
              <a:t>Edge computing enables realtime data processing without latency.</a:t>
            </a:r>
            <a:endParaRPr lang="en-IN" altLang="en-US" sz="2400"/>
          </a:p>
          <a:p>
            <a:r>
              <a:rPr lang="en-IN" altLang="en-US" sz="2400"/>
              <a:t>With edge computing capabilities,systems can perform efficient data processing as large amount of data can be processed at or near the source thereby reducing internet bandwidth usage.</a:t>
            </a:r>
            <a:endParaRPr lang="en-IN" altLang="en-US" sz="2400"/>
          </a:p>
          <a:p>
            <a:r>
              <a:rPr lang="en-IN" altLang="en-US" sz="2400"/>
              <a:t>Idea is to push applications, data and computing power to the edge of the Internet, in close proximity to mobile devices, sensors, and end users.</a:t>
            </a:r>
            <a:endParaRPr lang="en-IN" altLang="en-US" sz="2400"/>
          </a:p>
          <a:p>
            <a:r>
              <a:rPr lang="en-IN" altLang="en-US" sz="2400"/>
              <a:t>An early example is Akamai, with servers around the world to distribute web site content from locations close to the user (content delivery networks, or CDNs)</a:t>
            </a:r>
            <a:endParaRPr lang="en-IN" altLang="en-US" sz="2400"/>
          </a:p>
          <a:p>
            <a:endParaRPr lang="en-IN" altLang="en-US" sz="2400"/>
          </a:p>
          <a:p>
            <a:endParaRPr lang="en-US" sz="2400"/>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Components</a:t>
            </a:r>
            <a:endParaRPr lang="en-IN" altLang="en-US"/>
          </a:p>
        </p:txBody>
      </p:sp>
      <p:sp>
        <p:nvSpPr>
          <p:cNvPr id="6" name="Text Box 5"/>
          <p:cNvSpPr txBox="1"/>
          <p:nvPr/>
        </p:nvSpPr>
        <p:spPr>
          <a:xfrm>
            <a:off x="614045" y="1623060"/>
            <a:ext cx="4138930" cy="368300"/>
          </a:xfrm>
          <a:prstGeom prst="rect">
            <a:avLst/>
          </a:prstGeom>
          <a:noFill/>
        </p:spPr>
        <p:txBody>
          <a:bodyPr wrap="square" rtlCol="0">
            <a:spAutoFit/>
          </a:bodyPr>
          <a:p>
            <a:endParaRPr lang="en-US"/>
          </a:p>
        </p:txBody>
      </p:sp>
      <p:sp>
        <p:nvSpPr>
          <p:cNvPr id="7" name="Content Placeholder 6"/>
          <p:cNvSpPr/>
          <p:nvPr>
            <p:ph idx="1"/>
          </p:nvPr>
        </p:nvSpPr>
        <p:spPr>
          <a:xfrm>
            <a:off x="609600" y="1600200"/>
            <a:ext cx="10972800" cy="4957445"/>
          </a:xfrm>
        </p:spPr>
        <p:txBody>
          <a:bodyPr/>
          <a:p>
            <a:r>
              <a:rPr lang="en-US" sz="2000" b="1">
                <a:sym typeface="+mn-ea"/>
              </a:rPr>
              <a:t>Devices.</a:t>
            </a:r>
            <a:r>
              <a:rPr lang="en-US" sz="2000">
                <a:sym typeface="+mn-ea"/>
              </a:rPr>
              <a:t> The edge and IoT devices are equipped to run analytics, apply AI rules, and even store some data locally to support operations at the edge. The devices could handle analysis and real-time inferencing without involvement of the edge server or the enterprise region.</a:t>
            </a:r>
            <a:endParaRPr lang="en-US" sz="2000"/>
          </a:p>
          <a:p>
            <a:r>
              <a:rPr lang="en-US" sz="2000" b="1">
                <a:sym typeface="+mn-ea"/>
              </a:rPr>
              <a:t>Edge server or gateway</a:t>
            </a:r>
            <a:r>
              <a:rPr lang="en-US" sz="2000">
                <a:sym typeface="+mn-ea"/>
              </a:rPr>
              <a:t>. Edge servers are used to deploy apps to the devices. They are in constant communication with the devices by using agents that are installed on each of the devices.If something more than inferencing is needed, data from the devices is sent to the edge server for further analysis.</a:t>
            </a:r>
            <a:endParaRPr lang="en-US" sz="2000"/>
          </a:p>
          <a:p>
            <a:r>
              <a:rPr lang="en-US" sz="2000" b="1">
                <a:sym typeface="+mn-ea"/>
              </a:rPr>
              <a:t>Edge network.</a:t>
            </a:r>
            <a:r>
              <a:rPr lang="en-US" sz="2000">
                <a:sym typeface="+mn-ea"/>
              </a:rPr>
              <a:t> </a:t>
            </a:r>
            <a:r>
              <a:rPr lang="en-IN" altLang="en-US" sz="2000">
                <a:sym typeface="+mn-ea"/>
              </a:rPr>
              <a:t>It </a:t>
            </a:r>
            <a:r>
              <a:rPr lang="en-US" sz="2000">
                <a:sym typeface="+mn-ea"/>
              </a:rPr>
              <a:t>can be viewed as a local cloud for devices to communicate with. The edge network reduces the distance that data from the devices must travel and thus decreases latency and bandwith issues especially with the advent of 5G. This region also offers more analytical capabilities and more storage for models.</a:t>
            </a:r>
            <a:endParaRPr lang="en-US" sz="2000"/>
          </a:p>
          <a:p>
            <a:r>
              <a:rPr lang="en-US" sz="2000" b="1">
                <a:sym typeface="+mn-ea"/>
              </a:rPr>
              <a:t>Enterprise hybrid multicloud.</a:t>
            </a:r>
            <a:r>
              <a:rPr lang="en-US" sz="2000">
                <a:sym typeface="+mn-ea"/>
              </a:rPr>
              <a:t> This region offers the classic enterprise-level model storage and management, device management, and especially enterprise-level analytics and dashboards. This region can be hosted in the cloud or in an on-premises data center.</a:t>
            </a:r>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Diagram</a:t>
            </a:r>
            <a:endParaRPr lang="en-IN" altLang="en-US"/>
          </a:p>
        </p:txBody>
      </p:sp>
      <p:pic>
        <p:nvPicPr>
          <p:cNvPr id="4" name="Content Placeholder 3" descr="Capture4"/>
          <p:cNvPicPr>
            <a:picLocks noChangeAspect="1"/>
          </p:cNvPicPr>
          <p:nvPr>
            <p:ph idx="1"/>
          </p:nvPr>
        </p:nvPicPr>
        <p:blipFill>
          <a:blip r:embed="rId1"/>
          <a:stretch>
            <a:fillRect/>
          </a:stretch>
        </p:blipFill>
        <p:spPr>
          <a:xfrm>
            <a:off x="942340" y="1497330"/>
            <a:ext cx="9982835" cy="3863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Use Cases</a:t>
            </a:r>
            <a:endParaRPr lang="en-IN" altLang="en-US"/>
          </a:p>
        </p:txBody>
      </p:sp>
      <p:sp>
        <p:nvSpPr>
          <p:cNvPr id="3" name="Content Placeholder 2"/>
          <p:cNvSpPr>
            <a:spLocks noGrp="1"/>
          </p:cNvSpPr>
          <p:nvPr>
            <p:ph idx="1"/>
          </p:nvPr>
        </p:nvSpPr>
        <p:spPr/>
        <p:txBody>
          <a:bodyPr/>
          <a:p>
            <a:r>
              <a:rPr lang="en-IN" altLang="en-US" sz="2400" b="1"/>
              <a:t>The Telco View</a:t>
            </a:r>
            <a:r>
              <a:rPr lang="en-IN" altLang="en-US" sz="2400"/>
              <a:t> :- Opportunity for providing edge computing devices in existing infrastructure like micro data centers at the base of cellular towers.</a:t>
            </a:r>
            <a:endParaRPr lang="en-IN" altLang="en-US" sz="2400"/>
          </a:p>
          <a:p>
            <a:r>
              <a:rPr lang="en-IN" altLang="en-US" sz="2400" b="1"/>
              <a:t>The Cloud Provider View</a:t>
            </a:r>
            <a:r>
              <a:rPr lang="en-IN" altLang="en-US" sz="2400"/>
              <a:t>:- Goal is mainly to provide Content Delivery Network (CDN) services , IoT data processing and aggregation for data in transit to the cloud.Eg:- AWS cloudfront, AWS Greengrass,AWS wavelength.</a:t>
            </a:r>
            <a:endParaRPr lang="en-IN" altLang="en-US" sz="2400"/>
          </a:p>
          <a:p>
            <a:r>
              <a:rPr lang="en-IN" altLang="en-US" sz="2400" b="1"/>
              <a:t>Computation and Data in Disconnected Environments</a:t>
            </a:r>
            <a:r>
              <a:rPr lang="en-IN" altLang="en-US" sz="2400"/>
              <a:t>:- Providing computation-intensive capabilities and data at the edge when there is no access to the cloud Eg:- speech,face,image recognition,speech translation etc.</a:t>
            </a:r>
            <a:endParaRPr lang="en-IN" altLang="en-US" sz="2400"/>
          </a:p>
          <a:p>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8770" y="349885"/>
            <a:ext cx="5497195" cy="6379210"/>
          </a:xfrm>
        </p:spPr>
        <p:txBody>
          <a:bodyPr/>
          <a:p>
            <a:pPr marL="0" indent="0">
              <a:buNone/>
            </a:pPr>
            <a:r>
              <a:rPr lang="en-IN" altLang="en-US" sz="2400" b="1"/>
              <a:t>Pros</a:t>
            </a:r>
            <a:endParaRPr lang="en-IN" altLang="en-US" sz="2400"/>
          </a:p>
          <a:p>
            <a:r>
              <a:rPr lang="en-IN" altLang="en-US" sz="2400" b="1"/>
              <a:t>Latency</a:t>
            </a:r>
            <a:r>
              <a:rPr lang="en-IN" altLang="en-US" sz="2400"/>
              <a:t> :- data processing close to where it originates avoids round-trip time to the cloud</a:t>
            </a:r>
            <a:endParaRPr lang="en-IN" altLang="en-US" sz="2400"/>
          </a:p>
          <a:p>
            <a:r>
              <a:rPr lang="en-IN" altLang="en-US" sz="2400" b="1"/>
              <a:t>Bandwidth</a:t>
            </a:r>
            <a:r>
              <a:rPr lang="en-IN" altLang="en-US" sz="2400"/>
              <a:t> :-optimization of communication to and from the cloud</a:t>
            </a:r>
            <a:endParaRPr lang="en-IN" altLang="en-US" sz="2400"/>
          </a:p>
          <a:p>
            <a:r>
              <a:rPr lang="en-IN" altLang="en-US" sz="2400" b="1"/>
              <a:t>Privacy/security</a:t>
            </a:r>
            <a:r>
              <a:rPr lang="en-IN" altLang="en-US" sz="2400"/>
              <a:t>:- sensitive data stays local</a:t>
            </a:r>
            <a:endParaRPr lang="en-IN" altLang="en-US" sz="2400"/>
          </a:p>
          <a:p>
            <a:r>
              <a:rPr lang="en-IN" altLang="en-US" sz="2400" b="1"/>
              <a:t>Connectivity</a:t>
            </a:r>
            <a:r>
              <a:rPr lang="en-IN" altLang="en-US" sz="2400"/>
              <a:t>:- continued processing (in some cases) despite lack of connectivity to the cloud</a:t>
            </a:r>
            <a:endParaRPr lang="en-IN" altLang="en-US" sz="2400"/>
          </a:p>
          <a:p>
            <a:r>
              <a:rPr lang="en-IN" altLang="en-US" sz="2400" b="1"/>
              <a:t>Local dependencies</a:t>
            </a:r>
            <a:r>
              <a:rPr lang="en-IN" altLang="en-US" sz="2400"/>
              <a:t>:- data processing close to points of interaction with end users and other system components</a:t>
            </a:r>
            <a:endParaRPr lang="en-IN" altLang="en-US" sz="2400"/>
          </a:p>
        </p:txBody>
      </p:sp>
      <p:sp>
        <p:nvSpPr>
          <p:cNvPr id="4" name="Text Box 3"/>
          <p:cNvSpPr txBox="1"/>
          <p:nvPr/>
        </p:nvSpPr>
        <p:spPr>
          <a:xfrm>
            <a:off x="5928995" y="349885"/>
            <a:ext cx="5906770" cy="6000750"/>
          </a:xfrm>
          <a:prstGeom prst="rect">
            <a:avLst/>
          </a:prstGeom>
          <a:noFill/>
        </p:spPr>
        <p:txBody>
          <a:bodyPr wrap="square" rtlCol="0">
            <a:spAutoFit/>
          </a:bodyPr>
          <a:p>
            <a:r>
              <a:rPr lang="en-IN" altLang="en-US" sz="2400" b="1"/>
              <a:t>Cons</a:t>
            </a:r>
            <a:endParaRPr lang="en-IN" altLang="en-US" sz="2400"/>
          </a:p>
          <a:p>
            <a:pPr marL="285750" indent="-285750">
              <a:buFont typeface="Arial" panose="020B0604020202020204" pitchFamily="34" charset="0"/>
              <a:buChar char="•"/>
            </a:pPr>
            <a:r>
              <a:rPr lang="en-IN" altLang="en-US" sz="2400" b="1"/>
              <a:t>Cost and Storage:</a:t>
            </a:r>
            <a:r>
              <a:rPr lang="en-IN" altLang="en-US" sz="2400"/>
              <a:t>- Even though cloud storage expenses are lower, there’s an additional cost on the local end. Much of this comes from creating storage capacity for edge devices. </a:t>
            </a:r>
            <a:endParaRPr lang="en-IN" altLang="en-US" sz="2400"/>
          </a:p>
          <a:p>
            <a:pPr marL="285750" indent="-285750">
              <a:buFont typeface="Arial" panose="020B0604020202020204" pitchFamily="34" charset="0"/>
              <a:buChar char="•"/>
            </a:pPr>
            <a:r>
              <a:rPr lang="en-IN" altLang="en-US" sz="2400" b="1"/>
              <a:t>Security</a:t>
            </a:r>
            <a:r>
              <a:rPr lang="en-IN" altLang="en-US" sz="2400"/>
              <a:t>:- Just as there’s a security advantage at the cloud and enterprise levels, there’s a security risk at the local level.</a:t>
            </a:r>
            <a:endParaRPr lang="en-IN" altLang="en-US" sz="2400"/>
          </a:p>
          <a:p>
            <a:pPr marL="285750" indent="-285750">
              <a:buFont typeface="Arial" panose="020B0604020202020204" pitchFamily="34" charset="0"/>
              <a:buChar char="•"/>
            </a:pPr>
            <a:r>
              <a:rPr lang="en-IN" altLang="en-US" sz="2400" b="1"/>
              <a:t>Data Loss</a:t>
            </a:r>
            <a:r>
              <a:rPr lang="en-IN" altLang="en-US" sz="2400"/>
              <a:t>:- When implemented, the system must be thoroughly planned out and programmed to avoid data loss</a:t>
            </a:r>
            <a:endParaRPr lang="en-IN" altLang="en-US" sz="2400"/>
          </a:p>
          <a:p>
            <a:pPr marL="285750" indent="-285750">
              <a:buFont typeface="Arial" panose="020B0604020202020204" pitchFamily="34" charset="0"/>
              <a:buChar char="•"/>
            </a:pPr>
            <a:r>
              <a:rPr lang="en-IN" altLang="en-US" sz="2400" b="1"/>
              <a:t>Hardware</a:t>
            </a:r>
            <a:r>
              <a:rPr lang="en-IN" altLang="en-US" sz="2400"/>
              <a:t> </a:t>
            </a:r>
            <a:endParaRPr lang="en-IN" altLang="en-US" sz="2400"/>
          </a:p>
          <a:p>
            <a:pPr marL="285750" indent="-285750">
              <a:buFont typeface="Arial" panose="020B0604020202020204" pitchFamily="34" charset="0"/>
              <a:buChar char="•"/>
            </a:pPr>
            <a:r>
              <a:rPr lang="en-IN" altLang="en-US" sz="2400" b="1"/>
              <a:t>Data and computation allocation to edge devices (especially at runtime)</a:t>
            </a:r>
            <a:endParaRPr lang="en-IN" altLang="en-US" sz="2400" b="1"/>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8139</Words>
  <Application>WPS Presentation</Application>
  <PresentationFormat>Widescreen</PresentationFormat>
  <Paragraphs>106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 Light</vt:lpstr>
      <vt:lpstr>Calibri</vt:lpstr>
      <vt:lpstr>Microsoft YaHei</vt:lpstr>
      <vt:lpstr>Arial Unicode MS</vt:lpstr>
      <vt:lpstr>Sitka Small</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Seminar-2  Edge Computing</dc:title>
  <dc:creator/>
  <cp:lastModifiedBy>kaushal</cp:lastModifiedBy>
  <cp:revision>4</cp:revision>
  <dcterms:created xsi:type="dcterms:W3CDTF">2022-04-25T16:01:35Z</dcterms:created>
  <dcterms:modified xsi:type="dcterms:W3CDTF">2022-04-25T17:23:45Z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987275AAE5F74C839DCE74EF12CBD462</vt:lpwstr>
  </property>
  <property fmtid="{D5CDD505-2E9C-101B-9397-08002B2CF9AE}" pid="3" name="KSOProductBuildVer">
    <vt:lpwstr>1033-11.2.0.11074</vt:lpwstr>
  </property>
</Properties>
</file>