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73" r:id="rId13"/>
    <p:sldId id="267" r:id="rId14"/>
    <p:sldId id="275" r:id="rId15"/>
    <p:sldId id="268" r:id="rId16"/>
    <p:sldId id="269" r:id="rId17"/>
    <p:sldId id="270" r:id="rId18"/>
    <p:sldId id="271" r:id="rId19"/>
    <p:sldId id="26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1DC0-64BC-4AAF-9FA2-B992B9AAA9A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0828-D028-4485-8724-CFB6611B9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People and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F74C-1BDC-492A-A2CD-987A72A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C239F-EA9F-4E56-AD01-AC7283F69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238" y="1600200"/>
            <a:ext cx="346752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B52-E9E6-472B-8335-7FE2A45A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Nelsons’ Heuristic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FA8B0-9EFA-4220-832C-B02D131D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272" y="1600200"/>
            <a:ext cx="547145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70C5-DA99-40F9-9B27-97DCA05B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Nelsons’ Heuristic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59097-A08A-46C6-A4F7-159C42EC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11" y="1600200"/>
            <a:ext cx="51373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2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AB9E-8AF5-47C6-B5F8-D7176AC5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7530A-5EC9-4E1C-B703-DAA60A096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1" y="1600200"/>
            <a:ext cx="72244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CC79-D2FC-4C58-8975-1E346339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Usability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8126B-D88F-4FA5-B923-8DE9135CE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729" y="1600200"/>
            <a:ext cx="52345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6BF-4827-4335-BFEF-70CBB486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E3517D-E5EA-452E-819D-3DDB0EC9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481" y="1600200"/>
            <a:ext cx="42310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D5A8-70EE-49E9-BCA6-711E675B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Consent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39E51C-8A95-4FC1-8682-70B94302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97" y="1600200"/>
            <a:ext cx="57586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19B0-7236-4A39-9F63-B67C89D8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91412-8B3C-4F92-B133-38E717E4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98" y="1600200"/>
            <a:ext cx="3905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7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3741-2101-47AE-820D-106B33BC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C73A8-1FC1-40D8-866D-A4436C03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62" y="1600200"/>
            <a:ext cx="43294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B483-999B-4162-81D5-F6E3502C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F370B-4066-4394-B685-01EA0D4B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137" y="1629569"/>
            <a:ext cx="1609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1: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By taking the reference of commercially available mobile app or web application, prepare the report of usability test considering/including the following:</a:t>
            </a:r>
          </a:p>
          <a:p>
            <a:pPr lvl="0"/>
            <a:r>
              <a:rPr lang="en-US" dirty="0"/>
              <a:t>Major functionality present in the app/website </a:t>
            </a:r>
          </a:p>
          <a:p>
            <a:pPr lvl="0"/>
            <a:r>
              <a:rPr lang="en-US" dirty="0"/>
              <a:t>Analyze UI/UX on the basis of Nelsons Heuristic principle or </a:t>
            </a:r>
            <a:r>
              <a:rPr lang="en-US" dirty="0" err="1"/>
              <a:t>Shneiderman’s</a:t>
            </a:r>
            <a:r>
              <a:rPr lang="en-US" dirty="0"/>
              <a:t> 8 Golden Rules Of Interface Design</a:t>
            </a:r>
          </a:p>
          <a:p>
            <a:pPr lvl="0"/>
            <a:r>
              <a:rPr lang="en-US" dirty="0"/>
              <a:t>Usability Testing</a:t>
            </a:r>
          </a:p>
          <a:p>
            <a:pPr lvl="1"/>
            <a:r>
              <a:rPr lang="en-US" dirty="0"/>
              <a:t>Your analysis on Usability quality components including </a:t>
            </a:r>
            <a:r>
              <a:rPr lang="en-US" dirty="0" err="1"/>
              <a:t>Learnability</a:t>
            </a:r>
            <a:r>
              <a:rPr lang="en-US" dirty="0"/>
              <a:t>,  Efficiency,  </a:t>
            </a:r>
            <a:r>
              <a:rPr lang="en-US" dirty="0" err="1"/>
              <a:t>Memorability</a:t>
            </a:r>
            <a:r>
              <a:rPr lang="en-US" dirty="0"/>
              <a:t>,  Errors and Satisfaction</a:t>
            </a:r>
          </a:p>
          <a:p>
            <a:pPr lvl="1"/>
            <a:r>
              <a:rPr lang="en-US" dirty="0"/>
              <a:t>Usability Questions design and response sheet</a:t>
            </a:r>
          </a:p>
          <a:p>
            <a:pPr lvl="1"/>
            <a:r>
              <a:rPr lang="en-US" dirty="0"/>
              <a:t>Participants Profile</a:t>
            </a:r>
          </a:p>
          <a:p>
            <a:pPr lvl="1"/>
            <a:r>
              <a:rPr lang="en-US" dirty="0"/>
              <a:t>Analysis of Usability testing conducted</a:t>
            </a:r>
          </a:p>
          <a:p>
            <a:r>
              <a:rPr lang="en-US" dirty="0"/>
              <a:t>Your proposed paper prototypes with identified additional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20BF-15AD-481E-B35A-50721EA3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3802C-9FDE-4315-B90B-100A4CE82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690" y="1600200"/>
            <a:ext cx="37626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app/website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commercially available mobile app or website, </a:t>
            </a:r>
            <a:r>
              <a:rPr lang="en-US" dirty="0" err="1"/>
              <a:t>eg</a:t>
            </a:r>
            <a:endParaRPr lang="en-US" dirty="0"/>
          </a:p>
          <a:p>
            <a:pPr lvl="1"/>
            <a:r>
              <a:rPr lang="en-US" dirty="0" err="1"/>
              <a:t>Foodmandu</a:t>
            </a:r>
            <a:endParaRPr lang="en-US" dirty="0"/>
          </a:p>
          <a:p>
            <a:pPr lvl="1"/>
            <a:r>
              <a:rPr lang="en-US" dirty="0" err="1"/>
              <a:t>Daraz</a:t>
            </a:r>
            <a:endParaRPr lang="en-US" dirty="0"/>
          </a:p>
          <a:p>
            <a:pPr lvl="1"/>
            <a:r>
              <a:rPr lang="en-US" dirty="0" err="1"/>
              <a:t>Connectips</a:t>
            </a:r>
            <a:endParaRPr lang="en-US" dirty="0"/>
          </a:p>
          <a:p>
            <a:pPr lvl="1"/>
            <a:r>
              <a:rPr lang="en-US" dirty="0" err="1"/>
              <a:t>Esewa</a:t>
            </a:r>
            <a:endParaRPr lang="en-US" dirty="0"/>
          </a:p>
          <a:p>
            <a:pPr lvl="1"/>
            <a:r>
              <a:rPr lang="en-US" dirty="0"/>
              <a:t>Dept of Transport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Major functionality present in the app/website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Background/general information of app/website</a:t>
            </a:r>
          </a:p>
          <a:p>
            <a:r>
              <a:rPr lang="en-US" dirty="0"/>
              <a:t>Hierarchical task analysis</a:t>
            </a:r>
          </a:p>
          <a:p>
            <a:r>
              <a:rPr lang="en-US" dirty="0"/>
              <a:t>Work breakdown structure</a:t>
            </a:r>
          </a:p>
          <a:p>
            <a:r>
              <a:rPr lang="en-US" dirty="0"/>
              <a:t>Software requirement specification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Critically review the chosen app/website on each point of either one of the following guideline</a:t>
            </a:r>
          </a:p>
          <a:p>
            <a:pPr lvl="1"/>
            <a:r>
              <a:rPr lang="en-US" dirty="0"/>
              <a:t>Nelsons Heuristic principle</a:t>
            </a:r>
          </a:p>
          <a:p>
            <a:pPr lvl="1"/>
            <a:r>
              <a:rPr lang="en-US" dirty="0" err="1"/>
              <a:t>Shneiderman’s</a:t>
            </a:r>
            <a:r>
              <a:rPr lang="en-US" dirty="0"/>
              <a:t> 8 Golden Rules Of Interface Design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Learnability</a:t>
            </a:r>
            <a:r>
              <a:rPr lang="en-US" dirty="0"/>
              <a:t>: How easy is it for users to accomplish basic tasks the first time they encounter the design?</a:t>
            </a:r>
          </a:p>
          <a:p>
            <a:r>
              <a:rPr lang="en-US" b="1" dirty="0"/>
              <a:t>Efficiency</a:t>
            </a:r>
            <a:r>
              <a:rPr lang="en-US" dirty="0"/>
              <a:t>: Once users have learned the design, how quickly can they perform tasks?</a:t>
            </a:r>
          </a:p>
          <a:p>
            <a:r>
              <a:rPr lang="en-US" b="1" dirty="0" err="1"/>
              <a:t>Memorability</a:t>
            </a:r>
            <a:r>
              <a:rPr lang="en-US" dirty="0"/>
              <a:t>: When users return to the design after a period of not using it, how easily can they reestablish proficiency?</a:t>
            </a:r>
          </a:p>
          <a:p>
            <a:r>
              <a:rPr lang="en-US" b="1" dirty="0"/>
              <a:t>Errors</a:t>
            </a:r>
            <a:r>
              <a:rPr lang="en-US" dirty="0"/>
              <a:t>: How many errors do users make, how severe are these errors, and how easily can they recover from the errors?</a:t>
            </a:r>
          </a:p>
          <a:p>
            <a:r>
              <a:rPr lang="en-US" b="1" dirty="0"/>
              <a:t>Satisfaction</a:t>
            </a:r>
            <a:r>
              <a:rPr lang="en-US" dirty="0"/>
              <a:t>: How pleasant is it to use the design?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Questions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Personal details of </a:t>
            </a:r>
            <a:r>
              <a:rPr lang="en-US" dirty="0" err="1"/>
              <a:t>respondant</a:t>
            </a:r>
            <a:endParaRPr lang="en-US" dirty="0"/>
          </a:p>
          <a:p>
            <a:r>
              <a:rPr lang="en-US" dirty="0"/>
              <a:t>Quantitative, </a:t>
            </a:r>
            <a:r>
              <a:rPr lang="en-US" dirty="0" err="1"/>
              <a:t>eg</a:t>
            </a:r>
            <a:r>
              <a:rPr lang="en-US" dirty="0"/>
              <a:t> 1 to 10</a:t>
            </a:r>
          </a:p>
          <a:p>
            <a:r>
              <a:rPr lang="en-US" dirty="0"/>
              <a:t>Closed options, </a:t>
            </a:r>
            <a:r>
              <a:rPr lang="en-US" dirty="0" err="1"/>
              <a:t>eg</a:t>
            </a:r>
            <a:r>
              <a:rPr lang="en-US" dirty="0"/>
              <a:t>: yes/no, agree/disagree</a:t>
            </a:r>
          </a:p>
          <a:p>
            <a:pPr lvl="1"/>
            <a:r>
              <a:rPr lang="en-US" dirty="0"/>
              <a:t>Easiness to register new user</a:t>
            </a:r>
          </a:p>
          <a:p>
            <a:pPr lvl="1"/>
            <a:r>
              <a:rPr lang="en-US" dirty="0"/>
              <a:t>User Login</a:t>
            </a:r>
          </a:p>
          <a:p>
            <a:pPr lvl="1"/>
            <a:r>
              <a:rPr lang="en-US" dirty="0"/>
              <a:t>How fast is the application/website?</a:t>
            </a:r>
          </a:p>
          <a:p>
            <a:pPr lvl="1"/>
            <a:r>
              <a:rPr lang="en-US" dirty="0"/>
              <a:t>Easy to place new order</a:t>
            </a:r>
          </a:p>
          <a:p>
            <a:pPr lvl="1"/>
            <a:r>
              <a:rPr lang="en-US" dirty="0"/>
              <a:t>How are information displayed</a:t>
            </a:r>
          </a:p>
          <a:p>
            <a:pPr lvl="1"/>
            <a:r>
              <a:rPr lang="en-US" dirty="0"/>
              <a:t>Are all important functions easily available</a:t>
            </a:r>
          </a:p>
          <a:p>
            <a:pPr lvl="1"/>
            <a:r>
              <a:rPr lang="en-US" dirty="0"/>
              <a:t>User friendliness</a:t>
            </a:r>
          </a:p>
          <a:p>
            <a:pPr lvl="1"/>
            <a:r>
              <a:rPr lang="en-US" dirty="0"/>
              <a:t>Easy to navigate</a:t>
            </a:r>
          </a:p>
          <a:p>
            <a:pPr lvl="1"/>
            <a:r>
              <a:rPr lang="en-US" dirty="0"/>
              <a:t>Will you refer it to others?</a:t>
            </a:r>
          </a:p>
          <a:p>
            <a:pPr lvl="1"/>
            <a:r>
              <a:rPr lang="en-US" dirty="0"/>
              <a:t>Any specific feedback?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Questions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registration process easy?</a:t>
            </a:r>
          </a:p>
          <a:p>
            <a:r>
              <a:rPr lang="en-US" dirty="0"/>
              <a:t>How was the interface?</a:t>
            </a:r>
          </a:p>
          <a:p>
            <a:r>
              <a:rPr lang="en-US" dirty="0"/>
              <a:t>How was your experience while using app?</a:t>
            </a:r>
          </a:p>
          <a:p>
            <a:r>
              <a:rPr lang="en-US" dirty="0"/>
              <a:t>How was overall design of the app?</a:t>
            </a:r>
          </a:p>
          <a:p>
            <a:r>
              <a:rPr lang="en-US" dirty="0"/>
              <a:t>How did you find the task?</a:t>
            </a:r>
          </a:p>
          <a:p>
            <a:r>
              <a:rPr lang="en-US" dirty="0"/>
              <a:t>Do you like the product?</a:t>
            </a:r>
          </a:p>
          <a:p>
            <a:r>
              <a:rPr lang="en-US" dirty="0"/>
              <a:t>Is the language displayed familiar to you?</a:t>
            </a:r>
          </a:p>
          <a:p>
            <a:r>
              <a:rPr lang="en-US" dirty="0"/>
              <a:t>Will you recommend the product to other?</a:t>
            </a:r>
          </a:p>
          <a:p>
            <a:r>
              <a:rPr lang="en-US"/>
              <a:t>Recommendation in UI change?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0C52-D6A0-4F41-9CCA-3B6663B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0E5BC-3D23-4D18-A343-B5BF5CC82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1796256"/>
            <a:ext cx="7134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4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442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Coursework</vt:lpstr>
      <vt:lpstr>Section 1: Usability Testing</vt:lpstr>
      <vt:lpstr>Selection of app/website</vt:lpstr>
      <vt:lpstr>Major functionality present in the app/website </vt:lpstr>
      <vt:lpstr>UI/UX analysis</vt:lpstr>
      <vt:lpstr>Usability Testing</vt:lpstr>
      <vt:lpstr>Usability Questions design</vt:lpstr>
      <vt:lpstr>Usability Questions design</vt:lpstr>
      <vt:lpstr>Hierarchical Task Analysis</vt:lpstr>
      <vt:lpstr>Hierarchical Task Analysis</vt:lpstr>
      <vt:lpstr>Nelsons’ Heuristic Evaluation</vt:lpstr>
      <vt:lpstr>Nelsons’ Heuristic Evaluation</vt:lpstr>
      <vt:lpstr>PowerPoint Presentation</vt:lpstr>
      <vt:lpstr>Analysis of Usability Testing</vt:lpstr>
      <vt:lpstr>Participants Profile</vt:lpstr>
      <vt:lpstr>Informed Consent Form</vt:lpstr>
      <vt:lpstr>Question Design</vt:lpstr>
      <vt:lpstr>Question Design</vt:lpstr>
      <vt:lpstr>Paper Prototype</vt:lpstr>
      <vt:lpstr>Paper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</dc:title>
  <dc:creator>Manish Khanal</dc:creator>
  <cp:lastModifiedBy>Manish Khanal</cp:lastModifiedBy>
  <cp:revision>57</cp:revision>
  <dcterms:created xsi:type="dcterms:W3CDTF">2022-05-29T15:09:36Z</dcterms:created>
  <dcterms:modified xsi:type="dcterms:W3CDTF">2022-06-02T04:46:16Z</dcterms:modified>
</cp:coreProperties>
</file>