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70" r:id="rId3"/>
    <p:sldId id="258" r:id="rId4"/>
    <p:sldId id="267" r:id="rId5"/>
    <p:sldId id="259" r:id="rId6"/>
    <p:sldId id="269" r:id="rId7"/>
    <p:sldId id="256" r:id="rId8"/>
    <p:sldId id="257" r:id="rId9"/>
    <p:sldId id="263" r:id="rId10"/>
    <p:sldId id="260" r:id="rId11"/>
    <p:sldId id="262" r:id="rId12"/>
    <p:sldId id="272" r:id="rId13"/>
    <p:sldId id="264" r:id="rId14"/>
    <p:sldId id="265" r:id="rId15"/>
    <p:sldId id="271" r:id="rId16"/>
  </p:sldIdLst>
  <p:sldSz cx="12192000" cy="6858000"/>
  <p:notesSz cx="6735763" cy="9866313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www.jabil.com/capabilities/supply-chain/supply-chain-resilience-report.html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bil.com/capabilities/supply-chain/supply-chain-resilience-report.html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CA2BF-3CBB-44CB-8021-73066D4F68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72CD458-4374-400A-9459-E40FD64D7CA2}">
      <dgm:prSet custT="1"/>
      <dgm:spPr/>
      <dgm:t>
        <a:bodyPr/>
        <a:lstStyle/>
        <a:p>
          <a:r>
            <a:rPr lang="en-US" sz="2800" dirty="0"/>
            <a:t>According to </a:t>
          </a:r>
          <a:r>
            <a:rPr lang="en-US" sz="2800" b="0" dirty="0">
              <a:solidFill>
                <a:schemeClr val="accent6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Jabil's Special Report: Supply Chain Resilience in a Post-Pandemic World</a:t>
          </a:r>
          <a:r>
            <a:rPr lang="en-US" sz="2800" b="0" dirty="0">
              <a:solidFill>
                <a:schemeClr val="accent6">
                  <a:lumMod val="75000"/>
                </a:schemeClr>
              </a:solidFill>
            </a:rPr>
            <a:t>-</a:t>
          </a:r>
        </a:p>
      </dgm:t>
    </dgm:pt>
    <dgm:pt modelId="{1CCAB6F4-908A-47C3-9CD8-570E06CE8109}" type="parTrans" cxnId="{39DC823F-5CA6-43A6-B034-1381A43D57EB}">
      <dgm:prSet/>
      <dgm:spPr/>
      <dgm:t>
        <a:bodyPr/>
        <a:lstStyle/>
        <a:p>
          <a:endParaRPr lang="en-US" sz="3200"/>
        </a:p>
      </dgm:t>
    </dgm:pt>
    <dgm:pt modelId="{F70A29AA-457F-4858-B5A5-B842990AA340}" type="sibTrans" cxnId="{39DC823F-5CA6-43A6-B034-1381A43D57EB}">
      <dgm:prSet/>
      <dgm:spPr/>
      <dgm:t>
        <a:bodyPr/>
        <a:lstStyle/>
        <a:p>
          <a:endParaRPr lang="en-US"/>
        </a:p>
      </dgm:t>
    </dgm:pt>
    <dgm:pt modelId="{44844C22-8A4D-4B14-8434-192FDF98506A}">
      <dgm:prSet custT="1"/>
      <dgm:spPr/>
      <dgm:t>
        <a:bodyPr/>
        <a:lstStyle/>
        <a:p>
          <a:r>
            <a:rPr lang="en-US" sz="4000" dirty="0">
              <a:solidFill>
                <a:schemeClr val="accent2">
                  <a:lumMod val="75000"/>
                </a:schemeClr>
              </a:solidFill>
            </a:rPr>
            <a:t>70% </a:t>
          </a:r>
          <a:r>
            <a:rPr lang="en-US" sz="2800" dirty="0"/>
            <a:t>of supply chain decision makers said -COVID-19 is creating the biggest impact on the supply chain </a:t>
          </a:r>
        </a:p>
      </dgm:t>
    </dgm:pt>
    <dgm:pt modelId="{9A5C176F-846D-4062-870B-71C8CFCD5AAE}" type="parTrans" cxnId="{4F0C0156-CEE1-455E-8507-D91B56E2F9D8}">
      <dgm:prSet/>
      <dgm:spPr/>
      <dgm:t>
        <a:bodyPr/>
        <a:lstStyle/>
        <a:p>
          <a:endParaRPr lang="en-US" sz="3200"/>
        </a:p>
      </dgm:t>
    </dgm:pt>
    <dgm:pt modelId="{DB058187-8682-468C-891E-331CD6CBF451}" type="sibTrans" cxnId="{4F0C0156-CEE1-455E-8507-D91B56E2F9D8}">
      <dgm:prSet/>
      <dgm:spPr/>
      <dgm:t>
        <a:bodyPr/>
        <a:lstStyle/>
        <a:p>
          <a:endParaRPr lang="en-US"/>
        </a:p>
      </dgm:t>
    </dgm:pt>
    <dgm:pt modelId="{BDDDC8B7-9A52-46D1-811D-33BA34BCAD24}" type="pres">
      <dgm:prSet presAssocID="{CF7CA2BF-3CBB-44CB-8021-73066D4F68B2}" presName="root" presStyleCnt="0">
        <dgm:presLayoutVars>
          <dgm:dir/>
          <dgm:resizeHandles val="exact"/>
        </dgm:presLayoutVars>
      </dgm:prSet>
      <dgm:spPr/>
    </dgm:pt>
    <dgm:pt modelId="{57D5102C-BC3A-4FDD-94D0-0C71A696E930}" type="pres">
      <dgm:prSet presAssocID="{772CD458-4374-400A-9459-E40FD64D7CA2}" presName="compNode" presStyleCnt="0"/>
      <dgm:spPr/>
    </dgm:pt>
    <dgm:pt modelId="{24905265-5CEC-4BEF-9627-A2F2228DF711}" type="pres">
      <dgm:prSet presAssocID="{772CD458-4374-400A-9459-E40FD64D7CA2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36884D03-1175-4C79-97D9-5F7FF6DEE660}" type="pres">
      <dgm:prSet presAssocID="{772CD458-4374-400A-9459-E40FD64D7CA2}" presName="spaceRect" presStyleCnt="0"/>
      <dgm:spPr/>
    </dgm:pt>
    <dgm:pt modelId="{5BCEB631-6311-4C02-AD28-ED3F7853059F}" type="pres">
      <dgm:prSet presAssocID="{772CD458-4374-400A-9459-E40FD64D7CA2}" presName="textRect" presStyleLbl="revTx" presStyleIdx="0" presStyleCnt="2" custScaleX="107050" custScaleY="99645">
        <dgm:presLayoutVars>
          <dgm:chMax val="1"/>
          <dgm:chPref val="1"/>
        </dgm:presLayoutVars>
      </dgm:prSet>
      <dgm:spPr/>
    </dgm:pt>
    <dgm:pt modelId="{8B2DE38C-6328-4B21-9D61-A3F4B371247E}" type="pres">
      <dgm:prSet presAssocID="{F70A29AA-457F-4858-B5A5-B842990AA340}" presName="sibTrans" presStyleCnt="0"/>
      <dgm:spPr/>
    </dgm:pt>
    <dgm:pt modelId="{A797537B-ECC2-4356-995C-24442AC3B9D3}" type="pres">
      <dgm:prSet presAssocID="{44844C22-8A4D-4B14-8434-192FDF98506A}" presName="compNode" presStyleCnt="0"/>
      <dgm:spPr/>
    </dgm:pt>
    <dgm:pt modelId="{153FE57F-5B45-40AE-B538-A119757E7265}" type="pres">
      <dgm:prSet presAssocID="{44844C22-8A4D-4B14-8434-192FDF98506A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519D4EE-0261-4506-9502-74B7AEF5139F}" type="pres">
      <dgm:prSet presAssocID="{44844C22-8A4D-4B14-8434-192FDF98506A}" presName="spaceRect" presStyleCnt="0"/>
      <dgm:spPr/>
    </dgm:pt>
    <dgm:pt modelId="{9246DDD6-C131-4126-A285-2E032339D9D5}" type="pres">
      <dgm:prSet presAssocID="{44844C22-8A4D-4B14-8434-192FDF98506A}" presName="textRect" presStyleLbl="revTx" presStyleIdx="1" presStyleCnt="2" custScaleX="109968" custScaleY="100991" custLinFactNeighborX="886" custLinFactNeighborY="-14676">
        <dgm:presLayoutVars>
          <dgm:chMax val="1"/>
          <dgm:chPref val="1"/>
        </dgm:presLayoutVars>
      </dgm:prSet>
      <dgm:spPr/>
    </dgm:pt>
  </dgm:ptLst>
  <dgm:cxnLst>
    <dgm:cxn modelId="{624B4C2D-39FE-C046-9F93-66C2F6CEE4A7}" type="presOf" srcId="{CF7CA2BF-3CBB-44CB-8021-73066D4F68B2}" destId="{BDDDC8B7-9A52-46D1-811D-33BA34BCAD24}" srcOrd="0" destOrd="0" presId="urn:microsoft.com/office/officeart/2018/2/layout/IconLabelList"/>
    <dgm:cxn modelId="{39DC823F-5CA6-43A6-B034-1381A43D57EB}" srcId="{CF7CA2BF-3CBB-44CB-8021-73066D4F68B2}" destId="{772CD458-4374-400A-9459-E40FD64D7CA2}" srcOrd="0" destOrd="0" parTransId="{1CCAB6F4-908A-47C3-9CD8-570E06CE8109}" sibTransId="{F70A29AA-457F-4858-B5A5-B842990AA340}"/>
    <dgm:cxn modelId="{4F0C0156-CEE1-455E-8507-D91B56E2F9D8}" srcId="{CF7CA2BF-3CBB-44CB-8021-73066D4F68B2}" destId="{44844C22-8A4D-4B14-8434-192FDF98506A}" srcOrd="1" destOrd="0" parTransId="{9A5C176F-846D-4062-870B-71C8CFCD5AAE}" sibTransId="{DB058187-8682-468C-891E-331CD6CBF451}"/>
    <dgm:cxn modelId="{569A9B70-F627-A542-856F-694C063E1611}" type="presOf" srcId="{772CD458-4374-400A-9459-E40FD64D7CA2}" destId="{5BCEB631-6311-4C02-AD28-ED3F7853059F}" srcOrd="0" destOrd="0" presId="urn:microsoft.com/office/officeart/2018/2/layout/IconLabelList"/>
    <dgm:cxn modelId="{51BCE8A1-ACD9-B042-9CC5-13EF06724D5E}" type="presOf" srcId="{44844C22-8A4D-4B14-8434-192FDF98506A}" destId="{9246DDD6-C131-4126-A285-2E032339D9D5}" srcOrd="0" destOrd="0" presId="urn:microsoft.com/office/officeart/2018/2/layout/IconLabelList"/>
    <dgm:cxn modelId="{C832D4B0-77C5-CE41-9B90-226C4B386400}" type="presParOf" srcId="{BDDDC8B7-9A52-46D1-811D-33BA34BCAD24}" destId="{57D5102C-BC3A-4FDD-94D0-0C71A696E930}" srcOrd="0" destOrd="0" presId="urn:microsoft.com/office/officeart/2018/2/layout/IconLabelList"/>
    <dgm:cxn modelId="{5B078218-5E90-8447-AEEF-5668CDA08DD2}" type="presParOf" srcId="{57D5102C-BC3A-4FDD-94D0-0C71A696E930}" destId="{24905265-5CEC-4BEF-9627-A2F2228DF711}" srcOrd="0" destOrd="0" presId="urn:microsoft.com/office/officeart/2018/2/layout/IconLabelList"/>
    <dgm:cxn modelId="{0EA84E8C-6682-F846-9FE1-6233DD26FB08}" type="presParOf" srcId="{57D5102C-BC3A-4FDD-94D0-0C71A696E930}" destId="{36884D03-1175-4C79-97D9-5F7FF6DEE660}" srcOrd="1" destOrd="0" presId="urn:microsoft.com/office/officeart/2018/2/layout/IconLabelList"/>
    <dgm:cxn modelId="{27C480EF-55F6-0D41-90E7-3D5DDB620A8D}" type="presParOf" srcId="{57D5102C-BC3A-4FDD-94D0-0C71A696E930}" destId="{5BCEB631-6311-4C02-AD28-ED3F7853059F}" srcOrd="2" destOrd="0" presId="urn:microsoft.com/office/officeart/2018/2/layout/IconLabelList"/>
    <dgm:cxn modelId="{0D8BBCFB-6A43-7546-87A0-D004B3349DDE}" type="presParOf" srcId="{BDDDC8B7-9A52-46D1-811D-33BA34BCAD24}" destId="{8B2DE38C-6328-4B21-9D61-A3F4B371247E}" srcOrd="1" destOrd="0" presId="urn:microsoft.com/office/officeart/2018/2/layout/IconLabelList"/>
    <dgm:cxn modelId="{6E76E0E2-450D-1E4F-93AF-90A0F115BB3D}" type="presParOf" srcId="{BDDDC8B7-9A52-46D1-811D-33BA34BCAD24}" destId="{A797537B-ECC2-4356-995C-24442AC3B9D3}" srcOrd="2" destOrd="0" presId="urn:microsoft.com/office/officeart/2018/2/layout/IconLabelList"/>
    <dgm:cxn modelId="{77D46319-CBD6-4B48-955F-AE1DBA8A4580}" type="presParOf" srcId="{A797537B-ECC2-4356-995C-24442AC3B9D3}" destId="{153FE57F-5B45-40AE-B538-A119757E7265}" srcOrd="0" destOrd="0" presId="urn:microsoft.com/office/officeart/2018/2/layout/IconLabelList"/>
    <dgm:cxn modelId="{C65ED5F5-D2DC-7A44-8799-A4C35D98B166}" type="presParOf" srcId="{A797537B-ECC2-4356-995C-24442AC3B9D3}" destId="{0519D4EE-0261-4506-9502-74B7AEF5139F}" srcOrd="1" destOrd="0" presId="urn:microsoft.com/office/officeart/2018/2/layout/IconLabelList"/>
    <dgm:cxn modelId="{AA42A41C-D544-3C43-A553-FCA195BC148E}" type="presParOf" srcId="{A797537B-ECC2-4356-995C-24442AC3B9D3}" destId="{9246DDD6-C131-4126-A285-2E032339D9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958F44-6384-4957-A5BE-9BA3A1C83CB6}" type="doc">
      <dgm:prSet loTypeId="urn:microsoft.com/office/officeart/2005/8/layout/chevron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0CAD389-4599-4B68-9288-696FE44D8295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7778EC6-ED2E-4AE2-B5A1-36DDBCC9474C}" type="parTrans" cxnId="{74B771FA-BBFA-438E-9E56-4A522656A7AB}">
      <dgm:prSet/>
      <dgm:spPr/>
      <dgm:t>
        <a:bodyPr/>
        <a:lstStyle/>
        <a:p>
          <a:endParaRPr lang="en-US"/>
        </a:p>
      </dgm:t>
    </dgm:pt>
    <dgm:pt modelId="{A3238137-202A-47CB-AA75-1C18AB73D67B}" type="sibTrans" cxnId="{74B771FA-BBFA-438E-9E56-4A522656A7AB}">
      <dgm:prSet/>
      <dgm:spPr/>
      <dgm:t>
        <a:bodyPr/>
        <a:lstStyle/>
        <a:p>
          <a:endParaRPr lang="en-US"/>
        </a:p>
      </dgm:t>
    </dgm:pt>
    <dgm:pt modelId="{D2E95E24-B577-47D3-82B4-6D6ACCE0C00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A20B041-299A-467D-A7C2-02CC2548204B}" type="parTrans" cxnId="{B54B0785-8BCA-4DCD-8A36-0997C297200B}">
      <dgm:prSet/>
      <dgm:spPr/>
      <dgm:t>
        <a:bodyPr/>
        <a:lstStyle/>
        <a:p>
          <a:endParaRPr lang="en-US"/>
        </a:p>
      </dgm:t>
    </dgm:pt>
    <dgm:pt modelId="{BDB388E2-2AD7-42CA-BE10-ADD881A93FA3}" type="sibTrans" cxnId="{B54B0785-8BCA-4DCD-8A36-0997C297200B}">
      <dgm:prSet/>
      <dgm:spPr/>
      <dgm:t>
        <a:bodyPr/>
        <a:lstStyle/>
        <a:p>
          <a:endParaRPr lang="en-US"/>
        </a:p>
      </dgm:t>
    </dgm:pt>
    <dgm:pt modelId="{C155680A-EEAE-4B9B-9496-7D309C5F8491}">
      <dgm:prSet phldrT="[Text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u="sng" kern="1200" dirty="0">
              <a:solidFill>
                <a:srgbClr val="002060"/>
              </a:solidFill>
              <a:latin typeface="Calibri"/>
              <a:ea typeface="+mn-ea"/>
              <a:cs typeface="+mn-cs"/>
            </a:rPr>
            <a:t>Reduced Productivity</a:t>
          </a:r>
        </a:p>
      </dgm:t>
    </dgm:pt>
    <dgm:pt modelId="{BD928D1D-9844-4DBD-9250-A77297320B12}" type="parTrans" cxnId="{C2C0B93E-258B-442E-BA21-24B0EABAD647}">
      <dgm:prSet/>
      <dgm:spPr/>
      <dgm:t>
        <a:bodyPr/>
        <a:lstStyle/>
        <a:p>
          <a:endParaRPr lang="en-US"/>
        </a:p>
      </dgm:t>
    </dgm:pt>
    <dgm:pt modelId="{C485B261-A03B-4179-98EA-D3D0B79A6188}" type="sibTrans" cxnId="{C2C0B93E-258B-442E-BA21-24B0EABAD647}">
      <dgm:prSet/>
      <dgm:spPr/>
      <dgm:t>
        <a:bodyPr/>
        <a:lstStyle/>
        <a:p>
          <a:endParaRPr lang="en-US"/>
        </a:p>
      </dgm:t>
    </dgm:pt>
    <dgm:pt modelId="{0CAE480E-9BD9-4D27-AAFE-2D7D13AEF00C}">
      <dgm:prSet phldrT="[Text]"/>
      <dgm:spPr/>
      <dgm:t>
        <a:bodyPr/>
        <a:lstStyle/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900" b="0" i="0" kern="1200"/>
            <a:t>Sysco</a:t>
          </a:r>
          <a:r>
            <a:rPr lang="en-US" sz="1900" b="1" i="0" kern="1200"/>
            <a:t>, </a:t>
          </a:r>
          <a:r>
            <a:rPr lang="en-US" sz="1900" b="0" i="0" kern="1200"/>
            <a:t>a leading supplier for restaurants, furloughed 33%of its massive workforce by the end of March 2020.</a:t>
          </a:r>
          <a:endParaRPr lang="en-US" sz="1900" kern="1200"/>
        </a:p>
      </dgm:t>
    </dgm:pt>
    <dgm:pt modelId="{E406127C-2460-4423-9A69-52A8B493281B}" type="parTrans" cxnId="{AD4C49FB-4C7F-4558-8664-B54B776BA352}">
      <dgm:prSet/>
      <dgm:spPr/>
      <dgm:t>
        <a:bodyPr/>
        <a:lstStyle/>
        <a:p>
          <a:endParaRPr lang="en-US"/>
        </a:p>
      </dgm:t>
    </dgm:pt>
    <dgm:pt modelId="{334887EE-D95D-406D-B3C8-2A6DA5036E01}" type="sibTrans" cxnId="{AD4C49FB-4C7F-4558-8664-B54B776BA352}">
      <dgm:prSet/>
      <dgm:spPr/>
      <dgm:t>
        <a:bodyPr/>
        <a:lstStyle/>
        <a:p>
          <a:endParaRPr lang="en-US"/>
        </a:p>
      </dgm:t>
    </dgm:pt>
    <dgm:pt modelId="{76983DE0-DE58-40FC-A052-2622A8FF3CE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7086EAA-0E6B-482B-BC65-1D15D9C6E99B}" type="parTrans" cxnId="{CC2C0B5E-F9D6-4F34-A3D9-0D6587C9DF55}">
      <dgm:prSet/>
      <dgm:spPr/>
      <dgm:t>
        <a:bodyPr/>
        <a:lstStyle/>
        <a:p>
          <a:endParaRPr lang="en-US"/>
        </a:p>
      </dgm:t>
    </dgm:pt>
    <dgm:pt modelId="{A7C07BD4-4D54-4278-82FD-15D91026686C}" type="sibTrans" cxnId="{CC2C0B5E-F9D6-4F34-A3D9-0D6587C9DF55}">
      <dgm:prSet/>
      <dgm:spPr/>
      <dgm:t>
        <a:bodyPr/>
        <a:lstStyle/>
        <a:p>
          <a:endParaRPr lang="en-US"/>
        </a:p>
      </dgm:t>
    </dgm:pt>
    <dgm:pt modelId="{4E0022BF-0EB8-453F-A324-419D28AB768B}">
      <dgm:prSet phldrT="[Text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u="sng" kern="1200" dirty="0">
              <a:solidFill>
                <a:srgbClr val="002060"/>
              </a:solidFill>
              <a:latin typeface="Calibri"/>
              <a:ea typeface="+mn-ea"/>
              <a:cs typeface="+mn-cs"/>
            </a:rPr>
            <a:t>Storage and Access Restrictions</a:t>
          </a:r>
        </a:p>
      </dgm:t>
    </dgm:pt>
    <dgm:pt modelId="{F8A3410B-2F67-4DE7-90EA-25A2915A557D}" type="parTrans" cxnId="{D9A5D2A0-7660-4474-A782-9D6BADCEE3A2}">
      <dgm:prSet/>
      <dgm:spPr/>
      <dgm:t>
        <a:bodyPr/>
        <a:lstStyle/>
        <a:p>
          <a:endParaRPr lang="en-US"/>
        </a:p>
      </dgm:t>
    </dgm:pt>
    <dgm:pt modelId="{CAC3562F-3B8C-4A38-BBE4-92F6F5C55D5E}" type="sibTrans" cxnId="{D9A5D2A0-7660-4474-A782-9D6BADCEE3A2}">
      <dgm:prSet/>
      <dgm:spPr/>
      <dgm:t>
        <a:bodyPr/>
        <a:lstStyle/>
        <a:p>
          <a:endParaRPr lang="en-US"/>
        </a:p>
      </dgm:t>
    </dgm:pt>
    <dgm:pt modelId="{5847C34E-1D47-4BF2-89C9-54EAE59383EC}">
      <dgm:prSet phldrT="[Text]"/>
      <dgm:spPr/>
      <dgm:t>
        <a:bodyPr/>
        <a:lstStyle/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900" b="0" i="0" kern="1200"/>
            <a:t>Amazon closed an apparel returns warehouse in Kentucky due to the COVID-19 outbreak, forcing supply chain leaders to make substantial changes to storage and product handling.</a:t>
          </a:r>
          <a:endParaRPr lang="en-US" sz="1900" kern="1200"/>
        </a:p>
      </dgm:t>
    </dgm:pt>
    <dgm:pt modelId="{32131B78-C145-4F4A-86D4-9E6A01EE2618}" type="parTrans" cxnId="{FA5BAD96-EFC1-405B-B64E-C8EC91879A3C}">
      <dgm:prSet/>
      <dgm:spPr/>
      <dgm:t>
        <a:bodyPr/>
        <a:lstStyle/>
        <a:p>
          <a:endParaRPr lang="en-US"/>
        </a:p>
      </dgm:t>
    </dgm:pt>
    <dgm:pt modelId="{DC86B0D1-DB55-4D93-9444-ACEFBABD0C93}" type="sibTrans" cxnId="{FA5BAD96-EFC1-405B-B64E-C8EC91879A3C}">
      <dgm:prSet/>
      <dgm:spPr/>
      <dgm:t>
        <a:bodyPr/>
        <a:lstStyle/>
        <a:p>
          <a:endParaRPr lang="en-US"/>
        </a:p>
      </dgm:t>
    </dgm:pt>
    <dgm:pt modelId="{993024F7-1D19-49E7-A092-3E802B1549D4}">
      <dgm:prSet phldrT="[Text]" custT="1"/>
      <dgm:spPr/>
      <dgm:t>
        <a:bodyPr/>
        <a:lstStyle/>
        <a:p>
          <a:r>
            <a:rPr lang="en-US" sz="2400" b="1" u="sng" dirty="0">
              <a:solidFill>
                <a:srgbClr val="002060"/>
              </a:solidFill>
            </a:rPr>
            <a:t>Demand Drops</a:t>
          </a:r>
        </a:p>
      </dgm:t>
    </dgm:pt>
    <dgm:pt modelId="{A0F545A6-17BC-400F-8DCA-83211EB25895}" type="sibTrans" cxnId="{6780B373-4F62-4A4D-92FD-6C38F715AD5F}">
      <dgm:prSet/>
      <dgm:spPr/>
      <dgm:t>
        <a:bodyPr/>
        <a:lstStyle/>
        <a:p>
          <a:endParaRPr lang="en-US"/>
        </a:p>
      </dgm:t>
    </dgm:pt>
    <dgm:pt modelId="{B831C696-FF8F-41C7-AAD5-993A0F6E6EA4}" type="parTrans" cxnId="{6780B373-4F62-4A4D-92FD-6C38F715AD5F}">
      <dgm:prSet/>
      <dgm:spPr/>
      <dgm:t>
        <a:bodyPr/>
        <a:lstStyle/>
        <a:p>
          <a:endParaRPr lang="en-US"/>
        </a:p>
      </dgm:t>
    </dgm:pt>
    <dgm:pt modelId="{F9D56AE3-02AB-A44A-910F-72D7E74F15E7}">
      <dgm:prSet phldrT="[Text]" custT="1"/>
      <dgm:spPr/>
      <dgm:t>
        <a:bodyPr/>
        <a:lstStyle/>
        <a:p>
          <a:r>
            <a:rPr lang="en-US" sz="1900" dirty="0" err="1"/>
            <a:t>Eg</a:t>
          </a:r>
          <a:r>
            <a:rPr lang="en-US" sz="1900" dirty="0"/>
            <a:t>: Airlines (demand drops by more than 95%)</a:t>
          </a:r>
          <a:endParaRPr lang="en-US" sz="2400" b="1" dirty="0"/>
        </a:p>
      </dgm:t>
    </dgm:pt>
    <dgm:pt modelId="{7B6E1A12-040E-F445-8EF3-5F3078222506}" type="parTrans" cxnId="{DA54E6D0-5DA1-C44A-BAC0-FAFA31923F3E}">
      <dgm:prSet/>
      <dgm:spPr/>
      <dgm:t>
        <a:bodyPr/>
        <a:lstStyle/>
        <a:p>
          <a:endParaRPr lang="en-US"/>
        </a:p>
      </dgm:t>
    </dgm:pt>
    <dgm:pt modelId="{C5E9E4FB-5BFA-4140-8B98-A0481A6A27AA}" type="sibTrans" cxnId="{DA54E6D0-5DA1-C44A-BAC0-FAFA31923F3E}">
      <dgm:prSet/>
      <dgm:spPr/>
      <dgm:t>
        <a:bodyPr/>
        <a:lstStyle/>
        <a:p>
          <a:endParaRPr lang="en-US"/>
        </a:p>
      </dgm:t>
    </dgm:pt>
    <dgm:pt modelId="{6CA02B9D-665E-6549-B9E8-494BE1329B99}" type="pres">
      <dgm:prSet presAssocID="{FA958F44-6384-4957-A5BE-9BA3A1C83CB6}" presName="linearFlow" presStyleCnt="0">
        <dgm:presLayoutVars>
          <dgm:dir/>
          <dgm:animLvl val="lvl"/>
          <dgm:resizeHandles val="exact"/>
        </dgm:presLayoutVars>
      </dgm:prSet>
      <dgm:spPr/>
    </dgm:pt>
    <dgm:pt modelId="{E4B116EA-885C-7448-BEB9-A00C9DDBDEDE}" type="pres">
      <dgm:prSet presAssocID="{50CAD389-4599-4B68-9288-696FE44D8295}" presName="composite" presStyleCnt="0"/>
      <dgm:spPr/>
    </dgm:pt>
    <dgm:pt modelId="{596CFDE8-A72A-9940-B45A-8A1B8E1D136D}" type="pres">
      <dgm:prSet presAssocID="{50CAD389-4599-4B68-9288-696FE44D829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452104E-23FC-054F-9DB1-6C12D589831B}" type="pres">
      <dgm:prSet presAssocID="{50CAD389-4599-4B68-9288-696FE44D8295}" presName="descendantText" presStyleLbl="alignAcc1" presStyleIdx="0" presStyleCnt="3">
        <dgm:presLayoutVars>
          <dgm:bulletEnabled val="1"/>
        </dgm:presLayoutVars>
      </dgm:prSet>
      <dgm:spPr/>
    </dgm:pt>
    <dgm:pt modelId="{ACCF27FF-1C3A-604F-81F6-B4E88FBC286D}" type="pres">
      <dgm:prSet presAssocID="{A3238137-202A-47CB-AA75-1C18AB73D67B}" presName="sp" presStyleCnt="0"/>
      <dgm:spPr/>
    </dgm:pt>
    <dgm:pt modelId="{CB95427A-509E-B341-9BC1-5830889EF073}" type="pres">
      <dgm:prSet presAssocID="{D2E95E24-B577-47D3-82B4-6D6ACCE0C001}" presName="composite" presStyleCnt="0"/>
      <dgm:spPr/>
    </dgm:pt>
    <dgm:pt modelId="{5CE2D08B-158C-7E4D-8D86-F9EAB7643B7A}" type="pres">
      <dgm:prSet presAssocID="{D2E95E24-B577-47D3-82B4-6D6ACCE0C00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A0BF9A0-7CC4-F54C-90E4-AA2C23A5B46C}" type="pres">
      <dgm:prSet presAssocID="{D2E95E24-B577-47D3-82B4-6D6ACCE0C001}" presName="descendantText" presStyleLbl="alignAcc1" presStyleIdx="1" presStyleCnt="3">
        <dgm:presLayoutVars>
          <dgm:bulletEnabled val="1"/>
        </dgm:presLayoutVars>
      </dgm:prSet>
      <dgm:spPr/>
    </dgm:pt>
    <dgm:pt modelId="{17259F53-9DD2-EE4F-82F8-F8252055C36A}" type="pres">
      <dgm:prSet presAssocID="{BDB388E2-2AD7-42CA-BE10-ADD881A93FA3}" presName="sp" presStyleCnt="0"/>
      <dgm:spPr/>
    </dgm:pt>
    <dgm:pt modelId="{E36ECCD4-6487-E44D-A977-7A0BFBCD936B}" type="pres">
      <dgm:prSet presAssocID="{76983DE0-DE58-40FC-A052-2622A8FF3CED}" presName="composite" presStyleCnt="0"/>
      <dgm:spPr/>
    </dgm:pt>
    <dgm:pt modelId="{FEF51876-9CFA-994B-B9DE-D06CA3863246}" type="pres">
      <dgm:prSet presAssocID="{76983DE0-DE58-40FC-A052-2622A8FF3CE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6F9BC41-456C-CD45-851B-01DA5C442189}" type="pres">
      <dgm:prSet presAssocID="{76983DE0-DE58-40FC-A052-2622A8FF3CE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FEC3514-95DB-8042-9AAD-5BB988651148}" type="presOf" srcId="{76983DE0-DE58-40FC-A052-2622A8FF3CED}" destId="{FEF51876-9CFA-994B-B9DE-D06CA3863246}" srcOrd="0" destOrd="0" presId="urn:microsoft.com/office/officeart/2005/8/layout/chevron2"/>
    <dgm:cxn modelId="{2C2E4F1E-AA2D-6547-84AB-10E06DCCB2EA}" type="presOf" srcId="{0CAE480E-9BD9-4D27-AAFE-2D7D13AEF00C}" destId="{7A0BF9A0-7CC4-F54C-90E4-AA2C23A5B46C}" srcOrd="0" destOrd="1" presId="urn:microsoft.com/office/officeart/2005/8/layout/chevron2"/>
    <dgm:cxn modelId="{BCB52023-1B84-6E4A-AE3E-1D6484180A60}" type="presOf" srcId="{993024F7-1D19-49E7-A092-3E802B1549D4}" destId="{B452104E-23FC-054F-9DB1-6C12D589831B}" srcOrd="0" destOrd="0" presId="urn:microsoft.com/office/officeart/2005/8/layout/chevron2"/>
    <dgm:cxn modelId="{C2C0B93E-258B-442E-BA21-24B0EABAD647}" srcId="{D2E95E24-B577-47D3-82B4-6D6ACCE0C001}" destId="{C155680A-EEAE-4B9B-9496-7D309C5F8491}" srcOrd="0" destOrd="0" parTransId="{BD928D1D-9844-4DBD-9250-A77297320B12}" sibTransId="{C485B261-A03B-4179-98EA-D3D0B79A6188}"/>
    <dgm:cxn modelId="{CC2C0B5E-F9D6-4F34-A3D9-0D6587C9DF55}" srcId="{FA958F44-6384-4957-A5BE-9BA3A1C83CB6}" destId="{76983DE0-DE58-40FC-A052-2622A8FF3CED}" srcOrd="2" destOrd="0" parTransId="{27086EAA-0E6B-482B-BC65-1D15D9C6E99B}" sibTransId="{A7C07BD4-4D54-4278-82FD-15D91026686C}"/>
    <dgm:cxn modelId="{6780B373-4F62-4A4D-92FD-6C38F715AD5F}" srcId="{50CAD389-4599-4B68-9288-696FE44D8295}" destId="{993024F7-1D19-49E7-A092-3E802B1549D4}" srcOrd="0" destOrd="0" parTransId="{B831C696-FF8F-41C7-AAD5-993A0F6E6EA4}" sibTransId="{A0F545A6-17BC-400F-8DCA-83211EB25895}"/>
    <dgm:cxn modelId="{34964D7E-9D12-3344-9165-CDCD8BC875EF}" type="presOf" srcId="{4E0022BF-0EB8-453F-A324-419D28AB768B}" destId="{86F9BC41-456C-CD45-851B-01DA5C442189}" srcOrd="0" destOrd="0" presId="urn:microsoft.com/office/officeart/2005/8/layout/chevron2"/>
    <dgm:cxn modelId="{B54B0785-8BCA-4DCD-8A36-0997C297200B}" srcId="{FA958F44-6384-4957-A5BE-9BA3A1C83CB6}" destId="{D2E95E24-B577-47D3-82B4-6D6ACCE0C001}" srcOrd="1" destOrd="0" parTransId="{0A20B041-299A-467D-A7C2-02CC2548204B}" sibTransId="{BDB388E2-2AD7-42CA-BE10-ADD881A93FA3}"/>
    <dgm:cxn modelId="{89B2A488-6BC1-8D45-9A39-F19DB766C461}" type="presOf" srcId="{FA958F44-6384-4957-A5BE-9BA3A1C83CB6}" destId="{6CA02B9D-665E-6549-B9E8-494BE1329B99}" srcOrd="0" destOrd="0" presId="urn:microsoft.com/office/officeart/2005/8/layout/chevron2"/>
    <dgm:cxn modelId="{FA5BAD96-EFC1-405B-B64E-C8EC91879A3C}" srcId="{76983DE0-DE58-40FC-A052-2622A8FF3CED}" destId="{5847C34E-1D47-4BF2-89C9-54EAE59383EC}" srcOrd="1" destOrd="0" parTransId="{32131B78-C145-4F4A-86D4-9E6A01EE2618}" sibTransId="{DC86B0D1-DB55-4D93-9444-ACEFBABD0C93}"/>
    <dgm:cxn modelId="{D9A5D2A0-7660-4474-A782-9D6BADCEE3A2}" srcId="{76983DE0-DE58-40FC-A052-2622A8FF3CED}" destId="{4E0022BF-0EB8-453F-A324-419D28AB768B}" srcOrd="0" destOrd="0" parTransId="{F8A3410B-2F67-4DE7-90EA-25A2915A557D}" sibTransId="{CAC3562F-3B8C-4A38-BBE4-92F6F5C55D5E}"/>
    <dgm:cxn modelId="{F5E21AAC-BB9E-3946-80B2-9E7020719E48}" type="presOf" srcId="{C155680A-EEAE-4B9B-9496-7D309C5F8491}" destId="{7A0BF9A0-7CC4-F54C-90E4-AA2C23A5B46C}" srcOrd="0" destOrd="0" presId="urn:microsoft.com/office/officeart/2005/8/layout/chevron2"/>
    <dgm:cxn modelId="{1480ABB0-0F2F-664C-BAA7-607DDEC54978}" type="presOf" srcId="{5847C34E-1D47-4BF2-89C9-54EAE59383EC}" destId="{86F9BC41-456C-CD45-851B-01DA5C442189}" srcOrd="0" destOrd="1" presId="urn:microsoft.com/office/officeart/2005/8/layout/chevron2"/>
    <dgm:cxn modelId="{ED9965B5-7D3B-D046-9018-283A46E11326}" type="presOf" srcId="{D2E95E24-B577-47D3-82B4-6D6ACCE0C001}" destId="{5CE2D08B-158C-7E4D-8D86-F9EAB7643B7A}" srcOrd="0" destOrd="0" presId="urn:microsoft.com/office/officeart/2005/8/layout/chevron2"/>
    <dgm:cxn modelId="{DA54E6D0-5DA1-C44A-BAC0-FAFA31923F3E}" srcId="{50CAD389-4599-4B68-9288-696FE44D8295}" destId="{F9D56AE3-02AB-A44A-910F-72D7E74F15E7}" srcOrd="1" destOrd="0" parTransId="{7B6E1A12-040E-F445-8EF3-5F3078222506}" sibTransId="{C5E9E4FB-5BFA-4140-8B98-A0481A6A27AA}"/>
    <dgm:cxn modelId="{482AD0D6-380C-7A4A-A40E-FEF1B72A75FE}" type="presOf" srcId="{50CAD389-4599-4B68-9288-696FE44D8295}" destId="{596CFDE8-A72A-9940-B45A-8A1B8E1D136D}" srcOrd="0" destOrd="0" presId="urn:microsoft.com/office/officeart/2005/8/layout/chevron2"/>
    <dgm:cxn modelId="{DDB397EE-A754-B745-83EA-2BBB190C93FB}" type="presOf" srcId="{F9D56AE3-02AB-A44A-910F-72D7E74F15E7}" destId="{B452104E-23FC-054F-9DB1-6C12D589831B}" srcOrd="0" destOrd="1" presId="urn:microsoft.com/office/officeart/2005/8/layout/chevron2"/>
    <dgm:cxn modelId="{74B771FA-BBFA-438E-9E56-4A522656A7AB}" srcId="{FA958F44-6384-4957-A5BE-9BA3A1C83CB6}" destId="{50CAD389-4599-4B68-9288-696FE44D8295}" srcOrd="0" destOrd="0" parTransId="{07778EC6-ED2E-4AE2-B5A1-36DDBCC9474C}" sibTransId="{A3238137-202A-47CB-AA75-1C18AB73D67B}"/>
    <dgm:cxn modelId="{AD4C49FB-4C7F-4558-8664-B54B776BA352}" srcId="{D2E95E24-B577-47D3-82B4-6D6ACCE0C001}" destId="{0CAE480E-9BD9-4D27-AAFE-2D7D13AEF00C}" srcOrd="1" destOrd="0" parTransId="{E406127C-2460-4423-9A69-52A8B493281B}" sibTransId="{334887EE-D95D-406D-B3C8-2A6DA5036E01}"/>
    <dgm:cxn modelId="{32026A06-8E68-764C-AE08-425CD72872E1}" type="presParOf" srcId="{6CA02B9D-665E-6549-B9E8-494BE1329B99}" destId="{E4B116EA-885C-7448-BEB9-A00C9DDBDEDE}" srcOrd="0" destOrd="0" presId="urn:microsoft.com/office/officeart/2005/8/layout/chevron2"/>
    <dgm:cxn modelId="{7417272E-A2A0-1D47-B33C-6C50ADA8FFA7}" type="presParOf" srcId="{E4B116EA-885C-7448-BEB9-A00C9DDBDEDE}" destId="{596CFDE8-A72A-9940-B45A-8A1B8E1D136D}" srcOrd="0" destOrd="0" presId="urn:microsoft.com/office/officeart/2005/8/layout/chevron2"/>
    <dgm:cxn modelId="{8D5E6E39-A492-904E-A026-7133D1B48ED4}" type="presParOf" srcId="{E4B116EA-885C-7448-BEB9-A00C9DDBDEDE}" destId="{B452104E-23FC-054F-9DB1-6C12D589831B}" srcOrd="1" destOrd="0" presId="urn:microsoft.com/office/officeart/2005/8/layout/chevron2"/>
    <dgm:cxn modelId="{8199A414-5C2F-8B4C-8968-5ADF303BEE2A}" type="presParOf" srcId="{6CA02B9D-665E-6549-B9E8-494BE1329B99}" destId="{ACCF27FF-1C3A-604F-81F6-B4E88FBC286D}" srcOrd="1" destOrd="0" presId="urn:microsoft.com/office/officeart/2005/8/layout/chevron2"/>
    <dgm:cxn modelId="{076CDA61-47A8-9D41-B9F6-F29F33185A59}" type="presParOf" srcId="{6CA02B9D-665E-6549-B9E8-494BE1329B99}" destId="{CB95427A-509E-B341-9BC1-5830889EF073}" srcOrd="2" destOrd="0" presId="urn:microsoft.com/office/officeart/2005/8/layout/chevron2"/>
    <dgm:cxn modelId="{5B576DB8-7C26-3A4D-8BA9-2558058A5B00}" type="presParOf" srcId="{CB95427A-509E-B341-9BC1-5830889EF073}" destId="{5CE2D08B-158C-7E4D-8D86-F9EAB7643B7A}" srcOrd="0" destOrd="0" presId="urn:microsoft.com/office/officeart/2005/8/layout/chevron2"/>
    <dgm:cxn modelId="{304EC8BE-4FB8-E44B-9C21-34121B0BEC5C}" type="presParOf" srcId="{CB95427A-509E-B341-9BC1-5830889EF073}" destId="{7A0BF9A0-7CC4-F54C-90E4-AA2C23A5B46C}" srcOrd="1" destOrd="0" presId="urn:microsoft.com/office/officeart/2005/8/layout/chevron2"/>
    <dgm:cxn modelId="{B2FEE44D-13D1-CB43-B136-2EA78ADCBD30}" type="presParOf" srcId="{6CA02B9D-665E-6549-B9E8-494BE1329B99}" destId="{17259F53-9DD2-EE4F-82F8-F8252055C36A}" srcOrd="3" destOrd="0" presId="urn:microsoft.com/office/officeart/2005/8/layout/chevron2"/>
    <dgm:cxn modelId="{85CE1009-5861-934C-8DB8-BF5A934E5B90}" type="presParOf" srcId="{6CA02B9D-665E-6549-B9E8-494BE1329B99}" destId="{E36ECCD4-6487-E44D-A977-7A0BFBCD936B}" srcOrd="4" destOrd="0" presId="urn:microsoft.com/office/officeart/2005/8/layout/chevron2"/>
    <dgm:cxn modelId="{26A22E00-057D-4A4D-93C6-FEDA13B374BA}" type="presParOf" srcId="{E36ECCD4-6487-E44D-A977-7A0BFBCD936B}" destId="{FEF51876-9CFA-994B-B9DE-D06CA3863246}" srcOrd="0" destOrd="0" presId="urn:microsoft.com/office/officeart/2005/8/layout/chevron2"/>
    <dgm:cxn modelId="{FAA3A4CE-D448-D64C-B4EC-BE94C5E67A44}" type="presParOf" srcId="{E36ECCD4-6487-E44D-A977-7A0BFBCD936B}" destId="{86F9BC41-456C-CD45-851B-01DA5C4421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DA096E-2B12-FB48-A7B1-A5C3230B8B78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9FE3601-505E-4845-B619-FB2DCBE4D54B}">
      <dgm:prSet phldrT="[Text]" custT="1"/>
      <dgm:spPr/>
      <dgm:t>
        <a:bodyPr/>
        <a:lstStyle/>
        <a:p>
          <a:pPr algn="ctr"/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rPr>
            <a:t>Channels Affected</a:t>
          </a:r>
        </a:p>
      </dgm:t>
    </dgm:pt>
    <dgm:pt modelId="{D5832654-8B16-1649-BD4A-6F0E3B353E3B}" type="parTrans" cxnId="{B8FFADD9-6909-2B4A-92DE-2C1ED7372115}">
      <dgm:prSet/>
      <dgm:spPr/>
      <dgm:t>
        <a:bodyPr/>
        <a:lstStyle/>
        <a:p>
          <a:pPr algn="ctr"/>
          <a:endParaRPr 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983F7E1-1CA5-694F-9D91-5A6C95497F45}" type="sibTrans" cxnId="{B8FFADD9-6909-2B4A-92DE-2C1ED7372115}">
      <dgm:prSet/>
      <dgm:spPr/>
      <dgm:t>
        <a:bodyPr/>
        <a:lstStyle/>
        <a:p>
          <a:pPr algn="ctr"/>
          <a:endParaRPr 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D5288D2-059C-D54C-9422-10BBA7DB399E}">
      <dgm:prSet phldrT="[Text]" custT="1"/>
      <dgm:spPr/>
      <dgm:t>
        <a:bodyPr/>
        <a:lstStyle/>
        <a:p>
          <a:pPr algn="ctr"/>
          <a:r>
            <a:rPr lang="en-US" sz="2400" b="0" i="0" u="none" dirty="0">
              <a:latin typeface="Times New Roman" pitchFamily="18" charset="0"/>
              <a:cs typeface="Times New Roman" pitchFamily="18" charset="0"/>
            </a:rPr>
            <a:t>Financial sanctions</a:t>
          </a:r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</a:p>
      </dgm:t>
    </dgm:pt>
    <dgm:pt modelId="{75918EF5-D781-CA45-82FC-36DFE9634658}" type="parTrans" cxnId="{EF6ECCE5-2EE8-2E49-82A5-511F8C915BAA}">
      <dgm:prSet/>
      <dgm:spPr/>
      <dgm:t>
        <a:bodyPr/>
        <a:lstStyle/>
        <a:p>
          <a:pPr algn="ctr"/>
          <a:endParaRPr 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C5A7CC37-6865-E54B-8B24-60A9F22EAE4F}" type="sibTrans" cxnId="{EF6ECCE5-2EE8-2E49-82A5-511F8C915BAA}">
      <dgm:prSet/>
      <dgm:spPr/>
      <dgm:t>
        <a:bodyPr/>
        <a:lstStyle/>
        <a:p>
          <a:pPr algn="ctr"/>
          <a:endParaRPr 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EF752B6-42DE-AB4B-8D86-96C3D4DA20D3}">
      <dgm:prSet phldrT="[Text]" custT="1"/>
      <dgm:spPr/>
      <dgm:t>
        <a:bodyPr/>
        <a:lstStyle/>
        <a:p>
          <a:pPr algn="ctr"/>
          <a:r>
            <a:rPr lang="en-US" sz="2400" b="0" i="0" u="none" dirty="0">
              <a:latin typeface="Times New Roman" pitchFamily="18" charset="0"/>
              <a:cs typeface="Times New Roman" pitchFamily="18" charset="0"/>
            </a:rPr>
            <a:t>Commodities prices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1FD46B50-5066-FD45-AD3F-D06661FA08DF}" type="parTrans" cxnId="{65EC257A-EAE0-E44A-8784-72646BFC0DDC}">
      <dgm:prSet/>
      <dgm:spPr/>
      <dgm:t>
        <a:bodyPr/>
        <a:lstStyle/>
        <a:p>
          <a:pPr algn="ctr"/>
          <a:endParaRPr 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C9112DA1-8513-994D-B245-8ADF22616C3E}" type="sibTrans" cxnId="{65EC257A-EAE0-E44A-8784-72646BFC0DDC}">
      <dgm:prSet/>
      <dgm:spPr/>
      <dgm:t>
        <a:bodyPr/>
        <a:lstStyle/>
        <a:p>
          <a:pPr algn="ctr"/>
          <a:endParaRPr 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93A78E00-A0A3-354B-AC37-E15588EEAB94}">
      <dgm:prSet phldrT="[Text]" custT="1"/>
      <dgm:spPr/>
      <dgm:t>
        <a:bodyPr/>
        <a:lstStyle/>
        <a:p>
          <a:pPr algn="ctr"/>
          <a:r>
            <a:rPr lang="en-US" sz="2400" b="0" i="0" u="none" dirty="0">
              <a:latin typeface="Times New Roman" pitchFamily="18" charset="0"/>
              <a:cs typeface="Times New Roman" pitchFamily="18" charset="0"/>
            </a:rPr>
            <a:t>Supply-chain disruptions.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3DBEFD9F-1C3B-784C-AAB2-2FDE051C57D0}" type="parTrans" cxnId="{057AF60C-C923-C24C-9318-BCC1D63F2A98}">
      <dgm:prSet/>
      <dgm:spPr/>
      <dgm:t>
        <a:bodyPr/>
        <a:lstStyle/>
        <a:p>
          <a:pPr algn="ctr"/>
          <a:endParaRPr 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79A7E6BE-1E03-E749-9DB9-C6DFF20D511A}" type="sibTrans" cxnId="{057AF60C-C923-C24C-9318-BCC1D63F2A98}">
      <dgm:prSet/>
      <dgm:spPr/>
      <dgm:t>
        <a:bodyPr/>
        <a:lstStyle/>
        <a:p>
          <a:pPr algn="ctr"/>
          <a:endParaRPr 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52A1C10-7C1A-7D48-8288-BABFAA431327}" type="pres">
      <dgm:prSet presAssocID="{8FDA096E-2B12-FB48-A7B1-A5C3230B8B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A72290-BB5F-F341-82F4-C7E66F925CD0}" type="pres">
      <dgm:prSet presAssocID="{B9FE3601-505E-4845-B619-FB2DCBE4D54B}" presName="hierRoot1" presStyleCnt="0">
        <dgm:presLayoutVars>
          <dgm:hierBranch val="init"/>
        </dgm:presLayoutVars>
      </dgm:prSet>
      <dgm:spPr/>
    </dgm:pt>
    <dgm:pt modelId="{53520A28-7224-4F4D-B30C-3DDD0C075A09}" type="pres">
      <dgm:prSet presAssocID="{B9FE3601-505E-4845-B619-FB2DCBE4D54B}" presName="rootComposite1" presStyleCnt="0"/>
      <dgm:spPr/>
    </dgm:pt>
    <dgm:pt modelId="{89E138BA-045E-634C-8556-20D642B51A05}" type="pres">
      <dgm:prSet presAssocID="{B9FE3601-505E-4845-B619-FB2DCBE4D54B}" presName="rootText1" presStyleLbl="node0" presStyleIdx="0" presStyleCnt="1">
        <dgm:presLayoutVars>
          <dgm:chPref val="3"/>
        </dgm:presLayoutVars>
      </dgm:prSet>
      <dgm:spPr/>
    </dgm:pt>
    <dgm:pt modelId="{E6466DC0-77F6-1443-BAA5-87344E8DB137}" type="pres">
      <dgm:prSet presAssocID="{B9FE3601-505E-4845-B619-FB2DCBE4D54B}" presName="rootConnector1" presStyleLbl="node1" presStyleIdx="0" presStyleCnt="0"/>
      <dgm:spPr/>
    </dgm:pt>
    <dgm:pt modelId="{B898A000-2774-F049-BEF6-383FA553C731}" type="pres">
      <dgm:prSet presAssocID="{B9FE3601-505E-4845-B619-FB2DCBE4D54B}" presName="hierChild2" presStyleCnt="0"/>
      <dgm:spPr/>
    </dgm:pt>
    <dgm:pt modelId="{25FB2AEC-53BE-5140-9D2B-B0355F29B921}" type="pres">
      <dgm:prSet presAssocID="{75918EF5-D781-CA45-82FC-36DFE9634658}" presName="Name37" presStyleLbl="parChTrans1D2" presStyleIdx="0" presStyleCnt="3"/>
      <dgm:spPr/>
    </dgm:pt>
    <dgm:pt modelId="{B6673C91-28FB-6F41-9ED7-0A33943F4E5B}" type="pres">
      <dgm:prSet presAssocID="{FD5288D2-059C-D54C-9422-10BBA7DB399E}" presName="hierRoot2" presStyleCnt="0">
        <dgm:presLayoutVars>
          <dgm:hierBranch val="init"/>
        </dgm:presLayoutVars>
      </dgm:prSet>
      <dgm:spPr/>
    </dgm:pt>
    <dgm:pt modelId="{F144A021-8089-FE4A-AB36-FFBCA9BB2A5F}" type="pres">
      <dgm:prSet presAssocID="{FD5288D2-059C-D54C-9422-10BBA7DB399E}" presName="rootComposite" presStyleCnt="0"/>
      <dgm:spPr/>
    </dgm:pt>
    <dgm:pt modelId="{AD12A781-BF88-3D4A-B834-0606F97A3C98}" type="pres">
      <dgm:prSet presAssocID="{FD5288D2-059C-D54C-9422-10BBA7DB399E}" presName="rootText" presStyleLbl="node2" presStyleIdx="0" presStyleCnt="3">
        <dgm:presLayoutVars>
          <dgm:chPref val="3"/>
        </dgm:presLayoutVars>
      </dgm:prSet>
      <dgm:spPr/>
    </dgm:pt>
    <dgm:pt modelId="{23FC9D10-495A-8D4D-8BC7-CFC686E65985}" type="pres">
      <dgm:prSet presAssocID="{FD5288D2-059C-D54C-9422-10BBA7DB399E}" presName="rootConnector" presStyleLbl="node2" presStyleIdx="0" presStyleCnt="3"/>
      <dgm:spPr/>
    </dgm:pt>
    <dgm:pt modelId="{5C56ECC8-94B3-6045-B4F1-4644BBD92FD2}" type="pres">
      <dgm:prSet presAssocID="{FD5288D2-059C-D54C-9422-10BBA7DB399E}" presName="hierChild4" presStyleCnt="0"/>
      <dgm:spPr/>
    </dgm:pt>
    <dgm:pt modelId="{E3107305-4616-C64D-B89C-9601BC63B8B7}" type="pres">
      <dgm:prSet presAssocID="{FD5288D2-059C-D54C-9422-10BBA7DB399E}" presName="hierChild5" presStyleCnt="0"/>
      <dgm:spPr/>
    </dgm:pt>
    <dgm:pt modelId="{BBAD9C8A-8988-3C4C-85E0-99F46113BA1E}" type="pres">
      <dgm:prSet presAssocID="{1FD46B50-5066-FD45-AD3F-D06661FA08DF}" presName="Name37" presStyleLbl="parChTrans1D2" presStyleIdx="1" presStyleCnt="3"/>
      <dgm:spPr/>
    </dgm:pt>
    <dgm:pt modelId="{2DCE0527-763A-1A45-BFFA-038BC1348F8B}" type="pres">
      <dgm:prSet presAssocID="{4EF752B6-42DE-AB4B-8D86-96C3D4DA20D3}" presName="hierRoot2" presStyleCnt="0">
        <dgm:presLayoutVars>
          <dgm:hierBranch val="init"/>
        </dgm:presLayoutVars>
      </dgm:prSet>
      <dgm:spPr/>
    </dgm:pt>
    <dgm:pt modelId="{730D6089-9550-A948-87C7-01E5F502AF31}" type="pres">
      <dgm:prSet presAssocID="{4EF752B6-42DE-AB4B-8D86-96C3D4DA20D3}" presName="rootComposite" presStyleCnt="0"/>
      <dgm:spPr/>
    </dgm:pt>
    <dgm:pt modelId="{1E25F580-451B-774C-BA06-57F9B3C51173}" type="pres">
      <dgm:prSet presAssocID="{4EF752B6-42DE-AB4B-8D86-96C3D4DA20D3}" presName="rootText" presStyleLbl="node2" presStyleIdx="1" presStyleCnt="3">
        <dgm:presLayoutVars>
          <dgm:chPref val="3"/>
        </dgm:presLayoutVars>
      </dgm:prSet>
      <dgm:spPr/>
    </dgm:pt>
    <dgm:pt modelId="{5717DDC0-6D64-154F-877C-ADB6EE98B3DD}" type="pres">
      <dgm:prSet presAssocID="{4EF752B6-42DE-AB4B-8D86-96C3D4DA20D3}" presName="rootConnector" presStyleLbl="node2" presStyleIdx="1" presStyleCnt="3"/>
      <dgm:spPr/>
    </dgm:pt>
    <dgm:pt modelId="{1304DD85-7EF6-0C40-AAF2-959B3A00893A}" type="pres">
      <dgm:prSet presAssocID="{4EF752B6-42DE-AB4B-8D86-96C3D4DA20D3}" presName="hierChild4" presStyleCnt="0"/>
      <dgm:spPr/>
    </dgm:pt>
    <dgm:pt modelId="{4C57EB65-6F6A-744E-BC88-6130A03C44EF}" type="pres">
      <dgm:prSet presAssocID="{4EF752B6-42DE-AB4B-8D86-96C3D4DA20D3}" presName="hierChild5" presStyleCnt="0"/>
      <dgm:spPr/>
    </dgm:pt>
    <dgm:pt modelId="{4E47E3B6-E705-6E45-B329-E0BD85D5821F}" type="pres">
      <dgm:prSet presAssocID="{3DBEFD9F-1C3B-784C-AAB2-2FDE051C57D0}" presName="Name37" presStyleLbl="parChTrans1D2" presStyleIdx="2" presStyleCnt="3"/>
      <dgm:spPr/>
    </dgm:pt>
    <dgm:pt modelId="{08557FFD-B9AE-1045-9189-0293D742F919}" type="pres">
      <dgm:prSet presAssocID="{93A78E00-A0A3-354B-AC37-E15588EEAB94}" presName="hierRoot2" presStyleCnt="0">
        <dgm:presLayoutVars>
          <dgm:hierBranch val="init"/>
        </dgm:presLayoutVars>
      </dgm:prSet>
      <dgm:spPr/>
    </dgm:pt>
    <dgm:pt modelId="{83F6036B-44A6-D64D-8E07-F4C7292786C3}" type="pres">
      <dgm:prSet presAssocID="{93A78E00-A0A3-354B-AC37-E15588EEAB94}" presName="rootComposite" presStyleCnt="0"/>
      <dgm:spPr/>
    </dgm:pt>
    <dgm:pt modelId="{FFF3B53D-8DFC-5745-975F-A045C2A2FFA1}" type="pres">
      <dgm:prSet presAssocID="{93A78E00-A0A3-354B-AC37-E15588EEAB94}" presName="rootText" presStyleLbl="node2" presStyleIdx="2" presStyleCnt="3">
        <dgm:presLayoutVars>
          <dgm:chPref val="3"/>
        </dgm:presLayoutVars>
      </dgm:prSet>
      <dgm:spPr/>
    </dgm:pt>
    <dgm:pt modelId="{447D8EFB-67C0-9A47-8057-1D7837E01FE5}" type="pres">
      <dgm:prSet presAssocID="{93A78E00-A0A3-354B-AC37-E15588EEAB94}" presName="rootConnector" presStyleLbl="node2" presStyleIdx="2" presStyleCnt="3"/>
      <dgm:spPr/>
    </dgm:pt>
    <dgm:pt modelId="{B41BD951-3FAD-C642-8559-B907AEABFC15}" type="pres">
      <dgm:prSet presAssocID="{93A78E00-A0A3-354B-AC37-E15588EEAB94}" presName="hierChild4" presStyleCnt="0"/>
      <dgm:spPr/>
    </dgm:pt>
    <dgm:pt modelId="{005F5239-9FB7-D242-94E7-F4C2E2239D5E}" type="pres">
      <dgm:prSet presAssocID="{93A78E00-A0A3-354B-AC37-E15588EEAB94}" presName="hierChild5" presStyleCnt="0"/>
      <dgm:spPr/>
    </dgm:pt>
    <dgm:pt modelId="{E8A583F9-F0F9-C541-9E59-355092E93099}" type="pres">
      <dgm:prSet presAssocID="{B9FE3601-505E-4845-B619-FB2DCBE4D54B}" presName="hierChild3" presStyleCnt="0"/>
      <dgm:spPr/>
    </dgm:pt>
  </dgm:ptLst>
  <dgm:cxnLst>
    <dgm:cxn modelId="{DDF0EC01-55FC-3C46-9D2C-172A7435B007}" type="presOf" srcId="{FD5288D2-059C-D54C-9422-10BBA7DB399E}" destId="{23FC9D10-495A-8D4D-8BC7-CFC686E65985}" srcOrd="1" destOrd="0" presId="urn:microsoft.com/office/officeart/2005/8/layout/orgChart1"/>
    <dgm:cxn modelId="{057AF60C-C923-C24C-9318-BCC1D63F2A98}" srcId="{B9FE3601-505E-4845-B619-FB2DCBE4D54B}" destId="{93A78E00-A0A3-354B-AC37-E15588EEAB94}" srcOrd="2" destOrd="0" parTransId="{3DBEFD9F-1C3B-784C-AAB2-2FDE051C57D0}" sibTransId="{79A7E6BE-1E03-E749-9DB9-C6DFF20D511A}"/>
    <dgm:cxn modelId="{254BDA51-5934-4649-A5F3-3EFAD35BF75E}" type="presOf" srcId="{75918EF5-D781-CA45-82FC-36DFE9634658}" destId="{25FB2AEC-53BE-5140-9D2B-B0355F29B921}" srcOrd="0" destOrd="0" presId="urn:microsoft.com/office/officeart/2005/8/layout/orgChart1"/>
    <dgm:cxn modelId="{E7E77F5A-2C02-5F45-8758-B4D065F58A61}" type="presOf" srcId="{3DBEFD9F-1C3B-784C-AAB2-2FDE051C57D0}" destId="{4E47E3B6-E705-6E45-B329-E0BD85D5821F}" srcOrd="0" destOrd="0" presId="urn:microsoft.com/office/officeart/2005/8/layout/orgChart1"/>
    <dgm:cxn modelId="{4D1A6064-58A7-5544-9032-C8DBC4BF638B}" type="presOf" srcId="{B9FE3601-505E-4845-B619-FB2DCBE4D54B}" destId="{89E138BA-045E-634C-8556-20D642B51A05}" srcOrd="0" destOrd="0" presId="urn:microsoft.com/office/officeart/2005/8/layout/orgChart1"/>
    <dgm:cxn modelId="{6422526F-E514-9548-9560-C40FECFFA781}" type="presOf" srcId="{8FDA096E-2B12-FB48-A7B1-A5C3230B8B78}" destId="{E52A1C10-7C1A-7D48-8288-BABFAA431327}" srcOrd="0" destOrd="0" presId="urn:microsoft.com/office/officeart/2005/8/layout/orgChart1"/>
    <dgm:cxn modelId="{45932F73-ACF3-3343-BD5B-7A3022DFEAA4}" type="presOf" srcId="{93A78E00-A0A3-354B-AC37-E15588EEAB94}" destId="{FFF3B53D-8DFC-5745-975F-A045C2A2FFA1}" srcOrd="0" destOrd="0" presId="urn:microsoft.com/office/officeart/2005/8/layout/orgChart1"/>
    <dgm:cxn modelId="{65EC257A-EAE0-E44A-8784-72646BFC0DDC}" srcId="{B9FE3601-505E-4845-B619-FB2DCBE4D54B}" destId="{4EF752B6-42DE-AB4B-8D86-96C3D4DA20D3}" srcOrd="1" destOrd="0" parTransId="{1FD46B50-5066-FD45-AD3F-D06661FA08DF}" sibTransId="{C9112DA1-8513-994D-B245-8ADF22616C3E}"/>
    <dgm:cxn modelId="{A0740886-7E45-BD49-9EA7-8CC1A10A1307}" type="presOf" srcId="{B9FE3601-505E-4845-B619-FB2DCBE4D54B}" destId="{E6466DC0-77F6-1443-BAA5-87344E8DB137}" srcOrd="1" destOrd="0" presId="urn:microsoft.com/office/officeart/2005/8/layout/orgChart1"/>
    <dgm:cxn modelId="{21839999-3316-1749-8889-D1C38115D3A5}" type="presOf" srcId="{4EF752B6-42DE-AB4B-8D86-96C3D4DA20D3}" destId="{5717DDC0-6D64-154F-877C-ADB6EE98B3DD}" srcOrd="1" destOrd="0" presId="urn:microsoft.com/office/officeart/2005/8/layout/orgChart1"/>
    <dgm:cxn modelId="{BD5D1BAD-1388-0B45-AF4C-71246C1EB9C0}" type="presOf" srcId="{4EF752B6-42DE-AB4B-8D86-96C3D4DA20D3}" destId="{1E25F580-451B-774C-BA06-57F9B3C51173}" srcOrd="0" destOrd="0" presId="urn:microsoft.com/office/officeart/2005/8/layout/orgChart1"/>
    <dgm:cxn modelId="{707209D5-CD41-5F4E-908B-B8EF6F8A695E}" type="presOf" srcId="{1FD46B50-5066-FD45-AD3F-D06661FA08DF}" destId="{BBAD9C8A-8988-3C4C-85E0-99F46113BA1E}" srcOrd="0" destOrd="0" presId="urn:microsoft.com/office/officeart/2005/8/layout/orgChart1"/>
    <dgm:cxn modelId="{B8FFADD9-6909-2B4A-92DE-2C1ED7372115}" srcId="{8FDA096E-2B12-FB48-A7B1-A5C3230B8B78}" destId="{B9FE3601-505E-4845-B619-FB2DCBE4D54B}" srcOrd="0" destOrd="0" parTransId="{D5832654-8B16-1649-BD4A-6F0E3B353E3B}" sibTransId="{E983F7E1-1CA5-694F-9D91-5A6C95497F45}"/>
    <dgm:cxn modelId="{6AA1DDDB-CE39-614F-B2BE-2ED99056C9F9}" type="presOf" srcId="{93A78E00-A0A3-354B-AC37-E15588EEAB94}" destId="{447D8EFB-67C0-9A47-8057-1D7837E01FE5}" srcOrd="1" destOrd="0" presId="urn:microsoft.com/office/officeart/2005/8/layout/orgChart1"/>
    <dgm:cxn modelId="{EF6ECCE5-2EE8-2E49-82A5-511F8C915BAA}" srcId="{B9FE3601-505E-4845-B619-FB2DCBE4D54B}" destId="{FD5288D2-059C-D54C-9422-10BBA7DB399E}" srcOrd="0" destOrd="0" parTransId="{75918EF5-D781-CA45-82FC-36DFE9634658}" sibTransId="{C5A7CC37-6865-E54B-8B24-60A9F22EAE4F}"/>
    <dgm:cxn modelId="{E0D93AF1-AAAE-5042-A0FA-6E5A4D4FCD79}" type="presOf" srcId="{FD5288D2-059C-D54C-9422-10BBA7DB399E}" destId="{AD12A781-BF88-3D4A-B834-0606F97A3C98}" srcOrd="0" destOrd="0" presId="urn:microsoft.com/office/officeart/2005/8/layout/orgChart1"/>
    <dgm:cxn modelId="{DC34C264-C497-7148-838A-9EEC2A995080}" type="presParOf" srcId="{E52A1C10-7C1A-7D48-8288-BABFAA431327}" destId="{E6A72290-BB5F-F341-82F4-C7E66F925CD0}" srcOrd="0" destOrd="0" presId="urn:microsoft.com/office/officeart/2005/8/layout/orgChart1"/>
    <dgm:cxn modelId="{3526D854-A299-E346-94FA-B3786DAA9E8C}" type="presParOf" srcId="{E6A72290-BB5F-F341-82F4-C7E66F925CD0}" destId="{53520A28-7224-4F4D-B30C-3DDD0C075A09}" srcOrd="0" destOrd="0" presId="urn:microsoft.com/office/officeart/2005/8/layout/orgChart1"/>
    <dgm:cxn modelId="{8D24C0C1-5BC5-944C-92E9-79868A37F961}" type="presParOf" srcId="{53520A28-7224-4F4D-B30C-3DDD0C075A09}" destId="{89E138BA-045E-634C-8556-20D642B51A05}" srcOrd="0" destOrd="0" presId="urn:microsoft.com/office/officeart/2005/8/layout/orgChart1"/>
    <dgm:cxn modelId="{F63622FB-EAC7-294C-BAA0-C3F022E7E118}" type="presParOf" srcId="{53520A28-7224-4F4D-B30C-3DDD0C075A09}" destId="{E6466DC0-77F6-1443-BAA5-87344E8DB137}" srcOrd="1" destOrd="0" presId="urn:microsoft.com/office/officeart/2005/8/layout/orgChart1"/>
    <dgm:cxn modelId="{356F7990-8E3A-D14A-A174-1D9C57E81FC1}" type="presParOf" srcId="{E6A72290-BB5F-F341-82F4-C7E66F925CD0}" destId="{B898A000-2774-F049-BEF6-383FA553C731}" srcOrd="1" destOrd="0" presId="urn:microsoft.com/office/officeart/2005/8/layout/orgChart1"/>
    <dgm:cxn modelId="{C631E281-9F42-B143-B63E-D5F71A03BEB7}" type="presParOf" srcId="{B898A000-2774-F049-BEF6-383FA553C731}" destId="{25FB2AEC-53BE-5140-9D2B-B0355F29B921}" srcOrd="0" destOrd="0" presId="urn:microsoft.com/office/officeart/2005/8/layout/orgChart1"/>
    <dgm:cxn modelId="{008B31B9-D34C-B743-9663-9611D2DAD99D}" type="presParOf" srcId="{B898A000-2774-F049-BEF6-383FA553C731}" destId="{B6673C91-28FB-6F41-9ED7-0A33943F4E5B}" srcOrd="1" destOrd="0" presId="urn:microsoft.com/office/officeart/2005/8/layout/orgChart1"/>
    <dgm:cxn modelId="{E398BB12-F927-1349-816B-D4399CE3F6EE}" type="presParOf" srcId="{B6673C91-28FB-6F41-9ED7-0A33943F4E5B}" destId="{F144A021-8089-FE4A-AB36-FFBCA9BB2A5F}" srcOrd="0" destOrd="0" presId="urn:microsoft.com/office/officeart/2005/8/layout/orgChart1"/>
    <dgm:cxn modelId="{9BA4AFB7-96D4-794E-800B-8D945897AC8A}" type="presParOf" srcId="{F144A021-8089-FE4A-AB36-FFBCA9BB2A5F}" destId="{AD12A781-BF88-3D4A-B834-0606F97A3C98}" srcOrd="0" destOrd="0" presId="urn:microsoft.com/office/officeart/2005/8/layout/orgChart1"/>
    <dgm:cxn modelId="{5314BF70-E365-014C-8283-7CA76F4438AA}" type="presParOf" srcId="{F144A021-8089-FE4A-AB36-FFBCA9BB2A5F}" destId="{23FC9D10-495A-8D4D-8BC7-CFC686E65985}" srcOrd="1" destOrd="0" presId="urn:microsoft.com/office/officeart/2005/8/layout/orgChart1"/>
    <dgm:cxn modelId="{B0D83258-00A1-5F46-991F-986E743F2891}" type="presParOf" srcId="{B6673C91-28FB-6F41-9ED7-0A33943F4E5B}" destId="{5C56ECC8-94B3-6045-B4F1-4644BBD92FD2}" srcOrd="1" destOrd="0" presId="urn:microsoft.com/office/officeart/2005/8/layout/orgChart1"/>
    <dgm:cxn modelId="{7A23B9B0-493D-714B-A285-5BB1C021B3F8}" type="presParOf" srcId="{B6673C91-28FB-6F41-9ED7-0A33943F4E5B}" destId="{E3107305-4616-C64D-B89C-9601BC63B8B7}" srcOrd="2" destOrd="0" presId="urn:microsoft.com/office/officeart/2005/8/layout/orgChart1"/>
    <dgm:cxn modelId="{6485E9B4-816D-374B-99CE-102993CA5D4C}" type="presParOf" srcId="{B898A000-2774-F049-BEF6-383FA553C731}" destId="{BBAD9C8A-8988-3C4C-85E0-99F46113BA1E}" srcOrd="2" destOrd="0" presId="urn:microsoft.com/office/officeart/2005/8/layout/orgChart1"/>
    <dgm:cxn modelId="{FBB4A63C-8605-4743-933E-AB3E327EE6AD}" type="presParOf" srcId="{B898A000-2774-F049-BEF6-383FA553C731}" destId="{2DCE0527-763A-1A45-BFFA-038BC1348F8B}" srcOrd="3" destOrd="0" presId="urn:microsoft.com/office/officeart/2005/8/layout/orgChart1"/>
    <dgm:cxn modelId="{AFEC3305-9DD2-4F41-A055-90B603C88883}" type="presParOf" srcId="{2DCE0527-763A-1A45-BFFA-038BC1348F8B}" destId="{730D6089-9550-A948-87C7-01E5F502AF31}" srcOrd="0" destOrd="0" presId="urn:microsoft.com/office/officeart/2005/8/layout/orgChart1"/>
    <dgm:cxn modelId="{133F6417-8056-4F43-A550-88E3C290A993}" type="presParOf" srcId="{730D6089-9550-A948-87C7-01E5F502AF31}" destId="{1E25F580-451B-774C-BA06-57F9B3C51173}" srcOrd="0" destOrd="0" presId="urn:microsoft.com/office/officeart/2005/8/layout/orgChart1"/>
    <dgm:cxn modelId="{32DAB21C-A991-A048-B944-C9B1F67BBEB4}" type="presParOf" srcId="{730D6089-9550-A948-87C7-01E5F502AF31}" destId="{5717DDC0-6D64-154F-877C-ADB6EE98B3DD}" srcOrd="1" destOrd="0" presId="urn:microsoft.com/office/officeart/2005/8/layout/orgChart1"/>
    <dgm:cxn modelId="{3DD3448F-924E-A84F-97E1-980F35927265}" type="presParOf" srcId="{2DCE0527-763A-1A45-BFFA-038BC1348F8B}" destId="{1304DD85-7EF6-0C40-AAF2-959B3A00893A}" srcOrd="1" destOrd="0" presId="urn:microsoft.com/office/officeart/2005/8/layout/orgChart1"/>
    <dgm:cxn modelId="{85B744CF-ED0E-B04C-BB0A-A7D60BEC65D8}" type="presParOf" srcId="{2DCE0527-763A-1A45-BFFA-038BC1348F8B}" destId="{4C57EB65-6F6A-744E-BC88-6130A03C44EF}" srcOrd="2" destOrd="0" presId="urn:microsoft.com/office/officeart/2005/8/layout/orgChart1"/>
    <dgm:cxn modelId="{3AB05266-37C3-0A49-A150-D93B37FBC7E0}" type="presParOf" srcId="{B898A000-2774-F049-BEF6-383FA553C731}" destId="{4E47E3B6-E705-6E45-B329-E0BD85D5821F}" srcOrd="4" destOrd="0" presId="urn:microsoft.com/office/officeart/2005/8/layout/orgChart1"/>
    <dgm:cxn modelId="{A1F8BB8F-FE8D-F541-A373-7E9A762405CE}" type="presParOf" srcId="{B898A000-2774-F049-BEF6-383FA553C731}" destId="{08557FFD-B9AE-1045-9189-0293D742F919}" srcOrd="5" destOrd="0" presId="urn:microsoft.com/office/officeart/2005/8/layout/orgChart1"/>
    <dgm:cxn modelId="{726F629E-A4F1-5C40-98D3-2BB77A795D8C}" type="presParOf" srcId="{08557FFD-B9AE-1045-9189-0293D742F919}" destId="{83F6036B-44A6-D64D-8E07-F4C7292786C3}" srcOrd="0" destOrd="0" presId="urn:microsoft.com/office/officeart/2005/8/layout/orgChart1"/>
    <dgm:cxn modelId="{98E137F8-340B-3F48-A7A6-5BC490F9B988}" type="presParOf" srcId="{83F6036B-44A6-D64D-8E07-F4C7292786C3}" destId="{FFF3B53D-8DFC-5745-975F-A045C2A2FFA1}" srcOrd="0" destOrd="0" presId="urn:microsoft.com/office/officeart/2005/8/layout/orgChart1"/>
    <dgm:cxn modelId="{98711BF9-AECF-E943-8BB4-1FEE28FA1DF1}" type="presParOf" srcId="{83F6036B-44A6-D64D-8E07-F4C7292786C3}" destId="{447D8EFB-67C0-9A47-8057-1D7837E01FE5}" srcOrd="1" destOrd="0" presId="urn:microsoft.com/office/officeart/2005/8/layout/orgChart1"/>
    <dgm:cxn modelId="{5DF5DD0E-7624-8447-BE4C-3B41DEB6D861}" type="presParOf" srcId="{08557FFD-B9AE-1045-9189-0293D742F919}" destId="{B41BD951-3FAD-C642-8559-B907AEABFC15}" srcOrd="1" destOrd="0" presId="urn:microsoft.com/office/officeart/2005/8/layout/orgChart1"/>
    <dgm:cxn modelId="{B2B58E98-D302-2D47-A1F5-73FCA0DF1C2C}" type="presParOf" srcId="{08557FFD-B9AE-1045-9189-0293D742F919}" destId="{005F5239-9FB7-D242-94E7-F4C2E2239D5E}" srcOrd="2" destOrd="0" presId="urn:microsoft.com/office/officeart/2005/8/layout/orgChart1"/>
    <dgm:cxn modelId="{C55AB0D4-8289-D946-94CE-3E154E33EE77}" type="presParOf" srcId="{E6A72290-BB5F-F341-82F4-C7E66F925CD0}" destId="{E8A583F9-F0F9-C541-9E59-355092E930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DBC85D-9428-FE42-876C-485CE17693A6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372662-B5B3-9A41-ADBE-720ABFE5C2F1}">
      <dgm:prSet phldrT="[Text]" custT="1"/>
      <dgm:spPr/>
      <dgm:t>
        <a:bodyPr/>
        <a:lstStyle/>
        <a:p>
          <a:r>
            <a:rPr lang="en-US" sz="2000" b="1" dirty="0">
              <a:latin typeface="Times" pitchFamily="2" charset="0"/>
            </a:rPr>
            <a:t>Inflation </a:t>
          </a:r>
        </a:p>
        <a:p>
          <a:r>
            <a:rPr lang="en-US" sz="2000" b="1" dirty="0">
              <a:latin typeface="Times" pitchFamily="2" charset="0"/>
            </a:rPr>
            <a:t>(Gold, Petroleum products, industrial raw material, LPG gas and edible oil)</a:t>
          </a:r>
        </a:p>
      </dgm:t>
    </dgm:pt>
    <dgm:pt modelId="{D4BB1ED1-C3FB-AF49-B950-17711F7455F9}" type="parTrans" cxnId="{86AA2324-C33B-6C4E-8C6C-B47A5593AFF2}">
      <dgm:prSet/>
      <dgm:spPr/>
      <dgm:t>
        <a:bodyPr/>
        <a:lstStyle/>
        <a:p>
          <a:endParaRPr lang="en-US" sz="2800" b="1">
            <a:latin typeface="Times" pitchFamily="2" charset="0"/>
          </a:endParaRPr>
        </a:p>
      </dgm:t>
    </dgm:pt>
    <dgm:pt modelId="{02119ADC-4A78-5745-B371-B47E185DE07A}" type="sibTrans" cxnId="{86AA2324-C33B-6C4E-8C6C-B47A5593AFF2}">
      <dgm:prSet/>
      <dgm:spPr/>
      <dgm:t>
        <a:bodyPr/>
        <a:lstStyle/>
        <a:p>
          <a:endParaRPr lang="en-US" sz="2800" b="1">
            <a:latin typeface="Times" pitchFamily="2" charset="0"/>
          </a:endParaRPr>
        </a:p>
      </dgm:t>
    </dgm:pt>
    <dgm:pt modelId="{5D9213EA-E6FA-394A-83C7-4EB22D6C89EE}">
      <dgm:prSet phldrT="[Text]" custT="1"/>
      <dgm:spPr/>
      <dgm:t>
        <a:bodyPr/>
        <a:lstStyle/>
        <a:p>
          <a:r>
            <a:rPr lang="en-US" sz="2000" b="1" dirty="0">
              <a:latin typeface="Times" pitchFamily="2" charset="0"/>
            </a:rPr>
            <a:t>Imported Products from Russia (Aircraft and helicopters, parts and other goods, gears and bearings for vehicles, lighting and visual instruments, aluminum</a:t>
          </a:r>
        </a:p>
      </dgm:t>
    </dgm:pt>
    <dgm:pt modelId="{50864DEB-5DF3-4947-B707-403E1FDC7F5D}" type="parTrans" cxnId="{47926972-769C-3846-AAE5-B0B1783DD2F3}">
      <dgm:prSet/>
      <dgm:spPr/>
      <dgm:t>
        <a:bodyPr/>
        <a:lstStyle/>
        <a:p>
          <a:endParaRPr lang="en-US" sz="2800" b="1">
            <a:latin typeface="Times" pitchFamily="2" charset="0"/>
          </a:endParaRPr>
        </a:p>
      </dgm:t>
    </dgm:pt>
    <dgm:pt modelId="{96FE8243-BB8F-6D4E-9B6A-1033E3DD3AC6}" type="sibTrans" cxnId="{47926972-769C-3846-AAE5-B0B1783DD2F3}">
      <dgm:prSet/>
      <dgm:spPr/>
      <dgm:t>
        <a:bodyPr/>
        <a:lstStyle/>
        <a:p>
          <a:endParaRPr lang="en-US" sz="2800" b="1">
            <a:latin typeface="Times" pitchFamily="2" charset="0"/>
          </a:endParaRPr>
        </a:p>
      </dgm:t>
    </dgm:pt>
    <dgm:pt modelId="{C0F6B89D-0BD1-B442-8F37-7856D33652F3}">
      <dgm:prSet phldrT="[Text]" custT="1"/>
      <dgm:spPr/>
      <dgm:t>
        <a:bodyPr/>
        <a:lstStyle/>
        <a:p>
          <a:r>
            <a:rPr lang="en-US" sz="2000" b="1" dirty="0">
              <a:latin typeface="Times" pitchFamily="2" charset="0"/>
            </a:rPr>
            <a:t>Disrupted Export </a:t>
          </a:r>
        </a:p>
        <a:p>
          <a:r>
            <a:rPr lang="en-US" sz="2000" b="1" dirty="0">
              <a:latin typeface="Times" pitchFamily="2" charset="0"/>
            </a:rPr>
            <a:t>(tea and handicrafts , hand woven rugs  including pashmina shawls </a:t>
          </a:r>
        </a:p>
      </dgm:t>
    </dgm:pt>
    <dgm:pt modelId="{A1E3A8BF-50F4-4F47-ACD3-62050FD6E7B7}" type="parTrans" cxnId="{5EC1EBAA-26A3-9C42-A5D0-2BBFA91552C9}">
      <dgm:prSet/>
      <dgm:spPr/>
      <dgm:t>
        <a:bodyPr/>
        <a:lstStyle/>
        <a:p>
          <a:endParaRPr lang="en-US" sz="2800" b="1">
            <a:latin typeface="Times" pitchFamily="2" charset="0"/>
          </a:endParaRPr>
        </a:p>
      </dgm:t>
    </dgm:pt>
    <dgm:pt modelId="{D909244C-6E2F-CF47-803E-10CE0A4EA0F8}" type="sibTrans" cxnId="{5EC1EBAA-26A3-9C42-A5D0-2BBFA91552C9}">
      <dgm:prSet/>
      <dgm:spPr/>
      <dgm:t>
        <a:bodyPr/>
        <a:lstStyle/>
        <a:p>
          <a:endParaRPr lang="en-US" sz="2800" b="1">
            <a:latin typeface="Times" pitchFamily="2" charset="0"/>
          </a:endParaRPr>
        </a:p>
      </dgm:t>
    </dgm:pt>
    <dgm:pt modelId="{2BBA1363-084A-264D-8101-4BE198AF6853}" type="pres">
      <dgm:prSet presAssocID="{04DBC85D-9428-FE42-876C-485CE17693A6}" presName="Name0" presStyleCnt="0">
        <dgm:presLayoutVars>
          <dgm:chMax val="7"/>
          <dgm:chPref val="7"/>
          <dgm:dir/>
        </dgm:presLayoutVars>
      </dgm:prSet>
      <dgm:spPr/>
    </dgm:pt>
    <dgm:pt modelId="{B04E77A1-7F1A-7042-8220-334E9097AABD}" type="pres">
      <dgm:prSet presAssocID="{04DBC85D-9428-FE42-876C-485CE17693A6}" presName="Name1" presStyleCnt="0"/>
      <dgm:spPr/>
    </dgm:pt>
    <dgm:pt modelId="{F7462D76-9249-9C47-A70D-AFDD905C2A09}" type="pres">
      <dgm:prSet presAssocID="{04DBC85D-9428-FE42-876C-485CE17693A6}" presName="cycle" presStyleCnt="0"/>
      <dgm:spPr/>
    </dgm:pt>
    <dgm:pt modelId="{2BB02ED7-E55E-E74C-8F1B-B159751BACD6}" type="pres">
      <dgm:prSet presAssocID="{04DBC85D-9428-FE42-876C-485CE17693A6}" presName="srcNode" presStyleLbl="node1" presStyleIdx="0" presStyleCnt="3"/>
      <dgm:spPr/>
    </dgm:pt>
    <dgm:pt modelId="{9E1E64E4-9836-C44C-AD3E-2F1D32283E18}" type="pres">
      <dgm:prSet presAssocID="{04DBC85D-9428-FE42-876C-485CE17693A6}" presName="conn" presStyleLbl="parChTrans1D2" presStyleIdx="0" presStyleCnt="1"/>
      <dgm:spPr/>
    </dgm:pt>
    <dgm:pt modelId="{17D4D56C-AE5B-394E-A6B2-0360BA16CF37}" type="pres">
      <dgm:prSet presAssocID="{04DBC85D-9428-FE42-876C-485CE17693A6}" presName="extraNode" presStyleLbl="node1" presStyleIdx="0" presStyleCnt="3"/>
      <dgm:spPr/>
    </dgm:pt>
    <dgm:pt modelId="{D04340CF-BAAE-0B43-A9D9-FF29D2E47FA4}" type="pres">
      <dgm:prSet presAssocID="{04DBC85D-9428-FE42-876C-485CE17693A6}" presName="dstNode" presStyleLbl="node1" presStyleIdx="0" presStyleCnt="3"/>
      <dgm:spPr/>
    </dgm:pt>
    <dgm:pt modelId="{C32E2E9C-F3FD-2249-B80B-94E8DE8BC8DA}" type="pres">
      <dgm:prSet presAssocID="{33372662-B5B3-9A41-ADBE-720ABFE5C2F1}" presName="text_1" presStyleLbl="node1" presStyleIdx="0" presStyleCnt="3">
        <dgm:presLayoutVars>
          <dgm:bulletEnabled val="1"/>
        </dgm:presLayoutVars>
      </dgm:prSet>
      <dgm:spPr/>
    </dgm:pt>
    <dgm:pt modelId="{1F6A3F78-B6BC-1F44-9AD4-26BED230CF70}" type="pres">
      <dgm:prSet presAssocID="{33372662-B5B3-9A41-ADBE-720ABFE5C2F1}" presName="accent_1" presStyleCnt="0"/>
      <dgm:spPr/>
    </dgm:pt>
    <dgm:pt modelId="{7643AF82-8293-8446-AD65-F8DA9952D649}" type="pres">
      <dgm:prSet presAssocID="{33372662-B5B3-9A41-ADBE-720ABFE5C2F1}" presName="accentRepeatNode" presStyleLbl="solidFgAcc1" presStyleIdx="0" presStyleCnt="3"/>
      <dgm:spPr/>
    </dgm:pt>
    <dgm:pt modelId="{B9A4BC4D-2D89-AA4E-BF3C-A20AD9796F4B}" type="pres">
      <dgm:prSet presAssocID="{5D9213EA-E6FA-394A-83C7-4EB22D6C89EE}" presName="text_2" presStyleLbl="node1" presStyleIdx="1" presStyleCnt="3">
        <dgm:presLayoutVars>
          <dgm:bulletEnabled val="1"/>
        </dgm:presLayoutVars>
      </dgm:prSet>
      <dgm:spPr/>
    </dgm:pt>
    <dgm:pt modelId="{C593A49D-3C67-B547-84AB-2C3E6BAFA321}" type="pres">
      <dgm:prSet presAssocID="{5D9213EA-E6FA-394A-83C7-4EB22D6C89EE}" presName="accent_2" presStyleCnt="0"/>
      <dgm:spPr/>
    </dgm:pt>
    <dgm:pt modelId="{2F698EEA-021B-E941-9CEF-16442F52034E}" type="pres">
      <dgm:prSet presAssocID="{5D9213EA-E6FA-394A-83C7-4EB22D6C89EE}" presName="accentRepeatNode" presStyleLbl="solidFgAcc1" presStyleIdx="1" presStyleCnt="3"/>
      <dgm:spPr/>
    </dgm:pt>
    <dgm:pt modelId="{88246C9A-3A6A-5647-B78B-0678FD394AFF}" type="pres">
      <dgm:prSet presAssocID="{C0F6B89D-0BD1-B442-8F37-7856D33652F3}" presName="text_3" presStyleLbl="node1" presStyleIdx="2" presStyleCnt="3">
        <dgm:presLayoutVars>
          <dgm:bulletEnabled val="1"/>
        </dgm:presLayoutVars>
      </dgm:prSet>
      <dgm:spPr/>
    </dgm:pt>
    <dgm:pt modelId="{5035DE5A-7694-594D-BDB4-E8689E2F3D12}" type="pres">
      <dgm:prSet presAssocID="{C0F6B89D-0BD1-B442-8F37-7856D33652F3}" presName="accent_3" presStyleCnt="0"/>
      <dgm:spPr/>
    </dgm:pt>
    <dgm:pt modelId="{B481BCF1-60A1-D946-9005-EC20EC647613}" type="pres">
      <dgm:prSet presAssocID="{C0F6B89D-0BD1-B442-8F37-7856D33652F3}" presName="accentRepeatNode" presStyleLbl="solidFgAcc1" presStyleIdx="2" presStyleCnt="3"/>
      <dgm:spPr/>
    </dgm:pt>
  </dgm:ptLst>
  <dgm:cxnLst>
    <dgm:cxn modelId="{192C3A03-F449-AF4E-B363-8A96B87C0B42}" type="presOf" srcId="{04DBC85D-9428-FE42-876C-485CE17693A6}" destId="{2BBA1363-084A-264D-8101-4BE198AF6853}" srcOrd="0" destOrd="0" presId="urn:microsoft.com/office/officeart/2008/layout/VerticalCurvedList"/>
    <dgm:cxn modelId="{86AA2324-C33B-6C4E-8C6C-B47A5593AFF2}" srcId="{04DBC85D-9428-FE42-876C-485CE17693A6}" destId="{33372662-B5B3-9A41-ADBE-720ABFE5C2F1}" srcOrd="0" destOrd="0" parTransId="{D4BB1ED1-C3FB-AF49-B950-17711F7455F9}" sibTransId="{02119ADC-4A78-5745-B371-B47E185DE07A}"/>
    <dgm:cxn modelId="{2EBE782F-D7EA-8E45-A124-47D68D7CF05A}" type="presOf" srcId="{33372662-B5B3-9A41-ADBE-720ABFE5C2F1}" destId="{C32E2E9C-F3FD-2249-B80B-94E8DE8BC8DA}" srcOrd="0" destOrd="0" presId="urn:microsoft.com/office/officeart/2008/layout/VerticalCurvedList"/>
    <dgm:cxn modelId="{2441E73F-807A-1743-8576-D5A04AC32F59}" type="presOf" srcId="{02119ADC-4A78-5745-B371-B47E185DE07A}" destId="{9E1E64E4-9836-C44C-AD3E-2F1D32283E18}" srcOrd="0" destOrd="0" presId="urn:microsoft.com/office/officeart/2008/layout/VerticalCurvedList"/>
    <dgm:cxn modelId="{47926972-769C-3846-AAE5-B0B1783DD2F3}" srcId="{04DBC85D-9428-FE42-876C-485CE17693A6}" destId="{5D9213EA-E6FA-394A-83C7-4EB22D6C89EE}" srcOrd="1" destOrd="0" parTransId="{50864DEB-5DF3-4947-B707-403E1FDC7F5D}" sibTransId="{96FE8243-BB8F-6D4E-9B6A-1033E3DD3AC6}"/>
    <dgm:cxn modelId="{FD3ECF73-BEA9-264B-A93E-8DAB0FC72B11}" type="presOf" srcId="{5D9213EA-E6FA-394A-83C7-4EB22D6C89EE}" destId="{B9A4BC4D-2D89-AA4E-BF3C-A20AD9796F4B}" srcOrd="0" destOrd="0" presId="urn:microsoft.com/office/officeart/2008/layout/VerticalCurvedList"/>
    <dgm:cxn modelId="{F89068A7-DB1D-694D-B286-A3F46A1075D5}" type="presOf" srcId="{C0F6B89D-0BD1-B442-8F37-7856D33652F3}" destId="{88246C9A-3A6A-5647-B78B-0678FD394AFF}" srcOrd="0" destOrd="0" presId="urn:microsoft.com/office/officeart/2008/layout/VerticalCurvedList"/>
    <dgm:cxn modelId="{5EC1EBAA-26A3-9C42-A5D0-2BBFA91552C9}" srcId="{04DBC85D-9428-FE42-876C-485CE17693A6}" destId="{C0F6B89D-0BD1-B442-8F37-7856D33652F3}" srcOrd="2" destOrd="0" parTransId="{A1E3A8BF-50F4-4F47-ACD3-62050FD6E7B7}" sibTransId="{D909244C-6E2F-CF47-803E-10CE0A4EA0F8}"/>
    <dgm:cxn modelId="{CE94D976-9F22-444E-99E0-986AC4905B91}" type="presParOf" srcId="{2BBA1363-084A-264D-8101-4BE198AF6853}" destId="{B04E77A1-7F1A-7042-8220-334E9097AABD}" srcOrd="0" destOrd="0" presId="urn:microsoft.com/office/officeart/2008/layout/VerticalCurvedList"/>
    <dgm:cxn modelId="{812E88BA-30EF-9842-BF5D-4B116AED1BB4}" type="presParOf" srcId="{B04E77A1-7F1A-7042-8220-334E9097AABD}" destId="{F7462D76-9249-9C47-A70D-AFDD905C2A09}" srcOrd="0" destOrd="0" presId="urn:microsoft.com/office/officeart/2008/layout/VerticalCurvedList"/>
    <dgm:cxn modelId="{6ED41632-1028-F045-9812-1DC3BF362439}" type="presParOf" srcId="{F7462D76-9249-9C47-A70D-AFDD905C2A09}" destId="{2BB02ED7-E55E-E74C-8F1B-B159751BACD6}" srcOrd="0" destOrd="0" presId="urn:microsoft.com/office/officeart/2008/layout/VerticalCurvedList"/>
    <dgm:cxn modelId="{E7DB12CF-7A8D-8347-BA5F-B06458F742D0}" type="presParOf" srcId="{F7462D76-9249-9C47-A70D-AFDD905C2A09}" destId="{9E1E64E4-9836-C44C-AD3E-2F1D32283E18}" srcOrd="1" destOrd="0" presId="urn:microsoft.com/office/officeart/2008/layout/VerticalCurvedList"/>
    <dgm:cxn modelId="{0FC59065-41E4-BE47-BF7A-5B4A71D130B6}" type="presParOf" srcId="{F7462D76-9249-9C47-A70D-AFDD905C2A09}" destId="{17D4D56C-AE5B-394E-A6B2-0360BA16CF37}" srcOrd="2" destOrd="0" presId="urn:microsoft.com/office/officeart/2008/layout/VerticalCurvedList"/>
    <dgm:cxn modelId="{B5737479-FB9F-AC48-9900-535DB99CF3B8}" type="presParOf" srcId="{F7462D76-9249-9C47-A70D-AFDD905C2A09}" destId="{D04340CF-BAAE-0B43-A9D9-FF29D2E47FA4}" srcOrd="3" destOrd="0" presId="urn:microsoft.com/office/officeart/2008/layout/VerticalCurvedList"/>
    <dgm:cxn modelId="{BFC43837-1D3B-894E-B52A-29D45C66B6DC}" type="presParOf" srcId="{B04E77A1-7F1A-7042-8220-334E9097AABD}" destId="{C32E2E9C-F3FD-2249-B80B-94E8DE8BC8DA}" srcOrd="1" destOrd="0" presId="urn:microsoft.com/office/officeart/2008/layout/VerticalCurvedList"/>
    <dgm:cxn modelId="{363CAF4C-00E3-064C-A9A7-5D2019423137}" type="presParOf" srcId="{B04E77A1-7F1A-7042-8220-334E9097AABD}" destId="{1F6A3F78-B6BC-1F44-9AD4-26BED230CF70}" srcOrd="2" destOrd="0" presId="urn:microsoft.com/office/officeart/2008/layout/VerticalCurvedList"/>
    <dgm:cxn modelId="{DB98BD27-03AA-3844-A644-60DC29E2312D}" type="presParOf" srcId="{1F6A3F78-B6BC-1F44-9AD4-26BED230CF70}" destId="{7643AF82-8293-8446-AD65-F8DA9952D649}" srcOrd="0" destOrd="0" presId="urn:microsoft.com/office/officeart/2008/layout/VerticalCurvedList"/>
    <dgm:cxn modelId="{9FD97E19-18BF-A44E-AA24-8E420D793BDC}" type="presParOf" srcId="{B04E77A1-7F1A-7042-8220-334E9097AABD}" destId="{B9A4BC4D-2D89-AA4E-BF3C-A20AD9796F4B}" srcOrd="3" destOrd="0" presId="urn:microsoft.com/office/officeart/2008/layout/VerticalCurvedList"/>
    <dgm:cxn modelId="{3D57C361-50B9-4B40-93E2-BC3FB28FE7AB}" type="presParOf" srcId="{B04E77A1-7F1A-7042-8220-334E9097AABD}" destId="{C593A49D-3C67-B547-84AB-2C3E6BAFA321}" srcOrd="4" destOrd="0" presId="urn:microsoft.com/office/officeart/2008/layout/VerticalCurvedList"/>
    <dgm:cxn modelId="{44D3D95F-3964-D74A-8EAD-242A5E60D673}" type="presParOf" srcId="{C593A49D-3C67-B547-84AB-2C3E6BAFA321}" destId="{2F698EEA-021B-E941-9CEF-16442F52034E}" srcOrd="0" destOrd="0" presId="urn:microsoft.com/office/officeart/2008/layout/VerticalCurvedList"/>
    <dgm:cxn modelId="{B832F2BE-C1BE-F342-8591-A5B8BA80EB51}" type="presParOf" srcId="{B04E77A1-7F1A-7042-8220-334E9097AABD}" destId="{88246C9A-3A6A-5647-B78B-0678FD394AFF}" srcOrd="5" destOrd="0" presId="urn:microsoft.com/office/officeart/2008/layout/VerticalCurvedList"/>
    <dgm:cxn modelId="{C53973E7-4804-D64A-8C25-F0149EBF9FFD}" type="presParOf" srcId="{B04E77A1-7F1A-7042-8220-334E9097AABD}" destId="{5035DE5A-7694-594D-BDB4-E8689E2F3D12}" srcOrd="6" destOrd="0" presId="urn:microsoft.com/office/officeart/2008/layout/VerticalCurvedList"/>
    <dgm:cxn modelId="{C6322201-32A3-CA46-9FE6-6009B2D5307B}" type="presParOf" srcId="{5035DE5A-7694-594D-BDB4-E8689E2F3D12}" destId="{B481BCF1-60A1-D946-9005-EC20EC6476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05265-5CEC-4BEF-9627-A2F2228DF711}">
      <dsp:nvSpPr>
        <dsp:cNvPr id="0" name=""/>
        <dsp:cNvSpPr/>
      </dsp:nvSpPr>
      <dsp:spPr>
        <a:xfrm>
          <a:off x="1600400" y="1171288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EB631-6311-4C02-AD28-ED3F7853059F}">
      <dsp:nvSpPr>
        <dsp:cNvPr id="0" name=""/>
        <dsp:cNvSpPr/>
      </dsp:nvSpPr>
      <dsp:spPr>
        <a:xfrm>
          <a:off x="284552" y="3629723"/>
          <a:ext cx="4540258" cy="1186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According to </a:t>
          </a:r>
          <a:r>
            <a:rPr lang="en-US" sz="2800" b="0" kern="1200" dirty="0">
              <a:solidFill>
                <a:schemeClr val="accent6">
                  <a:lumMod val="75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Jabil's Special Report: Supply Chain Resilience in a Post-Pandemic World</a:t>
          </a:r>
          <a:r>
            <a:rPr lang="en-US" sz="2800" b="0" kern="1200" dirty="0">
              <a:solidFill>
                <a:schemeClr val="accent6">
                  <a:lumMod val="75000"/>
                </a:schemeClr>
              </a:solidFill>
            </a:rPr>
            <a:t>-</a:t>
          </a:r>
        </a:p>
      </dsp:txBody>
      <dsp:txXfrm>
        <a:off x="284552" y="3629723"/>
        <a:ext cx="4540258" cy="1186428"/>
      </dsp:txXfrm>
    </dsp:sp>
    <dsp:sp modelId="{153FE57F-5B45-40AE-B538-A119757E7265}">
      <dsp:nvSpPr>
        <dsp:cNvPr id="0" name=""/>
        <dsp:cNvSpPr/>
      </dsp:nvSpPr>
      <dsp:spPr>
        <a:xfrm>
          <a:off x="6944757" y="1165150"/>
          <a:ext cx="1908562" cy="19085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6DDD6-C131-4126-A285-2E032339D9D5}">
      <dsp:nvSpPr>
        <dsp:cNvPr id="0" name=""/>
        <dsp:cNvSpPr/>
      </dsp:nvSpPr>
      <dsp:spPr>
        <a:xfrm>
          <a:off x="5604607" y="3440188"/>
          <a:ext cx="4664017" cy="120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accent2">
                  <a:lumMod val="75000"/>
                </a:schemeClr>
              </a:solidFill>
            </a:rPr>
            <a:t>70% </a:t>
          </a:r>
          <a:r>
            <a:rPr lang="en-US" sz="2800" kern="1200" dirty="0"/>
            <a:t>of supply chain decision makers said -COVID-19 is creating the biggest impact on the supply chain </a:t>
          </a:r>
        </a:p>
      </dsp:txBody>
      <dsp:txXfrm>
        <a:off x="5604607" y="3440188"/>
        <a:ext cx="4664017" cy="1206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CFDE8-A72A-9940-B45A-8A1B8E1D136D}">
      <dsp:nvSpPr>
        <dsp:cNvPr id="0" name=""/>
        <dsp:cNvSpPr/>
      </dsp:nvSpPr>
      <dsp:spPr>
        <a:xfrm rot="5400000">
          <a:off x="-265038" y="265491"/>
          <a:ext cx="1766921" cy="12368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</a:t>
          </a:r>
          <a:endParaRPr lang="en-US" sz="3400" kern="1200" dirty="0"/>
        </a:p>
      </dsp:txBody>
      <dsp:txXfrm rot="-5400000">
        <a:off x="1" y="618876"/>
        <a:ext cx="1236845" cy="530076"/>
      </dsp:txXfrm>
    </dsp:sp>
    <dsp:sp modelId="{B452104E-23FC-054F-9DB1-6C12D589831B}">
      <dsp:nvSpPr>
        <dsp:cNvPr id="0" name=""/>
        <dsp:cNvSpPr/>
      </dsp:nvSpPr>
      <dsp:spPr>
        <a:xfrm rot="5400000">
          <a:off x="5549362" y="-4312063"/>
          <a:ext cx="1148498" cy="97735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u="sng" kern="1200" dirty="0">
              <a:solidFill>
                <a:srgbClr val="002060"/>
              </a:solidFill>
            </a:rPr>
            <a:t>Demand Drops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Eg</a:t>
          </a:r>
          <a:r>
            <a:rPr lang="en-US" sz="1900" kern="1200" dirty="0"/>
            <a:t>: Airlines (demand drops by more than 95%)</a:t>
          </a:r>
          <a:endParaRPr lang="en-US" sz="2400" b="1" kern="1200" dirty="0"/>
        </a:p>
      </dsp:txBody>
      <dsp:txXfrm rot="-5400000">
        <a:off x="1236846" y="56518"/>
        <a:ext cx="9717467" cy="1036368"/>
      </dsp:txXfrm>
    </dsp:sp>
    <dsp:sp modelId="{5CE2D08B-158C-7E4D-8D86-F9EAB7643B7A}">
      <dsp:nvSpPr>
        <dsp:cNvPr id="0" name=""/>
        <dsp:cNvSpPr/>
      </dsp:nvSpPr>
      <dsp:spPr>
        <a:xfrm rot="5400000">
          <a:off x="-265038" y="1839902"/>
          <a:ext cx="1766921" cy="12368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</a:t>
          </a:r>
        </a:p>
      </dsp:txBody>
      <dsp:txXfrm rot="-5400000">
        <a:off x="1" y="2193287"/>
        <a:ext cx="1236845" cy="530076"/>
      </dsp:txXfrm>
    </dsp:sp>
    <dsp:sp modelId="{7A0BF9A0-7CC4-F54C-90E4-AA2C23A5B46C}">
      <dsp:nvSpPr>
        <dsp:cNvPr id="0" name=""/>
        <dsp:cNvSpPr/>
      </dsp:nvSpPr>
      <dsp:spPr>
        <a:xfrm rot="5400000">
          <a:off x="5549362" y="-2737652"/>
          <a:ext cx="1148498" cy="97735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u="sng" kern="1200" dirty="0">
              <a:solidFill>
                <a:srgbClr val="002060"/>
              </a:solidFill>
              <a:latin typeface="Calibri"/>
              <a:ea typeface="+mn-ea"/>
              <a:cs typeface="+mn-cs"/>
            </a:rPr>
            <a:t>Reduced Productivity</a:t>
          </a:r>
        </a:p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Sysco</a:t>
          </a:r>
          <a:r>
            <a:rPr lang="en-US" sz="1900" b="1" i="0" kern="1200"/>
            <a:t>, </a:t>
          </a:r>
          <a:r>
            <a:rPr lang="en-US" sz="1900" b="0" i="0" kern="1200"/>
            <a:t>a leading supplier for restaurants, furloughed 33%of its massive workforce by the end of March 2020.</a:t>
          </a:r>
          <a:endParaRPr lang="en-US" sz="1900" kern="1200"/>
        </a:p>
      </dsp:txBody>
      <dsp:txXfrm rot="-5400000">
        <a:off x="1236846" y="1630929"/>
        <a:ext cx="9717467" cy="1036368"/>
      </dsp:txXfrm>
    </dsp:sp>
    <dsp:sp modelId="{FEF51876-9CFA-994B-B9DE-D06CA3863246}">
      <dsp:nvSpPr>
        <dsp:cNvPr id="0" name=""/>
        <dsp:cNvSpPr/>
      </dsp:nvSpPr>
      <dsp:spPr>
        <a:xfrm rot="5400000">
          <a:off x="-265038" y="3414314"/>
          <a:ext cx="1766921" cy="12368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3</a:t>
          </a:r>
        </a:p>
      </dsp:txBody>
      <dsp:txXfrm rot="-5400000">
        <a:off x="1" y="3767699"/>
        <a:ext cx="1236845" cy="530076"/>
      </dsp:txXfrm>
    </dsp:sp>
    <dsp:sp modelId="{86F9BC41-456C-CD45-851B-01DA5C442189}">
      <dsp:nvSpPr>
        <dsp:cNvPr id="0" name=""/>
        <dsp:cNvSpPr/>
      </dsp:nvSpPr>
      <dsp:spPr>
        <a:xfrm rot="5400000">
          <a:off x="5549362" y="-1163240"/>
          <a:ext cx="1148498" cy="97735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u="sng" kern="1200" dirty="0">
              <a:solidFill>
                <a:srgbClr val="002060"/>
              </a:solidFill>
              <a:latin typeface="Calibri"/>
              <a:ea typeface="+mn-ea"/>
              <a:cs typeface="+mn-cs"/>
            </a:rPr>
            <a:t>Storage and Access Restrictions</a:t>
          </a:r>
        </a:p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Amazon closed an apparel returns warehouse in Kentucky due to the COVID-19 outbreak, forcing supply chain leaders to make substantial changes to storage and product handling.</a:t>
          </a:r>
          <a:endParaRPr lang="en-US" sz="1900" kern="1200"/>
        </a:p>
      </dsp:txBody>
      <dsp:txXfrm rot="-5400000">
        <a:off x="1236846" y="3205341"/>
        <a:ext cx="9717467" cy="1036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7E3B6-E705-6E45-B329-E0BD85D5821F}">
      <dsp:nvSpPr>
        <dsp:cNvPr id="0" name=""/>
        <dsp:cNvSpPr/>
      </dsp:nvSpPr>
      <dsp:spPr>
        <a:xfrm>
          <a:off x="3940573" y="2471968"/>
          <a:ext cx="2787984" cy="48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932"/>
              </a:lnTo>
              <a:lnTo>
                <a:pt x="2787984" y="241932"/>
              </a:lnTo>
              <a:lnTo>
                <a:pt x="2787984" y="4838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D9C8A-8988-3C4C-85E0-99F46113BA1E}">
      <dsp:nvSpPr>
        <dsp:cNvPr id="0" name=""/>
        <dsp:cNvSpPr/>
      </dsp:nvSpPr>
      <dsp:spPr>
        <a:xfrm>
          <a:off x="3894853" y="2471968"/>
          <a:ext cx="91440" cy="483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8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B2AEC-53BE-5140-9D2B-B0355F29B921}">
      <dsp:nvSpPr>
        <dsp:cNvPr id="0" name=""/>
        <dsp:cNvSpPr/>
      </dsp:nvSpPr>
      <dsp:spPr>
        <a:xfrm>
          <a:off x="1152588" y="2471968"/>
          <a:ext cx="2787984" cy="483865"/>
        </a:xfrm>
        <a:custGeom>
          <a:avLst/>
          <a:gdLst/>
          <a:ahLst/>
          <a:cxnLst/>
          <a:rect l="0" t="0" r="0" b="0"/>
          <a:pathLst>
            <a:path>
              <a:moveTo>
                <a:pt x="2787984" y="0"/>
              </a:moveTo>
              <a:lnTo>
                <a:pt x="2787984" y="241932"/>
              </a:lnTo>
              <a:lnTo>
                <a:pt x="0" y="241932"/>
              </a:lnTo>
              <a:lnTo>
                <a:pt x="0" y="4838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138BA-045E-634C-8556-20D642B51A05}">
      <dsp:nvSpPr>
        <dsp:cNvPr id="0" name=""/>
        <dsp:cNvSpPr/>
      </dsp:nvSpPr>
      <dsp:spPr>
        <a:xfrm>
          <a:off x="2788513" y="1319909"/>
          <a:ext cx="2304119" cy="11520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rPr>
            <a:t>Channels Affected</a:t>
          </a:r>
        </a:p>
      </dsp:txBody>
      <dsp:txXfrm>
        <a:off x="2788513" y="1319909"/>
        <a:ext cx="2304119" cy="1152059"/>
      </dsp:txXfrm>
    </dsp:sp>
    <dsp:sp modelId="{AD12A781-BF88-3D4A-B834-0606F97A3C98}">
      <dsp:nvSpPr>
        <dsp:cNvPr id="0" name=""/>
        <dsp:cNvSpPr/>
      </dsp:nvSpPr>
      <dsp:spPr>
        <a:xfrm>
          <a:off x="529" y="2955834"/>
          <a:ext cx="2304119" cy="11520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>
              <a:latin typeface="Times New Roman" pitchFamily="18" charset="0"/>
              <a:cs typeface="Times New Roman" pitchFamily="18" charset="0"/>
            </a:rPr>
            <a:t>Financial sanctions</a:t>
          </a: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</a:p>
      </dsp:txBody>
      <dsp:txXfrm>
        <a:off x="529" y="2955834"/>
        <a:ext cx="2304119" cy="1152059"/>
      </dsp:txXfrm>
    </dsp:sp>
    <dsp:sp modelId="{1E25F580-451B-774C-BA06-57F9B3C51173}">
      <dsp:nvSpPr>
        <dsp:cNvPr id="0" name=""/>
        <dsp:cNvSpPr/>
      </dsp:nvSpPr>
      <dsp:spPr>
        <a:xfrm>
          <a:off x="2788513" y="2955834"/>
          <a:ext cx="2304119" cy="11520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>
              <a:latin typeface="Times New Roman" pitchFamily="18" charset="0"/>
              <a:cs typeface="Times New Roman" pitchFamily="18" charset="0"/>
            </a:rPr>
            <a:t>Commodities prices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2788513" y="2955834"/>
        <a:ext cx="2304119" cy="1152059"/>
      </dsp:txXfrm>
    </dsp:sp>
    <dsp:sp modelId="{FFF3B53D-8DFC-5745-975F-A045C2A2FFA1}">
      <dsp:nvSpPr>
        <dsp:cNvPr id="0" name=""/>
        <dsp:cNvSpPr/>
      </dsp:nvSpPr>
      <dsp:spPr>
        <a:xfrm>
          <a:off x="5576497" y="2955834"/>
          <a:ext cx="2304119" cy="115205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>
              <a:latin typeface="Times New Roman" pitchFamily="18" charset="0"/>
              <a:cs typeface="Times New Roman" pitchFamily="18" charset="0"/>
            </a:rPr>
            <a:t>Supply-chain disruptions.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5576497" y="2955834"/>
        <a:ext cx="2304119" cy="11520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E64E4-9836-C44C-AD3E-2F1D32283E18}">
      <dsp:nvSpPr>
        <dsp:cNvPr id="0" name=""/>
        <dsp:cNvSpPr/>
      </dsp:nvSpPr>
      <dsp:spPr>
        <a:xfrm>
          <a:off x="-5285666" y="-809557"/>
          <a:ext cx="6294450" cy="6294450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E2E9C-F3FD-2249-B80B-94E8DE8BC8DA}">
      <dsp:nvSpPr>
        <dsp:cNvPr id="0" name=""/>
        <dsp:cNvSpPr/>
      </dsp:nvSpPr>
      <dsp:spPr>
        <a:xfrm>
          <a:off x="648936" y="467533"/>
          <a:ext cx="9560996" cy="935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20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" pitchFamily="2" charset="0"/>
            </a:rPr>
            <a:t>Inflation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" pitchFamily="2" charset="0"/>
            </a:rPr>
            <a:t>(Gold, Petroleum products, industrial raw material, LPG gas and edible oil)</a:t>
          </a:r>
        </a:p>
      </dsp:txBody>
      <dsp:txXfrm>
        <a:off x="648936" y="467533"/>
        <a:ext cx="9560996" cy="935067"/>
      </dsp:txXfrm>
    </dsp:sp>
    <dsp:sp modelId="{7643AF82-8293-8446-AD65-F8DA9952D649}">
      <dsp:nvSpPr>
        <dsp:cNvPr id="0" name=""/>
        <dsp:cNvSpPr/>
      </dsp:nvSpPr>
      <dsp:spPr>
        <a:xfrm>
          <a:off x="64519" y="350650"/>
          <a:ext cx="1168833" cy="1168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4BC4D-2D89-AA4E-BF3C-A20AD9796F4B}">
      <dsp:nvSpPr>
        <dsp:cNvPr id="0" name=""/>
        <dsp:cNvSpPr/>
      </dsp:nvSpPr>
      <dsp:spPr>
        <a:xfrm>
          <a:off x="988833" y="1870134"/>
          <a:ext cx="9221100" cy="935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20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" pitchFamily="2" charset="0"/>
            </a:rPr>
            <a:t>Imported Products from Russia (Aircraft and helicopters, parts and other goods, gears and bearings for vehicles, lighting and visual instruments, aluminum</a:t>
          </a:r>
        </a:p>
      </dsp:txBody>
      <dsp:txXfrm>
        <a:off x="988833" y="1870134"/>
        <a:ext cx="9221100" cy="935067"/>
      </dsp:txXfrm>
    </dsp:sp>
    <dsp:sp modelId="{2F698EEA-021B-E941-9CEF-16442F52034E}">
      <dsp:nvSpPr>
        <dsp:cNvPr id="0" name=""/>
        <dsp:cNvSpPr/>
      </dsp:nvSpPr>
      <dsp:spPr>
        <a:xfrm>
          <a:off x="404416" y="1753250"/>
          <a:ext cx="1168833" cy="1168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46C9A-3A6A-5647-B78B-0678FD394AFF}">
      <dsp:nvSpPr>
        <dsp:cNvPr id="0" name=""/>
        <dsp:cNvSpPr/>
      </dsp:nvSpPr>
      <dsp:spPr>
        <a:xfrm>
          <a:off x="648936" y="3272734"/>
          <a:ext cx="9560996" cy="935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20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" pitchFamily="2" charset="0"/>
            </a:rPr>
            <a:t>Disrupted Export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" pitchFamily="2" charset="0"/>
            </a:rPr>
            <a:t>(tea and handicrafts , hand woven rugs  including pashmina shawls </a:t>
          </a:r>
        </a:p>
      </dsp:txBody>
      <dsp:txXfrm>
        <a:off x="648936" y="3272734"/>
        <a:ext cx="9560996" cy="935067"/>
      </dsp:txXfrm>
    </dsp:sp>
    <dsp:sp modelId="{B481BCF1-60A1-D946-9005-EC20EC647613}">
      <dsp:nvSpPr>
        <dsp:cNvPr id="0" name=""/>
        <dsp:cNvSpPr/>
      </dsp:nvSpPr>
      <dsp:spPr>
        <a:xfrm>
          <a:off x="64519" y="3155851"/>
          <a:ext cx="1168833" cy="1168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D7A95-5A11-7846-A3F4-AFC70DD0EE81}" type="datetimeFigureOut">
              <a:rPr lang="en-NP" smtClean="0"/>
              <a:t>07/04/2022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40CAD-C8D5-904D-9ABE-60C024CD8E3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3413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40CAD-C8D5-904D-9ABE-60C024CD8E33}" type="slidenum">
              <a:rPr lang="en-NP" smtClean="0"/>
              <a:t>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5995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6EA6-EE0E-E240-A9AE-6CB55FF4B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65BB5-5569-324E-B473-6A5E5688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6E3B8-01CA-B442-82E0-194F1C8E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FC34-A5E4-B34D-B29B-853EFF5058EB}" type="datetime1">
              <a:rPr lang="en-US" smtClean="0"/>
              <a:t>4/7/22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A6B8C-40F6-A243-A1D9-2DC569F5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F9D1-C270-BA40-BD4A-326819E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40C-87CD-4441-90D7-EAE7C496BF5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2698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59D9-FEEC-F343-AD86-E0D4B6E0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E7C52-384B-A544-A1B6-A90D8FE9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C87E-EEC7-E34A-864E-35C66348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59CC-D7A4-5B4D-969C-5E06C507609E}" type="datetime1">
              <a:rPr lang="en-US" smtClean="0"/>
              <a:t>4/7/22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2E6F-51F5-634D-A347-1D6409ED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797F-1443-5F4A-A936-44AC215A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40C-87CD-4441-90D7-EAE7C496BF5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559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9804F-F24B-4D47-813D-BAF25B3FF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7BF2A-C9C9-4D4E-9DE4-57D2D307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EDB46-CBC3-EE4F-9A3B-A7D13030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99D3-9136-874F-8EAC-AA6FA4F4261F}" type="datetime1">
              <a:rPr lang="en-US" smtClean="0"/>
              <a:t>4/7/22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00AD-4EB8-474B-8E24-6797811D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2FEF-0F03-F846-8B73-BB79C090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40C-87CD-4441-90D7-EAE7C496BF5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5904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49BD-7A8C-BC4F-A4D4-71B6B4D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25A9-E736-3148-81E6-A52F4B74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1A29-6258-3B4B-A91D-697506DE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DAD-DA6C-E74E-8C9A-275EC0CF2BA7}" type="datetime1">
              <a:rPr lang="en-US" smtClean="0"/>
              <a:t>4/7/22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27ED-F0D9-E441-A661-6D80E4D8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9929-D689-554F-830B-759DE453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40C-87CD-4441-90D7-EAE7C496BF5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44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7483-BF22-BC4C-892F-E94F3B4F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1F8B-E58C-504F-8B59-0A648DF5B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7171-3671-6C45-AD93-1DD3D42A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697D-F256-BB45-8939-BB1AD36D8C75}" type="datetime1">
              <a:rPr lang="en-US" smtClean="0"/>
              <a:t>4/7/22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1A8F-F3D9-5144-93A4-35077E1D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3409E-5601-3A40-B6C2-B2A3F647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40C-87CD-4441-90D7-EAE7C496BF5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93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1E3-EFB6-D140-8F84-9496A5F3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3C34-0F29-4D43-A3DD-F799DE04B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BA718-2F04-D64C-A14D-6F788B65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20E8-9A8A-BC43-BCCD-9E7D54C6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E457-EEC5-2C45-A9A4-66F54CFB43C1}" type="datetime1">
              <a:rPr lang="en-US" smtClean="0"/>
              <a:t>4/7/22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48637-50E2-6C47-839F-04205F2D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29610-E293-0C43-B397-7B5827B2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40C-87CD-4441-90D7-EAE7C496BF5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8577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7260-E2ED-FB49-BD2D-54D310CC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2BCA7-48BD-9B4D-A85C-3C04DA89D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EDCE6-2A19-5D44-8865-83D686805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F96D8-38B2-5A48-8F57-34B1E5FA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7A187-EB29-E64B-808F-6270D493D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33476-B14D-DE4F-926B-705521AD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933-87AF-854C-ACB4-1799C0E9A8D0}" type="datetime1">
              <a:rPr lang="en-US" smtClean="0"/>
              <a:t>4/7/22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5CA73-8B9A-4C4A-9267-B8BB192A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B0505-7F58-A94E-AF91-7333D6D7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40C-87CD-4441-90D7-EAE7C496BF5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12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DCA7-7714-2A4D-ADA1-4BB8E4F3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4945A-A9E8-5E49-979A-211D1DC3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5A42-067A-4D4B-98E9-5A3295AFC326}" type="datetime1">
              <a:rPr lang="en-US" smtClean="0"/>
              <a:t>4/7/22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659C7-961B-7442-B86B-1074DD50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7F35E-2000-7349-A3D8-FE03E153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40C-87CD-4441-90D7-EAE7C496BF5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2878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ACE58-2A03-EA41-BE8C-005229CC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23FE-92F3-0A41-B981-6180FF3F016B}" type="datetime1">
              <a:rPr lang="en-US" smtClean="0"/>
              <a:t>4/7/22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5D324-FEEF-F743-9A8A-7AB59C72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B88F-E2CE-8F43-A564-E220A042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40C-87CD-4441-90D7-EAE7C496BF5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114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96DD-9320-554F-87BE-3B44FD79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D41F-4680-8947-B387-88A6180B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4E2F4-8551-EA46-8B46-D2576A1A5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1DA6-5515-E949-9B4E-6BFDD0A0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8BEC-9C00-5A47-A97C-1E40E731C0D6}" type="datetime1">
              <a:rPr lang="en-US" smtClean="0"/>
              <a:t>4/7/22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1590-37CF-E448-8B5E-8CD3B070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DF905-6EAC-B649-BD0B-4035AAA3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40C-87CD-4441-90D7-EAE7C496BF5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171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FDF1-0092-6C47-81E8-54A85201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96E56-27A8-AE43-A26B-D607C080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E9E13-FB39-4146-9F6F-9F26AA39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5B353-1651-CA45-B9A8-521D5C2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F0B1-74CD-0E46-A04C-1EAE5316FA33}" type="datetime1">
              <a:rPr lang="en-US" smtClean="0"/>
              <a:t>4/7/22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20D09-C4BB-C245-989D-B229B951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F5614-B327-914C-A006-EEE334CF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440C-87CD-4441-90D7-EAE7C496BF5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8404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A9F22-7951-8441-B3D1-464C19F9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3844F-80D3-8342-93C4-6F7730718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0082-7FBD-834E-A085-C540CFF44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CE25-A10A-7F42-BBDC-DFF3CF159F4B}" type="datetime1">
              <a:rPr lang="en-US" smtClean="0"/>
              <a:t>4/7/22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C16C-81A8-C940-A2CE-D04722E2F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E893-9506-3E47-A82C-5A138485E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440C-87CD-4441-90D7-EAE7C496BF5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954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mf.org/en/Countries/RUS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www.imf.org/en/Countries/UKR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0918" y="503666"/>
            <a:ext cx="2652653" cy="31168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" pitchFamily="2" charset="0"/>
              </a:rPr>
              <a:t>﻿Supply chain Disruption worldwide due to covid 19 and Russian Ukraine war and its impact on world economy.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40276-48FF-1C43-A5A5-713EF1646827}"/>
              </a:ext>
            </a:extLst>
          </p:cNvPr>
          <p:cNvSpPr txBox="1"/>
          <p:nvPr/>
        </p:nvSpPr>
        <p:spPr>
          <a:xfrm>
            <a:off x="9127106" y="4303107"/>
            <a:ext cx="2446465" cy="880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" pitchFamily="2" charset="0"/>
              </a:rPr>
              <a:t>Puja Bhatta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" pitchFamily="2" charset="0"/>
              </a:rPr>
              <a:t>Manisha Pandey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" pitchFamily="2" charset="0"/>
              </a:rPr>
              <a:t>Kumari </a:t>
            </a:r>
            <a:r>
              <a:rPr lang="en-US" sz="2000" b="1" dirty="0" err="1">
                <a:solidFill>
                  <a:srgbClr val="002060"/>
                </a:solidFill>
                <a:latin typeface="Times" pitchFamily="2" charset="0"/>
              </a:rPr>
              <a:t>Katwal</a:t>
            </a:r>
            <a:endParaRPr lang="en-US" sz="2000" b="1" dirty="0">
              <a:solidFill>
                <a:srgbClr val="002060"/>
              </a:solidFill>
              <a:latin typeface="Times" pitchFamily="2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Times" pitchFamily="2" charset="0"/>
              </a:rPr>
              <a:t>Roshan Khatri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Times" pitchFamily="2" charset="0"/>
              </a:rPr>
              <a:t>Anubhab</a:t>
            </a:r>
            <a:r>
              <a:rPr lang="en-US" sz="2000" b="1" dirty="0">
                <a:solidFill>
                  <a:srgbClr val="002060"/>
                </a:solidFill>
                <a:latin typeface="Times" pitchFamily="2" charset="0"/>
              </a:rPr>
              <a:t> Khatiwada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" pitchFamily="2" charset="0"/>
              </a:rPr>
              <a:t>Chandan Singh</a:t>
            </a: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559" r="-1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39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6AEDCF3-1F14-5444-8DCB-57F4211A5908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377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A6874-2E97-6C40-9543-29D958F6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68" y="455650"/>
            <a:ext cx="10258817" cy="491772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Supply chains is said to be disrupted</a:t>
            </a:r>
            <a:br>
              <a:rPr lang="en-US" dirty="0"/>
            </a:br>
            <a:br>
              <a:rPr lang="en-US" dirty="0"/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Difficulties affecting land-based routes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-Restrictions on air link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-Cancellation of sea freight routes from Ukraine</a:t>
            </a:r>
            <a:endParaRPr lang="en-US" sz="3600" kern="1200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9B0038-FAC6-6E46-B6EC-4354011F9417}"/>
              </a:ext>
            </a:extLst>
          </p:cNvPr>
          <p:cNvSpPr txBox="1"/>
          <p:nvPr/>
        </p:nvSpPr>
        <p:spPr>
          <a:xfrm>
            <a:off x="5445458" y="6419865"/>
            <a:ext cx="6746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</a:t>
            </a:r>
            <a:r>
              <a:rPr lang="x-none" sz="1400"/>
              <a:t>https</a:t>
            </a:r>
            <a:r>
              <a:rPr lang="x-none" sz="1400" dirty="0"/>
              <a:t>://www.eiu.com/n/global-economic-implications-of-the-russia-ukraine-war/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3FED74D0-AA21-2440-896A-7AE6A564791C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9110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8A6FA-F0EB-E645-984F-01450F9B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GTZirkonMed"/>
                <a:ea typeface="+mn-ea"/>
                <a:cs typeface="+mn-cs"/>
              </a:rPr>
              <a:t>In view of this situation </a:t>
            </a:r>
            <a:r>
              <a:rPr lang="en-US" sz="4900" b="1" dirty="0">
                <a:solidFill>
                  <a:schemeClr val="accent2">
                    <a:lumMod val="75000"/>
                  </a:schemeClr>
                </a:solidFill>
              </a:rPr>
              <a:t>(Anticipated)</a:t>
            </a:r>
            <a:endParaRPr lang="x-none" sz="4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DA37-D71E-F545-8035-4A5CB205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16" y="2537053"/>
            <a:ext cx="10824184" cy="3727823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</a:rPr>
              <a:t>EIU will be revising down the growth forecast for Europe in 2022, to about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2%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from our previous projection of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3.9%.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sz="2400" dirty="0">
              <a:solidFill>
                <a:srgbClr val="002060"/>
              </a:solidFill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Growth in the euro zone is now expected to stand at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3.7%</a:t>
            </a:r>
            <a:r>
              <a:rPr lang="en-US" sz="2400" dirty="0">
                <a:solidFill>
                  <a:srgbClr val="002060"/>
                </a:solidFill>
              </a:rPr>
              <a:t> this year, from EIU’s previous forecast of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4%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</a:p>
          <a:p>
            <a:pPr algn="just"/>
            <a:endParaRPr lang="en-US" sz="2400" dirty="0">
              <a:solidFill>
                <a:srgbClr val="002060"/>
              </a:solidFill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Downward revisions to Europe’s growth outlook will also prompt a revision of the global growth forecast by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0.5 </a:t>
            </a:r>
            <a:r>
              <a:rPr lang="en-US" sz="2400" dirty="0">
                <a:solidFill>
                  <a:srgbClr val="002060"/>
                </a:solidFill>
              </a:rPr>
              <a:t>percentage points to about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3.4%</a:t>
            </a:r>
            <a:r>
              <a:rPr lang="en-US" sz="2400" dirty="0">
                <a:solidFill>
                  <a:srgbClr val="002060"/>
                </a:solidFill>
              </a:rPr>
              <a:t>, from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3.9%</a:t>
            </a:r>
            <a:r>
              <a:rPr lang="en-US" sz="2400" dirty="0">
                <a:solidFill>
                  <a:srgbClr val="002060"/>
                </a:solidFill>
              </a:rPr>
              <a:t> previously”. </a:t>
            </a:r>
          </a:p>
          <a:p>
            <a:pPr marL="0" indent="0" algn="just">
              <a:buNone/>
            </a:pPr>
            <a:endParaRPr lang="en-US" sz="1600" cap="all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1600" cap="all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1600" cap="all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1600" cap="all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7F633-ADA8-2947-9C65-16D0AB09677C}"/>
              </a:ext>
            </a:extLst>
          </p:cNvPr>
          <p:cNvSpPr txBox="1"/>
          <p:nvPr/>
        </p:nvSpPr>
        <p:spPr>
          <a:xfrm>
            <a:off x="7246961" y="6357553"/>
            <a:ext cx="4726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(Source: AGATHE DEMARAIS, GLOBAL FORECASTING DIRECTOR, EIU.)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x-non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4F68F279-B5D2-F24D-8D9B-0CD48ECCC3AD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2360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0B4B-2482-3B42-923E-6FF88F61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NP" sz="5400" b="1" dirty="0">
                <a:latin typeface="Times" pitchFamily="2" charset="0"/>
              </a:rPr>
              <a:t>Nepalese Context Linkage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CCDF59-0231-484B-8CEA-63B32D04610D}"/>
              </a:ext>
            </a:extLst>
          </p:cNvPr>
          <p:cNvCxnSpPr/>
          <p:nvPr/>
        </p:nvCxnSpPr>
        <p:spPr>
          <a:xfrm>
            <a:off x="1905000" y="3124200"/>
            <a:ext cx="7467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Pentagon 7">
            <a:extLst>
              <a:ext uri="{FF2B5EF4-FFF2-40B4-BE49-F238E27FC236}">
                <a16:creationId xmlns:a16="http://schemas.microsoft.com/office/drawing/2014/main" id="{0FE9ED5E-AF02-F94D-9792-8B44A052BDCF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220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83B27-65A8-5C41-8CC6-E1D66BA4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76" y="731362"/>
            <a:ext cx="6302523" cy="88781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" pitchFamily="2" charset="0"/>
                <a:ea typeface="+mn-ea"/>
                <a:cs typeface="+mn-cs"/>
              </a:rPr>
              <a:t>Supply chain disruption due to Russian-Ukraine war in context of Nepa</a:t>
            </a:r>
            <a:r>
              <a:rPr lang="en-US" sz="3200" dirty="0">
                <a:latin typeface="Times" pitchFamily="2" charset="0"/>
              </a:rPr>
              <a:t>l </a:t>
            </a:r>
            <a:endParaRPr lang="x-none" sz="3200">
              <a:latin typeface="Times" pitchFamily="2" charset="0"/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3DDE614-12B2-FD47-9050-9D5A8FEEF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070363"/>
              </p:ext>
            </p:extLst>
          </p:nvPr>
        </p:nvGraphicFramePr>
        <p:xfrm>
          <a:off x="306476" y="1788095"/>
          <a:ext cx="10274453" cy="467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BE7014-4E0C-7443-9F4C-38EEEC5CAF56}"/>
              </a:ext>
            </a:extLst>
          </p:cNvPr>
          <p:cNvSpPr txBox="1"/>
          <p:nvPr/>
        </p:nvSpPr>
        <p:spPr>
          <a:xfrm>
            <a:off x="9260137" y="6331201"/>
            <a:ext cx="29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NP" i="1" dirty="0"/>
              <a:t>ource :The Kathmandu Post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71EA7633-8149-0E4B-941D-9C5FCD9F6F88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322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321735"/>
            <a:ext cx="8250013" cy="1655559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" pitchFamily="2" charset="0"/>
              </a:rPr>
              <a:t>Supply chain disruption due to covid-19 in context of Nepal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5" y="2150839"/>
            <a:ext cx="6244155" cy="4164014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002060"/>
              </a:solidFill>
              <a:latin typeface="Times" pitchFamily="2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  <a:latin typeface="Times" pitchFamily="2" charset="0"/>
              </a:rPr>
              <a:t>Impacted the supply chain through staff shortages, restrictions in market/delivery routes 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002060"/>
              </a:solidFill>
              <a:latin typeface="Times" pitchFamily="2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  <a:latin typeface="Times" pitchFamily="2" charset="0"/>
              </a:rPr>
              <a:t>The supply-chain disruptions have also impacted manufacturing, retail  and construction. 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002060"/>
              </a:solidFill>
              <a:latin typeface="Times" pitchFamily="2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002060"/>
              </a:solidFill>
              <a:latin typeface="Times" pitchFamily="2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002060"/>
              </a:solidFill>
              <a:latin typeface="Times" pitchFamily="2" charset="0"/>
            </a:endParaRPr>
          </a:p>
        </p:txBody>
      </p:sp>
      <p:grpSp>
        <p:nvGrpSpPr>
          <p:cNvPr id="52" name="Group 4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498615-B669-7746-9FB8-E991F4312FF0}"/>
              </a:ext>
            </a:extLst>
          </p:cNvPr>
          <p:cNvCxnSpPr>
            <a:cxnSpLocks/>
          </p:cNvCxnSpPr>
          <p:nvPr/>
        </p:nvCxnSpPr>
        <p:spPr>
          <a:xfrm>
            <a:off x="643465" y="1977294"/>
            <a:ext cx="624415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he Obscure Economic Idea Behind SaaS Pricing Challenges by @ttunguz">
            <a:extLst>
              <a:ext uri="{FF2B5EF4-FFF2-40B4-BE49-F238E27FC236}">
                <a16:creationId xmlns:a16="http://schemas.microsoft.com/office/drawing/2014/main" id="{E987E556-CAF8-1F4A-B5CD-C42C672DC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" t="13263" r="-364" b="2070"/>
          <a:stretch/>
        </p:blipFill>
        <p:spPr bwMode="auto">
          <a:xfrm>
            <a:off x="7027101" y="2682000"/>
            <a:ext cx="5027231" cy="35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988469-3F24-9C4E-B8D5-21DA84C13E84}"/>
              </a:ext>
            </a:extLst>
          </p:cNvPr>
          <p:cNvSpPr txBox="1"/>
          <p:nvPr/>
        </p:nvSpPr>
        <p:spPr>
          <a:xfrm>
            <a:off x="7280928" y="1695406"/>
            <a:ext cx="4287050" cy="95410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P" sz="2800" dirty="0"/>
              <a:t>Demand increase</a:t>
            </a:r>
          </a:p>
          <a:p>
            <a:pPr algn="ctr"/>
            <a:r>
              <a:rPr lang="en-NP" sz="2800" dirty="0"/>
              <a:t>Supply Decrease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54943-6A4F-4747-8428-D847452798DD}"/>
              </a:ext>
            </a:extLst>
          </p:cNvPr>
          <p:cNvSpPr txBox="1"/>
          <p:nvPr/>
        </p:nvSpPr>
        <p:spPr>
          <a:xfrm>
            <a:off x="7735464" y="6344562"/>
            <a:ext cx="29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NP" i="1" dirty="0"/>
              <a:t>ource :The Kathmandu Post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29AB8C41-6F2D-7940-8724-F35810066F08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621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8EE42-FD91-A343-8AD9-390B882E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  <a:r>
              <a:rPr lang="en-US" sz="66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br>
              <a:rPr lang="en-US" sz="66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19F23-9B46-BE47-A600-281D2001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DE6C99E3-DD6D-164B-A3D3-FC480C80D0CC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2316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BFC88-DFCC-6B4B-8E48-9B0762FA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" y="520069"/>
            <a:ext cx="10224071" cy="1255108"/>
          </a:xfrm>
        </p:spPr>
        <p:txBody>
          <a:bodyPr>
            <a:normAutofit/>
          </a:bodyPr>
          <a:lstStyle/>
          <a:p>
            <a:r>
              <a:rPr lang="en-NP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Supply Chain Disruption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081A-EA8F-D241-BBE1-79A94C43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597" y="2352384"/>
            <a:ext cx="10734805" cy="330515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002060"/>
                </a:solidFill>
                <a:latin typeface="Times" pitchFamily="2" charset="0"/>
              </a:rPr>
              <a:t>An event that causes a disruption in the production, sale, or distribution of products. Supply chain disruptions can include events such as natural disasters, regional conflicts, and pandemics.</a:t>
            </a:r>
            <a:endParaRPr lang="en-NP" sz="3200" dirty="0">
              <a:solidFill>
                <a:srgbClr val="002060"/>
              </a:solidFill>
              <a:latin typeface="Times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6AFBA5-CDA3-B547-8DFD-98E00947AD11}"/>
              </a:ext>
            </a:extLst>
          </p:cNvPr>
          <p:cNvSpPr txBox="1"/>
          <p:nvPr/>
        </p:nvSpPr>
        <p:spPr>
          <a:xfrm>
            <a:off x="457199" y="6045183"/>
            <a:ext cx="9175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i="1" dirty="0"/>
              <a:t>https://www.arenasolutions.com/resources/glossary/supply-chain-disruption/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C0416641-FDE6-4141-A944-533AC4334C0E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320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BB6BD2-4E99-7EF4-6CAC-64391F028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97862"/>
              </p:ext>
            </p:extLst>
          </p:nvPr>
        </p:nvGraphicFramePr>
        <p:xfrm>
          <a:off x="838200" y="413360"/>
          <a:ext cx="10515600" cy="598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entagon 5">
            <a:extLst>
              <a:ext uri="{FF2B5EF4-FFF2-40B4-BE49-F238E27FC236}">
                <a16:creationId xmlns:a16="http://schemas.microsoft.com/office/drawing/2014/main" id="{D31B497E-6354-6440-9B73-A6A608F34ED0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5699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970"/>
            <a:ext cx="10923740" cy="10336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" pitchFamily="2" charset="0"/>
              </a:rPr>
              <a:t>Types Of Supply Chain Disruptions</a:t>
            </a:r>
            <a:br>
              <a:rPr lang="en-US" sz="4000" b="1" dirty="0">
                <a:solidFill>
                  <a:srgbClr val="002060"/>
                </a:solidFill>
                <a:latin typeface="Times" pitchFamily="2" charset="0"/>
              </a:rPr>
            </a:br>
            <a:br>
              <a:rPr lang="en-US" sz="2500" dirty="0"/>
            </a:br>
            <a:endParaRPr lang="en-US" sz="25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404591"/>
              </p:ext>
            </p:extLst>
          </p:nvPr>
        </p:nvGraphicFramePr>
        <p:xfrm>
          <a:off x="751562" y="1290181"/>
          <a:ext cx="11010378" cy="4916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BF0F42-1D51-3D43-A5C8-FA9E70160067}"/>
              </a:ext>
            </a:extLst>
          </p:cNvPr>
          <p:cNvSpPr txBox="1"/>
          <p:nvPr/>
        </p:nvSpPr>
        <p:spPr>
          <a:xfrm>
            <a:off x="8442783" y="6347750"/>
            <a:ext cx="3319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2060"/>
                </a:solidFill>
                <a:latin typeface="Times" pitchFamily="2" charset="0"/>
              </a:rPr>
              <a:t>Source :(Montgomery,2020)</a:t>
            </a:r>
            <a:endParaRPr lang="en-NP" i="1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86A27699-F7F9-3148-85F4-BBD013698A5C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1955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" pitchFamily="2" charset="0"/>
              </a:rPr>
              <a:t>Supply Chain Disruption by Sector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7470" r="2" b="458"/>
          <a:stretch/>
        </p:blipFill>
        <p:spPr>
          <a:xfrm>
            <a:off x="751562" y="2024929"/>
            <a:ext cx="9231682" cy="4209986"/>
          </a:xfrm>
          <a:prstGeom prst="rect">
            <a:avLst/>
          </a:prstGeom>
        </p:spPr>
      </p:pic>
      <p:sp>
        <p:nvSpPr>
          <p:cNvPr id="9" name="Pentagon 8">
            <a:extLst>
              <a:ext uri="{FF2B5EF4-FFF2-40B4-BE49-F238E27FC236}">
                <a16:creationId xmlns:a16="http://schemas.microsoft.com/office/drawing/2014/main" id="{913E358B-9935-9C44-B386-9074E5BA7008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8483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pie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288485"/>
            <a:ext cx="8554459" cy="635168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76D5450B-AA59-9F43-AB22-00CBBB580B16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9398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10" name="Freeform: Shape 78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7F244-14E1-9F41-BDC8-46084D110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11" y="2452527"/>
            <a:ext cx="3793524" cy="1600490"/>
          </a:xfrm>
          <a:noFill/>
        </p:spPr>
        <p:txBody>
          <a:bodyPr anchor="ctr">
            <a:noAutofit/>
          </a:bodyPr>
          <a:lstStyle/>
          <a:p>
            <a:r>
              <a:rPr lang="x-none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Russia Ukraine War and </a:t>
            </a:r>
            <a:br>
              <a:rPr lang="x-none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</a:br>
            <a:r>
              <a:rPr lang="x-none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Impact on world economy</a:t>
            </a:r>
          </a:p>
        </p:txBody>
      </p:sp>
      <p:sp>
        <p:nvSpPr>
          <p:cNvPr id="4111" name="Isosceles Triangle 80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2" name="Rectangle 82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3" name="Rectangle 84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4" name="Rectangle 86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uhansk/Donetsk">
            <a:extLst>
              <a:ext uri="{FF2B5EF4-FFF2-40B4-BE49-F238E27FC236}">
                <a16:creationId xmlns:a16="http://schemas.microsoft.com/office/drawing/2014/main" id="{E4B5589A-CD67-6C4E-9037-9953A9BDE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6" r="22723" b="-1"/>
          <a:stretch/>
        </p:blipFill>
        <p:spPr bwMode="auto">
          <a:xfrm>
            <a:off x="7483303" y="1350438"/>
            <a:ext cx="4160520" cy="4160520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uhansk/Donetsk">
            <a:extLst>
              <a:ext uri="{FF2B5EF4-FFF2-40B4-BE49-F238E27FC236}">
                <a16:creationId xmlns:a16="http://schemas.microsoft.com/office/drawing/2014/main" id="{E6EE0C1A-5E7C-6A4A-8A08-7D3E79900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r="16868" b="-1"/>
          <a:stretch/>
        </p:blipFill>
        <p:spPr bwMode="auto">
          <a:xfrm>
            <a:off x="5403344" y="3414344"/>
            <a:ext cx="4160519" cy="3443657"/>
          </a:xfrm>
          <a:custGeom>
            <a:avLst/>
            <a:gdLst/>
            <a:ahLst/>
            <a:cxnLst/>
            <a:rect l="l" t="t" r="r" b="b"/>
            <a:pathLst>
              <a:path w="4160519" h="3443657">
                <a:moveTo>
                  <a:pt x="2080260" y="0"/>
                </a:moveTo>
                <a:lnTo>
                  <a:pt x="4160519" y="2078563"/>
                </a:lnTo>
                <a:lnTo>
                  <a:pt x="2794310" y="3443657"/>
                </a:lnTo>
                <a:lnTo>
                  <a:pt x="1366210" y="3443657"/>
                </a:lnTo>
                <a:lnTo>
                  <a:pt x="0" y="207856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uhansk/Donetsk">
            <a:extLst>
              <a:ext uri="{FF2B5EF4-FFF2-40B4-BE49-F238E27FC236}">
                <a16:creationId xmlns:a16="http://schemas.microsoft.com/office/drawing/2014/main" id="{604F52C8-3234-BD44-B47B-CF34B417E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8" r="16903" b="-2"/>
          <a:stretch/>
        </p:blipFill>
        <p:spPr bwMode="auto">
          <a:xfrm>
            <a:off x="5403343" y="213"/>
            <a:ext cx="4160520" cy="3447288"/>
          </a:xfrm>
          <a:custGeom>
            <a:avLst/>
            <a:gdLst/>
            <a:ahLst/>
            <a:cxnLst/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Isosceles Triangle 88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AE6ABD94-7959-1E45-BA6E-012A469FEDDE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2504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AA1B3-805B-1F46-BD22-0AF1207F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62" y="1328619"/>
            <a:ext cx="3703528" cy="317330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just"/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conflict is a major blow to the global economy that will hurt growth and raise prices. </a:t>
            </a:r>
            <a:b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(Source: IMF Blog, March 2022)</a:t>
            </a:r>
            <a:endParaRPr lang="en-US" sz="3000" i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045D845-9CDB-784F-A0F9-CBD4DD001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073228"/>
              </p:ext>
            </p:extLst>
          </p:nvPr>
        </p:nvGraphicFramePr>
        <p:xfrm>
          <a:off x="4143840" y="795576"/>
          <a:ext cx="7881146" cy="5427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B22DAC9-A97C-C441-8F64-1C558ACD6D39}"/>
              </a:ext>
            </a:extLst>
          </p:cNvPr>
          <p:cNvSpPr txBox="1"/>
          <p:nvPr/>
        </p:nvSpPr>
        <p:spPr>
          <a:xfrm>
            <a:off x="4143840" y="6011253"/>
            <a:ext cx="804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70C0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Ukraine</a:t>
            </a:r>
            <a:r>
              <a:rPr lang="en-US" b="1" i="0" u="none" strike="noStrike" dirty="0">
                <a:effectLst/>
              </a:rPr>
              <a:t> and </a:t>
            </a:r>
            <a:r>
              <a:rPr lang="en-US" sz="2400" b="1" i="0" u="none" strike="noStrike" dirty="0">
                <a:solidFill>
                  <a:srgbClr val="0070C0"/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Russia</a:t>
            </a:r>
            <a:r>
              <a:rPr lang="en-US" sz="2000" b="1" i="0" u="none" strike="noStrike" dirty="0">
                <a:effectLst/>
              </a:rPr>
              <a:t> </a:t>
            </a:r>
            <a:r>
              <a:rPr lang="en-US" b="1" i="0" u="none" strike="noStrike" dirty="0">
                <a:effectLst/>
              </a:rPr>
              <a:t>make up </a:t>
            </a:r>
            <a:r>
              <a:rPr lang="en-US" sz="3200" b="1" i="0" u="none" strike="noStrike" dirty="0">
                <a:solidFill>
                  <a:srgbClr val="0070C0"/>
                </a:solidFill>
                <a:effectLst/>
              </a:rPr>
              <a:t>30</a:t>
            </a:r>
            <a:r>
              <a:rPr lang="en-US" b="1" i="0" u="none" strike="noStrike" dirty="0">
                <a:effectLst/>
              </a:rPr>
              <a:t> percent of global exports.</a:t>
            </a:r>
            <a:endParaRPr lang="x-none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D67D5-4042-8443-B232-56A887A99DC8}"/>
              </a:ext>
            </a:extLst>
          </p:cNvPr>
          <p:cNvSpPr txBox="1"/>
          <p:nvPr/>
        </p:nvSpPr>
        <p:spPr>
          <a:xfrm>
            <a:off x="4038604" y="327687"/>
            <a:ext cx="78832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2060"/>
                </a:solidFill>
                <a:effectLst/>
                <a:latin typeface="Calibri" pitchFamily="34" charset="0"/>
                <a:cs typeface="Calibri" pitchFamily="34" charset="0"/>
              </a:rPr>
              <a:t>Global </a:t>
            </a:r>
            <a: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3600" b="1" i="0" u="none" strike="noStrike" dirty="0">
                <a:solidFill>
                  <a:srgbClr val="002060"/>
                </a:solidFill>
                <a:effectLst/>
                <a:latin typeface="Calibri" pitchFamily="34" charset="0"/>
                <a:cs typeface="Calibri" pitchFamily="34" charset="0"/>
              </a:rPr>
              <a:t>conomic </a:t>
            </a:r>
            <a: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3600" b="1" i="0" u="none" strike="noStrike" dirty="0">
                <a:solidFill>
                  <a:srgbClr val="002060"/>
                </a:solidFill>
                <a:effectLst/>
                <a:latin typeface="Calibri" pitchFamily="34" charset="0"/>
                <a:cs typeface="Calibri" pitchFamily="34" charset="0"/>
              </a:rPr>
              <a:t>mplications </a:t>
            </a:r>
          </a:p>
          <a:p>
            <a:pPr algn="ctr"/>
            <a:r>
              <a:rPr lang="en-US" sz="3600" b="1" i="0" u="none" strike="noStrike" dirty="0">
                <a:solidFill>
                  <a:srgbClr val="002060"/>
                </a:solidFill>
                <a:effectLst/>
                <a:latin typeface="Calibri" pitchFamily="34" charset="0"/>
                <a:cs typeface="Calibri" pitchFamily="34" charset="0"/>
              </a:rPr>
              <a:t>Russia-Ukraine </a:t>
            </a:r>
            <a: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3600" b="1" i="0" u="none" strike="noStrike" dirty="0">
                <a:solidFill>
                  <a:srgbClr val="002060"/>
                </a:solidFill>
                <a:effectLst/>
                <a:latin typeface="Calibri" pitchFamily="34" charset="0"/>
                <a:cs typeface="Calibri" pitchFamily="34" charset="0"/>
              </a:rPr>
              <a:t>ar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835E5D12-36A4-1C42-B727-654B6FF5A007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212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3D4F0B-4C06-E44F-AD47-4B00BF8F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endParaRPr lang="x-none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B983-6049-6147-898B-5B338B8C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endParaRPr lang="x-none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8EFC59ED-D095-2749-8CC7-2F24DB4C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2459" y="512759"/>
            <a:ext cx="8188642" cy="5832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entagon 23">
            <a:extLst>
              <a:ext uri="{FF2B5EF4-FFF2-40B4-BE49-F238E27FC236}">
                <a16:creationId xmlns:a16="http://schemas.microsoft.com/office/drawing/2014/main" id="{78D06E7D-456A-404A-9F86-4E8A289FAA4D}"/>
              </a:ext>
            </a:extLst>
          </p:cNvPr>
          <p:cNvSpPr/>
          <p:nvPr/>
        </p:nvSpPr>
        <p:spPr>
          <a:xfrm>
            <a:off x="751562" y="6413326"/>
            <a:ext cx="851770" cy="3507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936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561</Words>
  <Application>Microsoft Macintosh PowerPoint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GTZirkonMed</vt:lpstr>
      <vt:lpstr>Times</vt:lpstr>
      <vt:lpstr>Times New Roman</vt:lpstr>
      <vt:lpstr>Wingdings</vt:lpstr>
      <vt:lpstr>Office Theme</vt:lpstr>
      <vt:lpstr>Supply chain Disruption worldwide due to covid 19 and Russian Ukraine war and its impact on world economy. </vt:lpstr>
      <vt:lpstr>Supply Chain Disruption</vt:lpstr>
      <vt:lpstr>PowerPoint Presentation</vt:lpstr>
      <vt:lpstr>Types Of Supply Chain Disruptions  </vt:lpstr>
      <vt:lpstr>Supply Chain Disruption by Sector</vt:lpstr>
      <vt:lpstr>PowerPoint Presentation</vt:lpstr>
      <vt:lpstr>Russia Ukraine War and  Impact on world economy</vt:lpstr>
      <vt:lpstr>The conflict is a major blow to the global economy that will hurt growth and raise prices.          (Source: IMF Blog, March 2022)</vt:lpstr>
      <vt:lpstr>PowerPoint Presentation</vt:lpstr>
      <vt:lpstr>Supply chains is said to be disrupted  -Difficulties affecting land-based routes  -Restrictions on air link   -Cancellation of sea freight routes from Ukraine</vt:lpstr>
      <vt:lpstr>In view of this situation (Anticipated)</vt:lpstr>
      <vt:lpstr>PowerPoint Presentation</vt:lpstr>
      <vt:lpstr>Supply chain disruption due to Russian-Ukraine war in context of Nepal </vt:lpstr>
      <vt:lpstr>Supply chain disruption due to covid-19 in context of Nepal 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Ruja  Bhatta</dc:creator>
  <cp:lastModifiedBy>Ruja  Bhatta</cp:lastModifiedBy>
  <cp:revision>44</cp:revision>
  <dcterms:created xsi:type="dcterms:W3CDTF">2022-04-06T15:01:36Z</dcterms:created>
  <dcterms:modified xsi:type="dcterms:W3CDTF">2022-04-07T16:35:58Z</dcterms:modified>
</cp:coreProperties>
</file>