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20" r:id="rId2"/>
    <p:sldMasterId id="2147484033" r:id="rId3"/>
    <p:sldMasterId id="2147484045" r:id="rId4"/>
    <p:sldMasterId id="2147484057" r:id="rId5"/>
    <p:sldMasterId id="2147484069" r:id="rId6"/>
    <p:sldMasterId id="2147484081" r:id="rId7"/>
    <p:sldMasterId id="2147484093" r:id="rId8"/>
    <p:sldMasterId id="2147484105" r:id="rId9"/>
    <p:sldMasterId id="2147484117" r:id="rId10"/>
    <p:sldMasterId id="2147484129" r:id="rId11"/>
    <p:sldMasterId id="2147484141" r:id="rId12"/>
    <p:sldMasterId id="2147484153" r:id="rId13"/>
    <p:sldMasterId id="2147484165" r:id="rId14"/>
  </p:sldMasterIdLst>
  <p:notesMasterIdLst>
    <p:notesMasterId r:id="rId34"/>
  </p:notesMasterIdLst>
  <p:sldIdLst>
    <p:sldId id="291" r:id="rId15"/>
    <p:sldId id="396" r:id="rId16"/>
    <p:sldId id="395" r:id="rId17"/>
    <p:sldId id="323" r:id="rId18"/>
    <p:sldId id="347" r:id="rId19"/>
    <p:sldId id="354" r:id="rId20"/>
    <p:sldId id="397" r:id="rId21"/>
    <p:sldId id="398" r:id="rId22"/>
    <p:sldId id="399" r:id="rId23"/>
    <p:sldId id="400" r:id="rId24"/>
    <p:sldId id="401" r:id="rId25"/>
    <p:sldId id="382" r:id="rId26"/>
    <p:sldId id="383" r:id="rId27"/>
    <p:sldId id="384" r:id="rId28"/>
    <p:sldId id="389" r:id="rId29"/>
    <p:sldId id="390" r:id="rId30"/>
    <p:sldId id="393" r:id="rId31"/>
    <p:sldId id="394" r:id="rId32"/>
    <p:sldId id="32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ABC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12" autoAdjust="0"/>
    <p:restoredTop sz="94660"/>
  </p:normalViewPr>
  <p:slideViewPr>
    <p:cSldViewPr>
      <p:cViewPr>
        <p:scale>
          <a:sx n="134" d="100"/>
          <a:sy n="134" d="100"/>
        </p:scale>
        <p:origin x="-3640" y="-1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4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86B5C9E-25C8-FD4B-A8A6-CC31A28BE7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0FCB31-79A4-8443-9ED8-5F93B0B76DA6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algn="just"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2B7530-889B-F749-B8DA-8DEACBF5A11B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F1E642-BD8C-DD4C-898F-A6CC8220BEFC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355DA9-A760-2046-843E-C8A37E31BD17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3AB172-02C8-9C44-A4B1-7313EF4775B7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121E7-C8D5-5F4A-A3B1-19DA8B3A5016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F2C116-B023-3D43-9E50-AAA0EC393295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50FFF6-9CBF-374D-B888-2BA5B33F6CB4}" type="slidenum">
              <a:rPr lang="en-GB" sz="1200"/>
              <a:pPr eaLnBrk="1" hangingPunct="1"/>
              <a:t>17</a:t>
            </a:fld>
            <a:endParaRPr lang="en-GB" sz="12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B7B4FE-D226-B848-9707-17E5FB9893CC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488" tIns="44450" rIns="90488" bIns="44450"/>
          <a:lstStyle/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141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385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3AC77C-C170-42D2-A34A-27E896F28E2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3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357779-A633-4408-925D-C0343716E6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68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B2E853-23C1-4CEE-95AE-2C508F37D3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5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82EDBDA-8E78-489A-A1C8-F7E2C4F96DF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E6AD7C-AA3C-4E94-9599-4343FB3C9A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4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22DA3-6828-4D99-8DE6-61CBF3F28E4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8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3E7567-93D0-4E78-B3AF-F94A7D88B43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94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6613A8-F632-4492-BCD7-AB3E87A48A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8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E6961C-2627-43D0-ADDB-4E828ED1B12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1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80E374-BF7E-4F68-AC1D-9AB320A9CD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274638"/>
            <a:ext cx="2160588" cy="58181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74638"/>
            <a:ext cx="6329362" cy="5818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79301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23C165-887C-40BD-B0CC-B107701095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2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3A44DD1-C66A-4511-A6F4-A9D86632C9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93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26658-B049-4E8F-BCE9-E85FBDC1391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9715E7-7F15-4385-B3E9-E958AC14EFA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09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8D524-77AF-49E3-B43A-F99B38578CC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7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8B3407-D756-4AE5-9A54-B1E725457CF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8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180231-0F4D-4B62-AE04-230C2DCD2F4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54A853-2958-4E99-AB4D-D417C77C8E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4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57715A-3EA8-4203-8D9C-970E04A360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83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718941-4C3F-4FA0-8FE7-393E2A3A9CC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6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2F931-403E-2B42-90CF-81ECADA8A761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1EC4-F220-AF44-BA98-42160DBD01E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0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7F5F8F3-1292-4E74-8EA9-5A3FEBE3A9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7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BCB7187-D852-4D42-AE24-14DF74CC54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87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6BF886-EC82-4C01-9CD7-DD3FEE4C65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6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64059B-FA33-494A-92CF-4650BFFEDD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86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28A6B4-AC02-4FC4-ACE8-68AE18E34C2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DDF2A9-4545-4F68-AA52-D067D7E5AB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08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281B28-AECA-4F24-8167-12A6AB2E85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5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34CE75-A166-459D-BD64-0F3F0F5CB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1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33B51C-CC9B-4C08-B3E2-3385872B6C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2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3301E7-540B-4392-BB4B-C303F55EBB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3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CA89-840B-634A-8B81-12C63CCA1715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FEB49-6D35-894C-98D1-F70F8CD1074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3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D5F1C4-4D67-4681-8EB1-0B29CA3CFD5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0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BF7EEF5-1D13-4B8C-AA77-B4E3003EDB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65E4A2-CCFF-4FCB-AAC8-E035A3C8875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3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A23D32-56B8-44E9-8AC4-A35E2D9105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2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E3EA27-8120-4D60-8851-0D25D37B2FD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9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3CFECB-46E5-41E1-A256-427737B2F8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9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293F74-7021-4CF9-9FC2-7162493469D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2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348F2F-C8BE-4DDA-B5DD-384D938676E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C03ADC-9B3F-4A68-84F1-19795BD23B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8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B232BB-B57E-44EE-B4C4-0C5B2298D3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8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6DB6E-8A9E-1947-97A5-4FA8300B5C7B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C389B-0CE2-0B49-86A6-4EA0649AA4E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6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C38A18-85D8-4177-9BDC-54314E392F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8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DAA945-16C2-42DF-9D2C-1D2CF54AD30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C00B5A-5E76-4ACC-9B62-1F2C2F6495D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7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BE50E4-7386-4EF7-BCFA-04293EB097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8D540-9AE3-4C08-8E6B-5DB1B0573D8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2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BE22D63-2B77-4421-BADE-3CA05F1AA0C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9D6CDA-834E-4F52-A125-B9A39CDDD99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9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998750-9666-4370-B7EB-E178DAA2181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7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7692FEE-07D8-4298-84D9-F37DC54E4F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64E1C3-C8F9-40DB-98F9-E820DBCFB2C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209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C1003-C0BA-4C46-BFE9-7E9B3FB38B15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4C23-C330-5948-BE68-7021DD0C90D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6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EADD06-C201-4CDB-A46F-0EAE8092023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7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8B8DC8-7506-407C-BBAC-09CF10E8FE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7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C1E123-27B4-48F1-B88D-E6A645235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E1676D-F49E-42B8-8ADB-0A8CA1F6F7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95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8C6342-F35C-45E3-AAB2-828857B319D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98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85E58E8-154D-43DA-BC1C-8C20526C6B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9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D7D3-95BA-9A45-8FA5-5DAF20D9F00B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3E239-B7AF-F243-BFE3-31F1C90626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6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C1E71-DEBA-3E42-BA1D-3965D2D5D5D7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0F46-0151-DD48-9A1D-84DE87B783C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17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4FB02-C7BA-BB4A-8E4F-122D42B61344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F7FA-C813-044F-8AAE-58FA2286F1E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2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7936-5057-7345-B287-5087C1AC5D59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3A645-92CD-314F-AB9D-508C13C1032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5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528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EB1B-341A-2840-B28D-7EF50895869B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D3E68-149D-C348-BDB5-68FBCA78889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02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7598B-DEC6-0A46-97A7-C77B10E2566C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18B1C-BED2-DA4D-B767-CAABCC8D59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26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C3F61-FC4A-5446-990E-F390658883C4}" type="datetime1">
              <a:rPr lang="en-US" smtClean="0"/>
              <a:pPr>
                <a:defRPr/>
              </a:pPr>
              <a:t>28/10/2014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BC6BB-998A-3A48-AFB1-7877CAFAF8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9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762000"/>
            <a:ext cx="79248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362200"/>
            <a:ext cx="3770313" cy="1785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300538"/>
            <a:ext cx="3770313" cy="1785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0913" y="4300538"/>
            <a:ext cx="3770312" cy="1785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DA425-A1B0-2346-8116-CE9723B456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32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7772400" cy="900113"/>
          </a:xfrm>
        </p:spPr>
        <p:txBody>
          <a:bodyPr/>
          <a:lstStyle>
            <a:lvl1pPr algn="l">
              <a:defRPr sz="3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57A62-FEB3-4A61-B469-042EBFF81C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8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B5E9B-9C11-428A-A312-DB51C66F52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5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CFED3-7154-4556-B7B3-9D09D3F871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3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5ECC1-26FC-4BE9-B5F3-88423683B5F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9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E04F7-F7AA-46F7-B88F-B3EE2C476C1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2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9762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FE2CD-3D9E-4C69-837C-D658E6399D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17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6AC2C-0A0E-4AD8-90DB-232E1F1530F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4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87D57-AEDC-4AC6-ABCE-280D34A1B5F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1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40DFC-67B0-422D-9C59-1FEC81CD4A8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825C6-4DB0-4BDF-B1FA-5E0A2CA153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7772400" cy="900113"/>
          </a:xfrm>
        </p:spPr>
        <p:txBody>
          <a:bodyPr/>
          <a:lstStyle>
            <a:lvl1pPr algn="l">
              <a:defRPr sz="3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10250" name="Picture 10" descr="UofH w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358775"/>
            <a:ext cx="1485900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803C4-D98C-4E77-8137-FC19D285E8C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4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D9C57-22A2-4999-A4F2-8684CFAC7E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3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26DE0-C4FA-460A-9762-3B113B41ED0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6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42D25-C358-498B-9EDC-780A31CB72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3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628775"/>
            <a:ext cx="42449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628775"/>
            <a:ext cx="42449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0328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1FCDC-A223-4810-8C2B-23AD22435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66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E72B8-A5C9-4A0C-9B75-B96977DCBF0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00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ED594-7A98-4533-A581-07880F6D8F6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0875-5A31-4AE7-8D92-8AE75ED427A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2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7281E-D683-4FE0-8BB6-CFF9CFBB45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2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6F642-2783-40CA-8D9A-235642AAD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4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7772400" cy="900113"/>
          </a:xfrm>
        </p:spPr>
        <p:txBody>
          <a:bodyPr/>
          <a:lstStyle>
            <a:lvl1pPr algn="l">
              <a:defRPr sz="3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347140" name="Picture 4" descr="UofH w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358775"/>
            <a:ext cx="1485900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9CF06-AC6F-4087-8325-AD30FF13842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5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50189-6EA1-42F1-8806-00E8D4F67B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44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577C6-2F7A-48F7-8349-D81E5B4A8A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8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5337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F39A-A0D9-4F79-9CB3-E768F05B3E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2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1AB09-6A61-4806-9F25-5948A57864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3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9E365-7434-4FC4-AD6E-FAE6CEE21B8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0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7F115-C656-4924-8831-D5676D7CCF4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6CD79-3A5A-4674-B320-894AA2AEEDA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6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3FA39-3F24-45F2-8959-97ECAF62AB8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33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BF4-E041-41FC-8726-821E0B665D6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7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79388" y="258763"/>
            <a:ext cx="7772400" cy="900112"/>
          </a:xfrm>
        </p:spPr>
        <p:txBody>
          <a:bodyPr/>
          <a:lstStyle>
            <a:lvl1pPr algn="l">
              <a:defRPr sz="3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pic>
        <p:nvPicPr>
          <p:cNvPr id="13323" name="Picture 11" descr="UofH w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358775"/>
            <a:ext cx="1485900" cy="8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49351D-BBF3-4CAD-91C5-DFFAF2E08ED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7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4B868A-8C5A-48E6-B730-B245BC309B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0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6512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E3C766-BD09-43B3-B05E-37B88D8038E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69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9DF9E8-DFAF-4D1C-9763-F6BE7C5FCA3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FABE9-F8A0-428A-A596-632CDEAD521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8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CB90A8-79CF-471D-B3EE-C9CE9A06FC1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9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79B4C7-B467-4CF3-A20A-BB59DD610D0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3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29984E-F707-4AE6-9619-B6F2345B36A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0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EB851F-F979-4D62-882A-5DF83C76EF7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22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318CE8-F3E5-4EDC-917A-73D2035971C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95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73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B7B5AD-2290-4807-8797-3F24B9A989C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594907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F2033D-2515-46F5-8DEC-AECF54FD833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9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4BC300-5E3A-46C1-B732-A299CBD7FFA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6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CE7DA0-D262-4D88-A42A-6D8531F246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2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C4BF5C-429A-4C09-BE93-8CD62B22EB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3F1AE9-589C-4FF0-914E-3001DBDB55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8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AB64D3-93F2-4EAF-8AF9-98A10A98127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9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B83865A-9D1E-473E-B6B7-86EFEB34961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34FEA7-2A08-4A8B-9FB5-A8AFE31E62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2B6E48-B934-41E8-90C5-9FF747F7D6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1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CC239B-13A4-4245-8DBB-2F24FA5182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7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461608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5F2576-3869-4EBE-9FED-0C0C832B2B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02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F1F588-8B32-4FCD-A0D5-0BC56F9683E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5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D7B4BB-3F55-4D67-9924-6E3CF0931ED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88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C4B482-436A-4C77-950C-23EF12F5EEF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6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1E6557-25CD-4888-B344-26CCAB7F6F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A0728-FE18-4395-A417-33B8896CEB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8885DA-4C0C-4025-B198-B833C5E70C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364960-86AF-4530-B505-CE66AF0889B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23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DD951B-B877-493A-BCE8-164E082A6E0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0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258763"/>
            <a:ext cx="2060575" cy="55451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58763"/>
            <a:ext cx="6034087" cy="55451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934F50-9565-402F-A35E-4CF42E519DE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9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150034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B684A-B9B3-4D4D-8FF4-23AFCE43937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9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FFA2F1-57F6-40B9-BB2B-7D3A1A1E3AA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0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A56198-C2BC-40B2-A251-0DC9BE9EF61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3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2205038"/>
            <a:ext cx="4038600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5183D4B-3A38-4F16-ACA8-B33E79827F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7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E7C064-F45F-4E78-BCFB-ED3573A3CE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5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D1DEB1-FA2C-45EA-9A85-142048D50C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2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A4266B-25B7-47B9-80D8-26C7D9B012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48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D566AB2-3175-4495-BDF5-BCBFC5B311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7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A9EA5A-1CE7-4EC7-A8E1-11E1287FCCD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3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B02024-4CD1-407F-A7CC-BB3FECE1051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9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18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19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20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21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22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9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jpeg"/><Relationship Id="rId18" Type="http://schemas.openxmlformats.org/officeDocument/2006/relationships/image" Target="../media/image7.jpeg"/><Relationship Id="rId19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10.jpe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11.jpe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13.jpe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14.jpe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4" Type="http://schemas.openxmlformats.org/officeDocument/2006/relationships/image" Target="../media/image6.jpeg"/><Relationship Id="rId15" Type="http://schemas.openxmlformats.org/officeDocument/2006/relationships/image" Target="../media/image7.jpeg"/><Relationship Id="rId16" Type="http://schemas.openxmlformats.org/officeDocument/2006/relationships/image" Target="../media/image8.emf"/><Relationship Id="rId17" Type="http://schemas.openxmlformats.org/officeDocument/2006/relationships/image" Target="../media/image15.png"/><Relationship Id="rId18" Type="http://schemas.openxmlformats.org/officeDocument/2006/relationships/image" Target="../media/image9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16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17.png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jpeg"/><Relationship Id="rId17" Type="http://schemas.openxmlformats.org/officeDocument/2006/relationships/image" Target="../media/image7.jpeg"/><Relationship Id="rId18" Type="http://schemas.openxmlformats.org/officeDocument/2006/relationships/image" Target="../media/image8.emf"/><Relationship Id="rId19" Type="http://schemas.openxmlformats.org/officeDocument/2006/relationships/image" Target="../media/image9.pn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28775"/>
            <a:ext cx="86423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0"/>
            <a:ext cx="43561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8636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1042988" y="333375"/>
            <a:ext cx="3725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/>
              <a:t>School of the Built Environment</a:t>
            </a:r>
          </a:p>
          <a:p>
            <a:pPr eaLnBrk="1" hangingPunct="1">
              <a:defRPr/>
            </a:pPr>
            <a:r>
              <a:rPr lang="en-US" sz="1600" b="1" smtClean="0">
                <a:solidFill>
                  <a:schemeClr val="accent2"/>
                </a:solidFill>
              </a:rPr>
              <a:t>www.sobe.salford.ac.uk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50" name="Picture 10" descr="pms376 equiv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1848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898" name="Picture 10" descr="pms186 equiv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38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3896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22" name="Picture 10" descr="pms151 equiv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4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4920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296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46" name="Picture 10" descr="magent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9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5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5944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296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0" name="Picture 10" descr="cya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6968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6296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74" name="Picture 10" descr="pms281 equiv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8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28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2872" name="Picture 8" descr="Inspiring tomorrows profs 40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Uni of the year-Full.eps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27" name="Picture 26" descr="QS_Stars_4Star_2014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83EDCF22-132B-4C6D-84E4-90267068A737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5EBEFD0C-43B6-433D-B198-9FBE55300E79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4D435654-AD0A-4AD6-A4C5-D25982ECBC39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E559690B-1DF8-40A3-8A81-2E28A26AA6D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8441" name="Picture 9" descr="Inspiring tomorrows profs 4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Uni of the year-Full.eps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0295" y="520386"/>
            <a:ext cx="1678769" cy="60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QS_Stars_4Star_2014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377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801" name="Picture 9" descr="pms2725 equiv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89799" name="Picture 7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26" name="Picture 10" descr="pms410 equiv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8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58763"/>
            <a:ext cx="82296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en-GB"/>
          </a:p>
        </p:txBody>
      </p:sp>
      <p:sp>
        <p:nvSpPr>
          <p:cNvPr id="2908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2205038"/>
            <a:ext cx="8229600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90824" name="Picture 8" descr="Inspiring tomorrows profs 40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7863"/>
            <a:ext cx="3598863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130" y="519592"/>
            <a:ext cx="1626750" cy="6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5903" y="5877273"/>
            <a:ext cx="450553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8985" y="5906590"/>
            <a:ext cx="625383" cy="6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Uni of the year-Full.eps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29" y="5919141"/>
            <a:ext cx="1225927" cy="608241"/>
          </a:xfrm>
          <a:prstGeom prst="rect">
            <a:avLst/>
          </a:prstGeom>
        </p:spPr>
      </p:pic>
      <p:pic>
        <p:nvPicPr>
          <p:cNvPr id="30" name="Picture 29" descr="QS_Stars_4Star_2014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5877272"/>
            <a:ext cx="1187118" cy="677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77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77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77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77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7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59632" y="1772816"/>
            <a:ext cx="6768751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en-US" sz="3200" dirty="0"/>
              <a:t>Applied Architectural Technology 2</a:t>
            </a:r>
          </a:p>
          <a:p>
            <a:pPr algn="ctr">
              <a:spcBef>
                <a:spcPct val="50000"/>
              </a:spcBef>
              <a:defRPr/>
            </a:pPr>
            <a:r>
              <a:rPr lang="en-GB" sz="2800" b="1" dirty="0" smtClean="0">
                <a:ea typeface="+mn-ea"/>
                <a:cs typeface="+mn-cs"/>
              </a:rPr>
              <a:t>TIA 1800</a:t>
            </a:r>
            <a:endParaRPr lang="en-GB" sz="2800" b="1" dirty="0">
              <a:ea typeface="+mn-ea"/>
              <a:cs typeface="+mn-cs"/>
            </a:endParaRPr>
          </a:p>
          <a:p>
            <a:pPr marL="342900" indent="-342900" algn="ctr">
              <a:defRPr/>
            </a:pPr>
            <a:r>
              <a:rPr lang="en-GB" sz="2800" b="1" dirty="0" smtClean="0">
                <a:ea typeface="+mn-ea"/>
                <a:cs typeface="+mn-cs"/>
              </a:rPr>
              <a:t>Introduction to Estimating and Costing </a:t>
            </a:r>
            <a:endParaRPr lang="en-GB" sz="2800" b="1" dirty="0">
              <a:ea typeface="+mn-ea"/>
              <a:cs typeface="+mn-cs"/>
            </a:endParaRPr>
          </a:p>
          <a:p>
            <a:pPr marL="342900" indent="-342900" algn="ctr">
              <a:defRPr/>
            </a:pPr>
            <a:endParaRPr lang="en-GB" sz="2800" b="1" dirty="0">
              <a:ea typeface="+mn-ea"/>
              <a:cs typeface="+mn-cs"/>
            </a:endParaRPr>
          </a:p>
          <a:p>
            <a:pPr marL="342900" indent="-342900" algn="ctr">
              <a:defRPr/>
            </a:pPr>
            <a:r>
              <a:rPr lang="en-GB" sz="2800" dirty="0" smtClean="0">
                <a:ea typeface="+mn-ea"/>
                <a:cs typeface="+mn-cs"/>
              </a:rPr>
              <a:t>Dr Kaushal Keraminiyage </a:t>
            </a:r>
          </a:p>
          <a:p>
            <a:pPr marL="342900" indent="-342900" algn="ctr">
              <a:defRPr/>
            </a:pPr>
            <a:r>
              <a:rPr lang="en-GB" dirty="0" smtClean="0">
                <a:ea typeface="+mn-ea"/>
                <a:cs typeface="+mn-cs"/>
              </a:rPr>
              <a:t>PhD</a:t>
            </a:r>
            <a:r>
              <a:rPr lang="en-GB" dirty="0">
                <a:ea typeface="+mn-ea"/>
                <a:cs typeface="+mn-cs"/>
              </a:rPr>
              <a:t>, </a:t>
            </a:r>
            <a:r>
              <a:rPr lang="en-GB" dirty="0" err="1">
                <a:ea typeface="+mn-ea"/>
                <a:cs typeface="+mn-cs"/>
              </a:rPr>
              <a:t>PgCert</a:t>
            </a:r>
            <a:r>
              <a:rPr lang="en-GB" dirty="0">
                <a:ea typeface="+mn-ea"/>
                <a:cs typeface="+mn-cs"/>
              </a:rPr>
              <a:t>, FHEA  </a:t>
            </a:r>
            <a:endParaRPr lang="en-GB" sz="2400" dirty="0">
              <a:ea typeface="+mn-ea"/>
              <a:cs typeface="+mn-cs"/>
            </a:endParaRPr>
          </a:p>
          <a:p>
            <a:pPr marL="342900" indent="-342900" algn="ctr">
              <a:defRPr/>
            </a:pPr>
            <a:r>
              <a:rPr lang="en-GB" sz="2400" dirty="0" smtClean="0">
                <a:ea typeface="+mn-ea"/>
                <a:cs typeface="+mn-cs"/>
              </a:rPr>
              <a:t>Queen’s </a:t>
            </a:r>
            <a:r>
              <a:rPr lang="en-GB" sz="2400" dirty="0" smtClean="0">
                <a:ea typeface="+mn-ea"/>
                <a:cs typeface="+mn-cs"/>
              </a:rPr>
              <a:t>Street Studios</a:t>
            </a:r>
          </a:p>
          <a:p>
            <a:pPr marL="342900" indent="-342900" algn="ctr">
              <a:defRPr/>
            </a:pPr>
            <a:r>
              <a:rPr lang="en-GB" sz="2400" dirty="0" smtClean="0">
                <a:ea typeface="+mn-ea"/>
                <a:cs typeface="+mn-cs"/>
              </a:rPr>
              <a:t>University of Huddersfield</a:t>
            </a:r>
            <a:endParaRPr lang="en-GB" sz="2400" dirty="0">
              <a:ea typeface="+mn-ea"/>
              <a:cs typeface="+mn-cs"/>
            </a:endParaRPr>
          </a:p>
          <a:p>
            <a:pPr marL="342900" indent="-342900" algn="ctr">
              <a:defRPr/>
            </a:pPr>
            <a:endParaRPr lang="en-GB" sz="2400" dirty="0">
              <a:ea typeface="+mn-ea"/>
              <a:cs typeface="+mn-cs"/>
            </a:endParaRPr>
          </a:p>
          <a:p>
            <a:pPr algn="ctr">
              <a:spcBef>
                <a:spcPct val="50000"/>
              </a:spcBef>
              <a:defRPr/>
            </a:pPr>
            <a:endParaRPr lang="en-US" sz="2000" dirty="0">
              <a:ea typeface="+mn-ea"/>
              <a:cs typeface="+mn-cs"/>
            </a:endParaRPr>
          </a:p>
        </p:txBody>
      </p:sp>
      <p:sp>
        <p:nvSpPr>
          <p:cNvPr id="1843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8101013" y="6356350"/>
            <a:ext cx="5857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2D430F-FD35-944D-B6F7-8015DD3E77C4}" type="slidenum">
              <a:rPr lang="en-GB" sz="1800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GB" sz="18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xfrm>
            <a:off x="468313" y="1052513"/>
            <a:ext cx="8175625" cy="147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 Bold" charset="0"/>
                <a:ea typeface="ＭＳ Ｐゴシック" charset="0"/>
              </a:rPr>
              <a:t>Cost Planning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388350" y="6356350"/>
            <a:ext cx="504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BE6119-5094-CF47-8E79-3002B3A430E6}" type="slidenum">
              <a:rPr lang="en-GB" sz="1800"/>
              <a:pPr eaLnBrk="1" hangingPunct="1"/>
              <a:t>10</a:t>
            </a:fld>
            <a:endParaRPr lang="en-GB" sz="1800"/>
          </a:p>
        </p:txBody>
      </p:sp>
      <p:pic>
        <p:nvPicPr>
          <p:cNvPr id="3072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29933" y="1070667"/>
            <a:ext cx="3851763" cy="55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6"/>
          <p:cNvSpPr txBox="1">
            <a:spLocks noChangeArrowheads="1"/>
          </p:cNvSpPr>
          <p:nvPr/>
        </p:nvSpPr>
        <p:spPr bwMode="auto">
          <a:xfrm>
            <a:off x="179512" y="5517232"/>
            <a:ext cx="1330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(</a:t>
            </a:r>
            <a:r>
              <a:rPr lang="en-US" sz="1200" dirty="0" err="1"/>
              <a:t>Cartlidge</a:t>
            </a:r>
            <a:r>
              <a:rPr lang="en-US" sz="1200" dirty="0"/>
              <a:t>, 2009)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395536" y="908720"/>
            <a:ext cx="8229600" cy="900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 Bold" charset="0"/>
                <a:ea typeface="ＭＳ Ｐゴシック" charset="0"/>
              </a:rPr>
              <a:t>Cost Significant Elements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53" y="2132857"/>
            <a:ext cx="7632848" cy="352839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BICS standard list – 7 groups of elements and 34 individual elements</a:t>
            </a:r>
          </a:p>
          <a:p>
            <a:pPr eaLnBrk="1" hangingPunct="1">
              <a:defRPr/>
            </a:pPr>
            <a:r>
              <a:rPr lang="en-US" dirty="0" smtClean="0"/>
              <a:t>Some elements are cost significant elements (e.g. External walls – about 12-20%, Services 15-30%)</a:t>
            </a:r>
          </a:p>
          <a:p>
            <a:pPr eaLnBrk="1" hangingPunct="1">
              <a:defRPr/>
            </a:pPr>
            <a:r>
              <a:rPr lang="en-US" dirty="0" smtClean="0"/>
              <a:t>More attention to be given to cost significant elements</a:t>
            </a:r>
          </a:p>
          <a:p>
            <a:pPr eaLnBrk="1" hangingPunct="1">
              <a:defRPr/>
            </a:pPr>
            <a:r>
              <a:rPr lang="en-US" dirty="0" smtClean="0"/>
              <a:t>Do a cross check with cost analysis of similar buildings to check if cost target for each element is in acceptable range.   </a:t>
            </a: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172450" y="6356350"/>
            <a:ext cx="514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E84146-0B5C-F542-95E6-E3CD2FB79628}" type="slidenum">
              <a:rPr lang="en-GB" sz="1800"/>
              <a:pPr eaLnBrk="1" hangingPunct="1"/>
              <a:t>11</a:t>
            </a:fld>
            <a:endParaRPr lang="en-GB" sz="1800"/>
          </a:p>
        </p:txBody>
      </p:sp>
      <p:sp>
        <p:nvSpPr>
          <p:cNvPr id="31748" name="TextBox 6"/>
          <p:cNvSpPr txBox="1">
            <a:spLocks noChangeArrowheads="1"/>
          </p:cNvSpPr>
          <p:nvPr/>
        </p:nvSpPr>
        <p:spPr bwMode="auto">
          <a:xfrm>
            <a:off x="6156325" y="6381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(Cartlidge, 2009)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988" name="AutoShape 4"/>
          <p:cNvSpPr>
            <a:spLocks noGrp="1" noChangeArrowheads="1"/>
          </p:cNvSpPr>
          <p:nvPr>
            <p:ph type="title" sz="quarter"/>
          </p:nvPr>
        </p:nvSpPr>
        <p:spPr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Methods of Preliminary Estimating</a:t>
            </a:r>
          </a:p>
        </p:txBody>
      </p:sp>
      <p:graphicFrame>
        <p:nvGraphicFramePr>
          <p:cNvPr id="32772" name="Object 5">
            <a:hlinkClick r:id="" action="ppaction://ole?verb=0"/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5310013"/>
              </p:ext>
            </p:extLst>
          </p:nvPr>
        </p:nvGraphicFramePr>
        <p:xfrm>
          <a:off x="1979712" y="2132856"/>
          <a:ext cx="51879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MS Org Chart" r:id="rId4" imgW="2934393" imgH="731520" progId="OrgPlusWOPX.4">
                  <p:embed followColorScheme="full"/>
                </p:oleObj>
              </mc:Choice>
              <mc:Fallback>
                <p:oleObj name="MS Org Chart" r:id="rId4" imgW="2934393" imgH="731520" progId="OrgPlusWOPX.4">
                  <p:embed followColorScheme="full"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51879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99592" y="3429000"/>
            <a:ext cx="1501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Unit Method</a:t>
            </a:r>
            <a:endParaRPr lang="en-US" dirty="0">
              <a:solidFill>
                <a:srgbClr val="000000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cs typeface="+mn-cs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99592" y="3933056"/>
            <a:ext cx="3478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 err="1" smtClean="0">
                <a:solidFill>
                  <a:srgbClr val="000000"/>
                </a:solidFill>
                <a:cs typeface="+mn-cs"/>
              </a:rPr>
              <a:t>Storey</a:t>
            </a:r>
            <a:r>
              <a:rPr lang="en-US" b="1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en-US" b="1" dirty="0">
                <a:solidFill>
                  <a:srgbClr val="000000"/>
                </a:solidFill>
                <a:cs typeface="+mn-cs"/>
              </a:rPr>
              <a:t>Enclosure Unit Method</a:t>
            </a:r>
            <a:endParaRPr lang="en-US" dirty="0">
              <a:solidFill>
                <a:srgbClr val="000000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cs typeface="+mn-cs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99592" y="4437112"/>
            <a:ext cx="2797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Superficial Area Method</a:t>
            </a:r>
            <a:endParaRPr lang="en-US" dirty="0">
              <a:solidFill>
                <a:srgbClr val="000000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cs typeface="+mn-cs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148064" y="3933056"/>
            <a:ext cx="2517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Elemental Estimating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148064" y="4437112"/>
            <a:ext cx="2936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Parametric Cost Analysis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5148064" y="3429000"/>
            <a:ext cx="2786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00"/>
                </a:solidFill>
                <a:cs typeface="+mn-cs"/>
              </a:rPr>
              <a:t>Approximate Quantities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4036" name="AutoShape 4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Unit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Method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827584" y="1988840"/>
            <a:ext cx="7272338" cy="39592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alibri" charset="0"/>
              </a:rPr>
              <a:t>Used at very early stages of design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</a:rPr>
              <a:t>Can be used when purpose or function of building is known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</a:rPr>
              <a:t>No drawings or specifications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</a:rPr>
              <a:t>Use published information or experience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</a:rPr>
              <a:t>Cost per Unit 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Cost per car 		-Car Parks	 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Cost per bed 		-Hospitals </a:t>
            </a:r>
          </a:p>
          <a:p>
            <a:pPr lvl="1" eaLnBrk="1" hangingPunct="1">
              <a:defRPr/>
            </a:pPr>
            <a:r>
              <a:rPr lang="en-US" dirty="0">
                <a:latin typeface="Calibri" charset="0"/>
              </a:rPr>
              <a:t>Cost per students		-Schools</a:t>
            </a:r>
            <a:r>
              <a:rPr lang="en-US" sz="2200" dirty="0">
                <a:latin typeface="Calibri" charset="0"/>
              </a:rPr>
              <a:t>   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083" name="AutoShape 3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Unit Method</a:t>
            </a:r>
            <a:r>
              <a:rPr lang="en-US" dirty="0">
                <a:ea typeface="+mj-ea"/>
                <a:cs typeface="+mj-cs"/>
              </a:rPr>
              <a:t> -</a:t>
            </a:r>
            <a:r>
              <a:rPr lang="en-US" b="1" dirty="0">
                <a:latin typeface="Calibri" charset="0"/>
                <a:ea typeface="+mj-ea"/>
                <a:cs typeface="+mj-cs"/>
              </a:rPr>
              <a:t>Advantages</a:t>
            </a:r>
            <a:r>
              <a:rPr lang="en-US" dirty="0">
                <a:ea typeface="+mj-ea"/>
                <a:cs typeface="+mj-cs"/>
              </a:rPr>
              <a:t> &amp;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Disadvantages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684213" y="2636838"/>
            <a:ext cx="7488237" cy="3673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Very quick and mathematical process is very simple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Easy to understand and remember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Useful method for estimating the initial </a:t>
            </a: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cost limit or budget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A cost yardstick which can be used by an architect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Difficult to adjust costs for such factors as shape, size, constructional methods, material, finishing etc.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3252" name="AutoShape 4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Superficial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Area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Method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Cost per m</a:t>
            </a:r>
            <a:r>
              <a:rPr lang="en-US" baseline="30000" dirty="0">
                <a:latin typeface="Calibri" charset="0"/>
                <a:ea typeface="ＭＳ Ｐゴシック" charset="0"/>
              </a:rPr>
              <a:t>2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Measured to internal face of external walls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Measured over stair wells, internal partitions, columns and the like</a:t>
            </a:r>
          </a:p>
          <a:p>
            <a:pPr eaLnBrk="1" hangingPunct="1">
              <a:buFontTx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Special items should be excluded &amp; added to overall cost calculated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5300" name="AutoShape 4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Advantages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900113" y="25654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Rapid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Directly related to accommodation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Allows comparison of different designs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Easy to understand and remember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Allows comparison between buildings that differ in size and shape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A cost yardstick - can be used by an architect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444" name="AutoShape 4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Approximate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Quantities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55650" y="2205038"/>
            <a:ext cx="7772400" cy="3887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Uses composite items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Composite rates are achieved by combining similar items of an element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Fairly detailed</a:t>
            </a:r>
          </a:p>
          <a:p>
            <a:pPr eaLnBrk="1" hangingPunct="1">
              <a:buFontTx/>
              <a:buChar char="•"/>
            </a:pPr>
            <a:r>
              <a:rPr lang="en-US" sz="2000">
                <a:latin typeface="Calibri" charset="0"/>
                <a:ea typeface="ＭＳ Ｐゴシック" charset="0"/>
              </a:rPr>
              <a:t>Depending on the type of building, purpose of estimate, degree of accuracy required level of detail in measurement varies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More accurate but require more details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Require greater levels of calculation</a:t>
            </a:r>
          </a:p>
          <a:p>
            <a:pPr eaLnBrk="1" hangingPunct="1">
              <a:buFontTx/>
              <a:buChar char="•"/>
            </a:pPr>
            <a:r>
              <a:rPr lang="en-US" sz="2400">
                <a:latin typeface="Calibri" charset="0"/>
                <a:ea typeface="ＭＳ Ｐゴシック" charset="0"/>
              </a:rPr>
              <a:t>Requires special estimating paper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9396" name="AutoShape 4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175625" cy="1476375"/>
          </a:xfrm>
          <a:effectLst>
            <a:outerShdw blurRad="63500" dist="13470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Calibri" charset="0"/>
                <a:ea typeface="+mj-ea"/>
                <a:cs typeface="+mj-cs"/>
              </a:rPr>
              <a:t>Elemental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latin typeface="Calibri" charset="0"/>
                <a:ea typeface="+mj-ea"/>
                <a:cs typeface="+mj-cs"/>
              </a:rPr>
              <a:t>Estimating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55650" y="2276475"/>
            <a:ext cx="7416800" cy="36007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Estimate based on a previous elemental analysis of costs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Estimate derived from modifying and updating the costs of the analysis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Adjustments are for variations in Quantity, Quality and Price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Key method of estimating for CP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Estimate forms the basis for a Cost Plan</a:t>
            </a:r>
          </a:p>
          <a:p>
            <a:pPr eaLnBrk="1" hangingPunct="1">
              <a:buFontTx/>
              <a:buChar char="•"/>
            </a:pPr>
            <a:r>
              <a:rPr lang="en-US" sz="2400" dirty="0">
                <a:latin typeface="Calibri" charset="0"/>
                <a:ea typeface="ＭＳ Ｐゴシック" charset="0"/>
              </a:rPr>
              <a:t>Requires much time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175625" cy="14763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>
                <a:latin typeface="Calibri" charset="0"/>
                <a:ea typeface="+mj-ea"/>
                <a:cs typeface="+mj-cs"/>
              </a:rPr>
              <a:t/>
            </a:r>
            <a:br>
              <a:rPr lang="en-GB" b="1" dirty="0">
                <a:latin typeface="Calibri" charset="0"/>
                <a:ea typeface="+mj-ea"/>
                <a:cs typeface="+mj-cs"/>
              </a:rPr>
            </a:br>
            <a:r>
              <a:rPr lang="en-GB" b="1" dirty="0" smtClean="0">
                <a:latin typeface="Calibri" charset="0"/>
                <a:ea typeface="+mj-ea"/>
                <a:cs typeface="+mj-cs"/>
              </a:rPr>
              <a:t>Next Week…</a:t>
            </a:r>
            <a:endParaRPr lang="en-GB" dirty="0">
              <a:latin typeface="Calibri" charset="0"/>
              <a:ea typeface="+mj-ea"/>
              <a:cs typeface="+mj-cs"/>
            </a:endParaRPr>
          </a:p>
        </p:txBody>
      </p:sp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130000"/>
              </a:lnSpc>
              <a:buFontTx/>
              <a:buChar char="•"/>
            </a:pPr>
            <a:r>
              <a:rPr lang="en-GB" dirty="0" smtClean="0">
                <a:latin typeface="Calibri" charset="0"/>
                <a:ea typeface="ＭＳ Ｐゴシック" charset="0"/>
              </a:rPr>
              <a:t>More on various estimation techniques</a:t>
            </a:r>
            <a:endParaRPr lang="en-GB" dirty="0">
              <a:latin typeface="Calibri" charset="0"/>
              <a:ea typeface="ＭＳ Ｐゴシック" charset="0"/>
            </a:endParaRPr>
          </a:p>
          <a:p>
            <a:pPr lvl="2" eaLnBrk="1" hangingPunct="1">
              <a:buFontTx/>
              <a:buNone/>
            </a:pPr>
            <a:endParaRPr lang="en-GB" dirty="0">
              <a:latin typeface="Calibri" charset="0"/>
              <a:ea typeface="ＭＳ Ｐゴシック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E357ED-BE89-6A4B-BA64-ED4466BCA496}" type="slidenum">
              <a:rPr lang="en-GB" sz="18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GB" sz="18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395288" y="1125538"/>
            <a:ext cx="7620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rial Bold" charset="0"/>
                <a:ea typeface="ＭＳ Ｐゴシック" charset="0"/>
              </a:rPr>
              <a:t>This Week….</a:t>
            </a:r>
            <a:endParaRPr lang="en-US" dirty="0">
              <a:latin typeface="Arial Bold" charset="0"/>
              <a:ea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172450" y="6356350"/>
            <a:ext cx="5143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22BDFA-6249-634F-8B3E-3BC21C337B98}" type="slidenum">
              <a:rPr lang="en-GB" sz="1800"/>
              <a:pPr eaLnBrk="1" hangingPunct="1"/>
              <a:t>2</a:t>
            </a:fld>
            <a:endParaRPr lang="en-GB" sz="180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5576" y="2276872"/>
            <a:ext cx="6335713" cy="302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>
                <a:latin typeface="Calibri" charset="0"/>
              </a:rPr>
              <a:t>Client’s priorities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>
                <a:latin typeface="Calibri" charset="0"/>
              </a:rPr>
              <a:t>The design and construction process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>
                <a:latin typeface="Calibri" charset="0"/>
              </a:rPr>
              <a:t>Forecasting costs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GB" sz="2000" dirty="0">
                <a:latin typeface="Calibri" charset="0"/>
              </a:rPr>
              <a:t>Cost planning                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GB" sz="2000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endParaRPr lang="en-GB" dirty="0">
              <a:latin typeface="Calibri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11674"/>
          <a:stretch>
            <a:fillRect/>
          </a:stretch>
        </p:blipFill>
        <p:spPr bwMode="auto">
          <a:xfrm>
            <a:off x="1907704" y="1916832"/>
            <a:ext cx="5888261" cy="3427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6381750"/>
            <a:ext cx="298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8D3A57-45B8-DA44-9C64-65DE9CF673BD}" type="slidenum">
              <a:rPr lang="en-GB" sz="1800"/>
              <a:pPr eaLnBrk="1" hangingPunct="1"/>
              <a:t>3</a:t>
            </a:fld>
            <a:endParaRPr lang="en-GB" sz="1800"/>
          </a:p>
        </p:txBody>
      </p:sp>
      <p:sp>
        <p:nvSpPr>
          <p:cNvPr id="20483" name="TextBox 6"/>
          <p:cNvSpPr txBox="1">
            <a:spLocks noChangeArrowheads="1"/>
          </p:cNvSpPr>
          <p:nvPr/>
        </p:nvSpPr>
        <p:spPr bwMode="auto">
          <a:xfrm>
            <a:off x="611560" y="5517232"/>
            <a:ext cx="5097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http://</a:t>
            </a:r>
            <a:r>
              <a:rPr lang="en-US" sz="1200" dirty="0" err="1"/>
              <a:t>costplanner.com.au</a:t>
            </a:r>
            <a:r>
              <a:rPr lang="en-US" sz="1200" dirty="0"/>
              <a:t>/</a:t>
            </a:r>
            <a:r>
              <a:rPr lang="en-US" sz="1200" dirty="0" err="1"/>
              <a:t>wp</a:t>
            </a:r>
            <a:r>
              <a:rPr lang="en-US" sz="1200" dirty="0"/>
              <a:t>-content/uploads/2011/11/home-</a:t>
            </a:r>
            <a:r>
              <a:rPr lang="en-US" sz="1200" dirty="0" err="1"/>
              <a:t>cartoon.jpg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468313" y="908050"/>
            <a:ext cx="8175625" cy="7921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latin typeface="Calibri" charset="0"/>
              </a:rPr>
              <a:t>Client’s </a:t>
            </a:r>
            <a:r>
              <a:rPr lang="en-GB" b="1" dirty="0">
                <a:latin typeface="Calibri" charset="0"/>
              </a:rPr>
              <a:t>priorities</a:t>
            </a:r>
            <a:endParaRPr lang="en-GB" dirty="0">
              <a:latin typeface="Calibri" charset="0"/>
              <a:ea typeface="+mj-ea"/>
              <a:cs typeface="+mj-cs"/>
            </a:endParaRPr>
          </a:p>
        </p:txBody>
      </p:sp>
      <p:pic>
        <p:nvPicPr>
          <p:cNvPr id="2150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7" r="-3146"/>
          <a:stretch>
            <a:fillRect/>
          </a:stretch>
        </p:blipFill>
        <p:spPr bwMode="auto">
          <a:xfrm>
            <a:off x="1043608" y="1916832"/>
            <a:ext cx="6336704" cy="38009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4D4B46-C456-1442-A483-C4712A961AE8}" type="slidenum">
              <a:rPr lang="en-GB" sz="18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GB" sz="18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5"/>
          <p:cNvSpPr>
            <a:spLocks noGrp="1"/>
          </p:cNvSpPr>
          <p:nvPr>
            <p:ph type="title"/>
          </p:nvPr>
        </p:nvSpPr>
        <p:spPr bwMode="auto">
          <a:xfrm>
            <a:off x="251520" y="764704"/>
            <a:ext cx="8175625" cy="147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800" b="1" dirty="0" smtClean="0">
                <a:latin typeface="Calibri" charset="0"/>
                <a:ea typeface="ＭＳ Ｐゴシック" charset="0"/>
              </a:rPr>
              <a:t>The </a:t>
            </a:r>
            <a:r>
              <a:rPr lang="en-GB" sz="2800" b="1" dirty="0">
                <a:latin typeface="Calibri" charset="0"/>
                <a:ea typeface="ＭＳ Ｐゴシック" charset="0"/>
              </a:rPr>
              <a:t>design and construction process</a:t>
            </a:r>
            <a:r>
              <a:rPr lang="en-US" sz="2800" b="1" dirty="0">
                <a:latin typeface="Calibri" charset="0"/>
                <a:ea typeface="ＭＳ Ｐゴシック" charset="0"/>
              </a:rPr>
              <a:t/>
            </a:r>
            <a:br>
              <a:rPr lang="en-US" sz="2800" b="1" dirty="0">
                <a:latin typeface="Calibri" charset="0"/>
                <a:ea typeface="ＭＳ Ｐゴシック" charset="0"/>
              </a:rPr>
            </a:br>
            <a:r>
              <a:rPr lang="en-US" sz="2800" b="1" dirty="0">
                <a:latin typeface="Calibri" charset="0"/>
                <a:ea typeface="ＭＳ Ｐゴシック" charset="0"/>
              </a:rPr>
              <a:t>: importance of cost management</a:t>
            </a:r>
            <a:endParaRPr lang="en-US" sz="2800" dirty="0">
              <a:latin typeface="Arial Bold" charset="0"/>
              <a:ea typeface="ＭＳ Ｐゴシック" charset="0"/>
            </a:endParaRPr>
          </a:p>
        </p:txBody>
      </p:sp>
      <p:sp>
        <p:nvSpPr>
          <p:cNvPr id="23553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755576" y="2420888"/>
            <a:ext cx="7354887" cy="31683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2000" dirty="0">
                <a:latin typeface="Calibri" charset="0"/>
                <a:ea typeface="ＭＳ Ｐゴシック" charset="0"/>
              </a:rPr>
              <a:t>Different procurement systems</a:t>
            </a:r>
          </a:p>
          <a:p>
            <a:pPr marL="708025" lvl="2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1600" dirty="0">
                <a:latin typeface="Calibri" charset="0"/>
                <a:ea typeface="ＭＳ Ｐゴシック" charset="0"/>
              </a:rPr>
              <a:t>Separated systems</a:t>
            </a:r>
          </a:p>
          <a:p>
            <a:pPr marL="708025" lvl="2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1600" dirty="0">
                <a:latin typeface="Calibri" charset="0"/>
                <a:ea typeface="ＭＳ Ｐゴシック" charset="0"/>
              </a:rPr>
              <a:t>Integrated systems</a:t>
            </a:r>
          </a:p>
          <a:p>
            <a:pPr marL="342900" lvl="1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2000" dirty="0">
                <a:latin typeface="Calibri" charset="0"/>
                <a:ea typeface="ＭＳ Ｐゴシック" charset="0"/>
              </a:rPr>
              <a:t>Construction process management</a:t>
            </a:r>
          </a:p>
          <a:p>
            <a:pPr marL="708025" lvl="2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1600" dirty="0">
                <a:latin typeface="Calibri" charset="0"/>
                <a:ea typeface="ＭＳ Ｐゴシック" charset="0"/>
              </a:rPr>
              <a:t>RIBA plan of work</a:t>
            </a:r>
          </a:p>
          <a:p>
            <a:pPr marL="708025" lvl="2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1600" dirty="0">
                <a:latin typeface="Calibri" charset="0"/>
                <a:ea typeface="ＭＳ Ｐゴシック" charset="0"/>
              </a:rPr>
              <a:t>OGC gateway</a:t>
            </a:r>
          </a:p>
          <a:p>
            <a:pPr marL="708025" lvl="2" indent="-342900" eaLnBrk="1" hangingPunct="1">
              <a:lnSpc>
                <a:spcPct val="130000"/>
              </a:lnSpc>
              <a:buFontTx/>
              <a:buChar char="•"/>
            </a:pPr>
            <a:r>
              <a:rPr lang="en-GB" sz="1600" dirty="0">
                <a:latin typeface="Calibri" charset="0"/>
                <a:ea typeface="ＭＳ Ｐゴシック" charset="0"/>
              </a:rPr>
              <a:t>Process protocol</a:t>
            </a:r>
          </a:p>
          <a:p>
            <a:pPr marL="0" indent="0" eaLnBrk="1" hangingPunct="1">
              <a:lnSpc>
                <a:spcPct val="90000"/>
              </a:lnSpc>
              <a:buFontTx/>
              <a:buChar char="•"/>
            </a:pPr>
            <a:endParaRPr lang="en-GB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C8358F-8EA4-8245-A2E2-7A9F6CD49FDD}" type="slidenum">
              <a:rPr lang="en-GB" sz="18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GB" sz="18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29600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>
                <a:latin typeface="Calibri" charset="0"/>
                <a:ea typeface="+mj-ea"/>
                <a:cs typeface="+mj-cs"/>
              </a:rPr>
              <a:t>RIBA plan of work in detail</a:t>
            </a:r>
            <a:endParaRPr lang="en-GB" dirty="0">
              <a:latin typeface="Calibri" charset="0"/>
              <a:ea typeface="+mj-ea"/>
              <a:cs typeface="+mj-cs"/>
            </a:endParaRP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388350" y="6356350"/>
            <a:ext cx="2984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1F06FB-9310-2A44-B73B-AB7BE37B428F}" type="slidenum">
              <a:rPr lang="en-GB" sz="18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GB" sz="18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457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16114"/>
            <a:ext cx="3672210" cy="395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12"/>
          <p:cNvSpPr txBox="1">
            <a:spLocks noChangeArrowheads="1"/>
          </p:cNvSpPr>
          <p:nvPr/>
        </p:nvSpPr>
        <p:spPr bwMode="auto">
          <a:xfrm>
            <a:off x="6732588" y="6308725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(RIBA, 2007)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539750" y="1052513"/>
            <a:ext cx="8175625" cy="147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 Bold" charset="0"/>
                <a:ea typeface="ＭＳ Ｐゴシック" charset="0"/>
              </a:rPr>
              <a:t>Cost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133600"/>
            <a:ext cx="7775575" cy="39592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Cost of construction needs to be managed properly both within the design phase and the construction phase.</a:t>
            </a:r>
          </a:p>
          <a:p>
            <a:pPr eaLnBrk="1" hangingPunct="1">
              <a:defRPr/>
            </a:pPr>
            <a:r>
              <a:rPr lang="en-US" dirty="0" smtClean="0"/>
              <a:t>“Cost management” is a function of “</a:t>
            </a:r>
            <a:r>
              <a:rPr lang="en-US" b="1" dirty="0" smtClean="0"/>
              <a:t>cost planning</a:t>
            </a:r>
            <a:r>
              <a:rPr lang="en-US" dirty="0" smtClean="0"/>
              <a:t>” and “</a:t>
            </a:r>
            <a:r>
              <a:rPr lang="en-US" b="1" dirty="0" smtClean="0"/>
              <a:t>cost controlling</a:t>
            </a:r>
            <a:r>
              <a:rPr lang="en-US" dirty="0" smtClean="0"/>
              <a:t>” processes</a:t>
            </a:r>
          </a:p>
          <a:p>
            <a:pPr eaLnBrk="1" hangingPunct="1">
              <a:defRPr/>
            </a:pPr>
            <a:r>
              <a:rPr lang="en-US" dirty="0" smtClean="0"/>
              <a:t>Like in many management systems, what is measured will get managed  </a:t>
            </a:r>
          </a:p>
          <a:p>
            <a:pPr eaLnBrk="1" hangingPunct="1">
              <a:defRPr/>
            </a:pPr>
            <a:r>
              <a:rPr lang="en-US" b="1" dirty="0" smtClean="0"/>
              <a:t>Cost planning</a:t>
            </a:r>
            <a:r>
              <a:rPr lang="en-US" dirty="0" smtClean="0"/>
              <a:t> is generally the process of establishing cost targets </a:t>
            </a:r>
          </a:p>
          <a:p>
            <a:pPr eaLnBrk="1" hangingPunct="1">
              <a:defRPr/>
            </a:pPr>
            <a:r>
              <a:rPr lang="en-US" b="1" dirty="0" smtClean="0"/>
              <a:t>Cost controlling </a:t>
            </a:r>
            <a:r>
              <a:rPr lang="en-US" dirty="0" smtClean="0"/>
              <a:t>is the process of controlling the project costs within the established target costs</a:t>
            </a:r>
          </a:p>
          <a:p>
            <a:pPr eaLnBrk="1" hangingPunct="1">
              <a:defRPr/>
            </a:pPr>
            <a:r>
              <a:rPr lang="en-US" b="1" dirty="0" smtClean="0"/>
              <a:t>Cost analysis</a:t>
            </a:r>
            <a:r>
              <a:rPr lang="en-US" dirty="0" smtClean="0"/>
              <a:t> is a record of how cost has been distributed over the elements of the building (prepared after receiving the tender information)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D74DD-0A5A-BD40-BA50-05D1BF0EC6A5}" type="slidenum">
              <a:rPr lang="en-GB" sz="1800"/>
              <a:pPr eaLnBrk="1" hangingPunct="1"/>
              <a:t>7</a:t>
            </a:fld>
            <a:endParaRPr lang="en-GB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 bwMode="auto">
          <a:xfrm>
            <a:off x="468313" y="908050"/>
            <a:ext cx="8175625" cy="1404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 Bold" charset="0"/>
                <a:ea typeface="ＭＳ Ｐゴシック" charset="0"/>
              </a:rPr>
              <a:t>Pre contract cost management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15A89A-5E0C-A645-B71B-399192FB974D}" type="slidenum">
              <a:rPr lang="en-GB" sz="1800"/>
              <a:pPr eaLnBrk="1" hangingPunct="1"/>
              <a:t>8</a:t>
            </a:fld>
            <a:endParaRPr lang="en-GB" sz="1800"/>
          </a:p>
        </p:txBody>
      </p:sp>
      <p:pic>
        <p:nvPicPr>
          <p:cNvPr id="2867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57924">
            <a:off x="2882309" y="1352109"/>
            <a:ext cx="3790668" cy="485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8"/>
          <p:cNvSpPr txBox="1">
            <a:spLocks noChangeArrowheads="1"/>
          </p:cNvSpPr>
          <p:nvPr/>
        </p:nvSpPr>
        <p:spPr bwMode="auto">
          <a:xfrm>
            <a:off x="107504" y="5517232"/>
            <a:ext cx="15841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(</a:t>
            </a:r>
            <a:r>
              <a:rPr lang="en-US" sz="1400" dirty="0" err="1"/>
              <a:t>Cartlidge</a:t>
            </a:r>
            <a:r>
              <a:rPr lang="en-US" sz="1400" dirty="0"/>
              <a:t>, 2009)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539750" y="1052513"/>
            <a:ext cx="8175625" cy="1476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 Bold" charset="0"/>
                <a:ea typeface="ＭＳ Ｐゴシック" charset="0"/>
              </a:rPr>
              <a:t>Cost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989138"/>
            <a:ext cx="7848600" cy="3743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Came to prominence during 70’s as a result of the demand for a rigorous and accurate pre-contract costing process  </a:t>
            </a:r>
          </a:p>
          <a:p>
            <a:pPr eaLnBrk="1" hangingPunct="1">
              <a:defRPr/>
            </a:pPr>
            <a:r>
              <a:rPr lang="en-US" dirty="0" smtClean="0"/>
              <a:t>Introduced in 1972, Building Bulletin (4), Department of Education and Science    </a:t>
            </a:r>
          </a:p>
          <a:p>
            <a:pPr eaLnBrk="1" hangingPunct="1">
              <a:defRPr/>
            </a:pPr>
            <a:r>
              <a:rPr lang="en-US" dirty="0" smtClean="0"/>
              <a:t>Often follow the standard list of elements developed by BCIS (currently in transition to NRM) </a:t>
            </a:r>
            <a:endParaRPr lang="en-US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51A506-AABC-5242-97D3-A00E907E3DB6}" type="slidenum">
              <a:rPr lang="en-GB" sz="1800"/>
              <a:pPr eaLnBrk="1" hangingPunct="1"/>
              <a:t>9</a:t>
            </a:fld>
            <a:endParaRPr lang="en-GB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obe">
  <a:themeElements>
    <a:clrScheme name="sob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White">
  <a:themeElements>
    <a:clrScheme name="3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White">
  <a:themeElements>
    <a:clrScheme name="5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White">
  <a:themeElements>
    <a:clrScheme name="6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White">
  <a:themeElements>
    <a:clrScheme name="7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White">
  <a:themeElements>
    <a:clrScheme name="8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White">
  <a:themeElements>
    <a:clrScheme name="4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M_University_of_Huddersfield (1)">
  <a:themeElements>
    <a:clrScheme name="dectemplat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ctemplat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ctemplat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template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template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template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template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template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template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nk">
  <a:themeElements>
    <a:clrScheme name="Pi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i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ink">
  <a:themeElements>
    <a:clrScheme name="1_Pi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i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White">
  <a:themeElements>
    <a:clrScheme name="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White">
  <a:themeElements>
    <a:clrScheme name="1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White">
  <a:themeElements>
    <a:clrScheme name="2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659</Words>
  <Application>Microsoft Macintosh PowerPoint</Application>
  <PresentationFormat>On-screen Show (4:3)</PresentationFormat>
  <Paragraphs>119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sobe</vt:lpstr>
      <vt:lpstr>4_White</vt:lpstr>
      <vt:lpstr>BM_University_of_Huddersfield (1)</vt:lpstr>
      <vt:lpstr>Pink</vt:lpstr>
      <vt:lpstr>1_Pink</vt:lpstr>
      <vt:lpstr>Green</vt:lpstr>
      <vt:lpstr>White</vt:lpstr>
      <vt:lpstr>1_White</vt:lpstr>
      <vt:lpstr>2_White</vt:lpstr>
      <vt:lpstr>3_White</vt:lpstr>
      <vt:lpstr>5_White</vt:lpstr>
      <vt:lpstr>6_White</vt:lpstr>
      <vt:lpstr>7_White</vt:lpstr>
      <vt:lpstr>8_White</vt:lpstr>
      <vt:lpstr>MS Org Chart</vt:lpstr>
      <vt:lpstr>PowerPoint Presentation</vt:lpstr>
      <vt:lpstr>This Week….</vt:lpstr>
      <vt:lpstr>PowerPoint Presentation</vt:lpstr>
      <vt:lpstr>Client’s priorities</vt:lpstr>
      <vt:lpstr>The design and construction process : importance of cost management</vt:lpstr>
      <vt:lpstr>RIBA plan of work in detail</vt:lpstr>
      <vt:lpstr>Cost management</vt:lpstr>
      <vt:lpstr>Pre contract cost management</vt:lpstr>
      <vt:lpstr>Cost Planning</vt:lpstr>
      <vt:lpstr>Cost Planning</vt:lpstr>
      <vt:lpstr>Cost Significant Elements </vt:lpstr>
      <vt:lpstr>Methods of Preliminary Estimating</vt:lpstr>
      <vt:lpstr>Unit Method</vt:lpstr>
      <vt:lpstr>Unit Method -Advantages &amp; Disadvantages</vt:lpstr>
      <vt:lpstr>Superficial Area Method</vt:lpstr>
      <vt:lpstr>Advantages</vt:lpstr>
      <vt:lpstr>Approximate Quantities</vt:lpstr>
      <vt:lpstr>Elemental Estimating</vt:lpstr>
      <vt:lpstr> Next Week…</vt:lpstr>
    </vt:vector>
  </TitlesOfParts>
  <Company>School of the Built Environment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Chaminda</dc:creator>
  <cp:lastModifiedBy>Kaushal Keraminiyage</cp:lastModifiedBy>
  <cp:revision>161</cp:revision>
  <dcterms:created xsi:type="dcterms:W3CDTF">2007-03-01T15:32:19Z</dcterms:created>
  <dcterms:modified xsi:type="dcterms:W3CDTF">2014-10-28T20:52:07Z</dcterms:modified>
</cp:coreProperties>
</file>