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6"/>
  </p:notesMasterIdLst>
  <p:sldIdLst>
    <p:sldId id="256" r:id="rId2"/>
    <p:sldId id="267" r:id="rId3"/>
    <p:sldId id="258" r:id="rId4"/>
    <p:sldId id="259" r:id="rId5"/>
    <p:sldId id="276" r:id="rId6"/>
    <p:sldId id="269" r:id="rId7"/>
    <p:sldId id="275" r:id="rId8"/>
    <p:sldId id="274" r:id="rId9"/>
    <p:sldId id="261" r:id="rId10"/>
    <p:sldId id="283" r:id="rId11"/>
    <p:sldId id="286" r:id="rId12"/>
    <p:sldId id="284" r:id="rId13"/>
    <p:sldId id="270" r:id="rId14"/>
    <p:sldId id="262" r:id="rId15"/>
    <p:sldId id="263" r:id="rId16"/>
    <p:sldId id="280" r:id="rId17"/>
    <p:sldId id="281" r:id="rId18"/>
    <p:sldId id="279" r:id="rId19"/>
    <p:sldId id="285" r:id="rId20"/>
    <p:sldId id="282" r:id="rId21"/>
    <p:sldId id="277" r:id="rId22"/>
    <p:sldId id="272" r:id="rId23"/>
    <p:sldId id="287" r:id="rId24"/>
    <p:sldId id="266" r:id="rId25"/>
  </p:sldIdLst>
  <p:sldSz cx="9144000" cy="5143500" type="screen16x9"/>
  <p:notesSz cx="6858000" cy="9144000"/>
  <p:embeddedFontLst>
    <p:embeddedFont>
      <p:font typeface="Average" panose="020B0604020202020204" charset="0"/>
      <p:regular r:id="rId27"/>
    </p:embeddedFont>
    <p:embeddedFont>
      <p:font typeface="Calibri Light" panose="020F0302020204030204" pitchFamily="34" charset="0"/>
      <p:regular r:id="rId28"/>
      <p:italic r:id="rId29"/>
    </p:embeddedFont>
    <p:embeddedFont>
      <p:font typeface="Goudy Old Style" panose="02020502050305020303" pitchFamily="18" charset="0"/>
      <p:regular r:id="rId30"/>
      <p:bold r:id="rId31"/>
      <p:italic r:id="rId32"/>
    </p:embeddedFont>
    <p:embeddedFont>
      <p:font typeface="Cambria Math" panose="02040503050406030204" pitchFamily="18" charset="0"/>
      <p:regular r:id="rId33"/>
    </p:embeddedFont>
    <p:embeddedFont>
      <p:font typeface="Calibri" panose="020F050202020403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48" autoAdjust="0"/>
  </p:normalViewPr>
  <p:slideViewPr>
    <p:cSldViewPr snapToGrid="0">
      <p:cViewPr varScale="1">
        <p:scale>
          <a:sx n="118" d="100"/>
          <a:sy n="118" d="100"/>
        </p:scale>
        <p:origin x="7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nde\Desktop\performance-tuning-hadoop-ieee\hiveAllConverge.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Hadoop</a:t>
            </a:r>
            <a:r>
              <a:rPr lang="en-IN" baseline="0"/>
              <a:t> Benchmark SPSA convergence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0"/>
          <c:tx>
            <c:strRef>
              <c:f>Sheet1!$C$1</c:f>
              <c:strCache>
                <c:ptCount val="1"/>
                <c:pt idx="0">
                  <c:v>Terasort</c:v>
                </c:pt>
              </c:strCache>
            </c:strRef>
          </c:tx>
          <c:spPr>
            <a:ln w="28575" cap="rnd">
              <a:solidFill>
                <a:schemeClr val="accent3"/>
              </a:solidFill>
              <a:round/>
            </a:ln>
            <a:effectLst/>
          </c:spPr>
          <c:marker>
            <c:symbol val="none"/>
          </c:marker>
          <c:val>
            <c:numRef>
              <c:f>Sheet1!$C$2:$C$33</c:f>
              <c:numCache>
                <c:formatCode>General</c:formatCode>
                <c:ptCount val="32"/>
                <c:pt idx="0">
                  <c:v>508</c:v>
                </c:pt>
                <c:pt idx="1">
                  <c:v>522</c:v>
                </c:pt>
                <c:pt idx="2">
                  <c:v>158</c:v>
                </c:pt>
                <c:pt idx="3">
                  <c:v>183</c:v>
                </c:pt>
                <c:pt idx="4">
                  <c:v>120</c:v>
                </c:pt>
                <c:pt idx="5">
                  <c:v>145</c:v>
                </c:pt>
                <c:pt idx="6">
                  <c:v>158</c:v>
                </c:pt>
                <c:pt idx="7">
                  <c:v>137</c:v>
                </c:pt>
                <c:pt idx="8">
                  <c:v>106</c:v>
                </c:pt>
                <c:pt idx="9">
                  <c:v>126</c:v>
                </c:pt>
                <c:pt idx="10">
                  <c:v>119</c:v>
                </c:pt>
                <c:pt idx="11">
                  <c:v>170</c:v>
                </c:pt>
                <c:pt idx="12">
                  <c:v>126</c:v>
                </c:pt>
                <c:pt idx="13">
                  <c:v>111</c:v>
                </c:pt>
                <c:pt idx="14">
                  <c:v>112</c:v>
                </c:pt>
                <c:pt idx="15">
                  <c:v>114</c:v>
                </c:pt>
                <c:pt idx="16">
                  <c:v>131</c:v>
                </c:pt>
                <c:pt idx="17">
                  <c:v>116</c:v>
                </c:pt>
                <c:pt idx="18">
                  <c:v>144</c:v>
                </c:pt>
                <c:pt idx="19">
                  <c:v>138</c:v>
                </c:pt>
                <c:pt idx="20">
                  <c:v>156</c:v>
                </c:pt>
                <c:pt idx="21">
                  <c:v>131</c:v>
                </c:pt>
                <c:pt idx="22">
                  <c:v>141</c:v>
                </c:pt>
                <c:pt idx="23">
                  <c:v>133</c:v>
                </c:pt>
                <c:pt idx="24">
                  <c:v>112</c:v>
                </c:pt>
                <c:pt idx="25">
                  <c:v>168</c:v>
                </c:pt>
                <c:pt idx="26">
                  <c:v>138</c:v>
                </c:pt>
                <c:pt idx="27">
                  <c:v>121</c:v>
                </c:pt>
                <c:pt idx="28">
                  <c:v>138</c:v>
                </c:pt>
                <c:pt idx="29">
                  <c:v>124</c:v>
                </c:pt>
                <c:pt idx="30">
                  <c:v>111</c:v>
                </c:pt>
                <c:pt idx="31">
                  <c:v>141</c:v>
                </c:pt>
              </c:numCache>
            </c:numRef>
          </c:val>
          <c:smooth val="0"/>
          <c:extLst>
            <c:ext xmlns:c16="http://schemas.microsoft.com/office/drawing/2014/chart" uri="{C3380CC4-5D6E-409C-BE32-E72D297353CC}">
              <c16:uniqueId val="{00000002-00DC-4E07-91D2-04169E7B4813}"/>
            </c:ext>
          </c:extLst>
        </c:ser>
        <c:dLbls>
          <c:showLegendKey val="0"/>
          <c:showVal val="0"/>
          <c:showCatName val="0"/>
          <c:showSerName val="0"/>
          <c:showPercent val="0"/>
          <c:showBubbleSize val="0"/>
        </c:dLbls>
        <c:smooth val="0"/>
        <c:axId val="533457112"/>
        <c:axId val="533458096"/>
      </c:lineChart>
      <c:catAx>
        <c:axId val="5334571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Iteration</a:t>
                </a:r>
                <a:r>
                  <a:rPr lang="en-IN" baseline="0" dirty="0"/>
                  <a:t> Count</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33458096"/>
        <c:crosses val="autoZero"/>
        <c:auto val="1"/>
        <c:lblAlgn val="ctr"/>
        <c:lblOffset val="100"/>
        <c:noMultiLvlLbl val="0"/>
      </c:catAx>
      <c:valAx>
        <c:axId val="533458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Time in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33457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Hive TP-CDS Benchmark</a:t>
            </a:r>
            <a:r>
              <a:rPr lang="en-IN" baseline="0" dirty="0"/>
              <a:t> Convergence</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hiveAllConverge!$A$1</c:f>
              <c:strCache>
                <c:ptCount val="1"/>
                <c:pt idx="0">
                  <c:v>Query 26</c:v>
                </c:pt>
              </c:strCache>
            </c:strRef>
          </c:tx>
          <c:spPr>
            <a:ln w="28575" cap="rnd">
              <a:solidFill>
                <a:schemeClr val="accent1"/>
              </a:solidFill>
              <a:round/>
            </a:ln>
            <a:effectLst/>
          </c:spPr>
          <c:marker>
            <c:symbol val="none"/>
          </c:marker>
          <c:val>
            <c:numRef>
              <c:f>hiveAllConverge!$A$2:$A$63</c:f>
              <c:numCache>
                <c:formatCode>General</c:formatCode>
                <c:ptCount val="62"/>
                <c:pt idx="0">
                  <c:v>795</c:v>
                </c:pt>
                <c:pt idx="1">
                  <c:v>858</c:v>
                </c:pt>
                <c:pt idx="2">
                  <c:v>809</c:v>
                </c:pt>
                <c:pt idx="3">
                  <c:v>290</c:v>
                </c:pt>
                <c:pt idx="4">
                  <c:v>267</c:v>
                </c:pt>
                <c:pt idx="5">
                  <c:v>298</c:v>
                </c:pt>
                <c:pt idx="6">
                  <c:v>281</c:v>
                </c:pt>
                <c:pt idx="7">
                  <c:v>272</c:v>
                </c:pt>
                <c:pt idx="8">
                  <c:v>279</c:v>
                </c:pt>
                <c:pt idx="9">
                  <c:v>299</c:v>
                </c:pt>
                <c:pt idx="10">
                  <c:v>247</c:v>
                </c:pt>
                <c:pt idx="11">
                  <c:v>321</c:v>
                </c:pt>
                <c:pt idx="12">
                  <c:v>254</c:v>
                </c:pt>
                <c:pt idx="13">
                  <c:v>345</c:v>
                </c:pt>
                <c:pt idx="14">
                  <c:v>272</c:v>
                </c:pt>
                <c:pt idx="15">
                  <c:v>281</c:v>
                </c:pt>
                <c:pt idx="16">
                  <c:v>284</c:v>
                </c:pt>
                <c:pt idx="17">
                  <c:v>265</c:v>
                </c:pt>
                <c:pt idx="18">
                  <c:v>266</c:v>
                </c:pt>
                <c:pt idx="19">
                  <c:v>292</c:v>
                </c:pt>
                <c:pt idx="20">
                  <c:v>301</c:v>
                </c:pt>
                <c:pt idx="21">
                  <c:v>331</c:v>
                </c:pt>
                <c:pt idx="22">
                  <c:v>281</c:v>
                </c:pt>
                <c:pt idx="23">
                  <c:v>318</c:v>
                </c:pt>
                <c:pt idx="24">
                  <c:v>260</c:v>
                </c:pt>
                <c:pt idx="25">
                  <c:v>270</c:v>
                </c:pt>
                <c:pt idx="26">
                  <c:v>279</c:v>
                </c:pt>
                <c:pt idx="27">
                  <c:v>303</c:v>
                </c:pt>
                <c:pt idx="28">
                  <c:v>255</c:v>
                </c:pt>
                <c:pt idx="29">
                  <c:v>285</c:v>
                </c:pt>
                <c:pt idx="30">
                  <c:v>306</c:v>
                </c:pt>
                <c:pt idx="31">
                  <c:v>295</c:v>
                </c:pt>
                <c:pt idx="32">
                  <c:v>272</c:v>
                </c:pt>
                <c:pt idx="33">
                  <c:v>289</c:v>
                </c:pt>
                <c:pt idx="34">
                  <c:v>263</c:v>
                </c:pt>
                <c:pt idx="35">
                  <c:v>282</c:v>
                </c:pt>
                <c:pt idx="36">
                  <c:v>271</c:v>
                </c:pt>
                <c:pt idx="37">
                  <c:v>284</c:v>
                </c:pt>
                <c:pt idx="38">
                  <c:v>248</c:v>
                </c:pt>
                <c:pt idx="39">
                  <c:v>341</c:v>
                </c:pt>
                <c:pt idx="40">
                  <c:v>276</c:v>
                </c:pt>
                <c:pt idx="41">
                  <c:v>279</c:v>
                </c:pt>
                <c:pt idx="42">
                  <c:v>255</c:v>
                </c:pt>
                <c:pt idx="43">
                  <c:v>321</c:v>
                </c:pt>
                <c:pt idx="44">
                  <c:v>282</c:v>
                </c:pt>
                <c:pt idx="45">
                  <c:v>289</c:v>
                </c:pt>
                <c:pt idx="46">
                  <c:v>270</c:v>
                </c:pt>
                <c:pt idx="47">
                  <c:v>346</c:v>
                </c:pt>
                <c:pt idx="48">
                  <c:v>268</c:v>
                </c:pt>
                <c:pt idx="49">
                  <c:v>287</c:v>
                </c:pt>
                <c:pt idx="50">
                  <c:v>281</c:v>
                </c:pt>
                <c:pt idx="51">
                  <c:v>310</c:v>
                </c:pt>
                <c:pt idx="52">
                  <c:v>278</c:v>
                </c:pt>
                <c:pt idx="53">
                  <c:v>333</c:v>
                </c:pt>
                <c:pt idx="54">
                  <c:v>260</c:v>
                </c:pt>
                <c:pt idx="55">
                  <c:v>334</c:v>
                </c:pt>
                <c:pt idx="56">
                  <c:v>282</c:v>
                </c:pt>
                <c:pt idx="57">
                  <c:v>273</c:v>
                </c:pt>
                <c:pt idx="58">
                  <c:v>275</c:v>
                </c:pt>
                <c:pt idx="59">
                  <c:v>288</c:v>
                </c:pt>
                <c:pt idx="60">
                  <c:v>287</c:v>
                </c:pt>
                <c:pt idx="61">
                  <c:v>324</c:v>
                </c:pt>
              </c:numCache>
            </c:numRef>
          </c:val>
          <c:smooth val="0"/>
          <c:extLst>
            <c:ext xmlns:c16="http://schemas.microsoft.com/office/drawing/2014/chart" uri="{C3380CC4-5D6E-409C-BE32-E72D297353CC}">
              <c16:uniqueId val="{00000000-DF6F-42CB-846C-0B05B258CC3F}"/>
            </c:ext>
          </c:extLst>
        </c:ser>
        <c:ser>
          <c:idx val="1"/>
          <c:order val="1"/>
          <c:tx>
            <c:strRef>
              <c:f>hiveAllConverge!$B$1</c:f>
              <c:strCache>
                <c:ptCount val="1"/>
                <c:pt idx="0">
                  <c:v>Query 63</c:v>
                </c:pt>
              </c:strCache>
            </c:strRef>
          </c:tx>
          <c:spPr>
            <a:ln w="28575" cap="rnd">
              <a:solidFill>
                <a:schemeClr val="accent2"/>
              </a:solidFill>
              <a:round/>
            </a:ln>
            <a:effectLst/>
          </c:spPr>
          <c:marker>
            <c:symbol val="none"/>
          </c:marker>
          <c:val>
            <c:numRef>
              <c:f>hiveAllConverge!$B$2:$B$63</c:f>
              <c:numCache>
                <c:formatCode>General</c:formatCode>
                <c:ptCount val="62"/>
                <c:pt idx="0">
                  <c:v>998</c:v>
                </c:pt>
                <c:pt idx="1">
                  <c:v>1076</c:v>
                </c:pt>
                <c:pt idx="2">
                  <c:v>1120</c:v>
                </c:pt>
                <c:pt idx="3">
                  <c:v>365</c:v>
                </c:pt>
                <c:pt idx="4">
                  <c:v>339</c:v>
                </c:pt>
                <c:pt idx="5">
                  <c:v>365</c:v>
                </c:pt>
                <c:pt idx="6">
                  <c:v>340</c:v>
                </c:pt>
                <c:pt idx="7">
                  <c:v>344</c:v>
                </c:pt>
                <c:pt idx="8">
                  <c:v>352</c:v>
                </c:pt>
                <c:pt idx="9">
                  <c:v>347</c:v>
                </c:pt>
                <c:pt idx="10">
                  <c:v>444</c:v>
                </c:pt>
                <c:pt idx="11">
                  <c:v>333</c:v>
                </c:pt>
                <c:pt idx="12">
                  <c:v>353</c:v>
                </c:pt>
                <c:pt idx="13">
                  <c:v>387</c:v>
                </c:pt>
                <c:pt idx="14">
                  <c:v>346</c:v>
                </c:pt>
                <c:pt idx="15">
                  <c:v>337</c:v>
                </c:pt>
                <c:pt idx="16">
                  <c:v>361</c:v>
                </c:pt>
                <c:pt idx="17">
                  <c:v>356</c:v>
                </c:pt>
                <c:pt idx="18">
                  <c:v>372</c:v>
                </c:pt>
                <c:pt idx="19">
                  <c:v>336</c:v>
                </c:pt>
                <c:pt idx="20">
                  <c:v>381</c:v>
                </c:pt>
                <c:pt idx="21">
                  <c:v>361</c:v>
                </c:pt>
                <c:pt idx="22">
                  <c:v>393</c:v>
                </c:pt>
                <c:pt idx="23">
                  <c:v>340</c:v>
                </c:pt>
                <c:pt idx="24">
                  <c:v>369</c:v>
                </c:pt>
                <c:pt idx="25">
                  <c:v>361</c:v>
                </c:pt>
                <c:pt idx="26">
                  <c:v>355</c:v>
                </c:pt>
                <c:pt idx="27">
                  <c:v>336</c:v>
                </c:pt>
                <c:pt idx="28">
                  <c:v>372</c:v>
                </c:pt>
                <c:pt idx="29">
                  <c:v>340</c:v>
                </c:pt>
                <c:pt idx="30">
                  <c:v>352</c:v>
                </c:pt>
                <c:pt idx="31">
                  <c:v>355</c:v>
                </c:pt>
                <c:pt idx="32">
                  <c:v>368</c:v>
                </c:pt>
                <c:pt idx="33">
                  <c:v>358</c:v>
                </c:pt>
                <c:pt idx="34">
                  <c:v>377</c:v>
                </c:pt>
                <c:pt idx="35">
                  <c:v>340</c:v>
                </c:pt>
                <c:pt idx="36">
                  <c:v>344</c:v>
                </c:pt>
                <c:pt idx="37">
                  <c:v>342</c:v>
                </c:pt>
                <c:pt idx="38">
                  <c:v>357</c:v>
                </c:pt>
                <c:pt idx="39">
                  <c:v>354</c:v>
                </c:pt>
                <c:pt idx="40">
                  <c:v>334</c:v>
                </c:pt>
                <c:pt idx="41">
                  <c:v>352</c:v>
                </c:pt>
                <c:pt idx="42">
                  <c:v>361</c:v>
                </c:pt>
                <c:pt idx="43">
                  <c:v>369</c:v>
                </c:pt>
                <c:pt idx="44">
                  <c:v>349</c:v>
                </c:pt>
                <c:pt idx="45">
                  <c:v>355</c:v>
                </c:pt>
                <c:pt idx="46">
                  <c:v>358</c:v>
                </c:pt>
                <c:pt idx="47">
                  <c:v>351</c:v>
                </c:pt>
                <c:pt idx="48">
                  <c:v>374</c:v>
                </c:pt>
                <c:pt idx="49">
                  <c:v>344</c:v>
                </c:pt>
                <c:pt idx="50">
                  <c:v>341</c:v>
                </c:pt>
                <c:pt idx="51">
                  <c:v>374</c:v>
                </c:pt>
                <c:pt idx="52">
                  <c:v>363</c:v>
                </c:pt>
                <c:pt idx="53">
                  <c:v>343</c:v>
                </c:pt>
                <c:pt idx="54">
                  <c:v>396</c:v>
                </c:pt>
                <c:pt idx="55">
                  <c:v>337</c:v>
                </c:pt>
                <c:pt idx="56">
                  <c:v>344</c:v>
                </c:pt>
                <c:pt idx="57">
                  <c:v>348</c:v>
                </c:pt>
                <c:pt idx="58">
                  <c:v>349</c:v>
                </c:pt>
                <c:pt idx="59">
                  <c:v>346</c:v>
                </c:pt>
                <c:pt idx="60">
                  <c:v>372</c:v>
                </c:pt>
                <c:pt idx="61">
                  <c:v>360</c:v>
                </c:pt>
              </c:numCache>
            </c:numRef>
          </c:val>
          <c:smooth val="0"/>
          <c:extLst>
            <c:ext xmlns:c16="http://schemas.microsoft.com/office/drawing/2014/chart" uri="{C3380CC4-5D6E-409C-BE32-E72D297353CC}">
              <c16:uniqueId val="{00000001-DF6F-42CB-846C-0B05B258CC3F}"/>
            </c:ext>
          </c:extLst>
        </c:ser>
        <c:ser>
          <c:idx val="2"/>
          <c:order val="2"/>
          <c:tx>
            <c:strRef>
              <c:f>hiveAllConverge!$C$1</c:f>
              <c:strCache>
                <c:ptCount val="1"/>
                <c:pt idx="0">
                  <c:v>Query 60</c:v>
                </c:pt>
              </c:strCache>
            </c:strRef>
          </c:tx>
          <c:spPr>
            <a:ln w="28575" cap="rnd">
              <a:solidFill>
                <a:schemeClr val="accent3"/>
              </a:solidFill>
              <a:round/>
            </a:ln>
            <a:effectLst/>
          </c:spPr>
          <c:marker>
            <c:symbol val="none"/>
          </c:marker>
          <c:val>
            <c:numRef>
              <c:f>hiveAllConverge!$C$2:$C$63</c:f>
              <c:numCache>
                <c:formatCode>General</c:formatCode>
                <c:ptCount val="62"/>
                <c:pt idx="0">
                  <c:v>578</c:v>
                </c:pt>
                <c:pt idx="1">
                  <c:v>505</c:v>
                </c:pt>
                <c:pt idx="2">
                  <c:v>480</c:v>
                </c:pt>
                <c:pt idx="3">
                  <c:v>418</c:v>
                </c:pt>
                <c:pt idx="4">
                  <c:v>425</c:v>
                </c:pt>
                <c:pt idx="5">
                  <c:v>443</c:v>
                </c:pt>
                <c:pt idx="6">
                  <c:v>412</c:v>
                </c:pt>
                <c:pt idx="7">
                  <c:v>441</c:v>
                </c:pt>
                <c:pt idx="8">
                  <c:v>440</c:v>
                </c:pt>
                <c:pt idx="9">
                  <c:v>446</c:v>
                </c:pt>
                <c:pt idx="10">
                  <c:v>456</c:v>
                </c:pt>
                <c:pt idx="11">
                  <c:v>452</c:v>
                </c:pt>
                <c:pt idx="12">
                  <c:v>443</c:v>
                </c:pt>
                <c:pt idx="13">
                  <c:v>466</c:v>
                </c:pt>
                <c:pt idx="14">
                  <c:v>462</c:v>
                </c:pt>
                <c:pt idx="15">
                  <c:v>454</c:v>
                </c:pt>
                <c:pt idx="16">
                  <c:v>431</c:v>
                </c:pt>
                <c:pt idx="17">
                  <c:v>447</c:v>
                </c:pt>
                <c:pt idx="18">
                  <c:v>414</c:v>
                </c:pt>
                <c:pt idx="19">
                  <c:v>433</c:v>
                </c:pt>
                <c:pt idx="20">
                  <c:v>455</c:v>
                </c:pt>
                <c:pt idx="21">
                  <c:v>451</c:v>
                </c:pt>
                <c:pt idx="22">
                  <c:v>508</c:v>
                </c:pt>
                <c:pt idx="23">
                  <c:v>438</c:v>
                </c:pt>
                <c:pt idx="24">
                  <c:v>441</c:v>
                </c:pt>
                <c:pt idx="25">
                  <c:v>459</c:v>
                </c:pt>
                <c:pt idx="26">
                  <c:v>470</c:v>
                </c:pt>
                <c:pt idx="27">
                  <c:v>444</c:v>
                </c:pt>
                <c:pt idx="28">
                  <c:v>443</c:v>
                </c:pt>
                <c:pt idx="29">
                  <c:v>438</c:v>
                </c:pt>
                <c:pt idx="30">
                  <c:v>443</c:v>
                </c:pt>
                <c:pt idx="31">
                  <c:v>448</c:v>
                </c:pt>
                <c:pt idx="32">
                  <c:v>441</c:v>
                </c:pt>
                <c:pt idx="33">
                  <c:v>463</c:v>
                </c:pt>
                <c:pt idx="34">
                  <c:v>440</c:v>
                </c:pt>
                <c:pt idx="35">
                  <c:v>471</c:v>
                </c:pt>
                <c:pt idx="36">
                  <c:v>464</c:v>
                </c:pt>
                <c:pt idx="37">
                  <c:v>443</c:v>
                </c:pt>
                <c:pt idx="38">
                  <c:v>434</c:v>
                </c:pt>
                <c:pt idx="39">
                  <c:v>460</c:v>
                </c:pt>
                <c:pt idx="40">
                  <c:v>444</c:v>
                </c:pt>
                <c:pt idx="41">
                  <c:v>422</c:v>
                </c:pt>
                <c:pt idx="42">
                  <c:v>441</c:v>
                </c:pt>
                <c:pt idx="43">
                  <c:v>458</c:v>
                </c:pt>
                <c:pt idx="44">
                  <c:v>418</c:v>
                </c:pt>
                <c:pt idx="45">
                  <c:v>447</c:v>
                </c:pt>
                <c:pt idx="46">
                  <c:v>426</c:v>
                </c:pt>
                <c:pt idx="47">
                  <c:v>434</c:v>
                </c:pt>
                <c:pt idx="48">
                  <c:v>459</c:v>
                </c:pt>
                <c:pt idx="49">
                  <c:v>450</c:v>
                </c:pt>
                <c:pt idx="50">
                  <c:v>454</c:v>
                </c:pt>
                <c:pt idx="51">
                  <c:v>474</c:v>
                </c:pt>
                <c:pt idx="52">
                  <c:v>428</c:v>
                </c:pt>
                <c:pt idx="53">
                  <c:v>442</c:v>
                </c:pt>
                <c:pt idx="54">
                  <c:v>454</c:v>
                </c:pt>
                <c:pt idx="55">
                  <c:v>449</c:v>
                </c:pt>
                <c:pt idx="56">
                  <c:v>447</c:v>
                </c:pt>
                <c:pt idx="57">
                  <c:v>440</c:v>
                </c:pt>
                <c:pt idx="58">
                  <c:v>444</c:v>
                </c:pt>
                <c:pt idx="59">
                  <c:v>462</c:v>
                </c:pt>
                <c:pt idx="60">
                  <c:v>439</c:v>
                </c:pt>
                <c:pt idx="61">
                  <c:v>447</c:v>
                </c:pt>
              </c:numCache>
            </c:numRef>
          </c:val>
          <c:smooth val="0"/>
          <c:extLst>
            <c:ext xmlns:c16="http://schemas.microsoft.com/office/drawing/2014/chart" uri="{C3380CC4-5D6E-409C-BE32-E72D297353CC}">
              <c16:uniqueId val="{00000002-DF6F-42CB-846C-0B05B258CC3F}"/>
            </c:ext>
          </c:extLst>
        </c:ser>
        <c:ser>
          <c:idx val="3"/>
          <c:order val="3"/>
          <c:tx>
            <c:strRef>
              <c:f>hiveAllConverge!$D$1</c:f>
              <c:strCache>
                <c:ptCount val="1"/>
                <c:pt idx="0">
                  <c:v>Query 56</c:v>
                </c:pt>
              </c:strCache>
            </c:strRef>
          </c:tx>
          <c:spPr>
            <a:ln w="28575" cap="rnd">
              <a:solidFill>
                <a:schemeClr val="accent4"/>
              </a:solidFill>
              <a:round/>
            </a:ln>
            <a:effectLst/>
          </c:spPr>
          <c:marker>
            <c:symbol val="none"/>
          </c:marker>
          <c:val>
            <c:numRef>
              <c:f>hiveAllConverge!$D$2:$D$63</c:f>
              <c:numCache>
                <c:formatCode>General</c:formatCode>
                <c:ptCount val="62"/>
                <c:pt idx="0">
                  <c:v>539</c:v>
                </c:pt>
                <c:pt idx="1">
                  <c:v>463</c:v>
                </c:pt>
                <c:pt idx="2">
                  <c:v>445</c:v>
                </c:pt>
                <c:pt idx="3">
                  <c:v>417</c:v>
                </c:pt>
                <c:pt idx="4">
                  <c:v>460</c:v>
                </c:pt>
                <c:pt idx="5">
                  <c:v>414</c:v>
                </c:pt>
                <c:pt idx="6">
                  <c:v>428</c:v>
                </c:pt>
                <c:pt idx="7">
                  <c:v>448</c:v>
                </c:pt>
                <c:pt idx="8">
                  <c:v>424</c:v>
                </c:pt>
                <c:pt idx="9">
                  <c:v>418</c:v>
                </c:pt>
                <c:pt idx="10">
                  <c:v>412</c:v>
                </c:pt>
                <c:pt idx="11">
                  <c:v>439</c:v>
                </c:pt>
                <c:pt idx="12">
                  <c:v>416</c:v>
                </c:pt>
                <c:pt idx="13">
                  <c:v>402</c:v>
                </c:pt>
                <c:pt idx="14">
                  <c:v>446</c:v>
                </c:pt>
                <c:pt idx="15">
                  <c:v>434</c:v>
                </c:pt>
                <c:pt idx="16">
                  <c:v>424</c:v>
                </c:pt>
                <c:pt idx="17">
                  <c:v>457</c:v>
                </c:pt>
                <c:pt idx="18">
                  <c:v>446</c:v>
                </c:pt>
                <c:pt idx="19">
                  <c:v>425</c:v>
                </c:pt>
                <c:pt idx="20">
                  <c:v>463</c:v>
                </c:pt>
                <c:pt idx="21">
                  <c:v>421</c:v>
                </c:pt>
                <c:pt idx="22">
                  <c:v>404</c:v>
                </c:pt>
                <c:pt idx="23">
                  <c:v>413</c:v>
                </c:pt>
                <c:pt idx="24">
                  <c:v>434</c:v>
                </c:pt>
                <c:pt idx="25">
                  <c:v>412</c:v>
                </c:pt>
                <c:pt idx="26">
                  <c:v>465</c:v>
                </c:pt>
                <c:pt idx="27">
                  <c:v>452</c:v>
                </c:pt>
                <c:pt idx="28">
                  <c:v>418</c:v>
                </c:pt>
                <c:pt idx="29">
                  <c:v>424</c:v>
                </c:pt>
                <c:pt idx="30">
                  <c:v>432</c:v>
                </c:pt>
                <c:pt idx="31">
                  <c:v>439</c:v>
                </c:pt>
                <c:pt idx="32">
                  <c:v>439</c:v>
                </c:pt>
                <c:pt idx="33">
                  <c:v>452</c:v>
                </c:pt>
                <c:pt idx="34">
                  <c:v>406</c:v>
                </c:pt>
                <c:pt idx="35">
                  <c:v>427</c:v>
                </c:pt>
                <c:pt idx="36">
                  <c:v>456</c:v>
                </c:pt>
                <c:pt idx="37">
                  <c:v>433</c:v>
                </c:pt>
                <c:pt idx="38">
                  <c:v>444</c:v>
                </c:pt>
                <c:pt idx="39">
                  <c:v>461</c:v>
                </c:pt>
                <c:pt idx="40">
                  <c:v>416</c:v>
                </c:pt>
                <c:pt idx="41">
                  <c:v>417</c:v>
                </c:pt>
                <c:pt idx="42">
                  <c:v>439</c:v>
                </c:pt>
                <c:pt idx="43">
                  <c:v>415</c:v>
                </c:pt>
                <c:pt idx="44">
                  <c:v>441</c:v>
                </c:pt>
                <c:pt idx="45">
                  <c:v>425</c:v>
                </c:pt>
                <c:pt idx="46">
                  <c:v>410</c:v>
                </c:pt>
                <c:pt idx="47">
                  <c:v>448</c:v>
                </c:pt>
                <c:pt idx="48">
                  <c:v>439</c:v>
                </c:pt>
                <c:pt idx="49">
                  <c:v>464</c:v>
                </c:pt>
                <c:pt idx="50">
                  <c:v>430</c:v>
                </c:pt>
                <c:pt idx="51">
                  <c:v>452</c:v>
                </c:pt>
                <c:pt idx="52">
                  <c:v>432</c:v>
                </c:pt>
                <c:pt idx="53">
                  <c:v>422</c:v>
                </c:pt>
                <c:pt idx="54">
                  <c:v>410</c:v>
                </c:pt>
                <c:pt idx="55">
                  <c:v>422</c:v>
                </c:pt>
                <c:pt idx="56">
                  <c:v>419</c:v>
                </c:pt>
                <c:pt idx="57">
                  <c:v>429</c:v>
                </c:pt>
                <c:pt idx="58">
                  <c:v>429</c:v>
                </c:pt>
                <c:pt idx="59">
                  <c:v>446</c:v>
                </c:pt>
                <c:pt idx="60">
                  <c:v>408</c:v>
                </c:pt>
                <c:pt idx="61">
                  <c:v>434</c:v>
                </c:pt>
              </c:numCache>
            </c:numRef>
          </c:val>
          <c:smooth val="0"/>
          <c:extLst>
            <c:ext xmlns:c16="http://schemas.microsoft.com/office/drawing/2014/chart" uri="{C3380CC4-5D6E-409C-BE32-E72D297353CC}">
              <c16:uniqueId val="{00000003-DF6F-42CB-846C-0B05B258CC3F}"/>
            </c:ext>
          </c:extLst>
        </c:ser>
        <c:dLbls>
          <c:showLegendKey val="0"/>
          <c:showVal val="0"/>
          <c:showCatName val="0"/>
          <c:showSerName val="0"/>
          <c:showPercent val="0"/>
          <c:showBubbleSize val="0"/>
        </c:dLbls>
        <c:smooth val="0"/>
        <c:axId val="508026464"/>
        <c:axId val="508027120"/>
      </c:lineChart>
      <c:catAx>
        <c:axId val="5080264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Iteration 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08027120"/>
        <c:crosses val="autoZero"/>
        <c:auto val="1"/>
        <c:lblAlgn val="ctr"/>
        <c:lblOffset val="100"/>
        <c:tickMarkSkip val="5"/>
        <c:noMultiLvlLbl val="0"/>
      </c:catAx>
      <c:valAx>
        <c:axId val="50802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Time in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08026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Hadoop</a:t>
            </a:r>
            <a:r>
              <a:rPr lang="en-IN" baseline="0"/>
              <a:t> Benchmark SPSA convergence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Sheet1!$A$1</c:f>
              <c:strCache>
                <c:ptCount val="1"/>
                <c:pt idx="0">
                  <c:v>Bigram</c:v>
                </c:pt>
              </c:strCache>
            </c:strRef>
          </c:tx>
          <c:spPr>
            <a:ln w="28575" cap="rnd">
              <a:solidFill>
                <a:schemeClr val="accent1"/>
              </a:solidFill>
              <a:round/>
            </a:ln>
            <a:effectLst/>
          </c:spPr>
          <c:marker>
            <c:symbol val="none"/>
          </c:marker>
          <c:val>
            <c:numRef>
              <c:f>Sheet1!$A$2:$A$33</c:f>
              <c:numCache>
                <c:formatCode>General</c:formatCode>
                <c:ptCount val="32"/>
                <c:pt idx="0">
                  <c:v>684</c:v>
                </c:pt>
                <c:pt idx="1">
                  <c:v>735</c:v>
                </c:pt>
                <c:pt idx="2">
                  <c:v>473</c:v>
                </c:pt>
                <c:pt idx="3">
                  <c:v>516</c:v>
                </c:pt>
                <c:pt idx="4">
                  <c:v>453</c:v>
                </c:pt>
                <c:pt idx="5">
                  <c:v>462</c:v>
                </c:pt>
                <c:pt idx="6">
                  <c:v>396</c:v>
                </c:pt>
                <c:pt idx="7">
                  <c:v>436</c:v>
                </c:pt>
                <c:pt idx="8">
                  <c:v>405</c:v>
                </c:pt>
                <c:pt idx="9">
                  <c:v>488</c:v>
                </c:pt>
                <c:pt idx="10">
                  <c:v>410</c:v>
                </c:pt>
                <c:pt idx="11">
                  <c:v>432</c:v>
                </c:pt>
                <c:pt idx="12">
                  <c:v>400</c:v>
                </c:pt>
                <c:pt idx="13">
                  <c:v>419</c:v>
                </c:pt>
                <c:pt idx="14">
                  <c:v>397</c:v>
                </c:pt>
                <c:pt idx="15">
                  <c:v>409</c:v>
                </c:pt>
                <c:pt idx="16">
                  <c:v>386</c:v>
                </c:pt>
                <c:pt idx="17">
                  <c:v>465</c:v>
                </c:pt>
                <c:pt idx="18">
                  <c:v>382</c:v>
                </c:pt>
                <c:pt idx="19">
                  <c:v>413</c:v>
                </c:pt>
                <c:pt idx="20">
                  <c:v>378</c:v>
                </c:pt>
                <c:pt idx="21">
                  <c:v>405</c:v>
                </c:pt>
                <c:pt idx="22">
                  <c:v>379</c:v>
                </c:pt>
                <c:pt idx="23">
                  <c:v>401</c:v>
                </c:pt>
                <c:pt idx="24">
                  <c:v>381</c:v>
                </c:pt>
                <c:pt idx="25">
                  <c:v>403</c:v>
                </c:pt>
                <c:pt idx="26">
                  <c:v>382</c:v>
                </c:pt>
                <c:pt idx="27">
                  <c:v>398</c:v>
                </c:pt>
                <c:pt idx="28">
                  <c:v>370</c:v>
                </c:pt>
                <c:pt idx="29">
                  <c:v>398</c:v>
                </c:pt>
                <c:pt idx="30">
                  <c:v>381</c:v>
                </c:pt>
                <c:pt idx="31">
                  <c:v>381</c:v>
                </c:pt>
              </c:numCache>
            </c:numRef>
          </c:val>
          <c:smooth val="0"/>
          <c:extLst>
            <c:ext xmlns:c16="http://schemas.microsoft.com/office/drawing/2014/chart" uri="{C3380CC4-5D6E-409C-BE32-E72D297353CC}">
              <c16:uniqueId val="{00000000-F948-41E2-87B9-800564665C99}"/>
            </c:ext>
          </c:extLst>
        </c:ser>
        <c:ser>
          <c:idx val="1"/>
          <c:order val="1"/>
          <c:tx>
            <c:strRef>
              <c:f>Sheet1!$B$1</c:f>
              <c:strCache>
                <c:ptCount val="1"/>
                <c:pt idx="0">
                  <c:v>Word Cooccurence </c:v>
                </c:pt>
              </c:strCache>
            </c:strRef>
          </c:tx>
          <c:spPr>
            <a:ln w="28575" cap="rnd">
              <a:solidFill>
                <a:schemeClr val="accent2"/>
              </a:solidFill>
              <a:round/>
            </a:ln>
            <a:effectLst/>
          </c:spPr>
          <c:marker>
            <c:symbol val="none"/>
          </c:marker>
          <c:val>
            <c:numRef>
              <c:f>Sheet1!$B$2:$B$33</c:f>
              <c:numCache>
                <c:formatCode>General</c:formatCode>
                <c:ptCount val="32"/>
                <c:pt idx="0">
                  <c:v>574</c:v>
                </c:pt>
                <c:pt idx="1">
                  <c:v>526</c:v>
                </c:pt>
                <c:pt idx="2">
                  <c:v>869</c:v>
                </c:pt>
                <c:pt idx="3">
                  <c:v>499</c:v>
                </c:pt>
                <c:pt idx="4">
                  <c:v>730</c:v>
                </c:pt>
                <c:pt idx="5">
                  <c:v>489</c:v>
                </c:pt>
                <c:pt idx="6">
                  <c:v>516</c:v>
                </c:pt>
                <c:pt idx="7">
                  <c:v>480</c:v>
                </c:pt>
                <c:pt idx="8">
                  <c:v>492</c:v>
                </c:pt>
                <c:pt idx="9">
                  <c:v>478</c:v>
                </c:pt>
                <c:pt idx="10">
                  <c:v>487</c:v>
                </c:pt>
                <c:pt idx="11">
                  <c:v>486</c:v>
                </c:pt>
                <c:pt idx="12">
                  <c:v>521</c:v>
                </c:pt>
                <c:pt idx="13">
                  <c:v>511</c:v>
                </c:pt>
                <c:pt idx="14">
                  <c:v>652</c:v>
                </c:pt>
                <c:pt idx="15">
                  <c:v>479</c:v>
                </c:pt>
                <c:pt idx="16">
                  <c:v>505</c:v>
                </c:pt>
                <c:pt idx="17">
                  <c:v>474</c:v>
                </c:pt>
                <c:pt idx="18">
                  <c:v>492</c:v>
                </c:pt>
                <c:pt idx="19">
                  <c:v>480</c:v>
                </c:pt>
                <c:pt idx="20">
                  <c:v>489</c:v>
                </c:pt>
                <c:pt idx="21">
                  <c:v>478</c:v>
                </c:pt>
                <c:pt idx="22">
                  <c:v>492</c:v>
                </c:pt>
                <c:pt idx="23">
                  <c:v>499</c:v>
                </c:pt>
                <c:pt idx="24">
                  <c:v>525</c:v>
                </c:pt>
                <c:pt idx="25">
                  <c:v>479</c:v>
                </c:pt>
                <c:pt idx="26">
                  <c:v>492</c:v>
                </c:pt>
                <c:pt idx="27">
                  <c:v>463</c:v>
                </c:pt>
                <c:pt idx="28">
                  <c:v>487</c:v>
                </c:pt>
                <c:pt idx="29">
                  <c:v>476</c:v>
                </c:pt>
                <c:pt idx="30">
                  <c:v>485</c:v>
                </c:pt>
                <c:pt idx="31">
                  <c:v>494</c:v>
                </c:pt>
              </c:numCache>
            </c:numRef>
          </c:val>
          <c:smooth val="0"/>
          <c:extLst>
            <c:ext xmlns:c16="http://schemas.microsoft.com/office/drawing/2014/chart" uri="{C3380CC4-5D6E-409C-BE32-E72D297353CC}">
              <c16:uniqueId val="{00000001-F948-41E2-87B9-800564665C99}"/>
            </c:ext>
          </c:extLst>
        </c:ser>
        <c:ser>
          <c:idx val="2"/>
          <c:order val="2"/>
          <c:tx>
            <c:strRef>
              <c:f>Sheet1!$C$1</c:f>
              <c:strCache>
                <c:ptCount val="1"/>
                <c:pt idx="0">
                  <c:v>Terasort</c:v>
                </c:pt>
              </c:strCache>
            </c:strRef>
          </c:tx>
          <c:spPr>
            <a:ln w="28575" cap="rnd">
              <a:solidFill>
                <a:schemeClr val="accent3"/>
              </a:solidFill>
              <a:round/>
            </a:ln>
            <a:effectLst/>
          </c:spPr>
          <c:marker>
            <c:symbol val="none"/>
          </c:marker>
          <c:val>
            <c:numRef>
              <c:f>Sheet1!$C$2:$C$33</c:f>
              <c:numCache>
                <c:formatCode>General</c:formatCode>
                <c:ptCount val="32"/>
                <c:pt idx="0">
                  <c:v>508</c:v>
                </c:pt>
                <c:pt idx="1">
                  <c:v>522</c:v>
                </c:pt>
                <c:pt idx="2">
                  <c:v>158</c:v>
                </c:pt>
                <c:pt idx="3">
                  <c:v>183</c:v>
                </c:pt>
                <c:pt idx="4">
                  <c:v>120</c:v>
                </c:pt>
                <c:pt idx="5">
                  <c:v>145</c:v>
                </c:pt>
                <c:pt idx="6">
                  <c:v>158</c:v>
                </c:pt>
                <c:pt idx="7">
                  <c:v>137</c:v>
                </c:pt>
                <c:pt idx="8">
                  <c:v>106</c:v>
                </c:pt>
                <c:pt idx="9">
                  <c:v>126</c:v>
                </c:pt>
                <c:pt idx="10">
                  <c:v>119</c:v>
                </c:pt>
                <c:pt idx="11">
                  <c:v>170</c:v>
                </c:pt>
                <c:pt idx="12">
                  <c:v>126</c:v>
                </c:pt>
                <c:pt idx="13">
                  <c:v>111</c:v>
                </c:pt>
                <c:pt idx="14">
                  <c:v>112</c:v>
                </c:pt>
                <c:pt idx="15">
                  <c:v>114</c:v>
                </c:pt>
                <c:pt idx="16">
                  <c:v>131</c:v>
                </c:pt>
                <c:pt idx="17">
                  <c:v>116</c:v>
                </c:pt>
                <c:pt idx="18">
                  <c:v>144</c:v>
                </c:pt>
                <c:pt idx="19">
                  <c:v>138</c:v>
                </c:pt>
                <c:pt idx="20">
                  <c:v>156</c:v>
                </c:pt>
                <c:pt idx="21">
                  <c:v>131</c:v>
                </c:pt>
                <c:pt idx="22">
                  <c:v>141</c:v>
                </c:pt>
                <c:pt idx="23">
                  <c:v>133</c:v>
                </c:pt>
                <c:pt idx="24">
                  <c:v>112</c:v>
                </c:pt>
                <c:pt idx="25">
                  <c:v>168</c:v>
                </c:pt>
                <c:pt idx="26">
                  <c:v>138</c:v>
                </c:pt>
                <c:pt idx="27">
                  <c:v>121</c:v>
                </c:pt>
                <c:pt idx="28">
                  <c:v>138</c:v>
                </c:pt>
                <c:pt idx="29">
                  <c:v>124</c:v>
                </c:pt>
                <c:pt idx="30">
                  <c:v>111</c:v>
                </c:pt>
                <c:pt idx="31">
                  <c:v>141</c:v>
                </c:pt>
              </c:numCache>
            </c:numRef>
          </c:val>
          <c:smooth val="0"/>
          <c:extLst>
            <c:ext xmlns:c16="http://schemas.microsoft.com/office/drawing/2014/chart" uri="{C3380CC4-5D6E-409C-BE32-E72D297353CC}">
              <c16:uniqueId val="{00000002-F948-41E2-87B9-800564665C99}"/>
            </c:ext>
          </c:extLst>
        </c:ser>
        <c:ser>
          <c:idx val="3"/>
          <c:order val="3"/>
          <c:tx>
            <c:strRef>
              <c:f>Sheet1!$D$1</c:f>
              <c:strCache>
                <c:ptCount val="1"/>
                <c:pt idx="0">
                  <c:v>Inverted Index</c:v>
                </c:pt>
              </c:strCache>
            </c:strRef>
          </c:tx>
          <c:spPr>
            <a:ln w="28575" cap="rnd">
              <a:solidFill>
                <a:schemeClr val="accent4"/>
              </a:solidFill>
              <a:round/>
            </a:ln>
            <a:effectLst/>
          </c:spPr>
          <c:marker>
            <c:symbol val="none"/>
          </c:marker>
          <c:val>
            <c:numRef>
              <c:f>Sheet1!$D$2:$D$33</c:f>
              <c:numCache>
                <c:formatCode>General</c:formatCode>
                <c:ptCount val="32"/>
                <c:pt idx="0">
                  <c:v>910</c:v>
                </c:pt>
                <c:pt idx="1">
                  <c:v>276</c:v>
                </c:pt>
                <c:pt idx="2">
                  <c:v>694</c:v>
                </c:pt>
                <c:pt idx="3">
                  <c:v>182</c:v>
                </c:pt>
                <c:pt idx="4">
                  <c:v>209</c:v>
                </c:pt>
                <c:pt idx="5">
                  <c:v>182</c:v>
                </c:pt>
                <c:pt idx="6">
                  <c:v>215</c:v>
                </c:pt>
                <c:pt idx="7">
                  <c:v>188</c:v>
                </c:pt>
                <c:pt idx="8">
                  <c:v>211</c:v>
                </c:pt>
                <c:pt idx="9">
                  <c:v>221</c:v>
                </c:pt>
                <c:pt idx="10">
                  <c:v>176</c:v>
                </c:pt>
                <c:pt idx="11">
                  <c:v>193</c:v>
                </c:pt>
                <c:pt idx="12">
                  <c:v>172</c:v>
                </c:pt>
                <c:pt idx="13">
                  <c:v>193</c:v>
                </c:pt>
                <c:pt idx="14">
                  <c:v>181</c:v>
                </c:pt>
                <c:pt idx="15">
                  <c:v>192</c:v>
                </c:pt>
                <c:pt idx="16">
                  <c:v>177</c:v>
                </c:pt>
                <c:pt idx="17">
                  <c:v>242</c:v>
                </c:pt>
                <c:pt idx="18">
                  <c:v>187</c:v>
                </c:pt>
                <c:pt idx="19">
                  <c:v>264</c:v>
                </c:pt>
                <c:pt idx="20">
                  <c:v>201</c:v>
                </c:pt>
                <c:pt idx="21">
                  <c:v>189</c:v>
                </c:pt>
                <c:pt idx="22">
                  <c:v>230</c:v>
                </c:pt>
                <c:pt idx="23">
                  <c:v>190</c:v>
                </c:pt>
                <c:pt idx="24">
                  <c:v>194</c:v>
                </c:pt>
                <c:pt idx="25">
                  <c:v>201</c:v>
                </c:pt>
                <c:pt idx="26">
                  <c:v>209</c:v>
                </c:pt>
                <c:pt idx="27">
                  <c:v>192</c:v>
                </c:pt>
                <c:pt idx="28">
                  <c:v>218</c:v>
                </c:pt>
                <c:pt idx="29">
                  <c:v>249</c:v>
                </c:pt>
                <c:pt idx="30">
                  <c:v>185</c:v>
                </c:pt>
                <c:pt idx="31">
                  <c:v>165</c:v>
                </c:pt>
              </c:numCache>
            </c:numRef>
          </c:val>
          <c:smooth val="0"/>
          <c:extLst>
            <c:ext xmlns:c16="http://schemas.microsoft.com/office/drawing/2014/chart" uri="{C3380CC4-5D6E-409C-BE32-E72D297353CC}">
              <c16:uniqueId val="{00000003-F948-41E2-87B9-800564665C99}"/>
            </c:ext>
          </c:extLst>
        </c:ser>
        <c:ser>
          <c:idx val="4"/>
          <c:order val="4"/>
          <c:tx>
            <c:strRef>
              <c:f>Sheet1!$E$1</c:f>
              <c:strCache>
                <c:ptCount val="1"/>
                <c:pt idx="0">
                  <c:v>Grep</c:v>
                </c:pt>
              </c:strCache>
            </c:strRef>
          </c:tx>
          <c:spPr>
            <a:ln w="28575" cap="rnd">
              <a:solidFill>
                <a:schemeClr val="accent5"/>
              </a:solidFill>
              <a:round/>
            </a:ln>
            <a:effectLst/>
          </c:spPr>
          <c:marker>
            <c:symbol val="none"/>
          </c:marker>
          <c:val>
            <c:numRef>
              <c:f>Sheet1!$E$2:$E$33</c:f>
              <c:numCache>
                <c:formatCode>General</c:formatCode>
                <c:ptCount val="32"/>
                <c:pt idx="0">
                  <c:v>103</c:v>
                </c:pt>
                <c:pt idx="1">
                  <c:v>78</c:v>
                </c:pt>
                <c:pt idx="2">
                  <c:v>72</c:v>
                </c:pt>
                <c:pt idx="3">
                  <c:v>71</c:v>
                </c:pt>
                <c:pt idx="4">
                  <c:v>114</c:v>
                </c:pt>
                <c:pt idx="5">
                  <c:v>126</c:v>
                </c:pt>
                <c:pt idx="6">
                  <c:v>76</c:v>
                </c:pt>
                <c:pt idx="7">
                  <c:v>77</c:v>
                </c:pt>
                <c:pt idx="8">
                  <c:v>78</c:v>
                </c:pt>
                <c:pt idx="9">
                  <c:v>90</c:v>
                </c:pt>
                <c:pt idx="10">
                  <c:v>86</c:v>
                </c:pt>
                <c:pt idx="11">
                  <c:v>86</c:v>
                </c:pt>
                <c:pt idx="12">
                  <c:v>80</c:v>
                </c:pt>
                <c:pt idx="13">
                  <c:v>86</c:v>
                </c:pt>
                <c:pt idx="14">
                  <c:v>86</c:v>
                </c:pt>
                <c:pt idx="15">
                  <c:v>86</c:v>
                </c:pt>
                <c:pt idx="16">
                  <c:v>86</c:v>
                </c:pt>
                <c:pt idx="17">
                  <c:v>87</c:v>
                </c:pt>
                <c:pt idx="18">
                  <c:v>86</c:v>
                </c:pt>
                <c:pt idx="19">
                  <c:v>84</c:v>
                </c:pt>
                <c:pt idx="20">
                  <c:v>84</c:v>
                </c:pt>
                <c:pt idx="21">
                  <c:v>88</c:v>
                </c:pt>
                <c:pt idx="22">
                  <c:v>73</c:v>
                </c:pt>
                <c:pt idx="23">
                  <c:v>76</c:v>
                </c:pt>
                <c:pt idx="24">
                  <c:v>70</c:v>
                </c:pt>
                <c:pt idx="25">
                  <c:v>76</c:v>
                </c:pt>
                <c:pt idx="26">
                  <c:v>76</c:v>
                </c:pt>
                <c:pt idx="27">
                  <c:v>76</c:v>
                </c:pt>
                <c:pt idx="28">
                  <c:v>77</c:v>
                </c:pt>
                <c:pt idx="29">
                  <c:v>80</c:v>
                </c:pt>
                <c:pt idx="30">
                  <c:v>80</c:v>
                </c:pt>
                <c:pt idx="31">
                  <c:v>81</c:v>
                </c:pt>
              </c:numCache>
            </c:numRef>
          </c:val>
          <c:smooth val="0"/>
          <c:extLst>
            <c:ext xmlns:c16="http://schemas.microsoft.com/office/drawing/2014/chart" uri="{C3380CC4-5D6E-409C-BE32-E72D297353CC}">
              <c16:uniqueId val="{00000004-F948-41E2-87B9-800564665C99}"/>
            </c:ext>
          </c:extLst>
        </c:ser>
        <c:dLbls>
          <c:showLegendKey val="0"/>
          <c:showVal val="0"/>
          <c:showCatName val="0"/>
          <c:showSerName val="0"/>
          <c:showPercent val="0"/>
          <c:showBubbleSize val="0"/>
        </c:dLbls>
        <c:smooth val="0"/>
        <c:axId val="533457112"/>
        <c:axId val="533458096"/>
      </c:lineChart>
      <c:catAx>
        <c:axId val="5334571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Iteration</a:t>
                </a:r>
                <a:r>
                  <a:rPr lang="en-IN" baseline="0" dirty="0"/>
                  <a:t> Count</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33458096"/>
        <c:crosses val="autoZero"/>
        <c:auto val="1"/>
        <c:lblAlgn val="ctr"/>
        <c:lblOffset val="100"/>
        <c:noMultiLvlLbl val="0"/>
      </c:catAx>
      <c:valAx>
        <c:axId val="533458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Time in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533457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SPSA vs Starfish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Default</c:v>
                </c:pt>
              </c:strCache>
            </c:strRef>
          </c:tx>
          <c:spPr>
            <a:solidFill>
              <a:schemeClr val="accent1"/>
            </a:solidFill>
            <a:ln>
              <a:noFill/>
            </a:ln>
            <a:effectLst/>
          </c:spPr>
          <c:invertIfNegative val="0"/>
          <c:cat>
            <c:strRef>
              <c:f>Sheet1!$B$1:$D$1</c:f>
              <c:strCache>
                <c:ptCount val="3"/>
                <c:pt idx="0">
                  <c:v>Terasort (100 GB)</c:v>
                </c:pt>
                <c:pt idx="1">
                  <c:v>Inverted Index (85 GB)</c:v>
                </c:pt>
                <c:pt idx="2">
                  <c:v>Word Co-occurrence (4 GB)</c:v>
                </c:pt>
              </c:strCache>
            </c:strRef>
          </c:cat>
          <c:val>
            <c:numRef>
              <c:f>Sheet1!$B$2:$D$2</c:f>
              <c:numCache>
                <c:formatCode>General</c:formatCode>
                <c:ptCount val="3"/>
                <c:pt idx="0">
                  <c:v>7223</c:v>
                </c:pt>
                <c:pt idx="1">
                  <c:v>11700</c:v>
                </c:pt>
                <c:pt idx="2">
                  <c:v>15660</c:v>
                </c:pt>
              </c:numCache>
            </c:numRef>
          </c:val>
          <c:extLst>
            <c:ext xmlns:c16="http://schemas.microsoft.com/office/drawing/2014/chart" uri="{C3380CC4-5D6E-409C-BE32-E72D297353CC}">
              <c16:uniqueId val="{00000000-CF5D-4548-BDA2-0EBF7ECB0F9E}"/>
            </c:ext>
          </c:extLst>
        </c:ser>
        <c:ser>
          <c:idx val="1"/>
          <c:order val="1"/>
          <c:tx>
            <c:strRef>
              <c:f>Sheet1!$A$3</c:f>
              <c:strCache>
                <c:ptCount val="1"/>
                <c:pt idx="0">
                  <c:v>Starfish</c:v>
                </c:pt>
              </c:strCache>
            </c:strRef>
          </c:tx>
          <c:spPr>
            <a:solidFill>
              <a:schemeClr val="accent2"/>
            </a:solidFill>
            <a:ln>
              <a:noFill/>
            </a:ln>
            <a:effectLst/>
          </c:spPr>
          <c:invertIfNegative val="0"/>
          <c:cat>
            <c:strRef>
              <c:f>Sheet1!$B$1:$D$1</c:f>
              <c:strCache>
                <c:ptCount val="3"/>
                <c:pt idx="0">
                  <c:v>Terasort (100 GB)</c:v>
                </c:pt>
                <c:pt idx="1">
                  <c:v>Inverted Index (85 GB)</c:v>
                </c:pt>
                <c:pt idx="2">
                  <c:v>Word Co-occurrence (4 GB)</c:v>
                </c:pt>
              </c:strCache>
            </c:strRef>
          </c:cat>
          <c:val>
            <c:numRef>
              <c:f>Sheet1!$B$3:$D$3</c:f>
              <c:numCache>
                <c:formatCode>General</c:formatCode>
                <c:ptCount val="3"/>
                <c:pt idx="0">
                  <c:v>7200</c:v>
                </c:pt>
                <c:pt idx="1">
                  <c:v>1765</c:v>
                </c:pt>
                <c:pt idx="2">
                  <c:v>8023</c:v>
                </c:pt>
              </c:numCache>
            </c:numRef>
          </c:val>
          <c:extLst>
            <c:ext xmlns:c16="http://schemas.microsoft.com/office/drawing/2014/chart" uri="{C3380CC4-5D6E-409C-BE32-E72D297353CC}">
              <c16:uniqueId val="{00000001-CF5D-4548-BDA2-0EBF7ECB0F9E}"/>
            </c:ext>
          </c:extLst>
        </c:ser>
        <c:ser>
          <c:idx val="2"/>
          <c:order val="2"/>
          <c:tx>
            <c:strRef>
              <c:f>Sheet1!$A$4</c:f>
              <c:strCache>
                <c:ptCount val="1"/>
                <c:pt idx="0">
                  <c:v>SPSA</c:v>
                </c:pt>
              </c:strCache>
            </c:strRef>
          </c:tx>
          <c:spPr>
            <a:solidFill>
              <a:schemeClr val="accent3"/>
            </a:solidFill>
            <a:ln>
              <a:noFill/>
            </a:ln>
            <a:effectLst/>
          </c:spPr>
          <c:invertIfNegative val="0"/>
          <c:cat>
            <c:strRef>
              <c:f>Sheet1!$B$1:$D$1</c:f>
              <c:strCache>
                <c:ptCount val="3"/>
                <c:pt idx="0">
                  <c:v>Terasort (100 GB)</c:v>
                </c:pt>
                <c:pt idx="1">
                  <c:v>Inverted Index (85 GB)</c:v>
                </c:pt>
                <c:pt idx="2">
                  <c:v>Word Co-occurrence (4 GB)</c:v>
                </c:pt>
              </c:strCache>
            </c:strRef>
          </c:cat>
          <c:val>
            <c:numRef>
              <c:f>Sheet1!$B$4:$D$4</c:f>
              <c:numCache>
                <c:formatCode>General</c:formatCode>
                <c:ptCount val="3"/>
                <c:pt idx="0">
                  <c:v>860</c:v>
                </c:pt>
                <c:pt idx="1">
                  <c:v>960</c:v>
                </c:pt>
                <c:pt idx="2">
                  <c:v>3732</c:v>
                </c:pt>
              </c:numCache>
            </c:numRef>
          </c:val>
          <c:extLst>
            <c:ext xmlns:c16="http://schemas.microsoft.com/office/drawing/2014/chart" uri="{C3380CC4-5D6E-409C-BE32-E72D297353CC}">
              <c16:uniqueId val="{00000002-CF5D-4548-BDA2-0EBF7ECB0F9E}"/>
            </c:ext>
          </c:extLst>
        </c:ser>
        <c:dLbls>
          <c:showLegendKey val="0"/>
          <c:showVal val="0"/>
          <c:showCatName val="0"/>
          <c:showSerName val="0"/>
          <c:showPercent val="0"/>
          <c:showBubbleSize val="0"/>
        </c:dLbls>
        <c:gapWidth val="219"/>
        <c:overlap val="-27"/>
        <c:axId val="521171296"/>
        <c:axId val="521172280"/>
      </c:barChart>
      <c:catAx>
        <c:axId val="521171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Benchmarks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172280"/>
        <c:crosses val="autoZero"/>
        <c:auto val="1"/>
        <c:lblAlgn val="ctr"/>
        <c:lblOffset val="100"/>
        <c:noMultiLvlLbl val="0"/>
      </c:catAx>
      <c:valAx>
        <c:axId val="521172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Execution time in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11712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SPSA vs PPBAS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Sheet1!$A$8</c:f>
              <c:strCache>
                <c:ptCount val="1"/>
                <c:pt idx="0">
                  <c:v>Default</c:v>
                </c:pt>
              </c:strCache>
            </c:strRef>
          </c:tx>
          <c:spPr>
            <a:solidFill>
              <a:schemeClr val="accent1"/>
            </a:solidFill>
            <a:ln>
              <a:noFill/>
            </a:ln>
            <a:effectLst/>
          </c:spPr>
          <c:invertIfNegative val="0"/>
          <c:cat>
            <c:strRef>
              <c:f>Sheet1!$B$7:$E$7</c:f>
              <c:strCache>
                <c:ptCount val="4"/>
                <c:pt idx="0">
                  <c:v>Terasort (50 GB)</c:v>
                </c:pt>
                <c:pt idx="1">
                  <c:v>Inverted Index (4 GB)</c:v>
                </c:pt>
                <c:pt idx="2">
                  <c:v>Bigram (2GB)</c:v>
                </c:pt>
                <c:pt idx="3">
                  <c:v>Word Co-occurrence (2 GB)</c:v>
                </c:pt>
              </c:strCache>
            </c:strRef>
          </c:cat>
          <c:val>
            <c:numRef>
              <c:f>Sheet1!$B$8:$E$8</c:f>
              <c:numCache>
                <c:formatCode>General</c:formatCode>
                <c:ptCount val="4"/>
                <c:pt idx="0">
                  <c:v>3562</c:v>
                </c:pt>
                <c:pt idx="1">
                  <c:v>2024</c:v>
                </c:pt>
                <c:pt idx="2">
                  <c:v>2666</c:v>
                </c:pt>
                <c:pt idx="3">
                  <c:v>8333</c:v>
                </c:pt>
              </c:numCache>
            </c:numRef>
          </c:val>
          <c:extLst>
            <c:ext xmlns:c16="http://schemas.microsoft.com/office/drawing/2014/chart" uri="{C3380CC4-5D6E-409C-BE32-E72D297353CC}">
              <c16:uniqueId val="{00000000-00EF-4353-8ACB-F6774A522695}"/>
            </c:ext>
          </c:extLst>
        </c:ser>
        <c:ser>
          <c:idx val="1"/>
          <c:order val="1"/>
          <c:tx>
            <c:strRef>
              <c:f>Sheet1!$A$9</c:f>
              <c:strCache>
                <c:ptCount val="1"/>
                <c:pt idx="0">
                  <c:v>PPABS</c:v>
                </c:pt>
              </c:strCache>
            </c:strRef>
          </c:tx>
          <c:spPr>
            <a:solidFill>
              <a:schemeClr val="accent2"/>
            </a:solidFill>
            <a:ln>
              <a:noFill/>
            </a:ln>
            <a:effectLst/>
          </c:spPr>
          <c:invertIfNegative val="0"/>
          <c:cat>
            <c:strRef>
              <c:f>Sheet1!$B$7:$E$7</c:f>
              <c:strCache>
                <c:ptCount val="4"/>
                <c:pt idx="0">
                  <c:v>Terasort (50 GB)</c:v>
                </c:pt>
                <c:pt idx="1">
                  <c:v>Inverted Index (4 GB)</c:v>
                </c:pt>
                <c:pt idx="2">
                  <c:v>Bigram (2GB)</c:v>
                </c:pt>
                <c:pt idx="3">
                  <c:v>Word Co-occurrence (2 GB)</c:v>
                </c:pt>
              </c:strCache>
            </c:strRef>
          </c:cat>
          <c:val>
            <c:numRef>
              <c:f>Sheet1!$B$9:$E$9</c:f>
              <c:numCache>
                <c:formatCode>General</c:formatCode>
                <c:ptCount val="4"/>
                <c:pt idx="0">
                  <c:v>1578</c:v>
                </c:pt>
                <c:pt idx="1">
                  <c:v>683</c:v>
                </c:pt>
                <c:pt idx="2">
                  <c:v>1127</c:v>
                </c:pt>
                <c:pt idx="3">
                  <c:v>3427</c:v>
                </c:pt>
              </c:numCache>
            </c:numRef>
          </c:val>
          <c:extLst>
            <c:ext xmlns:c16="http://schemas.microsoft.com/office/drawing/2014/chart" uri="{C3380CC4-5D6E-409C-BE32-E72D297353CC}">
              <c16:uniqueId val="{00000001-00EF-4353-8ACB-F6774A522695}"/>
            </c:ext>
          </c:extLst>
        </c:ser>
        <c:ser>
          <c:idx val="2"/>
          <c:order val="2"/>
          <c:tx>
            <c:strRef>
              <c:f>Sheet1!$A$10</c:f>
              <c:strCache>
                <c:ptCount val="1"/>
                <c:pt idx="0">
                  <c:v>SPSA</c:v>
                </c:pt>
              </c:strCache>
            </c:strRef>
          </c:tx>
          <c:spPr>
            <a:solidFill>
              <a:schemeClr val="accent3"/>
            </a:solidFill>
            <a:ln>
              <a:noFill/>
            </a:ln>
            <a:effectLst/>
          </c:spPr>
          <c:invertIfNegative val="0"/>
          <c:cat>
            <c:strRef>
              <c:f>Sheet1!$B$7:$E$7</c:f>
              <c:strCache>
                <c:ptCount val="4"/>
                <c:pt idx="0">
                  <c:v>Terasort (50 GB)</c:v>
                </c:pt>
                <c:pt idx="1">
                  <c:v>Inverted Index (4 GB)</c:v>
                </c:pt>
                <c:pt idx="2">
                  <c:v>Bigram (2GB)</c:v>
                </c:pt>
                <c:pt idx="3">
                  <c:v>Word Co-occurrence (2 GB)</c:v>
                </c:pt>
              </c:strCache>
            </c:strRef>
          </c:cat>
          <c:val>
            <c:numRef>
              <c:f>Sheet1!$B$10:$E$10</c:f>
              <c:numCache>
                <c:formatCode>General</c:formatCode>
                <c:ptCount val="4"/>
                <c:pt idx="0">
                  <c:v>496</c:v>
                </c:pt>
                <c:pt idx="1">
                  <c:v>442</c:v>
                </c:pt>
                <c:pt idx="2">
                  <c:v>631</c:v>
                </c:pt>
                <c:pt idx="3">
                  <c:v>2659</c:v>
                </c:pt>
              </c:numCache>
            </c:numRef>
          </c:val>
          <c:extLst>
            <c:ext xmlns:c16="http://schemas.microsoft.com/office/drawing/2014/chart" uri="{C3380CC4-5D6E-409C-BE32-E72D297353CC}">
              <c16:uniqueId val="{00000002-00EF-4353-8ACB-F6774A522695}"/>
            </c:ext>
          </c:extLst>
        </c:ser>
        <c:dLbls>
          <c:showLegendKey val="0"/>
          <c:showVal val="0"/>
          <c:showCatName val="0"/>
          <c:showSerName val="0"/>
          <c:showPercent val="0"/>
          <c:showBubbleSize val="0"/>
        </c:dLbls>
        <c:gapWidth val="219"/>
        <c:overlap val="-27"/>
        <c:axId val="399233912"/>
        <c:axId val="399234568"/>
      </c:barChart>
      <c:catAx>
        <c:axId val="3992339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Benchmarks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9234568"/>
        <c:crosses val="autoZero"/>
        <c:auto val="1"/>
        <c:lblAlgn val="ctr"/>
        <c:lblOffset val="100"/>
        <c:noMultiLvlLbl val="0"/>
      </c:catAx>
      <c:valAx>
        <c:axId val="399234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Execution Time in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923391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Hive: TPCDS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Sheet1!$A$14</c:f>
              <c:strCache>
                <c:ptCount val="1"/>
                <c:pt idx="0">
                  <c:v>Default</c:v>
                </c:pt>
              </c:strCache>
            </c:strRef>
          </c:tx>
          <c:spPr>
            <a:solidFill>
              <a:schemeClr val="accent1"/>
            </a:solidFill>
            <a:ln>
              <a:noFill/>
            </a:ln>
            <a:effectLst/>
          </c:spPr>
          <c:invertIfNegative val="0"/>
          <c:cat>
            <c:strRef>
              <c:f>Sheet1!$B$13:$E$13</c:f>
              <c:strCache>
                <c:ptCount val="4"/>
                <c:pt idx="0">
                  <c:v>Query 26</c:v>
                </c:pt>
                <c:pt idx="1">
                  <c:v>Query 56</c:v>
                </c:pt>
                <c:pt idx="2">
                  <c:v>Query 60</c:v>
                </c:pt>
                <c:pt idx="3">
                  <c:v>Query 63</c:v>
                </c:pt>
              </c:strCache>
            </c:strRef>
          </c:cat>
          <c:val>
            <c:numRef>
              <c:f>Sheet1!$B$14:$E$14</c:f>
              <c:numCache>
                <c:formatCode>General</c:formatCode>
                <c:ptCount val="4"/>
                <c:pt idx="0">
                  <c:v>12316</c:v>
                </c:pt>
                <c:pt idx="1">
                  <c:v>2887</c:v>
                </c:pt>
                <c:pt idx="2">
                  <c:v>3165</c:v>
                </c:pt>
                <c:pt idx="3">
                  <c:v>15963</c:v>
                </c:pt>
              </c:numCache>
            </c:numRef>
          </c:val>
          <c:extLst>
            <c:ext xmlns:c16="http://schemas.microsoft.com/office/drawing/2014/chart" uri="{C3380CC4-5D6E-409C-BE32-E72D297353CC}">
              <c16:uniqueId val="{00000000-DC70-41EC-ABAF-1647FC0D9480}"/>
            </c:ext>
          </c:extLst>
        </c:ser>
        <c:ser>
          <c:idx val="1"/>
          <c:order val="1"/>
          <c:tx>
            <c:strRef>
              <c:f>Sheet1!$A$15</c:f>
              <c:strCache>
                <c:ptCount val="1"/>
                <c:pt idx="0">
                  <c:v>SPSA</c:v>
                </c:pt>
              </c:strCache>
            </c:strRef>
          </c:tx>
          <c:spPr>
            <a:solidFill>
              <a:schemeClr val="accent2"/>
            </a:solidFill>
            <a:ln>
              <a:noFill/>
            </a:ln>
            <a:effectLst/>
          </c:spPr>
          <c:invertIfNegative val="0"/>
          <c:cat>
            <c:strRef>
              <c:f>Sheet1!$B$13:$E$13</c:f>
              <c:strCache>
                <c:ptCount val="4"/>
                <c:pt idx="0">
                  <c:v>Query 26</c:v>
                </c:pt>
                <c:pt idx="1">
                  <c:v>Query 56</c:v>
                </c:pt>
                <c:pt idx="2">
                  <c:v>Query 60</c:v>
                </c:pt>
                <c:pt idx="3">
                  <c:v>Query 63</c:v>
                </c:pt>
              </c:strCache>
            </c:strRef>
          </c:cat>
          <c:val>
            <c:numRef>
              <c:f>Sheet1!$B$15:$E$15</c:f>
              <c:numCache>
                <c:formatCode>General</c:formatCode>
                <c:ptCount val="4"/>
                <c:pt idx="0">
                  <c:v>2472</c:v>
                </c:pt>
                <c:pt idx="1">
                  <c:v>2697</c:v>
                </c:pt>
                <c:pt idx="2">
                  <c:v>2803</c:v>
                </c:pt>
                <c:pt idx="3">
                  <c:v>3082</c:v>
                </c:pt>
              </c:numCache>
            </c:numRef>
          </c:val>
          <c:extLst>
            <c:ext xmlns:c16="http://schemas.microsoft.com/office/drawing/2014/chart" uri="{C3380CC4-5D6E-409C-BE32-E72D297353CC}">
              <c16:uniqueId val="{00000001-DC70-41EC-ABAF-1647FC0D9480}"/>
            </c:ext>
          </c:extLst>
        </c:ser>
        <c:dLbls>
          <c:showLegendKey val="0"/>
          <c:showVal val="0"/>
          <c:showCatName val="0"/>
          <c:showSerName val="0"/>
          <c:showPercent val="0"/>
          <c:showBubbleSize val="0"/>
        </c:dLbls>
        <c:gapWidth val="219"/>
        <c:overlap val="-27"/>
        <c:axId val="534263968"/>
        <c:axId val="534261672"/>
      </c:barChart>
      <c:catAx>
        <c:axId val="534263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TPCDS Hive Queries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261672"/>
        <c:crosses val="autoZero"/>
        <c:auto val="1"/>
        <c:lblAlgn val="ctr"/>
        <c:lblOffset val="100"/>
        <c:noMultiLvlLbl val="0"/>
      </c:catAx>
      <c:valAx>
        <c:axId val="534261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Execution time in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2639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Change in Cluster Configuration (25 to 12 nodes)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Sheet1!$A$19</c:f>
              <c:strCache>
                <c:ptCount val="1"/>
                <c:pt idx="0">
                  <c:v>Default</c:v>
                </c:pt>
              </c:strCache>
            </c:strRef>
          </c:tx>
          <c:spPr>
            <a:solidFill>
              <a:schemeClr val="accent1"/>
            </a:solidFill>
            <a:ln>
              <a:noFill/>
            </a:ln>
            <a:effectLst/>
          </c:spPr>
          <c:invertIfNegative val="0"/>
          <c:cat>
            <c:strRef>
              <c:f>Sheet1!$B$18:$E$18</c:f>
              <c:strCache>
                <c:ptCount val="4"/>
                <c:pt idx="0">
                  <c:v>Terasort (50 GB)</c:v>
                </c:pt>
                <c:pt idx="1">
                  <c:v>Inverted Index (2 GB)</c:v>
                </c:pt>
                <c:pt idx="2">
                  <c:v>Bigram (2GB)</c:v>
                </c:pt>
                <c:pt idx="3">
                  <c:v>Word Co-occurrence (2 GB)</c:v>
                </c:pt>
              </c:strCache>
            </c:strRef>
          </c:cat>
          <c:val>
            <c:numRef>
              <c:f>Sheet1!$B$19:$E$19</c:f>
              <c:numCache>
                <c:formatCode>General</c:formatCode>
                <c:ptCount val="4"/>
                <c:pt idx="0">
                  <c:v>3037</c:v>
                </c:pt>
                <c:pt idx="1">
                  <c:v>1460</c:v>
                </c:pt>
                <c:pt idx="2">
                  <c:v>2419</c:v>
                </c:pt>
                <c:pt idx="3">
                  <c:v>7961</c:v>
                </c:pt>
              </c:numCache>
            </c:numRef>
          </c:val>
          <c:extLst>
            <c:ext xmlns:c16="http://schemas.microsoft.com/office/drawing/2014/chart" uri="{C3380CC4-5D6E-409C-BE32-E72D297353CC}">
              <c16:uniqueId val="{00000000-099F-4B1A-AFC2-C84879C5F94F}"/>
            </c:ext>
          </c:extLst>
        </c:ser>
        <c:ser>
          <c:idx val="1"/>
          <c:order val="1"/>
          <c:tx>
            <c:strRef>
              <c:f>Sheet1!$A$20</c:f>
              <c:strCache>
                <c:ptCount val="1"/>
                <c:pt idx="0">
                  <c:v>Random</c:v>
                </c:pt>
              </c:strCache>
            </c:strRef>
          </c:tx>
          <c:spPr>
            <a:solidFill>
              <a:schemeClr val="accent2"/>
            </a:solidFill>
            <a:ln>
              <a:noFill/>
            </a:ln>
            <a:effectLst/>
          </c:spPr>
          <c:invertIfNegative val="0"/>
          <c:cat>
            <c:strRef>
              <c:f>Sheet1!$B$18:$E$18</c:f>
              <c:strCache>
                <c:ptCount val="4"/>
                <c:pt idx="0">
                  <c:v>Terasort (50 GB)</c:v>
                </c:pt>
                <c:pt idx="1">
                  <c:v>Inverted Index (2 GB)</c:v>
                </c:pt>
                <c:pt idx="2">
                  <c:v>Bigram (2GB)</c:v>
                </c:pt>
                <c:pt idx="3">
                  <c:v>Word Co-occurrence (2 GB)</c:v>
                </c:pt>
              </c:strCache>
            </c:strRef>
          </c:cat>
          <c:val>
            <c:numRef>
              <c:f>Sheet1!$B$20:$E$20</c:f>
              <c:numCache>
                <c:formatCode>General</c:formatCode>
                <c:ptCount val="4"/>
                <c:pt idx="0">
                  <c:v>1233</c:v>
                </c:pt>
                <c:pt idx="1">
                  <c:v>329</c:v>
                </c:pt>
                <c:pt idx="2">
                  <c:v>844</c:v>
                </c:pt>
                <c:pt idx="3">
                  <c:v>4511</c:v>
                </c:pt>
              </c:numCache>
            </c:numRef>
          </c:val>
          <c:extLst>
            <c:ext xmlns:c16="http://schemas.microsoft.com/office/drawing/2014/chart" uri="{C3380CC4-5D6E-409C-BE32-E72D297353CC}">
              <c16:uniqueId val="{00000001-099F-4B1A-AFC2-C84879C5F94F}"/>
            </c:ext>
          </c:extLst>
        </c:ser>
        <c:ser>
          <c:idx val="2"/>
          <c:order val="2"/>
          <c:tx>
            <c:strRef>
              <c:f>Sheet1!$A$21</c:f>
              <c:strCache>
                <c:ptCount val="1"/>
                <c:pt idx="0">
                  <c:v>SPSA</c:v>
                </c:pt>
              </c:strCache>
            </c:strRef>
          </c:tx>
          <c:spPr>
            <a:solidFill>
              <a:schemeClr val="accent3"/>
            </a:solidFill>
            <a:ln>
              <a:noFill/>
            </a:ln>
            <a:effectLst/>
          </c:spPr>
          <c:invertIfNegative val="0"/>
          <c:cat>
            <c:strRef>
              <c:f>Sheet1!$B$18:$E$18</c:f>
              <c:strCache>
                <c:ptCount val="4"/>
                <c:pt idx="0">
                  <c:v>Terasort (50 GB)</c:v>
                </c:pt>
                <c:pt idx="1">
                  <c:v>Inverted Index (2 GB)</c:v>
                </c:pt>
                <c:pt idx="2">
                  <c:v>Bigram (2GB)</c:v>
                </c:pt>
                <c:pt idx="3">
                  <c:v>Word Co-occurrence (2 GB)</c:v>
                </c:pt>
              </c:strCache>
            </c:strRef>
          </c:cat>
          <c:val>
            <c:numRef>
              <c:f>Sheet1!$B$21:$E$21</c:f>
              <c:numCache>
                <c:formatCode>General</c:formatCode>
                <c:ptCount val="4"/>
                <c:pt idx="0">
                  <c:v>601</c:v>
                </c:pt>
                <c:pt idx="1">
                  <c:v>340</c:v>
                </c:pt>
                <c:pt idx="2">
                  <c:v>670</c:v>
                </c:pt>
                <c:pt idx="3">
                  <c:v>2957</c:v>
                </c:pt>
              </c:numCache>
            </c:numRef>
          </c:val>
          <c:extLst>
            <c:ext xmlns:c16="http://schemas.microsoft.com/office/drawing/2014/chart" uri="{C3380CC4-5D6E-409C-BE32-E72D297353CC}">
              <c16:uniqueId val="{00000002-099F-4B1A-AFC2-C84879C5F94F}"/>
            </c:ext>
          </c:extLst>
        </c:ser>
        <c:dLbls>
          <c:showLegendKey val="0"/>
          <c:showVal val="0"/>
          <c:showCatName val="0"/>
          <c:showSerName val="0"/>
          <c:showPercent val="0"/>
          <c:showBubbleSize val="0"/>
        </c:dLbls>
        <c:gapWidth val="219"/>
        <c:overlap val="-27"/>
        <c:axId val="534970944"/>
        <c:axId val="534974880"/>
      </c:barChart>
      <c:catAx>
        <c:axId val="534970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Benchmark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974880"/>
        <c:crosses val="autoZero"/>
        <c:auto val="1"/>
        <c:lblAlgn val="ctr"/>
        <c:lblOffset val="100"/>
        <c:noMultiLvlLbl val="0"/>
      </c:catAx>
      <c:valAx>
        <c:axId val="534974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Execution time in seconds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9709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4306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We</a:t>
            </a:r>
            <a:r>
              <a:rPr lang="en-IN" baseline="0" dirty="0"/>
              <a:t> are living in an era where huge amount of data is being generated every day. Be it from social media, medical domain or environment domain. These data can be used to predict a lot of things including epidemic outbreaks, potential disaster like flood or earthquakes. However, because of there size processing these data is not simple. Many tools are present today which helps in processing these data. Such as, Hadoop, Spark Presto etc. These all are distributed tools which means they use a lot of machines to process the data. Most of the times these tools are deployed on  cloud services like AWS, Azure, Google Cloud computing etc. These workloads are very complex and along with cluster setting configuring them is not an easy task. We focus on automating this configuration part of the job. We use Hadoop for our experiments but theoretically it can be deployed to any framework with </a:t>
            </a:r>
            <a:r>
              <a:rPr lang="en-IN" baseline="0" dirty="0" err="1"/>
              <a:t>charactertics</a:t>
            </a:r>
            <a:r>
              <a:rPr lang="en-IN" baseline="0" dirty="0"/>
              <a:t>.</a:t>
            </a:r>
            <a:endParaRPr lang="en-IN" dirty="0"/>
          </a:p>
        </p:txBody>
      </p:sp>
    </p:spTree>
    <p:extLst>
      <p:ext uri="{BB962C8B-B14F-4D97-AF65-F5344CB8AC3E}">
        <p14:creationId xmlns:p14="http://schemas.microsoft.com/office/powerpoint/2010/main" val="150593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IN" dirty="0"/>
              <a:t>Just a brief</a:t>
            </a:r>
            <a:r>
              <a:rPr lang="en-IN" baseline="0" dirty="0"/>
              <a:t> overview of Hadoop. Hadoop is a distributed framework which employs a master slave kind of design. One of the node in the cluster act as the master and most of the communication of the client goes through this master node. Rest of the node is responsible for storing the data and running the map and reduce task as per required.</a:t>
            </a:r>
          </a:p>
          <a:p>
            <a:pPr lvl="0">
              <a:spcBef>
                <a:spcPts val="0"/>
              </a:spcBef>
              <a:buNone/>
            </a:pPr>
            <a:r>
              <a:rPr lang="en-IN" baseline="0" dirty="0"/>
              <a:t>Hadoop can run on commodity hardware which makes it very attractive to use as there is not need for specialised hardware. Hadoop use &lt;key, value&gt; pair for most of its operation. It also has capability to handle node failures, which will be a frequent event in a large cluster. Hadoop employs speculative execution. Which means that, if resource allows, it starts multiple copies of the map or reduce tasks and take the result from whichever finishes first and discards the other.</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IN" dirty="0"/>
              <a:t>For </a:t>
            </a:r>
            <a:r>
              <a:rPr lang="en-IN" dirty="0" err="1"/>
              <a:t>Terasort</a:t>
            </a:r>
            <a:r>
              <a:rPr lang="en-IN" dirty="0"/>
              <a:t> with default we see a improvement of</a:t>
            </a:r>
            <a:r>
              <a:rPr lang="en-IN" baseline="0" dirty="0"/>
              <a:t> factor 7 and a factor 3 when compared to Starfish.</a:t>
            </a:r>
          </a:p>
          <a:p>
            <a:pPr lvl="0">
              <a:spcBef>
                <a:spcPts val="0"/>
              </a:spcBef>
              <a:buNone/>
            </a:pPr>
            <a:r>
              <a:rPr lang="en-IN" dirty="0"/>
              <a:t>Inverted index about</a:t>
            </a:r>
            <a:r>
              <a:rPr lang="en-IN" baseline="0" dirty="0"/>
              <a:t> 5 with default and  1.5 with starfish.</a:t>
            </a:r>
          </a:p>
          <a:p>
            <a:pPr lvl="0">
              <a:spcBef>
                <a:spcPts val="0"/>
              </a:spcBef>
              <a:buNone/>
            </a:pPr>
            <a:r>
              <a:rPr lang="en-IN" dirty="0"/>
              <a:t>Bigram default 4, starfish about 1.7</a:t>
            </a:r>
          </a:p>
          <a:p>
            <a:pPr lvl="0">
              <a:spcBef>
                <a:spcPts val="0"/>
              </a:spcBef>
              <a:buNone/>
            </a:pPr>
            <a:r>
              <a:rPr lang="en-IN" dirty="0"/>
              <a:t>Word</a:t>
            </a:r>
            <a:r>
              <a:rPr lang="en-IN" baseline="0" dirty="0"/>
              <a:t> default 3, 1.2 with starfish</a:t>
            </a:r>
            <a:endParaRPr lang="en-IN" dirty="0"/>
          </a:p>
        </p:txBody>
      </p:sp>
    </p:spTree>
    <p:extLst>
      <p:ext uri="{BB962C8B-B14F-4D97-AF65-F5344CB8AC3E}">
        <p14:creationId xmlns:p14="http://schemas.microsoft.com/office/powerpoint/2010/main" val="3278142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IN" dirty="0"/>
              <a:t>TPCDS</a:t>
            </a:r>
            <a:r>
              <a:rPr lang="en-IN" baseline="0" dirty="0"/>
              <a:t> provides a scripts which configures the Hive and does not use the default setting out of the box.</a:t>
            </a:r>
            <a:endParaRPr dirty="0"/>
          </a:p>
        </p:txBody>
      </p:sp>
    </p:spTree>
    <p:extLst>
      <p:ext uri="{BB962C8B-B14F-4D97-AF65-F5344CB8AC3E}">
        <p14:creationId xmlns:p14="http://schemas.microsoft.com/office/powerpoint/2010/main" val="30786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1838804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C6B4A9-1611-4792-9094-5F34BCA07E0B}" type="datetimeFigureOut">
              <a:rPr lang="en-US" smtClean="0"/>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216795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541648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601407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90027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5383809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8180712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B712588-04B1-427B-82EE-E8DB90309F08}" type="datetimeFigureOut">
              <a:rPr lang="en-US" smtClean="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982658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6/20/2017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344642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6/20/2017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9316718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48638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7122341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4331988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6/20/2017</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4160910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chart" Target="../charts/chart1.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20.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671257" y="394350"/>
            <a:ext cx="7801500" cy="1730100"/>
          </a:xfrm>
          <a:prstGeom prst="rect">
            <a:avLst/>
          </a:prstGeom>
        </p:spPr>
        <p:txBody>
          <a:bodyPr lIns="91425" tIns="91425" rIns="91425" bIns="91425" anchor="b" anchorCtr="0">
            <a:noAutofit/>
          </a:bodyPr>
          <a:lstStyle/>
          <a:p>
            <a:pPr lvl="0">
              <a:spcBef>
                <a:spcPts val="0"/>
              </a:spcBef>
              <a:buNone/>
            </a:pPr>
            <a:r>
              <a:rPr lang="en" sz="3000" dirty="0"/>
              <a:t>Scalable Performance Tuning of Hadoop MapReduce: A Noisy Gradient Approach</a:t>
            </a:r>
          </a:p>
        </p:txBody>
      </p:sp>
      <p:sp>
        <p:nvSpPr>
          <p:cNvPr id="55" name="Shape 55"/>
          <p:cNvSpPr txBox="1">
            <a:spLocks noGrp="1"/>
          </p:cNvSpPr>
          <p:nvPr>
            <p:ph type="subTitle" idx="1"/>
          </p:nvPr>
        </p:nvSpPr>
        <p:spPr>
          <a:xfrm>
            <a:off x="776500" y="2578450"/>
            <a:ext cx="7801500" cy="792600"/>
          </a:xfrm>
          <a:prstGeom prst="rect">
            <a:avLst/>
          </a:prstGeom>
        </p:spPr>
        <p:txBody>
          <a:bodyPr lIns="91425" tIns="91425" rIns="91425" bIns="91425" anchor="t" anchorCtr="0">
            <a:noAutofit/>
          </a:bodyPr>
          <a:lstStyle/>
          <a:p>
            <a:pPr lvl="0">
              <a:spcBef>
                <a:spcPts val="0"/>
              </a:spcBef>
              <a:buNone/>
            </a:pPr>
            <a:r>
              <a:rPr lang="en" sz="1800"/>
              <a:t>Sandeep Kumar, Sindhu Padakandla, Chandrashekar L, Priyank Parihar, Gopinath K and Shalabh Bhatnagar</a:t>
            </a:r>
          </a:p>
        </p:txBody>
      </p:sp>
      <p:sp>
        <p:nvSpPr>
          <p:cNvPr id="57" name="Shape 57"/>
          <p:cNvSpPr txBox="1">
            <a:spLocks noGrp="1"/>
          </p:cNvSpPr>
          <p:nvPr>
            <p:ph type="subTitle" idx="4294967295"/>
          </p:nvPr>
        </p:nvSpPr>
        <p:spPr>
          <a:xfrm>
            <a:off x="5173932" y="3611737"/>
            <a:ext cx="3298825" cy="498475"/>
          </a:xfrm>
          <a:prstGeom prst="rect">
            <a:avLst/>
          </a:prstGeom>
          <a:ln>
            <a:noFill/>
          </a:ln>
        </p:spPr>
        <p:txBody>
          <a:bodyPr lIns="91425" tIns="91425" rIns="91425" bIns="91425" anchor="t" anchorCtr="0">
            <a:noAutofit/>
          </a:bodyPr>
          <a:lstStyle/>
          <a:p>
            <a:pPr lvl="0" algn="r" rtl="0">
              <a:spcBef>
                <a:spcPts val="0"/>
              </a:spcBef>
              <a:buNone/>
            </a:pPr>
            <a:r>
              <a:rPr lang="en" sz="1200" dirty="0">
                <a:solidFill>
                  <a:srgbClr val="999999"/>
                </a:solidFill>
              </a:rPr>
              <a:t>Presented By: Sandeep Kumar</a:t>
            </a:r>
          </a:p>
        </p:txBody>
      </p:sp>
      <p:sp>
        <p:nvSpPr>
          <p:cNvPr id="56" name="Shape 56"/>
          <p:cNvSpPr txBox="1"/>
          <p:nvPr/>
        </p:nvSpPr>
        <p:spPr>
          <a:xfrm>
            <a:off x="748425" y="4350900"/>
            <a:ext cx="7801500" cy="792600"/>
          </a:xfrm>
          <a:prstGeom prst="rect">
            <a:avLst/>
          </a:prstGeom>
          <a:noFill/>
          <a:ln>
            <a:noFill/>
          </a:ln>
        </p:spPr>
        <p:txBody>
          <a:bodyPr lIns="91425" tIns="91425" rIns="91425" bIns="91425" anchor="t" anchorCtr="0">
            <a:noAutofit/>
          </a:bodyPr>
          <a:lstStyle/>
          <a:p>
            <a:pPr lvl="0" algn="ctr" rtl="0">
              <a:spcBef>
                <a:spcPts val="0"/>
              </a:spcBef>
              <a:buNone/>
            </a:pPr>
            <a:r>
              <a:rPr lang="en" sz="1200" dirty="0">
                <a:solidFill>
                  <a:srgbClr val="999999"/>
                </a:solidFill>
                <a:latin typeface="Average"/>
                <a:ea typeface="Average"/>
                <a:cs typeface="Average"/>
                <a:sym typeface="Average"/>
              </a:rPr>
              <a:t>Department of Computer Science and Automation</a:t>
            </a:r>
          </a:p>
          <a:p>
            <a:pPr lvl="0" algn="ctr" rtl="0">
              <a:spcBef>
                <a:spcPts val="0"/>
              </a:spcBef>
              <a:buNone/>
            </a:pPr>
            <a:r>
              <a:rPr lang="en" sz="1200" dirty="0">
                <a:solidFill>
                  <a:srgbClr val="999999"/>
                </a:solidFill>
                <a:latin typeface="Average"/>
                <a:ea typeface="Average"/>
                <a:cs typeface="Average"/>
                <a:sym typeface="Average"/>
              </a:rPr>
              <a:t>Indian Institute of Science</a:t>
            </a:r>
          </a:p>
          <a:p>
            <a:pPr lvl="0" algn="ctr" rtl="0">
              <a:spcBef>
                <a:spcPts val="0"/>
              </a:spcBef>
              <a:buNone/>
            </a:pPr>
            <a:r>
              <a:rPr lang="en" sz="1200" dirty="0">
                <a:solidFill>
                  <a:srgbClr val="999999"/>
                </a:solidFill>
                <a:latin typeface="Average"/>
                <a:ea typeface="Average"/>
                <a:cs typeface="Average"/>
                <a:sym typeface="Average"/>
              </a:rPr>
              <a:t>Bangalore, India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SPSA Working</a:t>
            </a:r>
          </a:p>
        </p:txBody>
      </p:sp>
      <p:sp>
        <p:nvSpPr>
          <p:cNvPr id="4" name="Rectangle 3"/>
          <p:cNvSpPr/>
          <p:nvPr/>
        </p:nvSpPr>
        <p:spPr>
          <a:xfrm>
            <a:off x="1532200" y="1519543"/>
            <a:ext cx="2327793" cy="600179"/>
          </a:xfrm>
          <a:prstGeom prst="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oudy Old Style" panose="02020502050305020303" pitchFamily="18" charset="0"/>
            </a:endParaRPr>
          </a:p>
        </p:txBody>
      </p:sp>
      <p:sp>
        <p:nvSpPr>
          <p:cNvPr id="5" name="Rectangle 4"/>
          <p:cNvSpPr/>
          <p:nvPr/>
        </p:nvSpPr>
        <p:spPr>
          <a:xfrm>
            <a:off x="1734570" y="2877571"/>
            <a:ext cx="2057323" cy="529908"/>
          </a:xfrm>
          <a:prstGeom prst="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100" dirty="0">
                <a:solidFill>
                  <a:schemeClr val="tx1"/>
                </a:solidFill>
                <a:latin typeface="Goudy Old Style" panose="02020502050305020303" pitchFamily="18" charset="0"/>
              </a:rPr>
              <a:t>System/ Simulator (Hadoop)</a:t>
            </a:r>
          </a:p>
        </p:txBody>
      </p:sp>
      <p:sp>
        <p:nvSpPr>
          <p:cNvPr id="6" name="TextBox 5"/>
          <p:cNvSpPr txBox="1"/>
          <p:nvPr/>
        </p:nvSpPr>
        <p:spPr>
          <a:xfrm>
            <a:off x="1828809" y="1589218"/>
            <a:ext cx="1868847" cy="276999"/>
          </a:xfrm>
          <a:prstGeom prst="rect">
            <a:avLst/>
          </a:prstGeom>
          <a:noFill/>
        </p:spPr>
        <p:txBody>
          <a:bodyPr wrap="square" rtlCol="0">
            <a:spAutoFit/>
          </a:bodyPr>
          <a:lstStyle/>
          <a:p>
            <a:r>
              <a:rPr lang="en-IN" sz="1200" dirty="0">
                <a:latin typeface="Goudy Old Style" panose="02020502050305020303" pitchFamily="18" charset="0"/>
              </a:rPr>
              <a:t>Simulation Optimization</a:t>
            </a:r>
          </a:p>
        </p:txBody>
      </p:sp>
      <mc:AlternateContent xmlns:mc="http://schemas.openxmlformats.org/markup-compatibility/2006" xmlns:a14="http://schemas.microsoft.com/office/drawing/2010/main">
        <mc:Choice Requires="a14">
          <p:sp>
            <p:nvSpPr>
              <p:cNvPr id="7" name="TextBox 6"/>
              <p:cNvSpPr txBox="1"/>
              <p:nvPr/>
            </p:nvSpPr>
            <p:spPr>
              <a:xfrm>
                <a:off x="1968142" y="1870555"/>
                <a:ext cx="1183016" cy="184666"/>
              </a:xfrm>
              <a:prstGeom prst="rect">
                <a:avLst/>
              </a:prstGeom>
              <a:noFill/>
            </p:spPr>
            <p:txBody>
              <a:bodyPr wrap="none" lIns="0" tIns="0" rIns="0" bIns="0" rtlCol="0">
                <a:spAutoFit/>
              </a:bodyPr>
              <a:lstStyle/>
              <a:p>
                <a14:m>
                  <m:oMath xmlns:m="http://schemas.openxmlformats.org/officeDocument/2006/math">
                    <m:r>
                      <m:rPr>
                        <m:nor/>
                      </m:rPr>
                      <a:rPr lang="en-IN" sz="1200" i="1" smtClean="0">
                        <a:latin typeface="Goudy Old Style" panose="02020502050305020303" pitchFamily="18" charset="0"/>
                      </a:rPr>
                      <m:t>θ</m:t>
                    </m:r>
                  </m:oMath>
                </a14:m>
                <a:r>
                  <a:rPr lang="en-IN" sz="1200" i="1" baseline="-25000" dirty="0">
                    <a:latin typeface="Goudy Old Style" panose="02020502050305020303" pitchFamily="18" charset="0"/>
                  </a:rPr>
                  <a:t>n</a:t>
                </a:r>
                <a:r>
                  <a:rPr lang="en-IN" sz="1200" i="1" dirty="0">
                    <a:latin typeface="Goudy Old Style" panose="02020502050305020303" pitchFamily="18" charset="0"/>
                  </a:rPr>
                  <a:t>= h(f(θ</a:t>
                </a:r>
                <a:r>
                  <a:rPr lang="en-IN" sz="1200" i="1" baseline="-25000" dirty="0">
                    <a:latin typeface="Goudy Old Style" panose="02020502050305020303" pitchFamily="18" charset="0"/>
                  </a:rPr>
                  <a:t>1</a:t>
                </a:r>
                <a:r>
                  <a:rPr lang="en-IN" sz="1200" i="1" dirty="0">
                    <a:latin typeface="Goudy Old Style" panose="02020502050305020303" pitchFamily="18" charset="0"/>
                  </a:rPr>
                  <a:t>),…, f(θ</a:t>
                </a:r>
                <a:r>
                  <a:rPr lang="en-IN" sz="1200" i="1" baseline="-25000" dirty="0">
                    <a:latin typeface="Goudy Old Style" panose="02020502050305020303" pitchFamily="18" charset="0"/>
                  </a:rPr>
                  <a:t>n-1</a:t>
                </a:r>
                <a:r>
                  <a:rPr lang="en-IN" sz="1200" i="1" dirty="0">
                    <a:latin typeface="Goudy Old Style" panose="02020502050305020303" pitchFamily="18" charset="0"/>
                  </a:rPr>
                  <a:t>))</a:t>
                </a:r>
                <a:endParaRPr lang="en-IN" sz="1200" i="1" baseline="-25000" dirty="0">
                  <a:latin typeface="Goudy Old Style" panose="02020502050305020303"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68142" y="1870555"/>
                <a:ext cx="1183016" cy="184666"/>
              </a:xfrm>
              <a:prstGeom prst="rect">
                <a:avLst/>
              </a:prstGeom>
              <a:blipFill>
                <a:blip r:embed="rId2"/>
                <a:stretch>
                  <a:fillRect l="-5155" t="-26667" r="-8763" b="-50000"/>
                </a:stretch>
              </a:blipFill>
            </p:spPr>
            <p:txBody>
              <a:bodyPr/>
              <a:lstStyle/>
              <a:p>
                <a:r>
                  <a:rPr lang="en-IN">
                    <a:noFill/>
                  </a:rPr>
                  <a:t> </a:t>
                </a:r>
              </a:p>
            </p:txBody>
          </p:sp>
        </mc:Fallback>
      </mc:AlternateContent>
      <p:grpSp>
        <p:nvGrpSpPr>
          <p:cNvPr id="8" name="Group 7"/>
          <p:cNvGrpSpPr/>
          <p:nvPr/>
        </p:nvGrpSpPr>
        <p:grpSpPr>
          <a:xfrm>
            <a:off x="1037703" y="1819633"/>
            <a:ext cx="696867" cy="1322892"/>
            <a:chOff x="5605130" y="658373"/>
            <a:chExt cx="696867" cy="1322892"/>
          </a:xfrm>
        </p:grpSpPr>
        <p:cxnSp>
          <p:nvCxnSpPr>
            <p:cNvPr id="9" name="Elbow Connector 8"/>
            <p:cNvCxnSpPr/>
            <p:nvPr/>
          </p:nvCxnSpPr>
          <p:spPr>
            <a:xfrm rot="10800000" flipH="1" flipV="1">
              <a:off x="6099627" y="658373"/>
              <a:ext cx="202370" cy="1322892"/>
            </a:xfrm>
            <a:prstGeom prst="bentConnector3">
              <a:avLst>
                <a:gd name="adj1" fmla="val -11296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rot="5400000">
                  <a:off x="5183700" y="1252442"/>
                  <a:ext cx="102752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1200" i="1" dirty="0">
                            <a:latin typeface="Goudy Old Style" panose="02020502050305020303" pitchFamily="18" charset="0"/>
                          </a:rPr>
                          <m:t>Parameters</m:t>
                        </m:r>
                        <m:r>
                          <m:rPr>
                            <m:nor/>
                          </m:rPr>
                          <a:rPr lang="en-IN" sz="1200" i="1" dirty="0">
                            <a:latin typeface="Goudy Old Style" panose="02020502050305020303" pitchFamily="18" charset="0"/>
                          </a:rPr>
                          <m:t> </m:t>
                        </m:r>
                        <m:r>
                          <m:rPr>
                            <m:nor/>
                          </m:rPr>
                          <a:rPr lang="en-IN" sz="1200" i="1" dirty="0">
                            <a:latin typeface="Goudy Old Style" panose="02020502050305020303" pitchFamily="18" charset="0"/>
                          </a:rPr>
                          <m:t>θn</m:t>
                        </m:r>
                        <m:r>
                          <m:rPr>
                            <m:nor/>
                          </m:rPr>
                          <a:rPr lang="en-IN" sz="1200" b="0" i="1" dirty="0" smtClean="0">
                            <a:latin typeface="Goudy Old Style" panose="02020502050305020303" pitchFamily="18" charset="0"/>
                          </a:rPr>
                          <m:t>+1</m:t>
                        </m:r>
                        <m:r>
                          <m:rPr>
                            <m:nor/>
                          </m:rPr>
                          <a:rPr lang="en-IN" sz="1200" i="1" dirty="0">
                            <a:latin typeface="Goudy Old Style" panose="02020502050305020303" pitchFamily="18" charset="0"/>
                          </a:rPr>
                          <m:t> </m:t>
                        </m:r>
                      </m:oMath>
                    </m:oMathPara>
                  </a14:m>
                  <a:endParaRPr lang="en-IN" sz="1200" i="1" dirty="0">
                    <a:latin typeface="Goudy Old Style" panose="02020502050305020303"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rot="5400000">
                  <a:off x="5183700" y="1252442"/>
                  <a:ext cx="1027525" cy="184666"/>
                </a:xfrm>
                <a:prstGeom prst="rect">
                  <a:avLst/>
                </a:prstGeom>
                <a:blipFill>
                  <a:blip r:embed="rId3"/>
                  <a:stretch>
                    <a:fillRect l="-13333" t="-2959"/>
                  </a:stretch>
                </a:blipFill>
              </p:spPr>
              <p:txBody>
                <a:bodyPr/>
                <a:lstStyle/>
                <a:p>
                  <a:r>
                    <a:rPr lang="en-IN">
                      <a:noFill/>
                    </a:rPr>
                    <a:t> </a:t>
                  </a:r>
                </a:p>
              </p:txBody>
            </p:sp>
          </mc:Fallback>
        </mc:AlternateContent>
      </p:grpSp>
      <p:grpSp>
        <p:nvGrpSpPr>
          <p:cNvPr id="24" name="Group 23"/>
          <p:cNvGrpSpPr/>
          <p:nvPr/>
        </p:nvGrpSpPr>
        <p:grpSpPr>
          <a:xfrm>
            <a:off x="3791893" y="1817719"/>
            <a:ext cx="508370" cy="1324806"/>
            <a:chOff x="3791893" y="1817719"/>
            <a:chExt cx="508370" cy="1324806"/>
          </a:xfrm>
        </p:grpSpPr>
        <p:cxnSp>
          <p:nvCxnSpPr>
            <p:cNvPr id="12" name="Elbow Connector 11"/>
            <p:cNvCxnSpPr>
              <a:stCxn id="4" idx="3"/>
              <a:endCxn id="5" idx="3"/>
            </p:cNvCxnSpPr>
            <p:nvPr/>
          </p:nvCxnSpPr>
          <p:spPr>
            <a:xfrm flipH="1">
              <a:off x="3791893" y="1819633"/>
              <a:ext cx="68100" cy="1322892"/>
            </a:xfrm>
            <a:prstGeom prst="bentConnector3">
              <a:avLst>
                <a:gd name="adj1" fmla="val -335683"/>
              </a:avLst>
            </a:prstGeom>
            <a:ln w="12700">
              <a:headEnd type="triangle" w="med" len="med"/>
              <a:tailEnd type="non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rot="16200000">
                  <a:off x="3545527" y="2387789"/>
                  <a:ext cx="1324806"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1200" b="0" i="1" dirty="0" smtClean="0">
                            <a:latin typeface="Goudy Old Style" panose="02020502050305020303" pitchFamily="18" charset="0"/>
                          </a:rPr>
                          <m:t>Performance</m:t>
                        </m:r>
                        <m:r>
                          <m:rPr>
                            <m:nor/>
                          </m:rPr>
                          <a:rPr lang="en-IN" sz="1200" b="0" i="1" dirty="0" smtClean="0">
                            <a:latin typeface="Goudy Old Style" panose="02020502050305020303" pitchFamily="18" charset="0"/>
                          </a:rPr>
                          <m:t> </m:t>
                        </m:r>
                        <m:r>
                          <a:rPr lang="en-IN" sz="1200" i="1" dirty="0" smtClean="0">
                            <a:latin typeface="Cambria Math" panose="02040503050406030204" pitchFamily="18" charset="0"/>
                          </a:rPr>
                          <m:t>𝑓</m:t>
                        </m:r>
                        <m:d>
                          <m:dPr>
                            <m:ctrlPr>
                              <a:rPr lang="en-IN" sz="1200" i="1" dirty="0">
                                <a:latin typeface="Cambria Math" panose="02040503050406030204" pitchFamily="18" charset="0"/>
                              </a:rPr>
                            </m:ctrlPr>
                          </m:dPr>
                          <m:e>
                            <m:sSub>
                              <m:sSubPr>
                                <m:ctrlPr>
                                  <a:rPr lang="en-IN" sz="1200" i="1" dirty="0">
                                    <a:latin typeface="Cambria Math" panose="02040503050406030204" pitchFamily="18" charset="0"/>
                                  </a:rPr>
                                </m:ctrlPr>
                              </m:sSubPr>
                              <m:e>
                                <m:r>
                                  <a:rPr lang="en-IN" sz="1200" i="1" dirty="0">
                                    <a:latin typeface="Cambria Math" panose="02040503050406030204" pitchFamily="18" charset="0"/>
                                  </a:rPr>
                                  <m:t>𝜃</m:t>
                                </m:r>
                              </m:e>
                              <m:sub>
                                <m:r>
                                  <a:rPr lang="en-IN" sz="1200" i="1" dirty="0">
                                    <a:latin typeface="Cambria Math" panose="02040503050406030204" pitchFamily="18" charset="0"/>
                                  </a:rPr>
                                  <m:t>𝑛</m:t>
                                </m:r>
                              </m:sub>
                            </m:sSub>
                          </m:e>
                        </m:d>
                      </m:oMath>
                    </m:oMathPara>
                  </a14:m>
                  <a:endParaRPr lang="en-IN" sz="1200" i="1" dirty="0">
                    <a:latin typeface="Goudy Old Style" panose="02020502050305020303"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rot="16200000">
                  <a:off x="3545527" y="2387789"/>
                  <a:ext cx="1324806" cy="184666"/>
                </a:xfrm>
                <a:prstGeom prst="rect">
                  <a:avLst/>
                </a:prstGeom>
                <a:blipFill>
                  <a:blip r:embed="rId4"/>
                  <a:stretch>
                    <a:fillRect r="-36667"/>
                  </a:stretch>
                </a:blipFill>
              </p:spPr>
              <p:txBody>
                <a:bodyPr/>
                <a:lstStyle/>
                <a:p>
                  <a:r>
                    <a:rPr lang="en-IN">
                      <a:noFill/>
                    </a:rPr>
                    <a:t> </a:t>
                  </a:r>
                </a:p>
              </p:txBody>
            </p:sp>
          </mc:Fallback>
        </mc:AlternateContent>
      </p:grpSp>
      <p:grpSp>
        <p:nvGrpSpPr>
          <p:cNvPr id="14" name="Group 13"/>
          <p:cNvGrpSpPr/>
          <p:nvPr/>
        </p:nvGrpSpPr>
        <p:grpSpPr>
          <a:xfrm>
            <a:off x="515475" y="3291218"/>
            <a:ext cx="1219095" cy="199205"/>
            <a:chOff x="5082902" y="2129958"/>
            <a:chExt cx="1219095" cy="199205"/>
          </a:xfrm>
        </p:grpSpPr>
        <p:cxnSp>
          <p:nvCxnSpPr>
            <p:cNvPr id="15" name="Straight Arrow Connector 14"/>
            <p:cNvCxnSpPr/>
            <p:nvPr/>
          </p:nvCxnSpPr>
          <p:spPr>
            <a:xfrm flipV="1">
              <a:off x="5106010" y="2129958"/>
              <a:ext cx="1195987" cy="877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5082902" y="2159886"/>
                  <a:ext cx="1044453" cy="169277"/>
                </a:xfrm>
                <a:prstGeom prst="rect">
                  <a:avLst/>
                </a:prstGeom>
                <a:noFill/>
              </p:spPr>
              <p:txBody>
                <a:bodyPr wrap="none" lIns="0" tIns="0" rIns="0" bIns="0" rtlCol="0">
                  <a:spAutoFit/>
                </a:bodyPr>
                <a:lstStyle/>
                <a:p>
                  <a:r>
                    <a:rPr lang="en-IN" sz="1100" dirty="0">
                      <a:latin typeface="Goudy Old Style" panose="02020502050305020303" pitchFamily="18" charset="0"/>
                    </a:rPr>
                    <a:t>Default Settings </a:t>
                  </a:r>
                  <a14:m>
                    <m:oMath xmlns:m="http://schemas.openxmlformats.org/officeDocument/2006/math">
                      <m:r>
                        <a:rPr lang="en-IN" sz="1100" i="1" smtClean="0">
                          <a:latin typeface="Cambria Math" panose="02040503050406030204" pitchFamily="18" charset="0"/>
                        </a:rPr>
                        <m:t>𝜃</m:t>
                      </m:r>
                    </m:oMath>
                  </a14:m>
                  <a:r>
                    <a:rPr lang="en-IN" sz="1100" dirty="0">
                      <a:latin typeface="Goudy Old Style" panose="02020502050305020303" pitchFamily="18" charset="0"/>
                    </a:rPr>
                    <a:t> </a:t>
                  </a:r>
                </a:p>
              </p:txBody>
            </p:sp>
          </mc:Choice>
          <mc:Fallback xmlns="">
            <p:sp>
              <p:nvSpPr>
                <p:cNvPr id="16" name="TextBox 15"/>
                <p:cNvSpPr txBox="1">
                  <a:spLocks noRot="1" noChangeAspect="1" noMove="1" noResize="1" noEditPoints="1" noAdjustHandles="1" noChangeArrowheads="1" noChangeShapeType="1" noTextEdit="1"/>
                </p:cNvSpPr>
                <p:nvPr/>
              </p:nvSpPr>
              <p:spPr>
                <a:xfrm>
                  <a:off x="5082902" y="2159886"/>
                  <a:ext cx="1044453" cy="169277"/>
                </a:xfrm>
                <a:prstGeom prst="rect">
                  <a:avLst/>
                </a:prstGeom>
                <a:blipFill>
                  <a:blip r:embed="rId5"/>
                  <a:stretch>
                    <a:fillRect l="-8772" t="-25000" b="-53571"/>
                  </a:stretch>
                </a:blipFill>
              </p:spPr>
              <p:txBody>
                <a:bodyPr/>
                <a:lstStyle/>
                <a:p>
                  <a:r>
                    <a:rPr lang="en-IN">
                      <a:noFill/>
                    </a:rPr>
                    <a:t> </a:t>
                  </a:r>
                </a:p>
              </p:txBody>
            </p:sp>
          </mc:Fallback>
        </mc:AlternateContent>
      </p:grpSp>
      <p:sp>
        <p:nvSpPr>
          <p:cNvPr id="17" name="TextBox 16"/>
          <p:cNvSpPr txBox="1"/>
          <p:nvPr/>
        </p:nvSpPr>
        <p:spPr>
          <a:xfrm>
            <a:off x="732088" y="3607369"/>
            <a:ext cx="3622404" cy="338554"/>
          </a:xfrm>
          <a:prstGeom prst="rect">
            <a:avLst/>
          </a:prstGeom>
          <a:noFill/>
        </p:spPr>
        <p:txBody>
          <a:bodyPr wrap="square" rtlCol="0">
            <a:spAutoFit/>
          </a:bodyPr>
          <a:lstStyle/>
          <a:p>
            <a:pPr algn="ctr"/>
            <a:r>
              <a:rPr lang="en-IN" sz="1600" dirty="0">
                <a:latin typeface="Goudy Old Style" panose="02020502050305020303" pitchFamily="18" charset="0"/>
              </a:rPr>
              <a:t>SPSA with Hadoop</a:t>
            </a:r>
          </a:p>
        </p:txBody>
      </p:sp>
      <p:graphicFrame>
        <p:nvGraphicFramePr>
          <p:cNvPr id="21" name="Chart 20"/>
          <p:cNvGraphicFramePr>
            <a:graphicFrameLocks/>
          </p:cNvGraphicFramePr>
          <p:nvPr>
            <p:extLst>
              <p:ext uri="{D42A27DB-BD31-4B8C-83A1-F6EECF244321}">
                <p14:modId xmlns:p14="http://schemas.microsoft.com/office/powerpoint/2010/main" val="237650754"/>
              </p:ext>
            </p:extLst>
          </p:nvPr>
        </p:nvGraphicFramePr>
        <p:xfrm>
          <a:off x="4740534" y="1273033"/>
          <a:ext cx="4290037" cy="259238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6018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SPSA with Hadoop</a:t>
            </a:r>
          </a:p>
        </p:txBody>
      </p:sp>
      <p:sp>
        <p:nvSpPr>
          <p:cNvPr id="3" name="Text Placeholder 2"/>
          <p:cNvSpPr>
            <a:spLocks noGrp="1"/>
          </p:cNvSpPr>
          <p:nvPr>
            <p:ph type="body" idx="1"/>
          </p:nvPr>
        </p:nvSpPr>
        <p:spPr>
          <a:xfrm>
            <a:off x="311701" y="1152475"/>
            <a:ext cx="4176986" cy="3605642"/>
          </a:xfrm>
        </p:spPr>
        <p:txBody>
          <a:bodyPr>
            <a:normAutofit/>
          </a:bodyPr>
          <a:lstStyle/>
          <a:p>
            <a:pPr lvl="1"/>
            <a:r>
              <a:rPr lang="en-IN" dirty="0"/>
              <a:t>SPSA converges in about 15-20 iterations.</a:t>
            </a:r>
          </a:p>
          <a:p>
            <a:pPr lvl="1"/>
            <a:r>
              <a:rPr lang="en-IN" dirty="0"/>
              <a:t>Each iteration runs Hadoop job twice, which is about 30 -40 runs.</a:t>
            </a:r>
          </a:p>
          <a:p>
            <a:pPr lvl="1"/>
            <a:r>
              <a:rPr lang="en-IN" dirty="0"/>
              <a:t>Data size is usually in petabytes and running it for 30 iterations will take time</a:t>
            </a:r>
          </a:p>
          <a:p>
            <a:pPr lvl="1"/>
            <a:r>
              <a:rPr lang="en-IN" dirty="0"/>
              <a:t>Typical job run will have map tasks followed by reduce operations.</a:t>
            </a:r>
          </a:p>
          <a:p>
            <a:pPr lvl="1"/>
            <a:r>
              <a:rPr lang="en-IN" dirty="0"/>
              <a:t>Single wave of map tasks is total map task that can be run in the parallel on the cluster.</a:t>
            </a:r>
          </a:p>
        </p:txBody>
      </p:sp>
      <p:grpSp>
        <p:nvGrpSpPr>
          <p:cNvPr id="14" name="Group 13"/>
          <p:cNvGrpSpPr/>
          <p:nvPr/>
        </p:nvGrpSpPr>
        <p:grpSpPr>
          <a:xfrm>
            <a:off x="5091358" y="2440554"/>
            <a:ext cx="3626428" cy="1523349"/>
            <a:chOff x="5403273" y="2510824"/>
            <a:chExt cx="3626428" cy="1523349"/>
          </a:xfrm>
        </p:grpSpPr>
        <p:grpSp>
          <p:nvGrpSpPr>
            <p:cNvPr id="15" name="Group 14"/>
            <p:cNvGrpSpPr/>
            <p:nvPr/>
          </p:nvGrpSpPr>
          <p:grpSpPr>
            <a:xfrm>
              <a:off x="5403273" y="2510824"/>
              <a:ext cx="3626428" cy="1523349"/>
              <a:chOff x="5441372" y="637309"/>
              <a:chExt cx="3626428" cy="1523349"/>
            </a:xfrm>
          </p:grpSpPr>
          <p:sp>
            <p:nvSpPr>
              <p:cNvPr id="20" name="Rectangle 19"/>
              <p:cNvSpPr/>
              <p:nvPr/>
            </p:nvSpPr>
            <p:spPr>
              <a:xfrm>
                <a:off x="6414655" y="637309"/>
                <a:ext cx="1274618" cy="1177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Rounded Rectangle 20"/>
              <p:cNvSpPr/>
              <p:nvPr/>
            </p:nvSpPr>
            <p:spPr>
              <a:xfrm>
                <a:off x="5441372" y="1026510"/>
                <a:ext cx="671946" cy="399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Actual  Data</a:t>
                </a:r>
              </a:p>
            </p:txBody>
          </p:sp>
          <p:sp>
            <p:nvSpPr>
              <p:cNvPr id="22" name="Chevron 21"/>
              <p:cNvSpPr/>
              <p:nvPr/>
            </p:nvSpPr>
            <p:spPr>
              <a:xfrm>
                <a:off x="6476998" y="1026510"/>
                <a:ext cx="308266" cy="39772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cxnSp>
            <p:nvCxnSpPr>
              <p:cNvPr id="23" name="Straight Arrow Connector 22"/>
              <p:cNvCxnSpPr>
                <a:stCxn id="21" idx="3"/>
                <a:endCxn id="20" idx="1"/>
              </p:cNvCxnSpPr>
              <p:nvPr/>
            </p:nvCxnSpPr>
            <p:spPr>
              <a:xfrm>
                <a:off x="6113318" y="1226127"/>
                <a:ext cx="301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449290" y="1883659"/>
                <a:ext cx="1274618" cy="276999"/>
              </a:xfrm>
              <a:prstGeom prst="rect">
                <a:avLst/>
              </a:prstGeom>
              <a:noFill/>
            </p:spPr>
            <p:txBody>
              <a:bodyPr wrap="square" rtlCol="0">
                <a:spAutoFit/>
              </a:bodyPr>
              <a:lstStyle/>
              <a:p>
                <a:r>
                  <a:rPr lang="en-IN" sz="1200" dirty="0"/>
                  <a:t>Map Operations</a:t>
                </a:r>
              </a:p>
            </p:txBody>
          </p:sp>
          <p:sp>
            <p:nvSpPr>
              <p:cNvPr id="25" name="Rectangle 24"/>
              <p:cNvSpPr/>
              <p:nvPr/>
            </p:nvSpPr>
            <p:spPr>
              <a:xfrm>
                <a:off x="7793182" y="637309"/>
                <a:ext cx="1274618" cy="1177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a:t>Reduce operations and result</a:t>
                </a:r>
              </a:p>
            </p:txBody>
          </p:sp>
        </p:grpSp>
        <p:sp>
          <p:nvSpPr>
            <p:cNvPr id="16" name="Chevron 15"/>
            <p:cNvSpPr/>
            <p:nvPr/>
          </p:nvSpPr>
          <p:spPr>
            <a:xfrm>
              <a:off x="6736770" y="2896521"/>
              <a:ext cx="308266" cy="39772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7" name="Chevron 16"/>
            <p:cNvSpPr/>
            <p:nvPr/>
          </p:nvSpPr>
          <p:spPr>
            <a:xfrm>
              <a:off x="7034641" y="2896521"/>
              <a:ext cx="308266" cy="39772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8" name="Chevron 17"/>
            <p:cNvSpPr/>
            <p:nvPr/>
          </p:nvSpPr>
          <p:spPr>
            <a:xfrm>
              <a:off x="7342908" y="2896521"/>
              <a:ext cx="308266" cy="39772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cxnSp>
          <p:nvCxnSpPr>
            <p:cNvPr id="19" name="Straight Arrow Connector 18"/>
            <p:cNvCxnSpPr>
              <a:stCxn id="18" idx="3"/>
              <a:endCxn id="25" idx="1"/>
            </p:cNvCxnSpPr>
            <p:nvPr/>
          </p:nvCxnSpPr>
          <p:spPr>
            <a:xfrm>
              <a:off x="7651174" y="3095382"/>
              <a:ext cx="103909" cy="4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Rounded Rectangular Callout 26"/>
          <p:cNvSpPr/>
          <p:nvPr/>
        </p:nvSpPr>
        <p:spPr>
          <a:xfrm>
            <a:off x="5850541" y="1675257"/>
            <a:ext cx="2229935" cy="532566"/>
          </a:xfrm>
          <a:prstGeom prst="wedgeRoundRectCallout">
            <a:avLst>
              <a:gd name="adj1" fmla="val -2540"/>
              <a:gd name="adj2" fmla="val 169402"/>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t>Map Waves</a:t>
            </a:r>
            <a:endParaRPr lang="en-IN" sz="1100" dirty="0"/>
          </a:p>
        </p:txBody>
      </p:sp>
    </p:spTree>
    <p:extLst>
      <p:ext uri="{BB962C8B-B14F-4D97-AF65-F5344CB8AC3E}">
        <p14:creationId xmlns:p14="http://schemas.microsoft.com/office/powerpoint/2010/main" val="369228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Subset of Data</a:t>
            </a:r>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311699" y="1152475"/>
                <a:ext cx="4525269" cy="2328502"/>
              </a:xfrm>
            </p:spPr>
            <p:txBody>
              <a:bodyPr/>
              <a:lstStyle/>
              <a:p>
                <a:pPr>
                  <a:lnSpc>
                    <a:spcPct val="100000"/>
                  </a:lnSpc>
                </a:pPr>
                <a:r>
                  <a:rPr lang="en-IN" sz="2000" dirty="0"/>
                  <a:t>Subset of Data</a:t>
                </a:r>
              </a:p>
              <a:p>
                <a:pPr lvl="1">
                  <a:lnSpc>
                    <a:spcPct val="100000"/>
                  </a:lnSpc>
                </a:pPr>
                <a:r>
                  <a:rPr lang="en-IN" sz="1600" dirty="0"/>
                  <a:t>optimizing one single wave of map task will optimize all the future map waves.</a:t>
                </a:r>
                <a:endParaRPr lang="en-IN" dirty="0"/>
              </a:p>
              <a:p>
                <a:pPr lvl="1">
                  <a:lnSpc>
                    <a:spcPct val="100000"/>
                  </a:lnSpc>
                </a:pPr>
                <a:r>
                  <a:rPr lang="en-IN" sz="1700" dirty="0"/>
                  <a:t>Assumption of uniform distribution on the data</a:t>
                </a:r>
              </a:p>
              <a:p>
                <a:pPr lvl="1">
                  <a:lnSpc>
                    <a:spcPct val="100000"/>
                  </a:lnSpc>
                </a:pPr>
                <a:endParaRPr lang="en-IN" sz="1700" dirty="0"/>
              </a:p>
              <a:p>
                <a:pPr marL="342900" lvl="1" indent="0">
                  <a:lnSpc>
                    <a:spcPct val="100000"/>
                  </a:lnSpc>
                  <a:buNone/>
                </a:pPr>
                <a14:m>
                  <m:oMathPara xmlns:m="http://schemas.openxmlformats.org/officeDocument/2006/math">
                    <m:oMathParaPr>
                      <m:jc m:val="centerGroup"/>
                    </m:oMathParaPr>
                    <m:oMath xmlns:m="http://schemas.openxmlformats.org/officeDocument/2006/math">
                      <m:r>
                        <a:rPr lang="en-IN" sz="1700" b="0" i="1" smtClean="0">
                          <a:latin typeface="Cambria Math" panose="02040503050406030204" pitchFamily="18" charset="0"/>
                        </a:rPr>
                        <m:t>𝑁</m:t>
                      </m:r>
                      <m:r>
                        <a:rPr lang="en-IN" sz="1700" b="0" i="1" baseline="-25000" smtClean="0">
                          <a:latin typeface="Cambria Math" panose="02040503050406030204" pitchFamily="18" charset="0"/>
                        </a:rPr>
                        <m:t>𝑝</m:t>
                      </m:r>
                      <m:r>
                        <a:rPr lang="en-IN" sz="1700" b="0" i="1" smtClean="0">
                          <a:latin typeface="Cambria Math" panose="02040503050406030204" pitchFamily="18" charset="0"/>
                        </a:rPr>
                        <m:t>=2∗</m:t>
                      </m:r>
                      <m:r>
                        <a:rPr lang="en-IN" sz="1700" b="0" i="1" smtClean="0">
                          <a:latin typeface="Cambria Math" panose="02040503050406030204" pitchFamily="18" charset="0"/>
                        </a:rPr>
                        <m:t>𝑏𝑠</m:t>
                      </m:r>
                      <m:r>
                        <a:rPr lang="en-IN" sz="1700" b="0" i="1" smtClean="0">
                          <a:latin typeface="Cambria Math" panose="02040503050406030204" pitchFamily="18" charset="0"/>
                        </a:rPr>
                        <m:t>∗</m:t>
                      </m:r>
                      <m:r>
                        <a:rPr lang="en-IN" sz="1700" b="0" i="1" smtClean="0">
                          <a:latin typeface="Cambria Math" panose="02040503050406030204" pitchFamily="18" charset="0"/>
                        </a:rPr>
                        <m:t>𝑚</m:t>
                      </m:r>
                    </m:oMath>
                  </m:oMathPara>
                </a14:m>
                <a:endParaRPr lang="en-IN" sz="1700" b="0" dirty="0"/>
              </a:p>
              <a:p>
                <a:pPr marL="342900" lvl="1" indent="0">
                  <a:lnSpc>
                    <a:spcPct val="100000"/>
                  </a:lnSpc>
                  <a:buNone/>
                </a:pPr>
                <a:endParaRPr lang="en-IN" sz="1700" baseline="-25000"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311699" y="1152475"/>
                <a:ext cx="4525269" cy="2328502"/>
              </a:xfrm>
              <a:blipFill>
                <a:blip r:embed="rId2"/>
                <a:stretch>
                  <a:fillRect l="-1213"/>
                </a:stretch>
              </a:blipFill>
            </p:spPr>
            <p:txBody>
              <a:bodyPr/>
              <a:lstStyle/>
              <a:p>
                <a:r>
                  <a:rPr lang="en-IN">
                    <a:noFill/>
                  </a:rPr>
                  <a:t> </a:t>
                </a:r>
              </a:p>
            </p:txBody>
          </p:sp>
        </mc:Fallback>
      </mc:AlternateContent>
      <p:grpSp>
        <p:nvGrpSpPr>
          <p:cNvPr id="4" name="Group 3"/>
          <p:cNvGrpSpPr/>
          <p:nvPr/>
        </p:nvGrpSpPr>
        <p:grpSpPr>
          <a:xfrm>
            <a:off x="5205872" y="2719302"/>
            <a:ext cx="3626428" cy="1523349"/>
            <a:chOff x="5403273" y="817418"/>
            <a:chExt cx="3626428" cy="1523349"/>
          </a:xfrm>
        </p:grpSpPr>
        <p:grpSp>
          <p:nvGrpSpPr>
            <p:cNvPr id="5" name="Group 4"/>
            <p:cNvGrpSpPr/>
            <p:nvPr/>
          </p:nvGrpSpPr>
          <p:grpSpPr>
            <a:xfrm>
              <a:off x="5403273" y="817418"/>
              <a:ext cx="3626428" cy="1523349"/>
              <a:chOff x="5441372" y="637309"/>
              <a:chExt cx="3626428" cy="1523349"/>
            </a:xfrm>
          </p:grpSpPr>
          <p:sp>
            <p:nvSpPr>
              <p:cNvPr id="7" name="Rectangle 6"/>
              <p:cNvSpPr/>
              <p:nvPr/>
            </p:nvSpPr>
            <p:spPr>
              <a:xfrm>
                <a:off x="6414655" y="637309"/>
                <a:ext cx="1274618" cy="1177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ounded Rectangle 7"/>
              <p:cNvSpPr/>
              <p:nvPr/>
            </p:nvSpPr>
            <p:spPr>
              <a:xfrm>
                <a:off x="5441372" y="1026510"/>
                <a:ext cx="671946" cy="399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Subset of Data</a:t>
                </a:r>
              </a:p>
            </p:txBody>
          </p:sp>
          <p:sp>
            <p:nvSpPr>
              <p:cNvPr id="9" name="Chevron 8"/>
              <p:cNvSpPr/>
              <p:nvPr/>
            </p:nvSpPr>
            <p:spPr>
              <a:xfrm>
                <a:off x="6518564" y="828405"/>
                <a:ext cx="533400" cy="763208"/>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0" name="Chevron 9"/>
              <p:cNvSpPr/>
              <p:nvPr/>
            </p:nvSpPr>
            <p:spPr>
              <a:xfrm>
                <a:off x="7086599" y="844523"/>
                <a:ext cx="533400" cy="763208"/>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cxnSp>
            <p:nvCxnSpPr>
              <p:cNvPr id="11" name="Straight Arrow Connector 10"/>
              <p:cNvCxnSpPr>
                <a:stCxn id="8" idx="3"/>
                <a:endCxn id="7" idx="1"/>
              </p:cNvCxnSpPr>
              <p:nvPr/>
            </p:nvCxnSpPr>
            <p:spPr>
              <a:xfrm>
                <a:off x="6113318" y="1226127"/>
                <a:ext cx="301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49290" y="1883659"/>
                <a:ext cx="1274618" cy="276999"/>
              </a:xfrm>
              <a:prstGeom prst="rect">
                <a:avLst/>
              </a:prstGeom>
              <a:noFill/>
            </p:spPr>
            <p:txBody>
              <a:bodyPr wrap="square" rtlCol="0">
                <a:spAutoFit/>
              </a:bodyPr>
              <a:lstStyle/>
              <a:p>
                <a:r>
                  <a:rPr lang="en-IN" sz="1200" dirty="0"/>
                  <a:t>Map Operations</a:t>
                </a:r>
              </a:p>
            </p:txBody>
          </p:sp>
          <p:sp>
            <p:nvSpPr>
              <p:cNvPr id="13" name="Rectangle 12"/>
              <p:cNvSpPr/>
              <p:nvPr/>
            </p:nvSpPr>
            <p:spPr>
              <a:xfrm>
                <a:off x="7793182" y="637309"/>
                <a:ext cx="1274618" cy="1177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a:t>Reduce operations and result</a:t>
                </a:r>
              </a:p>
            </p:txBody>
          </p:sp>
        </p:grpSp>
        <p:cxnSp>
          <p:nvCxnSpPr>
            <p:cNvPr id="6" name="Straight Arrow Connector 5"/>
            <p:cNvCxnSpPr>
              <a:stCxn id="7" idx="3"/>
              <a:endCxn id="13" idx="1"/>
            </p:cNvCxnSpPr>
            <p:nvPr/>
          </p:nvCxnSpPr>
          <p:spPr>
            <a:xfrm>
              <a:off x="7651174" y="1406236"/>
              <a:ext cx="103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8" name="Rounded Rectangular Callout 27"/>
          <p:cNvSpPr/>
          <p:nvPr/>
        </p:nvSpPr>
        <p:spPr>
          <a:xfrm>
            <a:off x="6472612" y="1421330"/>
            <a:ext cx="2316036" cy="847655"/>
          </a:xfrm>
          <a:prstGeom prst="wedgeRoundRectCallout">
            <a:avLst>
              <a:gd name="adj1" fmla="val -43179"/>
              <a:gd name="adj2" fmla="val 114313"/>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t>Less number of map waves.</a:t>
            </a:r>
            <a:endParaRPr lang="en-IN" sz="1100" dirty="0"/>
          </a:p>
        </p:txBody>
      </p:sp>
      <p:sp>
        <p:nvSpPr>
          <p:cNvPr id="30" name="Text Placeholder 2"/>
          <p:cNvSpPr txBox="1">
            <a:spLocks/>
          </p:cNvSpPr>
          <p:nvPr/>
        </p:nvSpPr>
        <p:spPr>
          <a:xfrm>
            <a:off x="425120" y="3480977"/>
            <a:ext cx="4525269" cy="1593050"/>
          </a:xfrm>
          <a:prstGeom prst="rect">
            <a:avLst/>
          </a:prstGeom>
        </p:spPr>
        <p:txBody>
          <a:bodyPr vert="horz" lIns="91425" tIns="91425" rIns="91425" bIns="91425" rtlCol="0" anchor="t" anchorCtr="0">
            <a:normAutofit/>
          </a:bodyPr>
          <a:lstStyle>
            <a:lvl1pPr marL="171450" lvl="0" indent="-171450" algn="l" defTabSz="685800" rtl="0" eaLnBrk="1" latinLnBrk="0" hangingPunct="1">
              <a:lnSpc>
                <a:spcPct val="90000"/>
              </a:lnSpc>
              <a:spcBef>
                <a:spcPts val="0"/>
              </a:spcBef>
              <a:buFont typeface="Arial" panose="020B0604020202020204" pitchFamily="34" charset="0"/>
              <a:buChar char="•"/>
              <a:defRPr sz="2100" kern="1200">
                <a:solidFill>
                  <a:schemeClr val="tx1"/>
                </a:solidFill>
                <a:latin typeface="+mn-lt"/>
                <a:ea typeface="+mn-ea"/>
                <a:cs typeface="+mn-cs"/>
              </a:defRPr>
            </a:lvl1pPr>
            <a:lvl2pPr marL="514350" lvl="1" indent="-171450" algn="l" defTabSz="6858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2pPr>
            <a:lvl3pPr marL="857250" lvl="2" indent="-171450" algn="l" defTabSz="685800" rtl="0" eaLnBrk="1" latinLnBrk="0" hangingPunct="1">
              <a:lnSpc>
                <a:spcPct val="90000"/>
              </a:lnSpc>
              <a:spcBef>
                <a:spcPts val="0"/>
              </a:spcBef>
              <a:buFont typeface="Arial" panose="020B0604020202020204" pitchFamily="34" charset="0"/>
              <a:buChar char="•"/>
              <a:defRPr sz="1500" kern="1200">
                <a:solidFill>
                  <a:schemeClr val="tx1"/>
                </a:solidFill>
                <a:latin typeface="+mn-lt"/>
                <a:ea typeface="+mn-ea"/>
                <a:cs typeface="+mn-cs"/>
              </a:defRPr>
            </a:lvl3pPr>
            <a:lvl4pPr marL="1200150" lvl="3"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4pPr>
            <a:lvl5pPr marL="1543050" lvl="4"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5pPr>
            <a:lvl6pPr marL="1885950" lvl="5"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6pPr>
            <a:lvl7pPr marL="2228850" lvl="6"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7pPr>
            <a:lvl8pPr marL="2571750" lvl="7"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8pPr>
            <a:lvl9pPr marL="2914650" lvl="8" indent="-171450" algn="l" defTabSz="685800" rtl="0" eaLnBrk="1" latinLnBrk="0" hangingPunct="1">
              <a:lnSpc>
                <a:spcPct val="90000"/>
              </a:lnSpc>
              <a:spcBef>
                <a:spcPts val="0"/>
              </a:spcBef>
              <a:buFont typeface="Arial" panose="020B0604020202020204" pitchFamily="34" charset="0"/>
              <a:buChar char="•"/>
              <a:defRPr sz="1350" kern="1200">
                <a:solidFill>
                  <a:schemeClr val="tx1"/>
                </a:solidFill>
                <a:latin typeface="+mn-lt"/>
                <a:ea typeface="+mn-ea"/>
                <a:cs typeface="+mn-cs"/>
              </a:defRPr>
            </a:lvl9pPr>
          </a:lstStyle>
          <a:p>
            <a:pPr marL="342900" lvl="1" indent="0">
              <a:lnSpc>
                <a:spcPct val="100000"/>
              </a:lnSpc>
              <a:buFont typeface="Arial" panose="020B0604020202020204" pitchFamily="34" charset="0"/>
              <a:buNone/>
            </a:pPr>
            <a:endParaRPr lang="en-IN" sz="1700" baseline="-25000" dirty="0"/>
          </a:p>
        </p:txBody>
      </p:sp>
      <mc:AlternateContent xmlns:mc="http://schemas.openxmlformats.org/markup-compatibility/2006" xmlns:a14="http://schemas.microsoft.com/office/drawing/2010/main">
        <mc:Choice Requires="a14">
          <p:sp>
            <p:nvSpPr>
              <p:cNvPr id="32" name="TextBox 31"/>
              <p:cNvSpPr txBox="1"/>
              <p:nvPr/>
            </p:nvSpPr>
            <p:spPr>
              <a:xfrm>
                <a:off x="484909" y="3679838"/>
                <a:ext cx="4087091" cy="923330"/>
              </a:xfrm>
              <a:prstGeom prst="rect">
                <a:avLst/>
              </a:prstGeom>
              <a:noFill/>
            </p:spPr>
            <p:txBody>
              <a:bodyPr wrap="square" rtlCol="0">
                <a:spAutoFit/>
              </a:bodyPr>
              <a:lstStyle/>
              <a:p>
                <a:r>
                  <a:rPr lang="en-IN" dirty="0"/>
                  <a:t>Here, </a:t>
                </a:r>
                <a14:m>
                  <m:oMath xmlns:m="http://schemas.openxmlformats.org/officeDocument/2006/math">
                    <m:r>
                      <a:rPr lang="en-IN" b="0" i="1" smtClean="0">
                        <a:latin typeface="Cambria Math" panose="02040503050406030204" pitchFamily="18" charset="0"/>
                      </a:rPr>
                      <m:t>𝑁</m:t>
                    </m:r>
                    <m:r>
                      <a:rPr lang="en-IN" b="0" i="1" baseline="-25000" smtClean="0">
                        <a:latin typeface="Cambria Math" panose="02040503050406030204" pitchFamily="18" charset="0"/>
                      </a:rPr>
                      <m:t>𝑝</m:t>
                    </m:r>
                  </m:oMath>
                </a14:m>
                <a:r>
                  <a:rPr lang="en-IN" dirty="0"/>
                  <a:t> is the partial data size. </a:t>
                </a:r>
                <a14:m>
                  <m:oMath xmlns:m="http://schemas.openxmlformats.org/officeDocument/2006/math">
                    <m:r>
                      <a:rPr lang="en-IN" b="0" i="1" smtClean="0">
                        <a:latin typeface="Cambria Math" panose="02040503050406030204" pitchFamily="18" charset="0"/>
                      </a:rPr>
                      <m:t>𝑏</m:t>
                    </m:r>
                    <m:r>
                      <a:rPr lang="en-IN" b="0" i="1" baseline="-25000" smtClean="0">
                        <a:latin typeface="Cambria Math" panose="02040503050406030204" pitchFamily="18" charset="0"/>
                      </a:rPr>
                      <m:t>𝑠</m:t>
                    </m:r>
                  </m:oMath>
                </a14:m>
                <a:r>
                  <a:rPr lang="en-IN" dirty="0"/>
                  <a:t> is the block size and </a:t>
                </a:r>
                <a14:m>
                  <m:oMath xmlns:m="http://schemas.openxmlformats.org/officeDocument/2006/math">
                    <m:r>
                      <a:rPr lang="en-IN" i="1">
                        <a:latin typeface="Cambria Math" panose="02040503050406030204" pitchFamily="18" charset="0"/>
                      </a:rPr>
                      <m:t>𝑚</m:t>
                    </m:r>
                  </m:oMath>
                </a14:m>
                <a:r>
                  <a:rPr lang="en-IN" baseline="-25000" dirty="0"/>
                  <a:t> </a:t>
                </a:r>
                <a:r>
                  <a:rPr lang="en-IN" dirty="0"/>
                  <a:t>is the number of map task that can be executed in  parallel.</a:t>
                </a:r>
                <a:endParaRPr lang="en-IN" baseline="-25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484909" y="3679838"/>
                <a:ext cx="4087091" cy="923330"/>
              </a:xfrm>
              <a:prstGeom prst="rect">
                <a:avLst/>
              </a:prstGeom>
              <a:blipFill>
                <a:blip r:embed="rId3"/>
                <a:stretch>
                  <a:fillRect l="-1343" t="-3974" b="-9934"/>
                </a:stretch>
              </a:blipFill>
            </p:spPr>
            <p:txBody>
              <a:bodyPr/>
              <a:lstStyle/>
              <a:p>
                <a:r>
                  <a:rPr lang="en-IN">
                    <a:noFill/>
                  </a:rPr>
                  <a:t> </a:t>
                </a:r>
              </a:p>
            </p:txBody>
          </p:sp>
        </mc:Fallback>
      </mc:AlternateContent>
    </p:spTree>
    <p:extLst>
      <p:ext uri="{BB962C8B-B14F-4D97-AF65-F5344CB8AC3E}">
        <p14:creationId xmlns:p14="http://schemas.microsoft.com/office/powerpoint/2010/main" val="6612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Experiments</a:t>
            </a:r>
          </a:p>
        </p:txBody>
      </p:sp>
      <p:sp>
        <p:nvSpPr>
          <p:cNvPr id="3" name="Text Placeholder 2"/>
          <p:cNvSpPr>
            <a:spLocks noGrp="1"/>
          </p:cNvSpPr>
          <p:nvPr>
            <p:ph type="body" idx="1"/>
          </p:nvPr>
        </p:nvSpPr>
        <p:spPr>
          <a:xfrm>
            <a:off x="311700" y="1152475"/>
            <a:ext cx="8091082" cy="3786670"/>
          </a:xfrm>
        </p:spPr>
        <p:txBody>
          <a:bodyPr/>
          <a:lstStyle/>
          <a:p>
            <a:pPr>
              <a:lnSpc>
                <a:spcPct val="100000"/>
              </a:lnSpc>
            </a:pPr>
            <a:r>
              <a:rPr lang="en-IN" sz="2000" dirty="0"/>
              <a:t>Cluster Configuration</a:t>
            </a:r>
          </a:p>
          <a:p>
            <a:pPr lvl="1">
              <a:lnSpc>
                <a:spcPct val="100000"/>
              </a:lnSpc>
            </a:pPr>
            <a:r>
              <a:rPr lang="en-IN" sz="1600" dirty="0"/>
              <a:t>25 node cluster, each has 8 core Intel Xeon E3 2.50GHz processor, 3.5TB HDD, 16GB of memory and Gigabit connectivity.</a:t>
            </a:r>
          </a:p>
          <a:p>
            <a:pPr>
              <a:lnSpc>
                <a:spcPct val="100000"/>
              </a:lnSpc>
            </a:pPr>
            <a:r>
              <a:rPr lang="en-IN" sz="2000" dirty="0"/>
              <a:t>SPSA training</a:t>
            </a:r>
          </a:p>
          <a:p>
            <a:pPr lvl="1">
              <a:lnSpc>
                <a:spcPct val="100000"/>
              </a:lnSpc>
            </a:pPr>
            <a:r>
              <a:rPr lang="en-IN" sz="1600" dirty="0"/>
              <a:t>We use the default Hadoop settings as the starting point.</a:t>
            </a:r>
          </a:p>
          <a:p>
            <a:pPr lvl="1">
              <a:lnSpc>
                <a:spcPct val="100000"/>
              </a:lnSpc>
            </a:pPr>
            <a:r>
              <a:rPr lang="en-IN" sz="1600" dirty="0"/>
              <a:t>We use a subset of the workload size for training purpose.</a:t>
            </a:r>
          </a:p>
          <a:p>
            <a:pPr>
              <a:lnSpc>
                <a:spcPct val="100000"/>
              </a:lnSpc>
            </a:pPr>
            <a:r>
              <a:rPr lang="en-IN" dirty="0"/>
              <a:t>Benchmarks</a:t>
            </a:r>
          </a:p>
          <a:p>
            <a:pPr lvl="1">
              <a:lnSpc>
                <a:spcPct val="100000"/>
              </a:lnSpc>
            </a:pPr>
            <a:r>
              <a:rPr lang="en-IN" dirty="0"/>
              <a:t>For Hadoop we have used standard benchmarks, </a:t>
            </a:r>
            <a:r>
              <a:rPr lang="en-IN" dirty="0" err="1"/>
              <a:t>Terasort</a:t>
            </a:r>
            <a:r>
              <a:rPr lang="en-IN" dirty="0"/>
              <a:t>, Grep, Bigram, Inverted Index.</a:t>
            </a:r>
          </a:p>
          <a:p>
            <a:pPr lvl="1">
              <a:lnSpc>
                <a:spcPct val="100000"/>
              </a:lnSpc>
            </a:pPr>
            <a:r>
              <a:rPr lang="en-IN" dirty="0"/>
              <a:t>For Hive (on top of Hadoop) we use TPCDS benchmark.</a:t>
            </a:r>
          </a:p>
        </p:txBody>
      </p:sp>
    </p:spTree>
    <p:extLst>
      <p:ext uri="{BB962C8B-B14F-4D97-AF65-F5344CB8AC3E}">
        <p14:creationId xmlns:p14="http://schemas.microsoft.com/office/powerpoint/2010/main" val="275069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SPSA Training</a:t>
            </a:r>
          </a:p>
        </p:txBody>
      </p:sp>
      <p:sp>
        <p:nvSpPr>
          <p:cNvPr id="3" name="TextBox 2"/>
          <p:cNvSpPr txBox="1"/>
          <p:nvPr/>
        </p:nvSpPr>
        <p:spPr>
          <a:xfrm>
            <a:off x="-256310" y="4088456"/>
            <a:ext cx="7675419" cy="369332"/>
          </a:xfrm>
          <a:prstGeom prst="rect">
            <a:avLst/>
          </a:prstGeom>
          <a:noFill/>
        </p:spPr>
        <p:txBody>
          <a:bodyPr wrap="square" rtlCol="0">
            <a:spAutoFit/>
          </a:bodyPr>
          <a:lstStyle/>
          <a:p>
            <a:pPr algn="ctr"/>
            <a:r>
              <a:rPr lang="en-IN" dirty="0"/>
              <a:t>SPSA Training for Hadoop and Hive Benchmarks.</a:t>
            </a:r>
          </a:p>
        </p:txBody>
      </p:sp>
      <p:graphicFrame>
        <p:nvGraphicFramePr>
          <p:cNvPr id="5" name="Chart 4"/>
          <p:cNvGraphicFramePr>
            <a:graphicFrameLocks/>
          </p:cNvGraphicFramePr>
          <p:nvPr>
            <p:extLst>
              <p:ext uri="{D42A27DB-BD31-4B8C-83A1-F6EECF244321}">
                <p14:modId xmlns:p14="http://schemas.microsoft.com/office/powerpoint/2010/main" val="2975931611"/>
              </p:ext>
            </p:extLst>
          </p:nvPr>
        </p:nvGraphicFramePr>
        <p:xfrm>
          <a:off x="5084646" y="1418502"/>
          <a:ext cx="3629863" cy="245384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1164541484"/>
              </p:ext>
            </p:extLst>
          </p:nvPr>
        </p:nvGraphicFramePr>
        <p:xfrm>
          <a:off x="311700" y="1418503"/>
          <a:ext cx="4290037" cy="2592388"/>
        </p:xfrm>
        <a:graphic>
          <a:graphicData uri="http://schemas.openxmlformats.org/drawingml/2006/chart">
            <c:chart xmlns:c="http://schemas.openxmlformats.org/drawingml/2006/chart" xmlns:r="http://schemas.openxmlformats.org/officeDocument/2006/relationships" r:id="rId4"/>
          </a:graphicData>
        </a:graphic>
      </p:graphicFrame>
      <p:sp>
        <p:nvSpPr>
          <p:cNvPr id="8" name="Rounded Rectangular Callout 7"/>
          <p:cNvSpPr/>
          <p:nvPr/>
        </p:nvSpPr>
        <p:spPr>
          <a:xfrm>
            <a:off x="5532576" y="3522406"/>
            <a:ext cx="2927937" cy="1132100"/>
          </a:xfrm>
          <a:prstGeom prst="wedgeRoundRectCallout">
            <a:avLst>
              <a:gd name="adj1" fmla="val -94756"/>
              <a:gd name="adj2" fmla="val -98015"/>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t>Converges with in 10 -15 iterations and takes approx. 30 mins to 4 hours to train depending on workload type and size of subset data</a:t>
            </a:r>
            <a:endParaRPr lang="en-IN"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Results: Starfish</a:t>
            </a:r>
          </a:p>
        </p:txBody>
      </p:sp>
      <p:sp>
        <p:nvSpPr>
          <p:cNvPr id="3" name="TextBox 2"/>
          <p:cNvSpPr txBox="1"/>
          <p:nvPr/>
        </p:nvSpPr>
        <p:spPr>
          <a:xfrm>
            <a:off x="1177636" y="4558725"/>
            <a:ext cx="6948055" cy="584775"/>
          </a:xfrm>
          <a:prstGeom prst="rect">
            <a:avLst/>
          </a:prstGeom>
          <a:noFill/>
        </p:spPr>
        <p:txBody>
          <a:bodyPr wrap="square" rtlCol="0">
            <a:spAutoFit/>
          </a:bodyPr>
          <a:lstStyle/>
          <a:p>
            <a:pPr algn="ctr"/>
            <a:r>
              <a:rPr lang="en-IN" sz="1600" dirty="0"/>
              <a:t>Comparison of SPSA based method with Starfish and Default Setting (Hadoop v1). Average of 10 runs</a:t>
            </a:r>
          </a:p>
        </p:txBody>
      </p:sp>
      <p:graphicFrame>
        <p:nvGraphicFramePr>
          <p:cNvPr id="6" name="Chart 5"/>
          <p:cNvGraphicFramePr>
            <a:graphicFrameLocks/>
          </p:cNvGraphicFramePr>
          <p:nvPr>
            <p:extLst>
              <p:ext uri="{D42A27DB-BD31-4B8C-83A1-F6EECF244321}">
                <p14:modId xmlns:p14="http://schemas.microsoft.com/office/powerpoint/2010/main" val="3050158723"/>
              </p:ext>
            </p:extLst>
          </p:nvPr>
        </p:nvGraphicFramePr>
        <p:xfrm>
          <a:off x="311699" y="924790"/>
          <a:ext cx="8042592" cy="3612573"/>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p:cNvGrpSpPr/>
          <p:nvPr/>
        </p:nvGrpSpPr>
        <p:grpSpPr>
          <a:xfrm>
            <a:off x="2476163" y="1517597"/>
            <a:ext cx="2443794" cy="852232"/>
            <a:chOff x="2557084" y="2052809"/>
            <a:chExt cx="2443794" cy="852232"/>
          </a:xfrm>
        </p:grpSpPr>
        <p:cxnSp>
          <p:nvCxnSpPr>
            <p:cNvPr id="7" name="Straight Arrow Connector 6"/>
            <p:cNvCxnSpPr/>
            <p:nvPr/>
          </p:nvCxnSpPr>
          <p:spPr>
            <a:xfrm flipH="1">
              <a:off x="2557084" y="2500440"/>
              <a:ext cx="372233" cy="404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799844" y="2052809"/>
              <a:ext cx="2201034" cy="415498"/>
            </a:xfrm>
            <a:prstGeom prst="rect">
              <a:avLst/>
            </a:prstGeom>
            <a:noFill/>
          </p:spPr>
          <p:txBody>
            <a:bodyPr wrap="square" rtlCol="0">
              <a:spAutoFit/>
            </a:bodyPr>
            <a:lstStyle/>
            <a:p>
              <a:r>
                <a:rPr lang="en-IN" sz="1050" dirty="0"/>
                <a:t>An improvement of factor 8 when compared with default and  Starfish.</a:t>
              </a:r>
            </a:p>
          </p:txBody>
        </p:sp>
      </p:grpSp>
      <p:grpSp>
        <p:nvGrpSpPr>
          <p:cNvPr id="9" name="Group 8"/>
          <p:cNvGrpSpPr/>
          <p:nvPr/>
        </p:nvGrpSpPr>
        <p:grpSpPr>
          <a:xfrm>
            <a:off x="4720971" y="1170573"/>
            <a:ext cx="2273859" cy="908061"/>
            <a:chOff x="2557086" y="1996980"/>
            <a:chExt cx="2273859" cy="908061"/>
          </a:xfrm>
        </p:grpSpPr>
        <p:cxnSp>
          <p:nvCxnSpPr>
            <p:cNvPr id="10" name="Straight Arrow Connector 9"/>
            <p:cNvCxnSpPr/>
            <p:nvPr/>
          </p:nvCxnSpPr>
          <p:spPr>
            <a:xfrm flipH="1">
              <a:off x="2557086" y="2551753"/>
              <a:ext cx="198986" cy="353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629911" y="1996980"/>
              <a:ext cx="2201034" cy="577081"/>
            </a:xfrm>
            <a:prstGeom prst="rect">
              <a:avLst/>
            </a:prstGeom>
            <a:noFill/>
          </p:spPr>
          <p:txBody>
            <a:bodyPr wrap="square" rtlCol="0">
              <a:spAutoFit/>
            </a:bodyPr>
            <a:lstStyle/>
            <a:p>
              <a:r>
                <a:rPr lang="en-IN" sz="1050" dirty="0"/>
                <a:t>An improvement of factor 12 when compared with default and 1.8 Starfish.</a:t>
              </a:r>
            </a:p>
          </p:txBody>
        </p:sp>
      </p:grpSp>
      <p:grpSp>
        <p:nvGrpSpPr>
          <p:cNvPr id="12" name="Group 11"/>
          <p:cNvGrpSpPr/>
          <p:nvPr/>
        </p:nvGrpSpPr>
        <p:grpSpPr>
          <a:xfrm>
            <a:off x="6832988" y="839593"/>
            <a:ext cx="2201034" cy="1387826"/>
            <a:chOff x="2629911" y="1996980"/>
            <a:chExt cx="2201034" cy="1387826"/>
          </a:xfrm>
        </p:grpSpPr>
        <p:cxnSp>
          <p:nvCxnSpPr>
            <p:cNvPr id="13" name="Straight Arrow Connector 12"/>
            <p:cNvCxnSpPr/>
            <p:nvPr/>
          </p:nvCxnSpPr>
          <p:spPr>
            <a:xfrm>
              <a:off x="2864578" y="2616500"/>
              <a:ext cx="124919" cy="768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629911" y="1996980"/>
              <a:ext cx="2201034" cy="577081"/>
            </a:xfrm>
            <a:prstGeom prst="rect">
              <a:avLst/>
            </a:prstGeom>
            <a:noFill/>
          </p:spPr>
          <p:txBody>
            <a:bodyPr wrap="square" rtlCol="0">
              <a:spAutoFit/>
            </a:bodyPr>
            <a:lstStyle/>
            <a:p>
              <a:r>
                <a:rPr lang="en-IN" sz="1050" dirty="0"/>
                <a:t>An improvement of factor 4 when compared with default and 2 Starfish.</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lIns="91425" tIns="91425" rIns="91425" bIns="91425" anchor="t" anchorCtr="0">
            <a:noAutofit/>
          </a:bodyPr>
          <a:lstStyle/>
          <a:p>
            <a:pPr lvl="0"/>
            <a:r>
              <a:rPr lang="en" dirty="0"/>
              <a:t>Results: PPABS </a:t>
            </a:r>
            <a:r>
              <a:rPr lang="en-US" sz="1600" dirty="0"/>
              <a:t>Profiling and Performance Analysis-based System </a:t>
            </a:r>
            <a:endParaRPr lang="en" sz="1600" dirty="0"/>
          </a:p>
        </p:txBody>
      </p:sp>
      <p:sp>
        <p:nvSpPr>
          <p:cNvPr id="3" name="TextBox 2"/>
          <p:cNvSpPr txBox="1"/>
          <p:nvPr/>
        </p:nvSpPr>
        <p:spPr>
          <a:xfrm>
            <a:off x="1406236" y="4617083"/>
            <a:ext cx="6948055" cy="584775"/>
          </a:xfrm>
          <a:prstGeom prst="rect">
            <a:avLst/>
          </a:prstGeom>
          <a:noFill/>
        </p:spPr>
        <p:txBody>
          <a:bodyPr wrap="square" rtlCol="0">
            <a:spAutoFit/>
          </a:bodyPr>
          <a:lstStyle/>
          <a:p>
            <a:pPr algn="ctr"/>
            <a:r>
              <a:rPr lang="en-IN" sz="1600" dirty="0"/>
              <a:t>Comparison of SPSA based method with PPBAS and Default Setting (Hadoop v2).</a:t>
            </a:r>
          </a:p>
          <a:p>
            <a:pPr algn="ctr"/>
            <a:r>
              <a:rPr lang="en-IN" sz="1600" dirty="0"/>
              <a:t>Average of 10 runs</a:t>
            </a:r>
          </a:p>
        </p:txBody>
      </p:sp>
      <p:graphicFrame>
        <p:nvGraphicFramePr>
          <p:cNvPr id="7" name="Chart 6"/>
          <p:cNvGraphicFramePr>
            <a:graphicFrameLocks/>
          </p:cNvGraphicFramePr>
          <p:nvPr>
            <p:extLst>
              <p:ext uri="{D42A27DB-BD31-4B8C-83A1-F6EECF244321}">
                <p14:modId xmlns:p14="http://schemas.microsoft.com/office/powerpoint/2010/main" val="4119305496"/>
              </p:ext>
            </p:extLst>
          </p:nvPr>
        </p:nvGraphicFramePr>
        <p:xfrm>
          <a:off x="852921" y="1017725"/>
          <a:ext cx="7105650" cy="3571875"/>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 10"/>
          <p:cNvGrpSpPr/>
          <p:nvPr/>
        </p:nvGrpSpPr>
        <p:grpSpPr>
          <a:xfrm>
            <a:off x="2557084" y="1951782"/>
            <a:ext cx="2516622" cy="953259"/>
            <a:chOff x="2557084" y="1951782"/>
            <a:chExt cx="2516622" cy="953259"/>
          </a:xfrm>
        </p:grpSpPr>
        <p:cxnSp>
          <p:nvCxnSpPr>
            <p:cNvPr id="4" name="Straight Arrow Connector 3"/>
            <p:cNvCxnSpPr/>
            <p:nvPr/>
          </p:nvCxnSpPr>
          <p:spPr>
            <a:xfrm flipH="1">
              <a:off x="2557084" y="2500440"/>
              <a:ext cx="372233" cy="404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872672" y="1951782"/>
              <a:ext cx="2201034" cy="577081"/>
            </a:xfrm>
            <a:prstGeom prst="rect">
              <a:avLst/>
            </a:prstGeom>
            <a:noFill/>
          </p:spPr>
          <p:txBody>
            <a:bodyPr wrap="square" rtlCol="0">
              <a:spAutoFit/>
            </a:bodyPr>
            <a:lstStyle/>
            <a:p>
              <a:r>
                <a:rPr lang="en-IN" sz="1050" dirty="0"/>
                <a:t>An improvement of factor 7 when compared with default and of 3 with PPABS.</a:t>
              </a:r>
            </a:p>
          </p:txBody>
        </p:sp>
      </p:grpSp>
      <p:grpSp>
        <p:nvGrpSpPr>
          <p:cNvPr id="22" name="Group 21"/>
          <p:cNvGrpSpPr/>
          <p:nvPr/>
        </p:nvGrpSpPr>
        <p:grpSpPr>
          <a:xfrm>
            <a:off x="4114645" y="1094834"/>
            <a:ext cx="3152003" cy="2006729"/>
            <a:chOff x="4114645" y="1094834"/>
            <a:chExt cx="3152003" cy="2006729"/>
          </a:xfrm>
        </p:grpSpPr>
        <p:grpSp>
          <p:nvGrpSpPr>
            <p:cNvPr id="13" name="Group 12"/>
            <p:cNvGrpSpPr/>
            <p:nvPr/>
          </p:nvGrpSpPr>
          <p:grpSpPr>
            <a:xfrm>
              <a:off x="4114645" y="1094834"/>
              <a:ext cx="3022480" cy="2006729"/>
              <a:chOff x="2051226" y="1951782"/>
              <a:chExt cx="3022480" cy="2006729"/>
            </a:xfrm>
          </p:grpSpPr>
          <p:cxnSp>
            <p:nvCxnSpPr>
              <p:cNvPr id="14" name="Straight Arrow Connector 13"/>
              <p:cNvCxnSpPr/>
              <p:nvPr/>
            </p:nvCxnSpPr>
            <p:spPr>
              <a:xfrm flipH="1">
                <a:off x="2051226" y="2528863"/>
                <a:ext cx="834423" cy="1429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2872672" y="1951782"/>
                <a:ext cx="2201034" cy="577081"/>
              </a:xfrm>
              <a:prstGeom prst="rect">
                <a:avLst/>
              </a:prstGeom>
              <a:noFill/>
            </p:spPr>
            <p:txBody>
              <a:bodyPr wrap="square" rtlCol="0">
                <a:spAutoFit/>
              </a:bodyPr>
              <a:lstStyle/>
              <a:p>
                <a:r>
                  <a:rPr lang="en-IN" sz="1050" dirty="0"/>
                  <a:t>An improvement of factor 5 when compared with default and about 1.2 with PPABS.</a:t>
                </a:r>
              </a:p>
            </p:txBody>
          </p:sp>
        </p:grpSp>
        <p:cxnSp>
          <p:nvCxnSpPr>
            <p:cNvPr id="17" name="Straight Arrow Connector 16"/>
            <p:cNvCxnSpPr/>
            <p:nvPr/>
          </p:nvCxnSpPr>
          <p:spPr>
            <a:xfrm>
              <a:off x="6036608" y="1671915"/>
              <a:ext cx="1230040" cy="957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1131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Results: Hive</a:t>
            </a:r>
          </a:p>
        </p:txBody>
      </p:sp>
      <p:sp>
        <p:nvSpPr>
          <p:cNvPr id="3" name="TextBox 2"/>
          <p:cNvSpPr txBox="1"/>
          <p:nvPr/>
        </p:nvSpPr>
        <p:spPr>
          <a:xfrm>
            <a:off x="1399308" y="4558725"/>
            <a:ext cx="6948055" cy="584775"/>
          </a:xfrm>
          <a:prstGeom prst="rect">
            <a:avLst/>
          </a:prstGeom>
          <a:noFill/>
        </p:spPr>
        <p:txBody>
          <a:bodyPr wrap="square" rtlCol="0">
            <a:spAutoFit/>
          </a:bodyPr>
          <a:lstStyle/>
          <a:p>
            <a:pPr algn="ctr"/>
            <a:r>
              <a:rPr lang="en-IN" sz="1600" dirty="0"/>
              <a:t>Comparison of SPSA based method v s TPCDS Default Setting (Hadoop v2).</a:t>
            </a:r>
          </a:p>
          <a:p>
            <a:pPr algn="ctr"/>
            <a:r>
              <a:rPr lang="en-IN" sz="1600" dirty="0"/>
              <a:t>Average of 10 runs</a:t>
            </a:r>
          </a:p>
        </p:txBody>
      </p:sp>
      <p:graphicFrame>
        <p:nvGraphicFramePr>
          <p:cNvPr id="5" name="Chart 4"/>
          <p:cNvGraphicFramePr>
            <a:graphicFrameLocks/>
          </p:cNvGraphicFramePr>
          <p:nvPr>
            <p:extLst>
              <p:ext uri="{D42A27DB-BD31-4B8C-83A1-F6EECF244321}">
                <p14:modId xmlns:p14="http://schemas.microsoft.com/office/powerpoint/2010/main" val="1171969890"/>
              </p:ext>
            </p:extLst>
          </p:nvPr>
        </p:nvGraphicFramePr>
        <p:xfrm>
          <a:off x="875867" y="1017724"/>
          <a:ext cx="7201333" cy="3367239"/>
        </p:xfrm>
        <a:graphic>
          <a:graphicData uri="http://schemas.openxmlformats.org/drawingml/2006/chart">
            <c:chart xmlns:c="http://schemas.openxmlformats.org/drawingml/2006/chart" xmlns:r="http://schemas.openxmlformats.org/officeDocument/2006/relationships" r:id="rId3"/>
          </a:graphicData>
        </a:graphic>
      </p:graphicFrame>
      <p:grpSp>
        <p:nvGrpSpPr>
          <p:cNvPr id="15" name="Group 14"/>
          <p:cNvGrpSpPr/>
          <p:nvPr/>
        </p:nvGrpSpPr>
        <p:grpSpPr>
          <a:xfrm>
            <a:off x="2581359" y="1425800"/>
            <a:ext cx="3947448" cy="1275543"/>
            <a:chOff x="2581359" y="1425800"/>
            <a:chExt cx="3947448" cy="1275543"/>
          </a:xfrm>
        </p:grpSpPr>
        <p:grpSp>
          <p:nvGrpSpPr>
            <p:cNvPr id="6" name="Group 5"/>
            <p:cNvGrpSpPr/>
            <p:nvPr/>
          </p:nvGrpSpPr>
          <p:grpSpPr>
            <a:xfrm>
              <a:off x="2581359" y="1425800"/>
              <a:ext cx="2581360" cy="1275543"/>
              <a:chOff x="2492346" y="1951782"/>
              <a:chExt cx="2581360" cy="1275543"/>
            </a:xfrm>
          </p:grpSpPr>
          <p:cxnSp>
            <p:nvCxnSpPr>
              <p:cNvPr id="7" name="Straight Arrow Connector 6"/>
              <p:cNvCxnSpPr/>
              <p:nvPr/>
            </p:nvCxnSpPr>
            <p:spPr>
              <a:xfrm flipH="1">
                <a:off x="2492346" y="2367280"/>
                <a:ext cx="517891" cy="86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872672" y="1951782"/>
                <a:ext cx="2201034" cy="415498"/>
              </a:xfrm>
              <a:prstGeom prst="rect">
                <a:avLst/>
              </a:prstGeom>
              <a:noFill/>
            </p:spPr>
            <p:txBody>
              <a:bodyPr wrap="square" rtlCol="0">
                <a:spAutoFit/>
              </a:bodyPr>
              <a:lstStyle/>
              <a:p>
                <a:r>
                  <a:rPr lang="en-IN" sz="1050" dirty="0"/>
                  <a:t>An improvement of factor 5 when compared TPCDS </a:t>
                </a:r>
                <a:r>
                  <a:rPr lang="en-IN" sz="1050" dirty="0" err="1"/>
                  <a:t>init</a:t>
                </a:r>
                <a:r>
                  <a:rPr lang="en-IN" sz="1050" dirty="0"/>
                  <a:t> settings</a:t>
                </a:r>
              </a:p>
            </p:txBody>
          </p:sp>
        </p:grpSp>
        <p:cxnSp>
          <p:nvCxnSpPr>
            <p:cNvPr id="12" name="Straight Arrow Connector 11"/>
            <p:cNvCxnSpPr/>
            <p:nvPr/>
          </p:nvCxnSpPr>
          <p:spPr>
            <a:xfrm>
              <a:off x="4106552" y="1841298"/>
              <a:ext cx="2422255" cy="496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4780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Change in Cluster Configuration</a:t>
            </a:r>
          </a:p>
        </p:txBody>
      </p:sp>
      <p:sp>
        <p:nvSpPr>
          <p:cNvPr id="3" name="Text Placeholder 2"/>
          <p:cNvSpPr>
            <a:spLocks noGrp="1"/>
          </p:cNvSpPr>
          <p:nvPr>
            <p:ph type="body" idx="1"/>
          </p:nvPr>
        </p:nvSpPr>
        <p:spPr>
          <a:xfrm>
            <a:off x="96955" y="1152474"/>
            <a:ext cx="4595478" cy="3745107"/>
          </a:xfrm>
        </p:spPr>
        <p:txBody>
          <a:bodyPr>
            <a:normAutofit/>
          </a:bodyPr>
          <a:lstStyle/>
          <a:p>
            <a:pPr lvl="1"/>
            <a:r>
              <a:rPr lang="en-IN" sz="1700" dirty="0"/>
              <a:t>Most of the Hadoop cluster are run on cloud services like AWS, Azure or Google Cloud Computing</a:t>
            </a:r>
          </a:p>
          <a:p>
            <a:pPr lvl="1">
              <a:lnSpc>
                <a:spcPct val="100000"/>
              </a:lnSpc>
              <a:spcBef>
                <a:spcPts val="600"/>
              </a:spcBef>
            </a:pPr>
            <a:r>
              <a:rPr lang="en-IN" sz="1700" dirty="0"/>
              <a:t>All of them provide option to scale up or down the cluster based on requirement.</a:t>
            </a:r>
          </a:p>
          <a:p>
            <a:pPr lvl="1">
              <a:lnSpc>
                <a:spcPct val="100000"/>
              </a:lnSpc>
              <a:spcBef>
                <a:spcPts val="600"/>
              </a:spcBef>
            </a:pPr>
            <a:r>
              <a:rPr lang="en-IN" sz="1700" dirty="0"/>
              <a:t>The value of the parameters trained on a different cluster configuration will work on the new cluster as long as the machine configuration is kept same.</a:t>
            </a:r>
          </a:p>
        </p:txBody>
      </p:sp>
      <p:grpSp>
        <p:nvGrpSpPr>
          <p:cNvPr id="6" name="Group 5"/>
          <p:cNvGrpSpPr/>
          <p:nvPr/>
        </p:nvGrpSpPr>
        <p:grpSpPr>
          <a:xfrm>
            <a:off x="5361709" y="535949"/>
            <a:ext cx="3661859" cy="2290033"/>
            <a:chOff x="5292437" y="272712"/>
            <a:chExt cx="3661859" cy="2290033"/>
          </a:xfrm>
        </p:grpSpPr>
        <p:pic>
          <p:nvPicPr>
            <p:cNvPr id="4" name="Picture 3"/>
            <p:cNvPicPr>
              <a:picLocks noChangeAspect="1"/>
            </p:cNvPicPr>
            <p:nvPr/>
          </p:nvPicPr>
          <p:blipFill>
            <a:blip r:embed="rId2"/>
            <a:stretch>
              <a:fillRect/>
            </a:stretch>
          </p:blipFill>
          <p:spPr>
            <a:xfrm>
              <a:off x="5292437" y="272712"/>
              <a:ext cx="3661859" cy="2099548"/>
            </a:xfrm>
            <a:prstGeom prst="rect">
              <a:avLst/>
            </a:prstGeom>
          </p:spPr>
        </p:pic>
        <p:sp>
          <p:nvSpPr>
            <p:cNvPr id="5" name="TextBox 4"/>
            <p:cNvSpPr txBox="1"/>
            <p:nvPr/>
          </p:nvSpPr>
          <p:spPr>
            <a:xfrm>
              <a:off x="5292437" y="2316524"/>
              <a:ext cx="3484418" cy="246221"/>
            </a:xfrm>
            <a:prstGeom prst="rect">
              <a:avLst/>
            </a:prstGeom>
            <a:noFill/>
          </p:spPr>
          <p:txBody>
            <a:bodyPr wrap="square" rtlCol="0">
              <a:spAutoFit/>
            </a:bodyPr>
            <a:lstStyle/>
            <a:p>
              <a:r>
                <a:rPr lang="en-IN" sz="1000" dirty="0"/>
                <a:t>Source: https://aws.amazon.com/autoscaling/</a:t>
              </a:r>
            </a:p>
          </p:txBody>
        </p:sp>
      </p:grpSp>
    </p:spTree>
    <p:extLst>
      <p:ext uri="{BB962C8B-B14F-4D97-AF65-F5344CB8AC3E}">
        <p14:creationId xmlns:p14="http://schemas.microsoft.com/office/powerpoint/2010/main" val="2596394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Scaling up or down the cluster</a:t>
            </a:r>
          </a:p>
        </p:txBody>
      </p:sp>
      <p:grpSp>
        <p:nvGrpSpPr>
          <p:cNvPr id="4" name="Group 3"/>
          <p:cNvGrpSpPr/>
          <p:nvPr/>
        </p:nvGrpSpPr>
        <p:grpSpPr>
          <a:xfrm>
            <a:off x="2582827" y="1162013"/>
            <a:ext cx="3626428" cy="1523349"/>
            <a:chOff x="5403273" y="2510824"/>
            <a:chExt cx="3626428" cy="1523349"/>
          </a:xfrm>
        </p:grpSpPr>
        <p:grpSp>
          <p:nvGrpSpPr>
            <p:cNvPr id="5" name="Group 4"/>
            <p:cNvGrpSpPr/>
            <p:nvPr/>
          </p:nvGrpSpPr>
          <p:grpSpPr>
            <a:xfrm>
              <a:off x="5403273" y="2510824"/>
              <a:ext cx="3626428" cy="1523349"/>
              <a:chOff x="5441372" y="637309"/>
              <a:chExt cx="3626428" cy="1523349"/>
            </a:xfrm>
          </p:grpSpPr>
          <p:sp>
            <p:nvSpPr>
              <p:cNvPr id="10" name="Rectangle 9"/>
              <p:cNvSpPr/>
              <p:nvPr/>
            </p:nvSpPr>
            <p:spPr>
              <a:xfrm>
                <a:off x="6414655" y="637309"/>
                <a:ext cx="1274618" cy="1177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ounded Rectangle 10"/>
              <p:cNvSpPr/>
              <p:nvPr/>
            </p:nvSpPr>
            <p:spPr>
              <a:xfrm>
                <a:off x="5441372" y="1026510"/>
                <a:ext cx="671946" cy="399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Actual  Data</a:t>
                </a:r>
              </a:p>
            </p:txBody>
          </p:sp>
          <p:sp>
            <p:nvSpPr>
              <p:cNvPr id="12" name="Chevron 11"/>
              <p:cNvSpPr/>
              <p:nvPr/>
            </p:nvSpPr>
            <p:spPr>
              <a:xfrm>
                <a:off x="6476998" y="1026510"/>
                <a:ext cx="308266" cy="39772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cxnSp>
            <p:nvCxnSpPr>
              <p:cNvPr id="13" name="Straight Arrow Connector 12"/>
              <p:cNvCxnSpPr>
                <a:stCxn id="11" idx="3"/>
                <a:endCxn id="10" idx="1"/>
              </p:cNvCxnSpPr>
              <p:nvPr/>
            </p:nvCxnSpPr>
            <p:spPr>
              <a:xfrm>
                <a:off x="6113318" y="1226127"/>
                <a:ext cx="301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49290" y="1883659"/>
                <a:ext cx="1274618" cy="276999"/>
              </a:xfrm>
              <a:prstGeom prst="rect">
                <a:avLst/>
              </a:prstGeom>
              <a:noFill/>
            </p:spPr>
            <p:txBody>
              <a:bodyPr wrap="square" rtlCol="0">
                <a:spAutoFit/>
              </a:bodyPr>
              <a:lstStyle/>
              <a:p>
                <a:r>
                  <a:rPr lang="en-IN" sz="1200" dirty="0"/>
                  <a:t>Map Operations</a:t>
                </a:r>
              </a:p>
            </p:txBody>
          </p:sp>
          <p:sp>
            <p:nvSpPr>
              <p:cNvPr id="15" name="Rectangle 14"/>
              <p:cNvSpPr/>
              <p:nvPr/>
            </p:nvSpPr>
            <p:spPr>
              <a:xfrm>
                <a:off x="7793182" y="637309"/>
                <a:ext cx="1274618" cy="1177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a:t>Reduce operations and result</a:t>
                </a:r>
              </a:p>
            </p:txBody>
          </p:sp>
        </p:grpSp>
        <p:sp>
          <p:nvSpPr>
            <p:cNvPr id="6" name="Chevron 5"/>
            <p:cNvSpPr/>
            <p:nvPr/>
          </p:nvSpPr>
          <p:spPr>
            <a:xfrm>
              <a:off x="6736770" y="2896521"/>
              <a:ext cx="308266" cy="39772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7" name="Chevron 6"/>
            <p:cNvSpPr/>
            <p:nvPr/>
          </p:nvSpPr>
          <p:spPr>
            <a:xfrm>
              <a:off x="7034641" y="2896521"/>
              <a:ext cx="308266" cy="39772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8" name="Chevron 7"/>
            <p:cNvSpPr/>
            <p:nvPr/>
          </p:nvSpPr>
          <p:spPr>
            <a:xfrm>
              <a:off x="7342908" y="2896521"/>
              <a:ext cx="308266" cy="39772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cxnSp>
          <p:nvCxnSpPr>
            <p:cNvPr id="9" name="Straight Arrow Connector 8"/>
            <p:cNvCxnSpPr>
              <a:stCxn id="8" idx="3"/>
              <a:endCxn id="15" idx="1"/>
            </p:cNvCxnSpPr>
            <p:nvPr/>
          </p:nvCxnSpPr>
          <p:spPr>
            <a:xfrm>
              <a:off x="7651174" y="3095382"/>
              <a:ext cx="103909" cy="4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598162" y="3148293"/>
            <a:ext cx="3626428" cy="1523349"/>
            <a:chOff x="5403273" y="2510824"/>
            <a:chExt cx="3626428" cy="1523349"/>
          </a:xfrm>
        </p:grpSpPr>
        <p:grpSp>
          <p:nvGrpSpPr>
            <p:cNvPr id="17" name="Group 16"/>
            <p:cNvGrpSpPr/>
            <p:nvPr/>
          </p:nvGrpSpPr>
          <p:grpSpPr>
            <a:xfrm>
              <a:off x="5403273" y="2510824"/>
              <a:ext cx="3626428" cy="1523349"/>
              <a:chOff x="5441372" y="637309"/>
              <a:chExt cx="3626428" cy="1523349"/>
            </a:xfrm>
          </p:grpSpPr>
          <p:sp>
            <p:nvSpPr>
              <p:cNvPr id="22" name="Rectangle 21"/>
              <p:cNvSpPr/>
              <p:nvPr/>
            </p:nvSpPr>
            <p:spPr>
              <a:xfrm>
                <a:off x="6414655" y="637309"/>
                <a:ext cx="1274618" cy="1177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Rounded Rectangle 22"/>
              <p:cNvSpPr/>
              <p:nvPr/>
            </p:nvSpPr>
            <p:spPr>
              <a:xfrm>
                <a:off x="5441372" y="1026510"/>
                <a:ext cx="671946" cy="399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Actual  Data</a:t>
                </a:r>
              </a:p>
            </p:txBody>
          </p:sp>
          <p:cxnSp>
            <p:nvCxnSpPr>
              <p:cNvPr id="25" name="Straight Arrow Connector 24"/>
              <p:cNvCxnSpPr>
                <a:stCxn id="23" idx="3"/>
                <a:endCxn id="22" idx="1"/>
              </p:cNvCxnSpPr>
              <p:nvPr/>
            </p:nvCxnSpPr>
            <p:spPr>
              <a:xfrm>
                <a:off x="6113318" y="1226127"/>
                <a:ext cx="301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49290" y="1883659"/>
                <a:ext cx="1274618" cy="276999"/>
              </a:xfrm>
              <a:prstGeom prst="rect">
                <a:avLst/>
              </a:prstGeom>
              <a:noFill/>
            </p:spPr>
            <p:txBody>
              <a:bodyPr wrap="square" rtlCol="0">
                <a:spAutoFit/>
              </a:bodyPr>
              <a:lstStyle/>
              <a:p>
                <a:r>
                  <a:rPr lang="en-IN" sz="1200" dirty="0"/>
                  <a:t>Map Operations</a:t>
                </a:r>
              </a:p>
            </p:txBody>
          </p:sp>
          <p:sp>
            <p:nvSpPr>
              <p:cNvPr id="27" name="Rectangle 26"/>
              <p:cNvSpPr/>
              <p:nvPr/>
            </p:nvSpPr>
            <p:spPr>
              <a:xfrm>
                <a:off x="7793182" y="637309"/>
                <a:ext cx="1274618" cy="1177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a:t>Reduce operations and result</a:t>
                </a:r>
              </a:p>
            </p:txBody>
          </p:sp>
        </p:grpSp>
        <p:sp>
          <p:nvSpPr>
            <p:cNvPr id="18" name="Chevron 17"/>
            <p:cNvSpPr/>
            <p:nvPr/>
          </p:nvSpPr>
          <p:spPr>
            <a:xfrm>
              <a:off x="6562973" y="2910053"/>
              <a:ext cx="308266" cy="39772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9" name="Chevron 18"/>
            <p:cNvSpPr/>
            <p:nvPr/>
          </p:nvSpPr>
          <p:spPr>
            <a:xfrm>
              <a:off x="6860844" y="2910053"/>
              <a:ext cx="308266" cy="39772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20" name="Chevron 19"/>
            <p:cNvSpPr/>
            <p:nvPr/>
          </p:nvSpPr>
          <p:spPr>
            <a:xfrm>
              <a:off x="7169111" y="2910053"/>
              <a:ext cx="308266" cy="39772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cxnSp>
          <p:nvCxnSpPr>
            <p:cNvPr id="21" name="Straight Arrow Connector 20"/>
            <p:cNvCxnSpPr>
              <a:stCxn id="20" idx="3"/>
              <a:endCxn id="27" idx="1"/>
            </p:cNvCxnSpPr>
            <p:nvPr/>
          </p:nvCxnSpPr>
          <p:spPr>
            <a:xfrm flipV="1">
              <a:off x="7477377" y="3099642"/>
              <a:ext cx="277706" cy="9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765130" y="3015747"/>
            <a:ext cx="3626428" cy="1523349"/>
            <a:chOff x="5403273" y="2510824"/>
            <a:chExt cx="3626428" cy="1523349"/>
          </a:xfrm>
        </p:grpSpPr>
        <p:grpSp>
          <p:nvGrpSpPr>
            <p:cNvPr id="30" name="Group 29"/>
            <p:cNvGrpSpPr/>
            <p:nvPr/>
          </p:nvGrpSpPr>
          <p:grpSpPr>
            <a:xfrm>
              <a:off x="5403273" y="2510824"/>
              <a:ext cx="3626428" cy="1523349"/>
              <a:chOff x="5441372" y="637309"/>
              <a:chExt cx="3626428" cy="1523349"/>
            </a:xfrm>
          </p:grpSpPr>
          <p:sp>
            <p:nvSpPr>
              <p:cNvPr id="35" name="Rectangle 34"/>
              <p:cNvSpPr/>
              <p:nvPr/>
            </p:nvSpPr>
            <p:spPr>
              <a:xfrm>
                <a:off x="6414655" y="637309"/>
                <a:ext cx="1274618" cy="1177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6" name="Rounded Rectangle 35"/>
              <p:cNvSpPr/>
              <p:nvPr/>
            </p:nvSpPr>
            <p:spPr>
              <a:xfrm>
                <a:off x="5441372" y="1026510"/>
                <a:ext cx="671946" cy="39923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100" dirty="0"/>
                  <a:t>Actual  Data</a:t>
                </a:r>
              </a:p>
            </p:txBody>
          </p:sp>
          <p:sp>
            <p:nvSpPr>
              <p:cNvPr id="37" name="Chevron 36"/>
              <p:cNvSpPr/>
              <p:nvPr/>
            </p:nvSpPr>
            <p:spPr>
              <a:xfrm>
                <a:off x="6703586" y="1160844"/>
                <a:ext cx="246134" cy="26167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cxnSp>
            <p:nvCxnSpPr>
              <p:cNvPr id="38" name="Straight Arrow Connector 37"/>
              <p:cNvCxnSpPr>
                <a:stCxn id="36" idx="3"/>
                <a:endCxn id="35" idx="1"/>
              </p:cNvCxnSpPr>
              <p:nvPr/>
            </p:nvCxnSpPr>
            <p:spPr>
              <a:xfrm>
                <a:off x="6113318" y="1226127"/>
                <a:ext cx="301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49290" y="1883659"/>
                <a:ext cx="1274618" cy="276999"/>
              </a:xfrm>
              <a:prstGeom prst="rect">
                <a:avLst/>
              </a:prstGeom>
              <a:noFill/>
            </p:spPr>
            <p:txBody>
              <a:bodyPr wrap="square" rtlCol="0">
                <a:spAutoFit/>
              </a:bodyPr>
              <a:lstStyle/>
              <a:p>
                <a:r>
                  <a:rPr lang="en-IN" sz="1200" dirty="0"/>
                  <a:t>Map Operations</a:t>
                </a:r>
              </a:p>
            </p:txBody>
          </p:sp>
          <p:sp>
            <p:nvSpPr>
              <p:cNvPr id="40" name="Rectangle 39"/>
              <p:cNvSpPr/>
              <p:nvPr/>
            </p:nvSpPr>
            <p:spPr>
              <a:xfrm>
                <a:off x="7793182" y="637309"/>
                <a:ext cx="1274618" cy="1177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a:t>Reduce operations and result</a:t>
                </a:r>
              </a:p>
            </p:txBody>
          </p:sp>
        </p:grpSp>
        <p:sp>
          <p:nvSpPr>
            <p:cNvPr id="31" name="Chevron 30"/>
            <p:cNvSpPr/>
            <p:nvPr/>
          </p:nvSpPr>
          <p:spPr>
            <a:xfrm>
              <a:off x="6905509" y="3032571"/>
              <a:ext cx="246134" cy="26167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32" name="Chevron 31"/>
            <p:cNvSpPr/>
            <p:nvPr/>
          </p:nvSpPr>
          <p:spPr>
            <a:xfrm>
              <a:off x="7124024" y="3034507"/>
              <a:ext cx="246134" cy="26167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33" name="Chevron 32"/>
            <p:cNvSpPr/>
            <p:nvPr/>
          </p:nvSpPr>
          <p:spPr>
            <a:xfrm>
              <a:off x="7342908" y="3032571"/>
              <a:ext cx="246134" cy="26167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cxnSp>
          <p:nvCxnSpPr>
            <p:cNvPr id="34" name="Straight Arrow Connector 33"/>
            <p:cNvCxnSpPr>
              <a:stCxn id="33" idx="3"/>
              <a:endCxn id="40" idx="1"/>
            </p:cNvCxnSpPr>
            <p:nvPr/>
          </p:nvCxnSpPr>
          <p:spPr>
            <a:xfrm flipV="1">
              <a:off x="7589042" y="3099642"/>
              <a:ext cx="166041" cy="6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Chevron 41"/>
          <p:cNvSpPr/>
          <p:nvPr/>
        </p:nvSpPr>
        <p:spPr>
          <a:xfrm>
            <a:off x="5793616" y="3547522"/>
            <a:ext cx="246134" cy="261672"/>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43" name="Rounded Rectangular Callout 42"/>
          <p:cNvSpPr/>
          <p:nvPr/>
        </p:nvSpPr>
        <p:spPr>
          <a:xfrm>
            <a:off x="6008579" y="777824"/>
            <a:ext cx="2180291" cy="684352"/>
          </a:xfrm>
          <a:prstGeom prst="wedgeRoundRectCallout">
            <a:avLst>
              <a:gd name="adj1" fmla="val -102771"/>
              <a:gd name="adj2" fmla="val 54234"/>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100" dirty="0"/>
              <a:t>Map waves for a particular workload in initial cluster configuration.</a:t>
            </a:r>
          </a:p>
        </p:txBody>
      </p:sp>
      <p:sp>
        <p:nvSpPr>
          <p:cNvPr id="44" name="TextBox 43"/>
          <p:cNvSpPr txBox="1"/>
          <p:nvPr/>
        </p:nvSpPr>
        <p:spPr>
          <a:xfrm>
            <a:off x="3701505" y="2646671"/>
            <a:ext cx="1950180" cy="276999"/>
          </a:xfrm>
          <a:prstGeom prst="rect">
            <a:avLst/>
          </a:prstGeom>
          <a:noFill/>
        </p:spPr>
        <p:txBody>
          <a:bodyPr wrap="square" rtlCol="0">
            <a:spAutoFit/>
          </a:bodyPr>
          <a:lstStyle/>
          <a:p>
            <a:r>
              <a:rPr lang="en-IN" sz="1200" dirty="0"/>
              <a:t>Initial Cluster Configuration </a:t>
            </a:r>
          </a:p>
        </p:txBody>
      </p:sp>
      <p:sp>
        <p:nvSpPr>
          <p:cNvPr id="45" name="TextBox 44"/>
          <p:cNvSpPr txBox="1"/>
          <p:nvPr/>
        </p:nvSpPr>
        <p:spPr>
          <a:xfrm>
            <a:off x="1870973" y="4650360"/>
            <a:ext cx="1527682" cy="276999"/>
          </a:xfrm>
          <a:prstGeom prst="rect">
            <a:avLst/>
          </a:prstGeom>
          <a:noFill/>
        </p:spPr>
        <p:txBody>
          <a:bodyPr wrap="square" rtlCol="0">
            <a:spAutoFit/>
          </a:bodyPr>
          <a:lstStyle/>
          <a:p>
            <a:r>
              <a:rPr lang="en-IN" sz="1200" dirty="0"/>
              <a:t>Scaling up the cluster</a:t>
            </a:r>
          </a:p>
        </p:txBody>
      </p:sp>
      <p:sp>
        <p:nvSpPr>
          <p:cNvPr id="46" name="TextBox 45"/>
          <p:cNvSpPr txBox="1"/>
          <p:nvPr/>
        </p:nvSpPr>
        <p:spPr>
          <a:xfrm>
            <a:off x="6150411" y="4607810"/>
            <a:ext cx="2038459" cy="276999"/>
          </a:xfrm>
          <a:prstGeom prst="rect">
            <a:avLst/>
          </a:prstGeom>
          <a:noFill/>
        </p:spPr>
        <p:txBody>
          <a:bodyPr wrap="square" rtlCol="0">
            <a:spAutoFit/>
          </a:bodyPr>
          <a:lstStyle/>
          <a:p>
            <a:r>
              <a:rPr lang="en-IN" sz="1200" dirty="0"/>
              <a:t>Scaling down the cluster</a:t>
            </a:r>
          </a:p>
        </p:txBody>
      </p:sp>
      <p:sp>
        <p:nvSpPr>
          <p:cNvPr id="47" name="Rounded Rectangular Callout 46"/>
          <p:cNvSpPr/>
          <p:nvPr/>
        </p:nvSpPr>
        <p:spPr>
          <a:xfrm>
            <a:off x="214849" y="2144389"/>
            <a:ext cx="2149150" cy="594253"/>
          </a:xfrm>
          <a:prstGeom prst="wedgeRoundRectCallout">
            <a:avLst>
              <a:gd name="adj1" fmla="val 23256"/>
              <a:gd name="adj2" fmla="val 109273"/>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100" dirty="0"/>
              <a:t>Scaling the cluster up will decrease the number of map waves.</a:t>
            </a:r>
          </a:p>
        </p:txBody>
      </p:sp>
      <p:sp>
        <p:nvSpPr>
          <p:cNvPr id="48" name="Rounded Rectangular Callout 47"/>
          <p:cNvSpPr/>
          <p:nvPr/>
        </p:nvSpPr>
        <p:spPr>
          <a:xfrm>
            <a:off x="6608948" y="1931192"/>
            <a:ext cx="2149150" cy="523072"/>
          </a:xfrm>
          <a:prstGeom prst="wedgeRoundRectCallout">
            <a:avLst>
              <a:gd name="adj1" fmla="val -30210"/>
              <a:gd name="adj2" fmla="val 172701"/>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100" dirty="0"/>
              <a:t>Scaling the cluster down will increase the number of map waves.</a:t>
            </a:r>
          </a:p>
        </p:txBody>
      </p:sp>
    </p:spTree>
    <p:extLst>
      <p:ext uri="{BB962C8B-B14F-4D97-AF65-F5344CB8AC3E}">
        <p14:creationId xmlns:p14="http://schemas.microsoft.com/office/powerpoint/2010/main" val="389599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Big Data Processing</a:t>
            </a:r>
          </a:p>
        </p:txBody>
      </p:sp>
      <p:sp>
        <p:nvSpPr>
          <p:cNvPr id="3" name="Text Placeholder 2"/>
          <p:cNvSpPr>
            <a:spLocks noGrp="1"/>
          </p:cNvSpPr>
          <p:nvPr>
            <p:ph type="body" idx="1"/>
          </p:nvPr>
        </p:nvSpPr>
        <p:spPr>
          <a:xfrm>
            <a:off x="-307851" y="1227901"/>
            <a:ext cx="6868020" cy="3781069"/>
          </a:xfrm>
        </p:spPr>
        <p:txBody>
          <a:bodyPr>
            <a:normAutofit/>
          </a:bodyPr>
          <a:lstStyle/>
          <a:p>
            <a:pPr lvl="2">
              <a:spcBef>
                <a:spcPts val="600"/>
              </a:spcBef>
            </a:pPr>
            <a:r>
              <a:rPr lang="en-IN" dirty="0"/>
              <a:t>Humongous amount of Data is being generated everyday.</a:t>
            </a:r>
          </a:p>
          <a:p>
            <a:pPr lvl="2">
              <a:spcBef>
                <a:spcPts val="600"/>
              </a:spcBef>
            </a:pPr>
            <a:r>
              <a:rPr lang="en-IN" dirty="0"/>
              <a:t>These data can provide crucial insights in there domain.</a:t>
            </a:r>
          </a:p>
          <a:p>
            <a:pPr lvl="2">
              <a:spcBef>
                <a:spcPts val="600"/>
              </a:spcBef>
            </a:pPr>
            <a:r>
              <a:rPr lang="en-IN" dirty="0"/>
              <a:t>For example, it helps decision making process in industry, predicting disaster and epidemic control so that necessary measure can be taken.</a:t>
            </a:r>
          </a:p>
          <a:p>
            <a:pPr lvl="2">
              <a:spcBef>
                <a:spcPts val="600"/>
              </a:spcBef>
            </a:pPr>
            <a:r>
              <a:rPr lang="en-IN" dirty="0"/>
              <a:t>Tools like, Hadoop, Spark, Presto etc. is used to process this huge amount of data.</a:t>
            </a:r>
          </a:p>
          <a:p>
            <a:pPr lvl="2">
              <a:spcBef>
                <a:spcPts val="600"/>
              </a:spcBef>
            </a:pPr>
            <a:r>
              <a:rPr lang="en-IN" dirty="0"/>
              <a:t>Most of these times these tools is deployed on a cloud service like AWS (Amazon web services), Microsoft’s Azure, Google Cloud Platform etc.</a:t>
            </a:r>
          </a:p>
          <a:p>
            <a:pPr lvl="2">
              <a:spcBef>
                <a:spcPts val="600"/>
              </a:spcBef>
            </a:pPr>
            <a:r>
              <a:rPr lang="en-IN" dirty="0"/>
              <a:t>These tools can be configured according to cluster configuration and workload to get the optimal configuration.</a:t>
            </a:r>
          </a:p>
          <a:p>
            <a:pPr lvl="2">
              <a:spcBef>
                <a:spcPts val="600"/>
              </a:spcBef>
            </a:pPr>
            <a:r>
              <a:rPr lang="en-IN" dirty="0"/>
              <a:t>We focus on automatic configuration of Hadoop given a particular workload.</a:t>
            </a:r>
          </a:p>
        </p:txBody>
      </p:sp>
      <p:grpSp>
        <p:nvGrpSpPr>
          <p:cNvPr id="13" name="Group 12"/>
          <p:cNvGrpSpPr/>
          <p:nvPr/>
        </p:nvGrpSpPr>
        <p:grpSpPr>
          <a:xfrm>
            <a:off x="6643282" y="147091"/>
            <a:ext cx="2342060" cy="4582467"/>
            <a:chOff x="6643282" y="154018"/>
            <a:chExt cx="2342060" cy="4582467"/>
          </a:xfrm>
        </p:grpSpPr>
        <p:grpSp>
          <p:nvGrpSpPr>
            <p:cNvPr id="10" name="Group 9"/>
            <p:cNvGrpSpPr/>
            <p:nvPr/>
          </p:nvGrpSpPr>
          <p:grpSpPr>
            <a:xfrm>
              <a:off x="6643282" y="154018"/>
              <a:ext cx="2140527" cy="3428306"/>
              <a:chOff x="6825734" y="1170125"/>
              <a:chExt cx="2140527" cy="3428306"/>
            </a:xfrm>
          </p:grpSpPr>
          <p:grpSp>
            <p:nvGrpSpPr>
              <p:cNvPr id="9" name="Group 8"/>
              <p:cNvGrpSpPr/>
              <p:nvPr/>
            </p:nvGrpSpPr>
            <p:grpSpPr>
              <a:xfrm>
                <a:off x="6825734" y="1170125"/>
                <a:ext cx="2131230" cy="3428306"/>
                <a:chOff x="6825734" y="1170125"/>
                <a:chExt cx="2131230" cy="3428306"/>
              </a:xfrm>
            </p:grpSpPr>
            <p:grpSp>
              <p:nvGrpSpPr>
                <p:cNvPr id="8" name="Group 7"/>
                <p:cNvGrpSpPr/>
                <p:nvPr/>
              </p:nvGrpSpPr>
              <p:grpSpPr>
                <a:xfrm>
                  <a:off x="6825734" y="1170125"/>
                  <a:ext cx="2131230" cy="3428306"/>
                  <a:chOff x="6825734" y="1152474"/>
                  <a:chExt cx="2131230" cy="3428306"/>
                </a:xfrm>
              </p:grpSpPr>
              <p:grpSp>
                <p:nvGrpSpPr>
                  <p:cNvPr id="7" name="Group 6"/>
                  <p:cNvGrpSpPr/>
                  <p:nvPr/>
                </p:nvGrpSpPr>
                <p:grpSpPr>
                  <a:xfrm>
                    <a:off x="6825734" y="1152474"/>
                    <a:ext cx="2131230" cy="2518878"/>
                    <a:chOff x="6825734" y="1152474"/>
                    <a:chExt cx="2131230" cy="2518878"/>
                  </a:xfrm>
                </p:grpSpPr>
                <p:pic>
                  <p:nvPicPr>
                    <p:cNvPr id="1026" name="Picture 2" descr="https://upload.wikimedia.org/wikipedia/commons/thumb/1/1d/AmazonWebservices_Logo.svg/2000px-AmazonWebservices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5734" y="1152474"/>
                      <a:ext cx="2061958" cy="7752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seeklogo.net/wp-content/uploads/2015/08/microsoft-azur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5734" y="1540122"/>
                      <a:ext cx="2131230" cy="213123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https://gigaom.com/wp-content/uploads/sites/1/2014/01/gcp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0508" y="3210292"/>
                    <a:ext cx="1642383" cy="10616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940508" y="4303781"/>
                    <a:ext cx="1891792" cy="276999"/>
                  </a:xfrm>
                  <a:prstGeom prst="rect">
                    <a:avLst/>
                  </a:prstGeom>
                  <a:noFill/>
                </p:spPr>
                <p:txBody>
                  <a:bodyPr wrap="square" rtlCol="0">
                    <a:spAutoFit/>
                  </a:bodyPr>
                  <a:lstStyle/>
                  <a:p>
                    <a:r>
                      <a:rPr lang="en-IN" sz="600" dirty="0"/>
                      <a:t>Source: https://gigaom.com/wp-content/uploads/sites/1/2014/01/gcplogo.jpg</a:t>
                    </a:r>
                  </a:p>
                </p:txBody>
              </p:sp>
            </p:grpSp>
            <p:sp>
              <p:nvSpPr>
                <p:cNvPr id="4" name="TextBox 3"/>
                <p:cNvSpPr txBox="1"/>
                <p:nvPr/>
              </p:nvSpPr>
              <p:spPr>
                <a:xfrm>
                  <a:off x="6825734" y="1927770"/>
                  <a:ext cx="2131230" cy="323165"/>
                </a:xfrm>
                <a:prstGeom prst="rect">
                  <a:avLst/>
                </a:prstGeom>
                <a:noFill/>
              </p:spPr>
              <p:txBody>
                <a:bodyPr wrap="square" rtlCol="0">
                  <a:spAutoFit/>
                </a:bodyPr>
                <a:lstStyle/>
                <a:p>
                  <a:r>
                    <a:rPr lang="en-IN" sz="500" dirty="0"/>
                    <a:t>Source: https://upload.wikimedia.org/wikipedia/commons/thumb/1/1d/AmazonWebservices_Logo.svg/2000px-AmazonWebservices_Logo.svg.png</a:t>
                  </a:r>
                </a:p>
              </p:txBody>
            </p:sp>
          </p:grpSp>
          <p:sp>
            <p:nvSpPr>
              <p:cNvPr id="5" name="TextBox 4"/>
              <p:cNvSpPr txBox="1"/>
              <p:nvPr/>
            </p:nvSpPr>
            <p:spPr>
              <a:xfrm>
                <a:off x="6825734" y="2822644"/>
                <a:ext cx="2140527" cy="276999"/>
              </a:xfrm>
              <a:prstGeom prst="rect">
                <a:avLst/>
              </a:prstGeom>
              <a:noFill/>
            </p:spPr>
            <p:txBody>
              <a:bodyPr wrap="square" rtlCol="0">
                <a:spAutoFit/>
              </a:bodyPr>
              <a:lstStyle/>
              <a:p>
                <a:r>
                  <a:rPr lang="en-IN" sz="600" dirty="0"/>
                  <a:t>Source: https://www.seeklogo.net/wp-content/uploads/2015/08/microsoft-azure-logo.png</a:t>
                </a:r>
              </a:p>
            </p:txBody>
          </p:sp>
        </p:grpSp>
        <p:grpSp>
          <p:nvGrpSpPr>
            <p:cNvPr id="12" name="Group 11"/>
            <p:cNvGrpSpPr/>
            <p:nvPr/>
          </p:nvGrpSpPr>
          <p:grpSpPr>
            <a:xfrm>
              <a:off x="6643282" y="3760559"/>
              <a:ext cx="2342060" cy="975926"/>
              <a:chOff x="6643282" y="3760559"/>
              <a:chExt cx="2342060" cy="975926"/>
            </a:xfrm>
          </p:grpSpPr>
          <p:pic>
            <p:nvPicPr>
              <p:cNvPr id="1032" name="Picture 8" descr="https://upload.wikimedia.org/wikipedia/commons/thumb/0/0e/Hadoop_logo.svg/2000px-Hadoop_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3282" y="3760559"/>
                <a:ext cx="2342060" cy="6065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809509" y="4367153"/>
                <a:ext cx="2175833" cy="369332"/>
              </a:xfrm>
              <a:prstGeom prst="rect">
                <a:avLst/>
              </a:prstGeom>
              <a:noFill/>
            </p:spPr>
            <p:txBody>
              <a:bodyPr wrap="square" rtlCol="0">
                <a:spAutoFit/>
              </a:bodyPr>
              <a:lstStyle/>
              <a:p>
                <a:r>
                  <a:rPr lang="en-IN" sz="600" dirty="0"/>
                  <a:t>Source: https://upload.wikimedia.org/wikipedia/commons/thumb/0/0e/Hadoop_logo.svg/2000px-Hadoop_logo.svg.png</a:t>
                </a:r>
              </a:p>
            </p:txBody>
          </p:sp>
        </p:grpSp>
      </p:grpSp>
    </p:spTree>
    <p:extLst>
      <p:ext uri="{BB962C8B-B14F-4D97-AF65-F5344CB8AC3E}">
        <p14:creationId xmlns:p14="http://schemas.microsoft.com/office/powerpoint/2010/main" val="2361348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Results: Cluster Change</a:t>
            </a:r>
          </a:p>
        </p:txBody>
      </p:sp>
      <p:sp>
        <p:nvSpPr>
          <p:cNvPr id="3" name="TextBox 2"/>
          <p:cNvSpPr txBox="1"/>
          <p:nvPr/>
        </p:nvSpPr>
        <p:spPr>
          <a:xfrm>
            <a:off x="1406236" y="4617083"/>
            <a:ext cx="6948055" cy="584775"/>
          </a:xfrm>
          <a:prstGeom prst="rect">
            <a:avLst/>
          </a:prstGeom>
          <a:noFill/>
        </p:spPr>
        <p:txBody>
          <a:bodyPr wrap="square" rtlCol="0">
            <a:spAutoFit/>
          </a:bodyPr>
          <a:lstStyle/>
          <a:p>
            <a:pPr algn="ctr"/>
            <a:r>
              <a:rPr lang="en-IN" sz="1600" dirty="0"/>
              <a:t>Comparison of SPSA based method v s Default Setting (Hadoop v2).</a:t>
            </a:r>
          </a:p>
          <a:p>
            <a:pPr algn="ctr"/>
            <a:r>
              <a:rPr lang="en-IN" sz="1600" dirty="0"/>
              <a:t>Average of 10 runs</a:t>
            </a:r>
          </a:p>
        </p:txBody>
      </p:sp>
      <p:graphicFrame>
        <p:nvGraphicFramePr>
          <p:cNvPr id="6" name="Chart 5"/>
          <p:cNvGraphicFramePr>
            <a:graphicFrameLocks/>
          </p:cNvGraphicFramePr>
          <p:nvPr>
            <p:extLst>
              <p:ext uri="{D42A27DB-BD31-4B8C-83A1-F6EECF244321}">
                <p14:modId xmlns:p14="http://schemas.microsoft.com/office/powerpoint/2010/main" val="1326118331"/>
              </p:ext>
            </p:extLst>
          </p:nvPr>
        </p:nvGraphicFramePr>
        <p:xfrm>
          <a:off x="1076325" y="1198417"/>
          <a:ext cx="6931602" cy="33402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7319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70695918"/>
              </p:ext>
            </p:extLst>
          </p:nvPr>
        </p:nvGraphicFramePr>
        <p:xfrm>
          <a:off x="841663" y="1135488"/>
          <a:ext cx="7211291" cy="3611880"/>
        </p:xfrm>
        <a:graphic>
          <a:graphicData uri="http://schemas.openxmlformats.org/drawingml/2006/table">
            <a:tbl>
              <a:tblPr firstRow="1" bandRow="1">
                <a:tableStyleId>{5FD0F851-EC5A-4D38-B0AD-8093EC10F338}</a:tableStyleId>
              </a:tblPr>
              <a:tblGrid>
                <a:gridCol w="2144982">
                  <a:extLst>
                    <a:ext uri="{9D8B030D-6E8A-4147-A177-3AD203B41FA5}">
                      <a16:colId xmlns:a16="http://schemas.microsoft.com/office/drawing/2014/main" val="3536382420"/>
                    </a:ext>
                  </a:extLst>
                </a:gridCol>
                <a:gridCol w="785568">
                  <a:extLst>
                    <a:ext uri="{9D8B030D-6E8A-4147-A177-3AD203B41FA5}">
                      <a16:colId xmlns:a16="http://schemas.microsoft.com/office/drawing/2014/main" val="1705431771"/>
                    </a:ext>
                  </a:extLst>
                </a:gridCol>
                <a:gridCol w="668960">
                  <a:extLst>
                    <a:ext uri="{9D8B030D-6E8A-4147-A177-3AD203B41FA5}">
                      <a16:colId xmlns:a16="http://schemas.microsoft.com/office/drawing/2014/main" val="3228214264"/>
                    </a:ext>
                  </a:extLst>
                </a:gridCol>
                <a:gridCol w="761018">
                  <a:extLst>
                    <a:ext uri="{9D8B030D-6E8A-4147-A177-3AD203B41FA5}">
                      <a16:colId xmlns:a16="http://schemas.microsoft.com/office/drawing/2014/main" val="2412717914"/>
                    </a:ext>
                  </a:extLst>
                </a:gridCol>
                <a:gridCol w="790394">
                  <a:extLst>
                    <a:ext uri="{9D8B030D-6E8A-4147-A177-3AD203B41FA5}">
                      <a16:colId xmlns:a16="http://schemas.microsoft.com/office/drawing/2014/main" val="3055378607"/>
                    </a:ext>
                  </a:extLst>
                </a:gridCol>
                <a:gridCol w="928034">
                  <a:extLst>
                    <a:ext uri="{9D8B030D-6E8A-4147-A177-3AD203B41FA5}">
                      <a16:colId xmlns:a16="http://schemas.microsoft.com/office/drawing/2014/main" val="2042402458"/>
                    </a:ext>
                  </a:extLst>
                </a:gridCol>
                <a:gridCol w="1132335">
                  <a:extLst>
                    <a:ext uri="{9D8B030D-6E8A-4147-A177-3AD203B41FA5}">
                      <a16:colId xmlns:a16="http://schemas.microsoft.com/office/drawing/2014/main" val="1085085639"/>
                    </a:ext>
                  </a:extLst>
                </a:gridCol>
              </a:tblGrid>
              <a:tr h="449687">
                <a:tc>
                  <a:txBody>
                    <a:bodyPr/>
                    <a:lstStyle/>
                    <a:p>
                      <a:r>
                        <a:rPr lang="en-IN" dirty="0"/>
                        <a:t>Parameter Name</a:t>
                      </a:r>
                    </a:p>
                  </a:txBody>
                  <a:tcPr/>
                </a:tc>
                <a:tc>
                  <a:txBody>
                    <a:bodyPr/>
                    <a:lstStyle/>
                    <a:p>
                      <a:r>
                        <a:rPr lang="en-IN" dirty="0"/>
                        <a:t>Default</a:t>
                      </a:r>
                    </a:p>
                  </a:txBody>
                  <a:tcPr/>
                </a:tc>
                <a:tc>
                  <a:txBody>
                    <a:bodyPr/>
                    <a:lstStyle/>
                    <a:p>
                      <a:r>
                        <a:rPr lang="en-IN" dirty="0"/>
                        <a:t>Tera sort</a:t>
                      </a:r>
                    </a:p>
                  </a:txBody>
                  <a:tcPr/>
                </a:tc>
                <a:tc>
                  <a:txBody>
                    <a:bodyPr/>
                    <a:lstStyle/>
                    <a:p>
                      <a:r>
                        <a:rPr lang="en-IN" dirty="0"/>
                        <a:t>Grep</a:t>
                      </a:r>
                    </a:p>
                  </a:txBody>
                  <a:tcPr/>
                </a:tc>
                <a:tc>
                  <a:txBody>
                    <a:bodyPr/>
                    <a:lstStyle/>
                    <a:p>
                      <a:r>
                        <a:rPr lang="en-IN" dirty="0"/>
                        <a:t>Bigram</a:t>
                      </a:r>
                    </a:p>
                  </a:txBody>
                  <a:tcPr/>
                </a:tc>
                <a:tc>
                  <a:txBody>
                    <a:bodyPr/>
                    <a:lstStyle/>
                    <a:p>
                      <a:r>
                        <a:rPr lang="en-IN" dirty="0"/>
                        <a:t>Inverted Index</a:t>
                      </a:r>
                    </a:p>
                  </a:txBody>
                  <a:tcPr/>
                </a:tc>
                <a:tc>
                  <a:txBody>
                    <a:bodyPr/>
                    <a:lstStyle/>
                    <a:p>
                      <a:r>
                        <a:rPr lang="en-IN" dirty="0"/>
                        <a:t>Word Co-occurrence</a:t>
                      </a:r>
                    </a:p>
                  </a:txBody>
                  <a:tcPr/>
                </a:tc>
                <a:extLst>
                  <a:ext uri="{0D108BD9-81ED-4DB2-BD59-A6C34878D82A}">
                    <a16:rowId xmlns:a16="http://schemas.microsoft.com/office/drawing/2014/main" val="18463556"/>
                  </a:ext>
                </a:extLst>
              </a:tr>
              <a:tr h="289462">
                <a:tc>
                  <a:txBody>
                    <a:bodyPr/>
                    <a:lstStyle/>
                    <a:p>
                      <a:r>
                        <a:rPr lang="en-IN" sz="1350" u="none" strike="noStrike" kern="1200" baseline="0" dirty="0" err="1"/>
                        <a:t>io.sort.mb</a:t>
                      </a:r>
                      <a:endParaRPr lang="en-IN" dirty="0"/>
                    </a:p>
                  </a:txBody>
                  <a:tcPr/>
                </a:tc>
                <a:tc>
                  <a:txBody>
                    <a:bodyPr/>
                    <a:lstStyle/>
                    <a:p>
                      <a:r>
                        <a:rPr lang="en-IN" dirty="0"/>
                        <a:t>100</a:t>
                      </a:r>
                    </a:p>
                  </a:txBody>
                  <a:tcPr/>
                </a:tc>
                <a:tc>
                  <a:txBody>
                    <a:bodyPr/>
                    <a:lstStyle/>
                    <a:p>
                      <a:r>
                        <a:rPr lang="en-IN" dirty="0"/>
                        <a:t>524</a:t>
                      </a:r>
                    </a:p>
                  </a:txBody>
                  <a:tcPr/>
                </a:tc>
                <a:tc>
                  <a:txBody>
                    <a:bodyPr/>
                    <a:lstStyle/>
                    <a:p>
                      <a:r>
                        <a:rPr lang="en-IN" dirty="0"/>
                        <a:t>291</a:t>
                      </a:r>
                    </a:p>
                  </a:txBody>
                  <a:tcPr/>
                </a:tc>
                <a:tc>
                  <a:txBody>
                    <a:bodyPr/>
                    <a:lstStyle/>
                    <a:p>
                      <a:r>
                        <a:rPr lang="en-IN" dirty="0"/>
                        <a:t>779</a:t>
                      </a:r>
                    </a:p>
                  </a:txBody>
                  <a:tcPr/>
                </a:tc>
                <a:tc>
                  <a:txBody>
                    <a:bodyPr/>
                    <a:lstStyle/>
                    <a:p>
                      <a:r>
                        <a:rPr lang="en-IN" dirty="0"/>
                        <a:t>202</a:t>
                      </a:r>
                    </a:p>
                  </a:txBody>
                  <a:tcPr/>
                </a:tc>
                <a:tc>
                  <a:txBody>
                    <a:bodyPr/>
                    <a:lstStyle/>
                    <a:p>
                      <a:r>
                        <a:rPr lang="en-IN" dirty="0"/>
                        <a:t>912</a:t>
                      </a:r>
                    </a:p>
                  </a:txBody>
                  <a:tcPr/>
                </a:tc>
                <a:extLst>
                  <a:ext uri="{0D108BD9-81ED-4DB2-BD59-A6C34878D82A}">
                    <a16:rowId xmlns:a16="http://schemas.microsoft.com/office/drawing/2014/main" val="3504639123"/>
                  </a:ext>
                </a:extLst>
              </a:tr>
              <a:tr h="449687">
                <a:tc>
                  <a:txBody>
                    <a:bodyPr/>
                    <a:lstStyle/>
                    <a:p>
                      <a:r>
                        <a:rPr lang="en-IN" sz="1350" u="none" strike="noStrike" kern="1200" baseline="0" dirty="0" err="1"/>
                        <a:t>io.sort.spill.percent</a:t>
                      </a:r>
                      <a:endParaRPr lang="en-IN" dirty="0"/>
                    </a:p>
                  </a:txBody>
                  <a:tcPr/>
                </a:tc>
                <a:tc>
                  <a:txBody>
                    <a:bodyPr/>
                    <a:lstStyle/>
                    <a:p>
                      <a:r>
                        <a:rPr lang="en-IN" dirty="0"/>
                        <a:t>.80</a:t>
                      </a:r>
                    </a:p>
                  </a:txBody>
                  <a:tcPr/>
                </a:tc>
                <a:tc>
                  <a:txBody>
                    <a:bodyPr/>
                    <a:lstStyle/>
                    <a:p>
                      <a:r>
                        <a:rPr lang="en-IN" dirty="0"/>
                        <a:t>0.89</a:t>
                      </a:r>
                    </a:p>
                  </a:txBody>
                  <a:tcPr/>
                </a:tc>
                <a:tc>
                  <a:txBody>
                    <a:bodyPr/>
                    <a:lstStyle/>
                    <a:p>
                      <a:r>
                        <a:rPr lang="en-IN" dirty="0"/>
                        <a:t>0.88</a:t>
                      </a:r>
                    </a:p>
                    <a:p>
                      <a:endParaRPr lang="en-IN" dirty="0"/>
                    </a:p>
                  </a:txBody>
                  <a:tcPr/>
                </a:tc>
                <a:tc>
                  <a:txBody>
                    <a:bodyPr/>
                    <a:lstStyle/>
                    <a:p>
                      <a:r>
                        <a:rPr lang="en-IN" dirty="0"/>
                        <a:t>0.53</a:t>
                      </a:r>
                    </a:p>
                  </a:txBody>
                  <a:tcPr/>
                </a:tc>
                <a:tc>
                  <a:txBody>
                    <a:bodyPr/>
                    <a:lstStyle/>
                    <a:p>
                      <a:r>
                        <a:rPr lang="en-IN" dirty="0"/>
                        <a:t>0.68</a:t>
                      </a:r>
                    </a:p>
                  </a:txBody>
                  <a:tcPr/>
                </a:tc>
                <a:tc>
                  <a:txBody>
                    <a:bodyPr/>
                    <a:lstStyle/>
                    <a:p>
                      <a:r>
                        <a:rPr lang="en-IN" dirty="0"/>
                        <a:t>0.47</a:t>
                      </a:r>
                    </a:p>
                  </a:txBody>
                  <a:tcPr/>
                </a:tc>
                <a:extLst>
                  <a:ext uri="{0D108BD9-81ED-4DB2-BD59-A6C34878D82A}">
                    <a16:rowId xmlns:a16="http://schemas.microsoft.com/office/drawing/2014/main" val="582311907"/>
                  </a:ext>
                </a:extLst>
              </a:tr>
              <a:tr h="449687">
                <a:tc>
                  <a:txBody>
                    <a:bodyPr/>
                    <a:lstStyle/>
                    <a:p>
                      <a:r>
                        <a:rPr lang="en-IN" sz="1350" u="none" strike="noStrike" kern="1200" baseline="0" dirty="0" err="1"/>
                        <a:t>io.sort.factor</a:t>
                      </a:r>
                      <a:endParaRPr lang="en-IN" dirty="0"/>
                    </a:p>
                  </a:txBody>
                  <a:tcPr/>
                </a:tc>
                <a:tc>
                  <a:txBody>
                    <a:bodyPr/>
                    <a:lstStyle/>
                    <a:p>
                      <a:r>
                        <a:rPr lang="en-IN" dirty="0"/>
                        <a:t>10</a:t>
                      </a:r>
                    </a:p>
                  </a:txBody>
                  <a:tcPr/>
                </a:tc>
                <a:tc>
                  <a:txBody>
                    <a:bodyPr/>
                    <a:lstStyle/>
                    <a:p>
                      <a:r>
                        <a:rPr lang="en-IN" dirty="0"/>
                        <a:t>115</a:t>
                      </a:r>
                    </a:p>
                  </a:txBody>
                  <a:tcPr/>
                </a:tc>
                <a:tc>
                  <a:txBody>
                    <a:bodyPr/>
                    <a:lstStyle/>
                    <a:p>
                      <a:r>
                        <a:rPr lang="en-IN" dirty="0"/>
                        <a:t>57</a:t>
                      </a:r>
                    </a:p>
                    <a:p>
                      <a:endParaRPr lang="en-IN" dirty="0"/>
                    </a:p>
                  </a:txBody>
                  <a:tcPr/>
                </a:tc>
                <a:tc>
                  <a:txBody>
                    <a:bodyPr/>
                    <a:lstStyle/>
                    <a:p>
                      <a:r>
                        <a:rPr lang="en-IN" dirty="0"/>
                        <a:t>178</a:t>
                      </a:r>
                    </a:p>
                  </a:txBody>
                  <a:tcPr/>
                </a:tc>
                <a:tc>
                  <a:txBody>
                    <a:bodyPr/>
                    <a:lstStyle/>
                    <a:p>
                      <a:r>
                        <a:rPr lang="en-IN" dirty="0"/>
                        <a:t>85</a:t>
                      </a:r>
                    </a:p>
                  </a:txBody>
                  <a:tcPr/>
                </a:tc>
                <a:tc>
                  <a:txBody>
                    <a:bodyPr/>
                    <a:lstStyle/>
                    <a:p>
                      <a:r>
                        <a:rPr lang="en-IN" dirty="0"/>
                        <a:t>5</a:t>
                      </a:r>
                    </a:p>
                  </a:txBody>
                  <a:tcPr/>
                </a:tc>
                <a:extLst>
                  <a:ext uri="{0D108BD9-81ED-4DB2-BD59-A6C34878D82A}">
                    <a16:rowId xmlns:a16="http://schemas.microsoft.com/office/drawing/2014/main" val="2460306065"/>
                  </a:ext>
                </a:extLst>
              </a:tr>
              <a:tr h="449687">
                <a:tc>
                  <a:txBody>
                    <a:bodyPr/>
                    <a:lstStyle/>
                    <a:p>
                      <a:r>
                        <a:rPr lang="en-IN" sz="1350" u="none" strike="noStrike" kern="1200" baseline="0" dirty="0" err="1"/>
                        <a:t>shuffle.input.buffer.percent</a:t>
                      </a:r>
                      <a:endParaRPr lang="en-IN" dirty="0"/>
                    </a:p>
                  </a:txBody>
                  <a:tcPr/>
                </a:tc>
                <a:tc>
                  <a:txBody>
                    <a:bodyPr/>
                    <a:lstStyle/>
                    <a:p>
                      <a:r>
                        <a:rPr lang="en-IN" dirty="0"/>
                        <a:t>0.7</a:t>
                      </a:r>
                    </a:p>
                  </a:txBody>
                  <a:tcPr/>
                </a:tc>
                <a:tc>
                  <a:txBody>
                    <a:bodyPr/>
                    <a:lstStyle/>
                    <a:p>
                      <a:r>
                        <a:rPr lang="en-IN" dirty="0"/>
                        <a:t>0.87</a:t>
                      </a:r>
                    </a:p>
                  </a:txBody>
                  <a:tcPr/>
                </a:tc>
                <a:tc>
                  <a:txBody>
                    <a:bodyPr/>
                    <a:lstStyle/>
                    <a:p>
                      <a:r>
                        <a:rPr lang="en-IN" dirty="0"/>
                        <a:t>0.78</a:t>
                      </a:r>
                    </a:p>
                    <a:p>
                      <a:endParaRPr lang="en-IN" dirty="0"/>
                    </a:p>
                  </a:txBody>
                  <a:tcPr/>
                </a:tc>
                <a:tc>
                  <a:txBody>
                    <a:bodyPr/>
                    <a:lstStyle/>
                    <a:p>
                      <a:r>
                        <a:rPr lang="en-IN" dirty="0"/>
                        <a:t>0.43</a:t>
                      </a:r>
                    </a:p>
                  </a:txBody>
                  <a:tcPr/>
                </a:tc>
                <a:tc>
                  <a:txBody>
                    <a:bodyPr/>
                    <a:lstStyle/>
                    <a:p>
                      <a:r>
                        <a:rPr lang="en-IN" dirty="0"/>
                        <a:t>0.58</a:t>
                      </a:r>
                    </a:p>
                  </a:txBody>
                  <a:tcPr/>
                </a:tc>
                <a:tc>
                  <a:txBody>
                    <a:bodyPr/>
                    <a:lstStyle/>
                    <a:p>
                      <a:r>
                        <a:rPr lang="en-IN" dirty="0"/>
                        <a:t>0.37</a:t>
                      </a:r>
                    </a:p>
                  </a:txBody>
                  <a:tcPr/>
                </a:tc>
                <a:extLst>
                  <a:ext uri="{0D108BD9-81ED-4DB2-BD59-A6C34878D82A}">
                    <a16:rowId xmlns:a16="http://schemas.microsoft.com/office/drawing/2014/main" val="2696436007"/>
                  </a:ext>
                </a:extLst>
              </a:tr>
              <a:tr h="449687">
                <a:tc>
                  <a:txBody>
                    <a:bodyPr/>
                    <a:lstStyle/>
                    <a:p>
                      <a:r>
                        <a:rPr lang="en-IN" sz="1350" u="none" strike="noStrike" kern="1200" baseline="0" dirty="0" err="1"/>
                        <a:t>shuffle.merge.percent</a:t>
                      </a:r>
                      <a:endParaRPr lang="en-IN" dirty="0"/>
                    </a:p>
                  </a:txBody>
                  <a:tcPr/>
                </a:tc>
                <a:tc>
                  <a:txBody>
                    <a:bodyPr/>
                    <a:lstStyle/>
                    <a:p>
                      <a:r>
                        <a:rPr lang="en-IN" dirty="0"/>
                        <a:t>0.66</a:t>
                      </a:r>
                    </a:p>
                  </a:txBody>
                  <a:tcPr/>
                </a:tc>
                <a:tc>
                  <a:txBody>
                    <a:bodyPr/>
                    <a:lstStyle/>
                    <a:p>
                      <a:r>
                        <a:rPr lang="en-IN" dirty="0"/>
                        <a:t>.083</a:t>
                      </a:r>
                    </a:p>
                  </a:txBody>
                  <a:tcPr/>
                </a:tc>
                <a:tc>
                  <a:txBody>
                    <a:bodyPr/>
                    <a:lstStyle/>
                    <a:p>
                      <a:r>
                        <a:rPr lang="en-IN" dirty="0"/>
                        <a:t>0.74</a:t>
                      </a:r>
                    </a:p>
                    <a:p>
                      <a:endParaRPr lang="en-IN" dirty="0"/>
                    </a:p>
                  </a:txBody>
                  <a:tcPr/>
                </a:tc>
                <a:tc>
                  <a:txBody>
                    <a:bodyPr/>
                    <a:lstStyle/>
                    <a:p>
                      <a:r>
                        <a:rPr lang="en-IN" dirty="0"/>
                        <a:t>0.39</a:t>
                      </a:r>
                    </a:p>
                  </a:txBody>
                  <a:tcPr/>
                </a:tc>
                <a:tc>
                  <a:txBody>
                    <a:bodyPr/>
                    <a:lstStyle/>
                    <a:p>
                      <a:r>
                        <a:rPr lang="en-IN" dirty="0"/>
                        <a:t>0.54</a:t>
                      </a:r>
                    </a:p>
                  </a:txBody>
                  <a:tcPr/>
                </a:tc>
                <a:tc>
                  <a:txBody>
                    <a:bodyPr/>
                    <a:lstStyle/>
                    <a:p>
                      <a:r>
                        <a:rPr lang="en-IN" dirty="0"/>
                        <a:t>0.33</a:t>
                      </a:r>
                    </a:p>
                  </a:txBody>
                  <a:tcPr/>
                </a:tc>
                <a:extLst>
                  <a:ext uri="{0D108BD9-81ED-4DB2-BD59-A6C34878D82A}">
                    <a16:rowId xmlns:a16="http://schemas.microsoft.com/office/drawing/2014/main" val="1509057884"/>
                  </a:ext>
                </a:extLst>
              </a:tr>
              <a:tr h="449687">
                <a:tc>
                  <a:txBody>
                    <a:bodyPr/>
                    <a:lstStyle/>
                    <a:p>
                      <a:r>
                        <a:rPr lang="en-IN" sz="1350" u="none" strike="noStrike" kern="1200" baseline="0" dirty="0" err="1"/>
                        <a:t>inmem.merge.threshold</a:t>
                      </a:r>
                      <a:endParaRPr lang="en-IN" dirty="0"/>
                    </a:p>
                  </a:txBody>
                  <a:tcPr/>
                </a:tc>
                <a:tc>
                  <a:txBody>
                    <a:bodyPr/>
                    <a:lstStyle/>
                    <a:p>
                      <a:r>
                        <a:rPr lang="en-IN" dirty="0"/>
                        <a:t>1000</a:t>
                      </a:r>
                    </a:p>
                  </a:txBody>
                  <a:tcPr/>
                </a:tc>
                <a:tc>
                  <a:txBody>
                    <a:bodyPr/>
                    <a:lstStyle/>
                    <a:p>
                      <a:r>
                        <a:rPr lang="en-IN" dirty="0"/>
                        <a:t>318</a:t>
                      </a:r>
                    </a:p>
                  </a:txBody>
                  <a:tcPr/>
                </a:tc>
                <a:tc>
                  <a:txBody>
                    <a:bodyPr/>
                    <a:lstStyle/>
                    <a:p>
                      <a:r>
                        <a:rPr lang="en-IN" dirty="0"/>
                        <a:t>200</a:t>
                      </a:r>
                    </a:p>
                    <a:p>
                      <a:endParaRPr lang="en-IN" dirty="0"/>
                    </a:p>
                  </a:txBody>
                  <a:tcPr/>
                </a:tc>
                <a:tc>
                  <a:txBody>
                    <a:bodyPr/>
                    <a:lstStyle/>
                    <a:p>
                      <a:r>
                        <a:rPr lang="en-IN" dirty="0"/>
                        <a:t>4201</a:t>
                      </a:r>
                    </a:p>
                  </a:txBody>
                  <a:tcPr/>
                </a:tc>
                <a:tc>
                  <a:txBody>
                    <a:bodyPr/>
                    <a:lstStyle/>
                    <a:p>
                      <a:r>
                        <a:rPr lang="en-IN" dirty="0"/>
                        <a:t>948</a:t>
                      </a:r>
                    </a:p>
                  </a:txBody>
                  <a:tcPr/>
                </a:tc>
                <a:tc>
                  <a:txBody>
                    <a:bodyPr/>
                    <a:lstStyle/>
                    <a:p>
                      <a:r>
                        <a:rPr lang="en-IN" dirty="0"/>
                        <a:t>200</a:t>
                      </a:r>
                    </a:p>
                  </a:txBody>
                  <a:tcPr/>
                </a:tc>
                <a:extLst>
                  <a:ext uri="{0D108BD9-81ED-4DB2-BD59-A6C34878D82A}">
                    <a16:rowId xmlns:a16="http://schemas.microsoft.com/office/drawing/2014/main" val="3527007741"/>
                  </a:ext>
                </a:extLst>
              </a:tr>
              <a:tr h="289462">
                <a:tc>
                  <a:txBody>
                    <a:bodyPr/>
                    <a:lstStyle/>
                    <a:p>
                      <a:r>
                        <a:rPr lang="en-IN" sz="1350" u="none" strike="noStrike" kern="1200" baseline="0" dirty="0" err="1"/>
                        <a:t>mapred.reduce.tasks</a:t>
                      </a:r>
                      <a:endParaRPr lang="en-IN" dirty="0"/>
                    </a:p>
                  </a:txBody>
                  <a:tcPr/>
                </a:tc>
                <a:tc>
                  <a:txBody>
                    <a:bodyPr/>
                    <a:lstStyle/>
                    <a:p>
                      <a:r>
                        <a:rPr lang="en-IN" dirty="0"/>
                        <a:t>1</a:t>
                      </a:r>
                    </a:p>
                  </a:txBody>
                  <a:tcPr/>
                </a:tc>
                <a:tc>
                  <a:txBody>
                    <a:bodyPr/>
                    <a:lstStyle/>
                    <a:p>
                      <a:r>
                        <a:rPr lang="en-IN" dirty="0"/>
                        <a:t>22</a:t>
                      </a:r>
                    </a:p>
                  </a:txBody>
                  <a:tcPr/>
                </a:tc>
                <a:tc>
                  <a:txBody>
                    <a:bodyPr/>
                    <a:lstStyle/>
                    <a:p>
                      <a:r>
                        <a:rPr lang="en-IN" dirty="0"/>
                        <a:t>1</a:t>
                      </a:r>
                    </a:p>
                  </a:txBody>
                  <a:tcPr/>
                </a:tc>
                <a:tc>
                  <a:txBody>
                    <a:bodyPr/>
                    <a:lstStyle/>
                    <a:p>
                      <a:r>
                        <a:rPr lang="en-IN" dirty="0"/>
                        <a:t>33</a:t>
                      </a:r>
                    </a:p>
                  </a:txBody>
                  <a:tcPr/>
                </a:tc>
                <a:tc>
                  <a:txBody>
                    <a:bodyPr/>
                    <a:lstStyle/>
                    <a:p>
                      <a:r>
                        <a:rPr lang="en-IN" dirty="0"/>
                        <a:t>16</a:t>
                      </a:r>
                    </a:p>
                  </a:txBody>
                  <a:tcPr/>
                </a:tc>
                <a:tc>
                  <a:txBody>
                    <a:bodyPr/>
                    <a:lstStyle/>
                    <a:p>
                      <a:r>
                        <a:rPr lang="en-IN" dirty="0"/>
                        <a:t>41</a:t>
                      </a:r>
                    </a:p>
                  </a:txBody>
                  <a:tcPr/>
                </a:tc>
                <a:extLst>
                  <a:ext uri="{0D108BD9-81ED-4DB2-BD59-A6C34878D82A}">
                    <a16:rowId xmlns:a16="http://schemas.microsoft.com/office/drawing/2014/main" val="1424588441"/>
                  </a:ext>
                </a:extLst>
              </a:tr>
            </a:tbl>
          </a:graphicData>
        </a:graphic>
      </p:graphicFrame>
      <p:sp>
        <p:nvSpPr>
          <p:cNvPr id="2" name="Title 1"/>
          <p:cNvSpPr>
            <a:spLocks noGrp="1"/>
          </p:cNvSpPr>
          <p:nvPr>
            <p:ph type="title"/>
          </p:nvPr>
        </p:nvSpPr>
        <p:spPr/>
        <p:txBody>
          <a:bodyPr>
            <a:normAutofit fontScale="90000"/>
          </a:bodyPr>
          <a:lstStyle/>
          <a:p>
            <a:r>
              <a:rPr lang="en-IN" dirty="0"/>
              <a:t>Results Discussion</a:t>
            </a:r>
          </a:p>
        </p:txBody>
      </p:sp>
      <p:grpSp>
        <p:nvGrpSpPr>
          <p:cNvPr id="7" name="Group 6"/>
          <p:cNvGrpSpPr/>
          <p:nvPr/>
        </p:nvGrpSpPr>
        <p:grpSpPr>
          <a:xfrm>
            <a:off x="214745" y="2854036"/>
            <a:ext cx="3158838" cy="1893332"/>
            <a:chOff x="214745" y="2854036"/>
            <a:chExt cx="3158838" cy="1893332"/>
          </a:xfrm>
        </p:grpSpPr>
        <p:sp>
          <p:nvSpPr>
            <p:cNvPr id="5" name="Oval 4"/>
            <p:cNvSpPr/>
            <p:nvPr/>
          </p:nvSpPr>
          <p:spPr>
            <a:xfrm>
              <a:off x="2874819" y="4440382"/>
              <a:ext cx="498764" cy="306986"/>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ounded Rectangular Callout 5"/>
            <p:cNvSpPr/>
            <p:nvPr/>
          </p:nvSpPr>
          <p:spPr>
            <a:xfrm>
              <a:off x="214745" y="2854036"/>
              <a:ext cx="2341420" cy="892142"/>
            </a:xfrm>
            <a:prstGeom prst="wedgeRoundRectCallout">
              <a:avLst>
                <a:gd name="adj1" fmla="val 63236"/>
                <a:gd name="adj2" fmla="val 126665"/>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t>Default number of reducers is 1, which almost always results in slow performance during reduce phase.</a:t>
              </a:r>
              <a:endParaRPr lang="en-IN" sz="1100" dirty="0"/>
            </a:p>
          </p:txBody>
        </p:sp>
      </p:grpSp>
      <p:grpSp>
        <p:nvGrpSpPr>
          <p:cNvPr id="8" name="Group 7"/>
          <p:cNvGrpSpPr/>
          <p:nvPr/>
        </p:nvGrpSpPr>
        <p:grpSpPr>
          <a:xfrm>
            <a:off x="4184072" y="2854036"/>
            <a:ext cx="2341420" cy="1893332"/>
            <a:chOff x="2715491" y="2854036"/>
            <a:chExt cx="2341420" cy="1893332"/>
          </a:xfrm>
        </p:grpSpPr>
        <p:sp>
          <p:nvSpPr>
            <p:cNvPr id="9" name="Oval 8"/>
            <p:cNvSpPr/>
            <p:nvPr/>
          </p:nvSpPr>
          <p:spPr>
            <a:xfrm>
              <a:off x="2874819" y="4440382"/>
              <a:ext cx="498764" cy="306986"/>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ounded Rectangular Callout 9"/>
            <p:cNvSpPr/>
            <p:nvPr/>
          </p:nvSpPr>
          <p:spPr>
            <a:xfrm>
              <a:off x="2715491" y="2854036"/>
              <a:ext cx="2341420" cy="892142"/>
            </a:xfrm>
            <a:prstGeom prst="wedgeRoundRectCallout">
              <a:avLst>
                <a:gd name="adj1" fmla="val -30255"/>
                <a:gd name="adj2" fmla="val 122783"/>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100" dirty="0"/>
                <a:t>Grep benchmark, based on the data and the phrase searched for may result in very less data after the map phase, and a single reducer will be enough to handle this.</a:t>
              </a:r>
            </a:p>
          </p:txBody>
        </p:sp>
      </p:grpSp>
      <p:grpSp>
        <p:nvGrpSpPr>
          <p:cNvPr id="3" name="Group 2"/>
          <p:cNvGrpSpPr/>
          <p:nvPr/>
        </p:nvGrpSpPr>
        <p:grpSpPr>
          <a:xfrm>
            <a:off x="841663" y="134298"/>
            <a:ext cx="6683929" cy="1860464"/>
            <a:chOff x="841663" y="134298"/>
            <a:chExt cx="6683929" cy="1860464"/>
          </a:xfrm>
        </p:grpSpPr>
        <p:sp>
          <p:nvSpPr>
            <p:cNvPr id="11" name="Oval 10"/>
            <p:cNvSpPr/>
            <p:nvPr/>
          </p:nvSpPr>
          <p:spPr>
            <a:xfrm>
              <a:off x="3635959" y="1580185"/>
              <a:ext cx="3889633" cy="414577"/>
            </a:xfrm>
            <a:prstGeom prst="ellipse">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ounded Rectangular Callout 11"/>
            <p:cNvSpPr/>
            <p:nvPr/>
          </p:nvSpPr>
          <p:spPr>
            <a:xfrm>
              <a:off x="841663" y="134298"/>
              <a:ext cx="2341420" cy="892142"/>
            </a:xfrm>
            <a:prstGeom prst="wedgeRoundRectCallout">
              <a:avLst>
                <a:gd name="adj1" fmla="val 82935"/>
                <a:gd name="adj2" fmla="val 118502"/>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err="1"/>
                <a:t>io.sort.mb</a:t>
              </a:r>
              <a:r>
                <a:rPr lang="en-IN" sz="1200" dirty="0"/>
                <a:t> is increase in all of the case.</a:t>
              </a:r>
              <a:endParaRPr lang="en-IN" sz="1100" dirty="0"/>
            </a:p>
          </p:txBody>
        </p:sp>
      </p:grpSp>
    </p:spTree>
    <p:extLst>
      <p:ext uri="{BB962C8B-B14F-4D97-AF65-F5344CB8AC3E}">
        <p14:creationId xmlns:p14="http://schemas.microsoft.com/office/powerpoint/2010/main" val="153282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Future Work</a:t>
            </a:r>
          </a:p>
        </p:txBody>
      </p:sp>
      <p:sp>
        <p:nvSpPr>
          <p:cNvPr id="3" name="Text Placeholder 2"/>
          <p:cNvSpPr>
            <a:spLocks noGrp="1"/>
          </p:cNvSpPr>
          <p:nvPr>
            <p:ph type="body" idx="1"/>
          </p:nvPr>
        </p:nvSpPr>
        <p:spPr>
          <a:xfrm>
            <a:off x="311700" y="1152475"/>
            <a:ext cx="8520600" cy="1715767"/>
          </a:xfrm>
        </p:spPr>
        <p:txBody>
          <a:bodyPr>
            <a:normAutofit/>
          </a:bodyPr>
          <a:lstStyle/>
          <a:p>
            <a:pPr lvl="1">
              <a:spcBef>
                <a:spcPts val="600"/>
              </a:spcBef>
            </a:pPr>
            <a:r>
              <a:rPr lang="en-IN" sz="1600" dirty="0"/>
              <a:t>The method can be used for other platforms where there are parameters that can be tuned, such as SPARK.</a:t>
            </a:r>
          </a:p>
          <a:p>
            <a:pPr lvl="1">
              <a:spcBef>
                <a:spcPts val="600"/>
              </a:spcBef>
            </a:pPr>
            <a:r>
              <a:rPr lang="en-IN" sz="1600" dirty="0"/>
              <a:t>A more deeper understanding about the decision that SPSA makes.</a:t>
            </a:r>
          </a:p>
          <a:p>
            <a:pPr lvl="1">
              <a:spcBef>
                <a:spcPts val="600"/>
              </a:spcBef>
            </a:pPr>
            <a:r>
              <a:rPr lang="en-IN" sz="1600" dirty="0"/>
              <a:t>The training time of SPSA can be reduced if we can devise a machine learning model that can predict the running time fairly accurately. The job is only run when the confidence in this prediction is low.</a:t>
            </a:r>
          </a:p>
        </p:txBody>
      </p:sp>
      <p:sp>
        <p:nvSpPr>
          <p:cNvPr id="5" name="Rectangle 4"/>
          <p:cNvSpPr/>
          <p:nvPr/>
        </p:nvSpPr>
        <p:spPr>
          <a:xfrm>
            <a:off x="3652383" y="4075148"/>
            <a:ext cx="2057323" cy="529908"/>
          </a:xfrm>
          <a:prstGeom prst="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100" dirty="0">
                <a:solidFill>
                  <a:schemeClr val="tx1"/>
                </a:solidFill>
                <a:latin typeface="Goudy Old Style" panose="02020502050305020303" pitchFamily="18" charset="0"/>
              </a:rPr>
              <a:t>System/ Simulator (Hadoop)</a:t>
            </a:r>
          </a:p>
        </p:txBody>
      </p:sp>
      <p:grpSp>
        <p:nvGrpSpPr>
          <p:cNvPr id="28" name="Group 27"/>
          <p:cNvGrpSpPr/>
          <p:nvPr/>
        </p:nvGrpSpPr>
        <p:grpSpPr>
          <a:xfrm>
            <a:off x="3450012" y="2614023"/>
            <a:ext cx="2327793" cy="600179"/>
            <a:chOff x="3450012" y="2614023"/>
            <a:chExt cx="2327793" cy="600179"/>
          </a:xfrm>
        </p:grpSpPr>
        <p:sp>
          <p:nvSpPr>
            <p:cNvPr id="4" name="Rectangle 3"/>
            <p:cNvSpPr/>
            <p:nvPr/>
          </p:nvSpPr>
          <p:spPr>
            <a:xfrm>
              <a:off x="3450012" y="2614023"/>
              <a:ext cx="2327793" cy="600179"/>
            </a:xfrm>
            <a:prstGeom prst="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Goudy Old Style" panose="02020502050305020303" pitchFamily="18" charset="0"/>
              </a:endParaRPr>
            </a:p>
          </p:txBody>
        </p:sp>
        <p:sp>
          <p:nvSpPr>
            <p:cNvPr id="6" name="TextBox 5"/>
            <p:cNvSpPr txBox="1"/>
            <p:nvPr/>
          </p:nvSpPr>
          <p:spPr>
            <a:xfrm>
              <a:off x="3746621" y="2677430"/>
              <a:ext cx="1868847" cy="276999"/>
            </a:xfrm>
            <a:prstGeom prst="rect">
              <a:avLst/>
            </a:prstGeom>
            <a:noFill/>
          </p:spPr>
          <p:txBody>
            <a:bodyPr wrap="square" rtlCol="0">
              <a:spAutoFit/>
            </a:bodyPr>
            <a:lstStyle/>
            <a:p>
              <a:r>
                <a:rPr lang="en-IN" sz="1200" dirty="0">
                  <a:latin typeface="Goudy Old Style" panose="02020502050305020303" pitchFamily="18" charset="0"/>
                </a:rPr>
                <a:t>Simulation Optimization</a:t>
              </a:r>
            </a:p>
          </p:txBody>
        </p:sp>
        <mc:AlternateContent xmlns:mc="http://schemas.openxmlformats.org/markup-compatibility/2006">
          <mc:Choice xmlns:a14="http://schemas.microsoft.com/office/drawing/2010/main" Requires="a14">
            <p:sp>
              <p:nvSpPr>
                <p:cNvPr id="7" name="TextBox 6"/>
                <p:cNvSpPr txBox="1"/>
                <p:nvPr/>
              </p:nvSpPr>
              <p:spPr>
                <a:xfrm>
                  <a:off x="3885954" y="2958767"/>
                  <a:ext cx="1183016" cy="184666"/>
                </a:xfrm>
                <a:prstGeom prst="rect">
                  <a:avLst/>
                </a:prstGeom>
                <a:noFill/>
              </p:spPr>
              <p:txBody>
                <a:bodyPr wrap="none" lIns="0" tIns="0" rIns="0" bIns="0" rtlCol="0">
                  <a:spAutoFit/>
                </a:bodyPr>
                <a:lstStyle/>
                <a:p>
                  <a14:m>
                    <m:oMath xmlns:m="http://schemas.openxmlformats.org/officeDocument/2006/math">
                      <m:r>
                        <m:rPr>
                          <m:nor/>
                        </m:rPr>
                        <a:rPr lang="en-IN" sz="1200" i="1" smtClean="0">
                          <a:latin typeface="Goudy Old Style" panose="02020502050305020303" pitchFamily="18" charset="0"/>
                        </a:rPr>
                        <m:t>θ</m:t>
                      </m:r>
                    </m:oMath>
                  </a14:m>
                  <a:r>
                    <a:rPr lang="en-IN" sz="1200" i="1" baseline="-25000" dirty="0">
                      <a:latin typeface="Goudy Old Style" panose="02020502050305020303" pitchFamily="18" charset="0"/>
                    </a:rPr>
                    <a:t>n</a:t>
                  </a:r>
                  <a:r>
                    <a:rPr lang="en-IN" sz="1200" i="1" dirty="0">
                      <a:latin typeface="Goudy Old Style" panose="02020502050305020303" pitchFamily="18" charset="0"/>
                    </a:rPr>
                    <a:t>= h(f(θ</a:t>
                  </a:r>
                  <a:r>
                    <a:rPr lang="en-IN" sz="1200" i="1" baseline="-25000" dirty="0">
                      <a:latin typeface="Goudy Old Style" panose="02020502050305020303" pitchFamily="18" charset="0"/>
                    </a:rPr>
                    <a:t>1</a:t>
                  </a:r>
                  <a:r>
                    <a:rPr lang="en-IN" sz="1200" i="1" dirty="0">
                      <a:latin typeface="Goudy Old Style" panose="02020502050305020303" pitchFamily="18" charset="0"/>
                    </a:rPr>
                    <a:t>),…, f(θ</a:t>
                  </a:r>
                  <a:r>
                    <a:rPr lang="en-IN" sz="1200" i="1" baseline="-25000" dirty="0">
                      <a:latin typeface="Goudy Old Style" panose="02020502050305020303" pitchFamily="18" charset="0"/>
                    </a:rPr>
                    <a:t>n-1</a:t>
                  </a:r>
                  <a:r>
                    <a:rPr lang="en-IN" sz="1200" i="1" dirty="0">
                      <a:latin typeface="Goudy Old Style" panose="02020502050305020303" pitchFamily="18" charset="0"/>
                    </a:rPr>
                    <a:t>))</a:t>
                  </a:r>
                  <a:endParaRPr lang="en-IN" sz="1200" i="1" baseline="-25000" dirty="0">
                    <a:latin typeface="Goudy Old Style" panose="02020502050305020303"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3885954" y="2958767"/>
                  <a:ext cx="1183016" cy="184666"/>
                </a:xfrm>
                <a:prstGeom prst="rect">
                  <a:avLst/>
                </a:prstGeom>
                <a:blipFill>
                  <a:blip r:embed="rId2"/>
                  <a:stretch>
                    <a:fillRect l="-4615" t="-25806" r="-8718" b="-48387"/>
                  </a:stretch>
                </a:blipFill>
              </p:spPr>
              <p:txBody>
                <a:bodyPr/>
                <a:lstStyle/>
                <a:p>
                  <a:r>
                    <a:rPr lang="en-IN">
                      <a:noFill/>
                    </a:rPr>
                    <a:t> </a:t>
                  </a:r>
                </a:p>
              </p:txBody>
            </p:sp>
          </mc:Fallback>
        </mc:AlternateContent>
      </p:grpSp>
      <p:grpSp>
        <p:nvGrpSpPr>
          <p:cNvPr id="8" name="Group 7"/>
          <p:cNvGrpSpPr/>
          <p:nvPr/>
        </p:nvGrpSpPr>
        <p:grpSpPr>
          <a:xfrm>
            <a:off x="2955516" y="3017210"/>
            <a:ext cx="696867" cy="1322892"/>
            <a:chOff x="5605130" y="658373"/>
            <a:chExt cx="696867" cy="1322892"/>
          </a:xfrm>
        </p:grpSpPr>
        <p:cxnSp>
          <p:nvCxnSpPr>
            <p:cNvPr id="9" name="Elbow Connector 8"/>
            <p:cNvCxnSpPr/>
            <p:nvPr/>
          </p:nvCxnSpPr>
          <p:spPr>
            <a:xfrm rot="10800000" flipH="1" flipV="1">
              <a:off x="6099627" y="658373"/>
              <a:ext cx="202370" cy="1322892"/>
            </a:xfrm>
            <a:prstGeom prst="bentConnector3">
              <a:avLst>
                <a:gd name="adj1" fmla="val -11296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rot="5400000">
                  <a:off x="5183700" y="1252442"/>
                  <a:ext cx="102752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1200" i="1" dirty="0">
                            <a:latin typeface="Goudy Old Style" panose="02020502050305020303" pitchFamily="18" charset="0"/>
                          </a:rPr>
                          <m:t>Parameters</m:t>
                        </m:r>
                        <m:r>
                          <m:rPr>
                            <m:nor/>
                          </m:rPr>
                          <a:rPr lang="en-IN" sz="1200" i="1" dirty="0">
                            <a:latin typeface="Goudy Old Style" panose="02020502050305020303" pitchFamily="18" charset="0"/>
                          </a:rPr>
                          <m:t> </m:t>
                        </m:r>
                        <m:r>
                          <m:rPr>
                            <m:nor/>
                          </m:rPr>
                          <a:rPr lang="en-IN" sz="1200" i="1" dirty="0">
                            <a:latin typeface="Goudy Old Style" panose="02020502050305020303" pitchFamily="18" charset="0"/>
                          </a:rPr>
                          <m:t>θn</m:t>
                        </m:r>
                        <m:r>
                          <m:rPr>
                            <m:nor/>
                          </m:rPr>
                          <a:rPr lang="en-IN" sz="1200" b="0" i="1" dirty="0" smtClean="0">
                            <a:latin typeface="Goudy Old Style" panose="02020502050305020303" pitchFamily="18" charset="0"/>
                          </a:rPr>
                          <m:t>+1</m:t>
                        </m:r>
                        <m:r>
                          <m:rPr>
                            <m:nor/>
                          </m:rPr>
                          <a:rPr lang="en-IN" sz="1200" i="1" dirty="0">
                            <a:latin typeface="Goudy Old Style" panose="02020502050305020303" pitchFamily="18" charset="0"/>
                          </a:rPr>
                          <m:t> </m:t>
                        </m:r>
                      </m:oMath>
                    </m:oMathPara>
                  </a14:m>
                  <a:endParaRPr lang="en-IN" sz="1200" i="1" dirty="0">
                    <a:latin typeface="Goudy Old Style" panose="02020502050305020303"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rot="5400000">
                  <a:off x="5183700" y="1252442"/>
                  <a:ext cx="1027525" cy="184666"/>
                </a:xfrm>
                <a:prstGeom prst="rect">
                  <a:avLst/>
                </a:prstGeom>
                <a:blipFill>
                  <a:blip r:embed="rId3"/>
                  <a:stretch>
                    <a:fillRect l="-13333" t="-2959"/>
                  </a:stretch>
                </a:blipFill>
              </p:spPr>
              <p:txBody>
                <a:bodyPr/>
                <a:lstStyle/>
                <a:p>
                  <a:r>
                    <a:rPr lang="en-IN">
                      <a:noFill/>
                    </a:rPr>
                    <a:t> </a:t>
                  </a:r>
                </a:p>
              </p:txBody>
            </p:sp>
          </mc:Fallback>
        </mc:AlternateContent>
      </p:grpSp>
      <p:grpSp>
        <p:nvGrpSpPr>
          <p:cNvPr id="11" name="Group 10"/>
          <p:cNvGrpSpPr/>
          <p:nvPr/>
        </p:nvGrpSpPr>
        <p:grpSpPr>
          <a:xfrm>
            <a:off x="5709706" y="2914113"/>
            <a:ext cx="562599" cy="1425989"/>
            <a:chOff x="3818988" y="2455936"/>
            <a:chExt cx="562599" cy="1425989"/>
          </a:xfrm>
        </p:grpSpPr>
        <p:cxnSp>
          <p:nvCxnSpPr>
            <p:cNvPr id="12" name="Elbow Connector 11"/>
            <p:cNvCxnSpPr>
              <a:stCxn id="4" idx="3"/>
              <a:endCxn id="5" idx="3"/>
            </p:cNvCxnSpPr>
            <p:nvPr/>
          </p:nvCxnSpPr>
          <p:spPr>
            <a:xfrm flipH="1">
              <a:off x="3818988" y="2455936"/>
              <a:ext cx="68099" cy="1425989"/>
            </a:xfrm>
            <a:prstGeom prst="bentConnector3">
              <a:avLst>
                <a:gd name="adj1" fmla="val -335688"/>
              </a:avLst>
            </a:prstGeom>
            <a:ln w="12700">
              <a:headEnd type="triangle" w="med" len="med"/>
              <a:tailEnd type="non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 name="TextBox 12"/>
                <p:cNvSpPr txBox="1"/>
                <p:nvPr/>
              </p:nvSpPr>
              <p:spPr>
                <a:xfrm rot="16200000">
                  <a:off x="3626851" y="3127189"/>
                  <a:ext cx="1324806"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sz="1200" b="0" i="1" dirty="0" smtClean="0">
                            <a:latin typeface="Goudy Old Style" panose="02020502050305020303" pitchFamily="18" charset="0"/>
                          </a:rPr>
                          <m:t>Performance</m:t>
                        </m:r>
                        <m:r>
                          <m:rPr>
                            <m:nor/>
                          </m:rPr>
                          <a:rPr lang="en-IN" sz="1200" b="0" i="1" dirty="0" smtClean="0">
                            <a:latin typeface="Goudy Old Style" panose="02020502050305020303" pitchFamily="18" charset="0"/>
                          </a:rPr>
                          <m:t> </m:t>
                        </m:r>
                        <m:r>
                          <a:rPr lang="en-IN" sz="1200" i="1" dirty="0" smtClean="0">
                            <a:latin typeface="Cambria Math" panose="02040503050406030204" pitchFamily="18" charset="0"/>
                          </a:rPr>
                          <m:t>𝑓</m:t>
                        </m:r>
                        <m:d>
                          <m:dPr>
                            <m:ctrlPr>
                              <a:rPr lang="en-IN" sz="1200" i="1" dirty="0">
                                <a:latin typeface="Cambria Math" panose="02040503050406030204" pitchFamily="18" charset="0"/>
                              </a:rPr>
                            </m:ctrlPr>
                          </m:dPr>
                          <m:e>
                            <m:sSub>
                              <m:sSubPr>
                                <m:ctrlPr>
                                  <a:rPr lang="en-IN" sz="1200" i="1" dirty="0">
                                    <a:latin typeface="Cambria Math" panose="02040503050406030204" pitchFamily="18" charset="0"/>
                                  </a:rPr>
                                </m:ctrlPr>
                              </m:sSubPr>
                              <m:e>
                                <m:r>
                                  <a:rPr lang="en-IN" sz="1200" i="1" dirty="0">
                                    <a:latin typeface="Cambria Math" panose="02040503050406030204" pitchFamily="18" charset="0"/>
                                  </a:rPr>
                                  <m:t>𝜃</m:t>
                                </m:r>
                              </m:e>
                              <m:sub>
                                <m:r>
                                  <a:rPr lang="en-IN" sz="1200" i="1" dirty="0">
                                    <a:latin typeface="Cambria Math" panose="02040503050406030204" pitchFamily="18" charset="0"/>
                                  </a:rPr>
                                  <m:t>𝑛</m:t>
                                </m:r>
                              </m:sub>
                            </m:sSub>
                          </m:e>
                        </m:d>
                      </m:oMath>
                    </m:oMathPara>
                  </a14:m>
                  <a:endParaRPr lang="en-IN" sz="1200" i="1" dirty="0">
                    <a:latin typeface="Goudy Old Style" panose="02020502050305020303" pitchFamily="18" charset="0"/>
                  </a:endParaRPr>
                </a:p>
              </p:txBody>
            </p:sp>
          </mc:Choice>
          <mc:Fallback>
            <p:sp>
              <p:nvSpPr>
                <p:cNvPr id="13" name="TextBox 12"/>
                <p:cNvSpPr txBox="1">
                  <a:spLocks noRot="1" noChangeAspect="1" noMove="1" noResize="1" noEditPoints="1" noAdjustHandles="1" noChangeArrowheads="1" noChangeShapeType="1" noTextEdit="1"/>
                </p:cNvSpPr>
                <p:nvPr/>
              </p:nvSpPr>
              <p:spPr>
                <a:xfrm rot="16200000">
                  <a:off x="3626851" y="3127189"/>
                  <a:ext cx="1324806" cy="184666"/>
                </a:xfrm>
                <a:prstGeom prst="rect">
                  <a:avLst/>
                </a:prstGeom>
                <a:blipFill>
                  <a:blip r:embed="rId4"/>
                  <a:stretch>
                    <a:fillRect l="-3333" r="-36667"/>
                  </a:stretch>
                </a:blipFill>
              </p:spPr>
              <p:txBody>
                <a:bodyPr/>
                <a:lstStyle/>
                <a:p>
                  <a:r>
                    <a:rPr lang="en-IN">
                      <a:noFill/>
                    </a:rPr>
                    <a:t> </a:t>
                  </a:r>
                </a:p>
              </p:txBody>
            </p:sp>
          </mc:Fallback>
        </mc:AlternateContent>
      </p:grpSp>
      <p:grpSp>
        <p:nvGrpSpPr>
          <p:cNvPr id="14" name="Group 13"/>
          <p:cNvGrpSpPr/>
          <p:nvPr/>
        </p:nvGrpSpPr>
        <p:grpSpPr>
          <a:xfrm>
            <a:off x="2433288" y="4488795"/>
            <a:ext cx="1219095" cy="199205"/>
            <a:chOff x="5082902" y="2129958"/>
            <a:chExt cx="1219095" cy="199205"/>
          </a:xfrm>
        </p:grpSpPr>
        <p:cxnSp>
          <p:nvCxnSpPr>
            <p:cNvPr id="15" name="Straight Arrow Connector 14"/>
            <p:cNvCxnSpPr/>
            <p:nvPr/>
          </p:nvCxnSpPr>
          <p:spPr>
            <a:xfrm flipV="1">
              <a:off x="5106010" y="2129958"/>
              <a:ext cx="1195987" cy="877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5082902" y="2159886"/>
                  <a:ext cx="1044453" cy="169277"/>
                </a:xfrm>
                <a:prstGeom prst="rect">
                  <a:avLst/>
                </a:prstGeom>
                <a:noFill/>
              </p:spPr>
              <p:txBody>
                <a:bodyPr wrap="none" lIns="0" tIns="0" rIns="0" bIns="0" rtlCol="0">
                  <a:spAutoFit/>
                </a:bodyPr>
                <a:lstStyle/>
                <a:p>
                  <a:r>
                    <a:rPr lang="en-IN" sz="1100" dirty="0">
                      <a:latin typeface="Goudy Old Style" panose="02020502050305020303" pitchFamily="18" charset="0"/>
                    </a:rPr>
                    <a:t>Default Settings </a:t>
                  </a:r>
                  <a14:m>
                    <m:oMath xmlns:m="http://schemas.openxmlformats.org/officeDocument/2006/math">
                      <m:r>
                        <a:rPr lang="en-IN" sz="1100" i="1" smtClean="0">
                          <a:latin typeface="Cambria Math" panose="02040503050406030204" pitchFamily="18" charset="0"/>
                        </a:rPr>
                        <m:t>𝜃</m:t>
                      </m:r>
                    </m:oMath>
                  </a14:m>
                  <a:r>
                    <a:rPr lang="en-IN" sz="1100" dirty="0">
                      <a:latin typeface="Goudy Old Style" panose="02020502050305020303" pitchFamily="18" charset="0"/>
                    </a:rPr>
                    <a:t> </a:t>
                  </a:r>
                </a:p>
              </p:txBody>
            </p:sp>
          </mc:Choice>
          <mc:Fallback xmlns="">
            <p:sp>
              <p:nvSpPr>
                <p:cNvPr id="16" name="TextBox 15"/>
                <p:cNvSpPr txBox="1">
                  <a:spLocks noRot="1" noChangeAspect="1" noMove="1" noResize="1" noEditPoints="1" noAdjustHandles="1" noChangeArrowheads="1" noChangeShapeType="1" noTextEdit="1"/>
                </p:cNvSpPr>
                <p:nvPr/>
              </p:nvSpPr>
              <p:spPr>
                <a:xfrm>
                  <a:off x="5082902" y="2159886"/>
                  <a:ext cx="1044453" cy="169277"/>
                </a:xfrm>
                <a:prstGeom prst="rect">
                  <a:avLst/>
                </a:prstGeom>
                <a:blipFill>
                  <a:blip r:embed="rId5"/>
                  <a:stretch>
                    <a:fillRect l="-8772" t="-25000" b="-53571"/>
                  </a:stretch>
                </a:blipFill>
              </p:spPr>
              <p:txBody>
                <a:bodyPr/>
                <a:lstStyle/>
                <a:p>
                  <a:r>
                    <a:rPr lang="en-IN">
                      <a:noFill/>
                    </a:rPr>
                    <a:t> </a:t>
                  </a:r>
                </a:p>
              </p:txBody>
            </p:sp>
          </mc:Fallback>
        </mc:AlternateContent>
      </p:grpSp>
      <p:sp>
        <p:nvSpPr>
          <p:cNvPr id="17" name="TextBox 16"/>
          <p:cNvSpPr txBox="1"/>
          <p:nvPr/>
        </p:nvSpPr>
        <p:spPr>
          <a:xfrm>
            <a:off x="2649901" y="4804946"/>
            <a:ext cx="3622404" cy="338554"/>
          </a:xfrm>
          <a:prstGeom prst="rect">
            <a:avLst/>
          </a:prstGeom>
          <a:noFill/>
        </p:spPr>
        <p:txBody>
          <a:bodyPr wrap="square" rtlCol="0">
            <a:spAutoFit/>
          </a:bodyPr>
          <a:lstStyle/>
          <a:p>
            <a:pPr algn="ctr"/>
            <a:r>
              <a:rPr lang="en-IN" sz="1600" dirty="0">
                <a:latin typeface="Goudy Old Style" panose="02020502050305020303" pitchFamily="18" charset="0"/>
              </a:rPr>
              <a:t>SPSA with Hadoop</a:t>
            </a:r>
          </a:p>
        </p:txBody>
      </p:sp>
      <p:grpSp>
        <p:nvGrpSpPr>
          <p:cNvPr id="27" name="Group 26"/>
          <p:cNvGrpSpPr/>
          <p:nvPr/>
        </p:nvGrpSpPr>
        <p:grpSpPr>
          <a:xfrm>
            <a:off x="2751087" y="2914113"/>
            <a:ext cx="3026718" cy="961145"/>
            <a:chOff x="2751087" y="2914113"/>
            <a:chExt cx="3026718" cy="961145"/>
          </a:xfrm>
        </p:grpSpPr>
        <p:sp>
          <p:nvSpPr>
            <p:cNvPr id="22" name="Rounded Rectangle 21"/>
            <p:cNvSpPr/>
            <p:nvPr/>
          </p:nvSpPr>
          <p:spPr>
            <a:xfrm>
              <a:off x="2751087" y="3446380"/>
              <a:ext cx="901296" cy="428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ML Model</a:t>
              </a:r>
            </a:p>
          </p:txBody>
        </p:sp>
        <p:cxnSp>
          <p:nvCxnSpPr>
            <p:cNvPr id="24" name="Elbow Connector 23"/>
            <p:cNvCxnSpPr>
              <a:stCxn id="22" idx="3"/>
              <a:endCxn id="4" idx="3"/>
            </p:cNvCxnSpPr>
            <p:nvPr/>
          </p:nvCxnSpPr>
          <p:spPr>
            <a:xfrm flipV="1">
              <a:off x="3652383" y="2914113"/>
              <a:ext cx="2125422" cy="746706"/>
            </a:xfrm>
            <a:prstGeom prst="bentConnector3">
              <a:avLst>
                <a:gd name="adj1" fmla="val 105426"/>
              </a:avLst>
            </a:prstGeom>
            <a:ln>
              <a:prstDash val="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2615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Future Work</a:t>
            </a:r>
          </a:p>
        </p:txBody>
      </p:sp>
      <p:sp>
        <p:nvSpPr>
          <p:cNvPr id="3" name="Text Placeholder 2"/>
          <p:cNvSpPr>
            <a:spLocks noGrp="1"/>
          </p:cNvSpPr>
          <p:nvPr>
            <p:ph type="body" idx="1"/>
          </p:nvPr>
        </p:nvSpPr>
        <p:spPr/>
        <p:txBody>
          <a:bodyPr/>
          <a:lstStyle/>
          <a:p>
            <a:pPr lvl="1"/>
            <a:r>
              <a:rPr lang="en-IN" dirty="0"/>
              <a:t>Use of Discrete SPSA. We are using Continuous version of SPSA which sometime results in very small update to the theta value.</a:t>
            </a:r>
          </a:p>
          <a:p>
            <a:pPr lvl="1"/>
            <a:endParaRPr lang="en-IN" dirty="0"/>
          </a:p>
          <a:p>
            <a:pPr lvl="1"/>
            <a:r>
              <a:rPr lang="en-IN" dirty="0"/>
              <a:t>Multi-tenant setting. In practise a cluster is usually shared along with other multiple services such as web server, email server etc.</a:t>
            </a:r>
          </a:p>
          <a:p>
            <a:endParaRPr lang="en-IN" dirty="0"/>
          </a:p>
        </p:txBody>
      </p:sp>
    </p:spTree>
    <p:extLst>
      <p:ext uri="{BB962C8B-B14F-4D97-AF65-F5344CB8AC3E}">
        <p14:creationId xmlns:p14="http://schemas.microsoft.com/office/powerpoint/2010/main" val="2471254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38518" y="1555104"/>
            <a:ext cx="8520600" cy="841800"/>
          </a:xfrm>
          <a:prstGeom prst="rect">
            <a:avLst/>
          </a:prstGeom>
        </p:spPr>
        <p:txBody>
          <a:bodyPr lIns="91425" tIns="91425" rIns="91425" bIns="91425" anchor="ctr" anchorCtr="0">
            <a:noAutofit/>
          </a:bodyPr>
          <a:lstStyle/>
          <a:p>
            <a:pPr lvl="0" rtl="0">
              <a:spcBef>
                <a:spcPts val="0"/>
              </a:spcBef>
              <a:buNone/>
            </a:pPr>
            <a:r>
              <a:rPr lang="en" dirty="0"/>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Hadoop </a:t>
            </a:r>
            <a:r>
              <a:rPr lang="en"/>
              <a:t>brief overview</a:t>
            </a:r>
            <a:endParaRPr lang="en" dirty="0"/>
          </a:p>
        </p:txBody>
      </p:sp>
      <p:sp>
        <p:nvSpPr>
          <p:cNvPr id="69" name="Shape 69"/>
          <p:cNvSpPr txBox="1">
            <a:spLocks noGrp="1"/>
          </p:cNvSpPr>
          <p:nvPr>
            <p:ph type="body" idx="1"/>
          </p:nvPr>
        </p:nvSpPr>
        <p:spPr>
          <a:xfrm>
            <a:off x="104791" y="1243057"/>
            <a:ext cx="4632671" cy="3711322"/>
          </a:xfrm>
          <a:prstGeom prst="rect">
            <a:avLst/>
          </a:prstGeom>
        </p:spPr>
        <p:txBody>
          <a:bodyPr lIns="91425" tIns="91425" rIns="91425" bIns="91425" anchor="t" anchorCtr="0">
            <a:noAutofit/>
          </a:bodyPr>
          <a:lstStyle/>
          <a:p>
            <a:pPr marL="457200" lvl="0" indent="-228600" rtl="0">
              <a:lnSpc>
                <a:spcPct val="100000"/>
              </a:lnSpc>
              <a:spcBef>
                <a:spcPts val="0"/>
              </a:spcBef>
              <a:buAutoNum type="arabicPeriod"/>
            </a:pPr>
            <a:r>
              <a:rPr lang="en" sz="2000" dirty="0">
                <a:solidFill>
                  <a:schemeClr val="tx1"/>
                </a:solidFill>
              </a:rPr>
              <a:t>Hadoop is an open-source implementation of MapReduce.</a:t>
            </a:r>
          </a:p>
          <a:p>
            <a:pPr marL="457200" indent="-228600">
              <a:lnSpc>
                <a:spcPct val="100000"/>
              </a:lnSpc>
              <a:buFont typeface="Arial" panose="020B0604020202020204" pitchFamily="34" charset="0"/>
              <a:buAutoNum type="arabicPeriod"/>
            </a:pPr>
            <a:r>
              <a:rPr lang="en" sz="2000" dirty="0"/>
              <a:t>Commodity hardware.</a:t>
            </a:r>
            <a:endParaRPr lang="en" sz="2000" dirty="0">
              <a:solidFill>
                <a:schemeClr val="tx1"/>
              </a:solidFill>
            </a:endParaRPr>
          </a:p>
          <a:p>
            <a:pPr marL="457200" lvl="0" indent="-228600" rtl="0">
              <a:lnSpc>
                <a:spcPct val="100000"/>
              </a:lnSpc>
              <a:spcBef>
                <a:spcPts val="0"/>
              </a:spcBef>
              <a:buAutoNum type="arabicPeriod"/>
            </a:pPr>
            <a:r>
              <a:rPr lang="en" sz="2000" dirty="0">
                <a:solidFill>
                  <a:schemeClr val="tx1"/>
                </a:solidFill>
              </a:rPr>
              <a:t>&lt;Key, Value&gt; pair</a:t>
            </a:r>
          </a:p>
          <a:p>
            <a:pPr marL="630238" lvl="1" indent="-185738">
              <a:lnSpc>
                <a:spcPct val="100000"/>
              </a:lnSpc>
              <a:buAutoNum type="arabicPeriod"/>
            </a:pPr>
            <a:r>
              <a:rPr lang="en" sz="1600" dirty="0">
                <a:solidFill>
                  <a:schemeClr val="tx1"/>
                </a:solidFill>
              </a:rPr>
              <a:t>It uses </a:t>
            </a:r>
            <a:r>
              <a:rPr lang="en" sz="1600" i="1" dirty="0">
                <a:solidFill>
                  <a:schemeClr val="tx1"/>
                </a:solidFill>
              </a:rPr>
              <a:t>&lt;Key, Value&gt;</a:t>
            </a:r>
            <a:r>
              <a:rPr lang="en" sz="1600" dirty="0">
                <a:solidFill>
                  <a:schemeClr val="tx1"/>
                </a:solidFill>
              </a:rPr>
              <a:t> pair for its operation and is ideal for processing of Humongous amount of data.</a:t>
            </a:r>
          </a:p>
          <a:p>
            <a:pPr marL="457200" lvl="0" indent="-228600" rtl="0">
              <a:lnSpc>
                <a:spcPct val="100000"/>
              </a:lnSpc>
              <a:spcBef>
                <a:spcPts val="0"/>
              </a:spcBef>
              <a:buAutoNum type="arabicPeriod"/>
            </a:pPr>
            <a:r>
              <a:rPr lang="en" sz="2000" dirty="0">
                <a:solidFill>
                  <a:schemeClr val="tx1"/>
                </a:solidFill>
              </a:rPr>
              <a:t>Resistant to node failures.</a:t>
            </a:r>
          </a:p>
          <a:p>
            <a:pPr marL="630238" lvl="1" indent="-179388">
              <a:lnSpc>
                <a:spcPct val="100000"/>
              </a:lnSpc>
              <a:spcAft>
                <a:spcPts val="600"/>
              </a:spcAft>
              <a:buAutoNum type="arabicPeriod"/>
            </a:pPr>
            <a:r>
              <a:rPr lang="en" sz="1600" dirty="0">
                <a:solidFill>
                  <a:schemeClr val="tx1"/>
                </a:solidFill>
              </a:rPr>
              <a:t>Tasks are just restarted on different node if it fails.</a:t>
            </a:r>
          </a:p>
          <a:p>
            <a:pPr marL="630238" lvl="1" indent="-179388">
              <a:lnSpc>
                <a:spcPct val="100000"/>
              </a:lnSpc>
              <a:spcAft>
                <a:spcPts val="600"/>
              </a:spcAft>
              <a:buAutoNum type="arabicPeriod"/>
            </a:pPr>
            <a:r>
              <a:rPr lang="en" sz="1600" dirty="0">
                <a:solidFill>
                  <a:schemeClr val="tx1"/>
                </a:solidFill>
              </a:rPr>
              <a:t>Speculative execution starts multiple copies of tasks (id resource allows) and use the result of the task which finishes first.</a:t>
            </a:r>
          </a:p>
        </p:txBody>
      </p:sp>
      <p:sp>
        <p:nvSpPr>
          <p:cNvPr id="2" name="TextBox 1"/>
          <p:cNvSpPr txBox="1"/>
          <p:nvPr/>
        </p:nvSpPr>
        <p:spPr>
          <a:xfrm>
            <a:off x="5125980" y="3767944"/>
            <a:ext cx="3263807" cy="307777"/>
          </a:xfrm>
          <a:prstGeom prst="rect">
            <a:avLst/>
          </a:prstGeom>
          <a:noFill/>
        </p:spPr>
        <p:txBody>
          <a:bodyPr wrap="square" rtlCol="0">
            <a:spAutoFit/>
          </a:bodyPr>
          <a:lstStyle/>
          <a:p>
            <a:pPr algn="ctr"/>
            <a:r>
              <a:rPr lang="en-IN" dirty="0"/>
              <a:t>Hadoop Architecture</a:t>
            </a:r>
          </a:p>
        </p:txBody>
      </p:sp>
      <p:pic>
        <p:nvPicPr>
          <p:cNvPr id="4" name="Picture 3"/>
          <p:cNvPicPr>
            <a:picLocks noChangeAspect="1"/>
          </p:cNvPicPr>
          <p:nvPr/>
        </p:nvPicPr>
        <p:blipFill>
          <a:blip r:embed="rId3"/>
          <a:stretch>
            <a:fillRect/>
          </a:stretch>
        </p:blipFill>
        <p:spPr>
          <a:xfrm>
            <a:off x="4632070" y="907727"/>
            <a:ext cx="4143546" cy="2685632"/>
          </a:xfrm>
          <a:prstGeom prst="rect">
            <a:avLst/>
          </a:prstGeom>
        </p:spPr>
      </p:pic>
      <p:sp>
        <p:nvSpPr>
          <p:cNvPr id="9" name="Rounded Rectangular Callout 8"/>
          <p:cNvSpPr/>
          <p:nvPr/>
        </p:nvSpPr>
        <p:spPr>
          <a:xfrm>
            <a:off x="6703843" y="60072"/>
            <a:ext cx="2316036" cy="847655"/>
          </a:xfrm>
          <a:prstGeom prst="wedgeRoundRectCallout">
            <a:avLst>
              <a:gd name="adj1" fmla="val -43179"/>
              <a:gd name="adj2" fmla="val 114313"/>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t>One of the node act as a Master and handles the communication</a:t>
            </a:r>
            <a:endParaRPr lang="en-IN" sz="1100" dirty="0"/>
          </a:p>
        </p:txBody>
      </p:sp>
      <p:sp>
        <p:nvSpPr>
          <p:cNvPr id="10" name="Rounded Rectangular Callout 9"/>
          <p:cNvSpPr/>
          <p:nvPr/>
        </p:nvSpPr>
        <p:spPr>
          <a:xfrm>
            <a:off x="4974047" y="4106724"/>
            <a:ext cx="2316036" cy="847655"/>
          </a:xfrm>
          <a:prstGeom prst="wedgeRoundRectCallout">
            <a:avLst>
              <a:gd name="adj1" fmla="val 49616"/>
              <a:gd name="adj2" fmla="val -130569"/>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t>Worker nodes where the processing is done and the data is stored.</a:t>
            </a:r>
            <a:endParaRPr lang="en-IN" sz="1100" dirty="0"/>
          </a:p>
        </p:txBody>
      </p:sp>
      <p:sp>
        <p:nvSpPr>
          <p:cNvPr id="3" name="Rectangle 2"/>
          <p:cNvSpPr/>
          <p:nvPr/>
        </p:nvSpPr>
        <p:spPr>
          <a:xfrm>
            <a:off x="4751359" y="2197520"/>
            <a:ext cx="4102662" cy="157042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6373510" y="3439696"/>
            <a:ext cx="1577947" cy="369332"/>
          </a:xfrm>
          <a:prstGeom prst="rect">
            <a:avLst/>
          </a:prstGeom>
          <a:noFill/>
        </p:spPr>
        <p:txBody>
          <a:bodyPr wrap="square" rtlCol="0">
            <a:spAutoFit/>
          </a:bodyPr>
          <a:lstStyle/>
          <a:p>
            <a:r>
              <a:rPr lang="en-IN" dirty="0"/>
              <a:t>HDFS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0" y="875080"/>
            <a:ext cx="9144000" cy="3393340"/>
          </a:xfrm>
          <a:prstGeom prst="rect">
            <a:avLst/>
          </a:prstGeom>
        </p:spPr>
      </p:pic>
      <p:sp>
        <p:nvSpPr>
          <p:cNvPr id="76" name="Shape 76"/>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dirty="0"/>
              <a:t>Hadoop Internals: Parameters</a:t>
            </a:r>
          </a:p>
        </p:txBody>
      </p:sp>
      <p:sp>
        <p:nvSpPr>
          <p:cNvPr id="78" name="Shape 78"/>
          <p:cNvSpPr txBox="1"/>
          <p:nvPr/>
        </p:nvSpPr>
        <p:spPr>
          <a:xfrm>
            <a:off x="264750" y="4466625"/>
            <a:ext cx="8520600" cy="351000"/>
          </a:xfrm>
          <a:prstGeom prst="rect">
            <a:avLst/>
          </a:prstGeom>
          <a:noFill/>
          <a:ln>
            <a:noFill/>
          </a:ln>
        </p:spPr>
        <p:txBody>
          <a:bodyPr lIns="91425" tIns="91425" rIns="91425" bIns="91425" anchor="t" anchorCtr="0">
            <a:noAutofit/>
          </a:bodyPr>
          <a:lstStyle/>
          <a:p>
            <a:pPr lvl="0" rtl="0">
              <a:spcBef>
                <a:spcPts val="0"/>
              </a:spcBef>
              <a:buNone/>
            </a:pPr>
            <a:r>
              <a:rPr lang="en" dirty="0">
                <a:solidFill>
                  <a:srgbClr val="FFFFFF"/>
                </a:solidFill>
              </a:rPr>
              <a:t>A brief overview of working of Hadoop. There are a number of inter dependent parameters which can be tuned</a:t>
            </a:r>
          </a:p>
        </p:txBody>
      </p:sp>
      <p:sp>
        <p:nvSpPr>
          <p:cNvPr id="2" name="Rounded Rectangular Callout 1"/>
          <p:cNvSpPr/>
          <p:nvPr/>
        </p:nvSpPr>
        <p:spPr>
          <a:xfrm>
            <a:off x="110128" y="3406948"/>
            <a:ext cx="2316036" cy="847655"/>
          </a:xfrm>
          <a:prstGeom prst="wedgeRoundRectCallout">
            <a:avLst>
              <a:gd name="adj1" fmla="val -11479"/>
              <a:gd name="adj2" fmla="val -261277"/>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t>Input data is split based on block size and one map task is started for each split</a:t>
            </a:r>
            <a:endParaRPr lang="en-IN" sz="1100" dirty="0"/>
          </a:p>
        </p:txBody>
      </p:sp>
      <p:sp>
        <p:nvSpPr>
          <p:cNvPr id="7" name="Rounded Rectangular Callout 6"/>
          <p:cNvSpPr/>
          <p:nvPr/>
        </p:nvSpPr>
        <p:spPr>
          <a:xfrm>
            <a:off x="1988987" y="4218297"/>
            <a:ext cx="1661940" cy="847655"/>
          </a:xfrm>
          <a:prstGeom prst="wedgeRoundRectCallout">
            <a:avLst>
              <a:gd name="adj1" fmla="val 1465"/>
              <a:gd name="adj2" fmla="val -111448"/>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t>Memory given to each of the Map task</a:t>
            </a:r>
            <a:endParaRPr lang="en-IN" sz="1100" dirty="0"/>
          </a:p>
        </p:txBody>
      </p:sp>
      <p:sp>
        <p:nvSpPr>
          <p:cNvPr id="8" name="Rounded Rectangular Callout 7"/>
          <p:cNvSpPr/>
          <p:nvPr/>
        </p:nvSpPr>
        <p:spPr>
          <a:xfrm>
            <a:off x="3420657" y="4218297"/>
            <a:ext cx="1661940" cy="847655"/>
          </a:xfrm>
          <a:prstGeom prst="wedgeRoundRectCallout">
            <a:avLst>
              <a:gd name="adj1" fmla="val -29458"/>
              <a:gd name="adj2" fmla="val -109873"/>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t>How much memory is reserved for sorting.</a:t>
            </a:r>
            <a:endParaRPr lang="en-IN" sz="1100" dirty="0"/>
          </a:p>
        </p:txBody>
      </p:sp>
      <p:sp>
        <p:nvSpPr>
          <p:cNvPr id="12" name="Rounded Rectangular Callout 11"/>
          <p:cNvSpPr/>
          <p:nvPr/>
        </p:nvSpPr>
        <p:spPr>
          <a:xfrm>
            <a:off x="1882196" y="1346528"/>
            <a:ext cx="2024585" cy="847655"/>
          </a:xfrm>
          <a:prstGeom prst="wedgeRoundRectCallout">
            <a:avLst>
              <a:gd name="adj1" fmla="val 107891"/>
              <a:gd name="adj2" fmla="val 35009"/>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Once reached, a thread will begin to spill the contents to disk in the background. </a:t>
            </a:r>
            <a:endParaRPr lang="en-IN" sz="1050" dirty="0"/>
          </a:p>
        </p:txBody>
      </p:sp>
      <p:sp>
        <p:nvSpPr>
          <p:cNvPr id="13" name="Rounded Rectangular Callout 12"/>
          <p:cNvSpPr/>
          <p:nvPr/>
        </p:nvSpPr>
        <p:spPr>
          <a:xfrm>
            <a:off x="3559707" y="2293188"/>
            <a:ext cx="2024585" cy="847655"/>
          </a:xfrm>
          <a:prstGeom prst="wedgeRoundRectCallout">
            <a:avLst>
              <a:gd name="adj1" fmla="val 52836"/>
              <a:gd name="adj2" fmla="val -173652"/>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The number of streams to merge at once while sorting files. </a:t>
            </a:r>
            <a:endParaRPr lang="en-IN" sz="1000" dirty="0"/>
          </a:p>
        </p:txBody>
      </p:sp>
      <p:sp>
        <p:nvSpPr>
          <p:cNvPr id="15" name="Rounded Rectangular Callout 14"/>
          <p:cNvSpPr/>
          <p:nvPr/>
        </p:nvSpPr>
        <p:spPr>
          <a:xfrm>
            <a:off x="5705545" y="4042797"/>
            <a:ext cx="2024585" cy="847655"/>
          </a:xfrm>
          <a:prstGeom prst="wedgeRoundRectCallout">
            <a:avLst>
              <a:gd name="adj1" fmla="val -900"/>
              <a:gd name="adj2" fmla="val -172865"/>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Number of threads on the reducer side to fetch the map data.</a:t>
            </a:r>
            <a:endParaRPr lang="en-IN" sz="1000" dirty="0"/>
          </a:p>
        </p:txBody>
      </p:sp>
      <p:sp>
        <p:nvSpPr>
          <p:cNvPr id="16" name="Rounded Rectangular Callout 15"/>
          <p:cNvSpPr/>
          <p:nvPr/>
        </p:nvSpPr>
        <p:spPr>
          <a:xfrm>
            <a:off x="6451623" y="236225"/>
            <a:ext cx="2024585" cy="847655"/>
          </a:xfrm>
          <a:prstGeom prst="wedgeRoundRectCallout">
            <a:avLst>
              <a:gd name="adj1" fmla="val 30446"/>
              <a:gd name="adj2" fmla="val 153173"/>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t>Similarly on the reducer side similar parameters are present.</a:t>
            </a:r>
            <a:endParaRPr lang="en-I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8" grpId="0" animBg="1"/>
      <p:bldP spid="8" grpId="1" animBg="1"/>
      <p:bldP spid="12" grpId="0" animBg="1"/>
      <p:bldP spid="12" grpId="1" animBg="1"/>
      <p:bldP spid="13" grpId="0" animBg="1"/>
      <p:bldP spid="13" grpId="1" animBg="1"/>
      <p:bldP spid="15" grpId="0" animBg="1"/>
      <p:bldP spid="15" grpId="1" animBg="1"/>
      <p:bldP spid="16"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 dirty="0"/>
              <a:t>Hadoop Performance</a:t>
            </a:r>
            <a:endParaRPr lang="en-IN" dirty="0"/>
          </a:p>
        </p:txBody>
      </p:sp>
      <p:sp>
        <p:nvSpPr>
          <p:cNvPr id="7" name="Content Placeholder 6"/>
          <p:cNvSpPr>
            <a:spLocks noGrp="1"/>
          </p:cNvSpPr>
          <p:nvPr>
            <p:ph idx="1"/>
          </p:nvPr>
        </p:nvSpPr>
        <p:spPr/>
        <p:txBody>
          <a:bodyPr/>
          <a:lstStyle/>
          <a:p>
            <a:pPr marL="171450" lvl="8">
              <a:spcBef>
                <a:spcPts val="750"/>
              </a:spcBef>
            </a:pPr>
            <a:r>
              <a:rPr lang="en-IN" sz="2000" dirty="0"/>
              <a:t>Default Settings</a:t>
            </a:r>
          </a:p>
          <a:p>
            <a:pPr lvl="1"/>
            <a:r>
              <a:rPr lang="en-IN" sz="1600" dirty="0"/>
              <a:t>Hadoop comes with default values for these parameters which works OK in most of the cases (except for the number of reducers).</a:t>
            </a:r>
            <a:endParaRPr lang="en-IN" sz="1200" dirty="0"/>
          </a:p>
          <a:p>
            <a:r>
              <a:rPr lang="en-IN" sz="2000" dirty="0">
                <a:solidFill>
                  <a:prstClr val="black"/>
                </a:solidFill>
              </a:rPr>
              <a:t>Parameter Values</a:t>
            </a:r>
          </a:p>
          <a:p>
            <a:pPr lvl="1"/>
            <a:r>
              <a:rPr lang="en-IN" sz="1600" dirty="0">
                <a:solidFill>
                  <a:prstClr val="black"/>
                </a:solidFill>
              </a:rPr>
              <a:t>To optimize the Hadoop performance, these parameters needs to be tweaked according to the workload.</a:t>
            </a:r>
            <a:endParaRPr lang="en-IN" sz="1400" dirty="0">
              <a:solidFill>
                <a:prstClr val="black"/>
              </a:solidFill>
            </a:endParaRPr>
          </a:p>
          <a:p>
            <a:r>
              <a:rPr lang="en-IN" sz="2000" dirty="0">
                <a:solidFill>
                  <a:prstClr val="black"/>
                </a:solidFill>
              </a:rPr>
              <a:t>Setting the “correct” values of these parameters requires an in-depth knowledge of Hadoop working and the workload characteristics.</a:t>
            </a:r>
          </a:p>
          <a:p>
            <a:endParaRPr lang="en-IN" dirty="0"/>
          </a:p>
          <a:p>
            <a:pPr lvl="1"/>
            <a:endParaRPr lang="en-IN" dirty="0"/>
          </a:p>
        </p:txBody>
      </p:sp>
    </p:spTree>
    <p:extLst>
      <p:ext uri="{BB962C8B-B14F-4D97-AF65-F5344CB8AC3E}">
        <p14:creationId xmlns:p14="http://schemas.microsoft.com/office/powerpoint/2010/main" val="288287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manual tuning is not possible.</a:t>
            </a:r>
          </a:p>
        </p:txBody>
      </p:sp>
      <p:sp>
        <p:nvSpPr>
          <p:cNvPr id="3" name="Text Placeholder 2"/>
          <p:cNvSpPr>
            <a:spLocks noGrp="1"/>
          </p:cNvSpPr>
          <p:nvPr>
            <p:ph type="body" idx="1"/>
          </p:nvPr>
        </p:nvSpPr>
        <p:spPr/>
        <p:txBody>
          <a:bodyPr>
            <a:normAutofit/>
          </a:bodyPr>
          <a:lstStyle/>
          <a:p>
            <a:pPr marL="342900" indent="-342900">
              <a:lnSpc>
                <a:spcPct val="100000"/>
              </a:lnSpc>
              <a:buFont typeface="Arial" panose="020B0604020202020204" pitchFamily="34" charset="0"/>
              <a:buChar char="•"/>
            </a:pPr>
            <a:r>
              <a:rPr lang="en-IN" sz="2000" dirty="0"/>
              <a:t>Huge Sample </a:t>
            </a:r>
          </a:p>
          <a:p>
            <a:pPr marL="685800" lvl="1" indent="-342900">
              <a:lnSpc>
                <a:spcPct val="100000"/>
              </a:lnSpc>
            </a:pPr>
            <a:r>
              <a:rPr lang="en-IN" sz="1600" dirty="0"/>
              <a:t>Hadoop has lots of parameters and brute forcing through all of them is not feasible.</a:t>
            </a:r>
          </a:p>
          <a:p>
            <a:pPr marL="685800" lvl="1" indent="-342900">
              <a:lnSpc>
                <a:spcPct val="100000"/>
              </a:lnSpc>
            </a:pPr>
            <a:r>
              <a:rPr lang="en-IN" sz="1600" dirty="0"/>
              <a:t>Also most of the settings in the sample space will not be valid.</a:t>
            </a:r>
          </a:p>
          <a:p>
            <a:pPr marL="342900" indent="-342900">
              <a:lnSpc>
                <a:spcPct val="150000"/>
              </a:lnSpc>
              <a:buFont typeface="Arial" panose="020B0604020202020204" pitchFamily="34" charset="0"/>
              <a:buChar char="•"/>
            </a:pPr>
            <a:r>
              <a:rPr lang="en-IN" sz="2000" dirty="0"/>
              <a:t>Inter-dependency among parameters</a:t>
            </a:r>
          </a:p>
          <a:p>
            <a:pPr marL="685800" lvl="1" indent="-342900">
              <a:lnSpc>
                <a:spcPct val="100000"/>
              </a:lnSpc>
            </a:pPr>
            <a:r>
              <a:rPr lang="en-IN" sz="1600" dirty="0"/>
              <a:t>The parameters are dependent on value of other parameters.</a:t>
            </a:r>
          </a:p>
          <a:p>
            <a:pPr marL="685800" lvl="1" indent="-342900">
              <a:lnSpc>
                <a:spcPct val="100000"/>
              </a:lnSpc>
            </a:pPr>
            <a:r>
              <a:rPr lang="en-IN" sz="1600" dirty="0"/>
              <a:t>Most of the parameters are percentage and the actual value depends on the other parameter values </a:t>
            </a:r>
            <a:r>
              <a:rPr lang="en-IN" sz="1600" i="1" dirty="0"/>
              <a:t>(</a:t>
            </a:r>
            <a:r>
              <a:rPr lang="en-IN" sz="1600" i="1" dirty="0" err="1"/>
              <a:t>Eg</a:t>
            </a:r>
            <a:r>
              <a:rPr lang="en-IN" sz="1600" i="1" dirty="0"/>
              <a:t>. </a:t>
            </a:r>
            <a:r>
              <a:rPr lang="en-IN" sz="1600" i="1" dirty="0" err="1"/>
              <a:t>mapreduce.map.memory</a:t>
            </a:r>
            <a:r>
              <a:rPr lang="en-IN" sz="1600" i="1" dirty="0"/>
              <a:t>, </a:t>
            </a:r>
            <a:r>
              <a:rPr lang="en-IN" sz="1600" i="1" dirty="0" err="1"/>
              <a:t>io.sort.mb</a:t>
            </a:r>
            <a:r>
              <a:rPr lang="en-IN" sz="1600" i="1" dirty="0"/>
              <a:t>).</a:t>
            </a:r>
          </a:p>
          <a:p>
            <a:pPr marL="342900" indent="-342900">
              <a:lnSpc>
                <a:spcPct val="150000"/>
              </a:lnSpc>
              <a:buFont typeface="Arial" panose="020B0604020202020204" pitchFamily="34" charset="0"/>
              <a:buChar char="•"/>
            </a:pPr>
            <a:r>
              <a:rPr lang="en-IN" sz="2000" dirty="0"/>
              <a:t>Complex workloads</a:t>
            </a:r>
          </a:p>
          <a:p>
            <a:pPr marL="685800" lvl="1" indent="-342900">
              <a:lnSpc>
                <a:spcPct val="100000"/>
              </a:lnSpc>
            </a:pPr>
            <a:r>
              <a:rPr lang="en-IN" sz="1600" dirty="0"/>
              <a:t>Hadoop is mostly used with a base layer with </a:t>
            </a:r>
            <a:r>
              <a:rPr lang="en-IN" sz="1600" i="1" dirty="0"/>
              <a:t>Hive, </a:t>
            </a:r>
            <a:r>
              <a:rPr lang="en-IN" sz="1600" i="1" dirty="0" err="1"/>
              <a:t>HBase</a:t>
            </a:r>
            <a:r>
              <a:rPr lang="en-IN" sz="1600" i="1" dirty="0"/>
              <a:t> or Mahout </a:t>
            </a:r>
            <a:r>
              <a:rPr lang="en-IN" sz="1600" dirty="0"/>
              <a:t>like application on top of it.</a:t>
            </a:r>
          </a:p>
          <a:p>
            <a:pPr marL="685800" lvl="1" indent="-342900">
              <a:lnSpc>
                <a:spcPct val="100000"/>
              </a:lnSpc>
            </a:pPr>
            <a:r>
              <a:rPr lang="en-IN" sz="1600" dirty="0"/>
              <a:t>Workload characteristics of these workloads is quite complex.</a:t>
            </a:r>
          </a:p>
        </p:txBody>
      </p:sp>
    </p:spTree>
    <p:extLst>
      <p:ext uri="{BB962C8B-B14F-4D97-AF65-F5344CB8AC3E}">
        <p14:creationId xmlns:p14="http://schemas.microsoft.com/office/powerpoint/2010/main" val="51289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Gradient Descent like algorithm</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a:xfrm>
                <a:off x="401443" y="1152475"/>
                <a:ext cx="5241215" cy="3416400"/>
              </a:xfrm>
            </p:spPr>
            <p:txBody>
              <a:bodyPr/>
              <a:lstStyle/>
              <a:p>
                <a:r>
                  <a:rPr lang="en-IN" sz="2000" dirty="0"/>
                  <a:t>We need to minimize </a:t>
                </a:r>
                <a14:m>
                  <m:oMath xmlns:m="http://schemas.openxmlformats.org/officeDocument/2006/math">
                    <m:r>
                      <a:rPr lang="en-IN" sz="2000" i="1">
                        <a:latin typeface="Cambria Math" panose="02040503050406030204" pitchFamily="18" charset="0"/>
                      </a:rPr>
                      <m:t>𝑓</m:t>
                    </m:r>
                    <m:d>
                      <m:dPr>
                        <m:ctrlPr>
                          <a:rPr lang="en-IN" sz="2000" i="1">
                            <a:latin typeface="Cambria Math" panose="02040503050406030204" pitchFamily="18" charset="0"/>
                          </a:rPr>
                        </m:ctrlPr>
                      </m:dPr>
                      <m:e>
                        <m:r>
                          <a:rPr lang="en-IN" sz="2000" i="1">
                            <a:latin typeface="Cambria Math" panose="02040503050406030204" pitchFamily="18" charset="0"/>
                          </a:rPr>
                          <m:t>𝜃</m:t>
                        </m:r>
                      </m:e>
                    </m:d>
                  </m:oMath>
                </a14:m>
                <a:endParaRPr lang="en-IN" sz="2000" dirty="0"/>
              </a:p>
              <a:p>
                <a:pPr>
                  <a:lnSpc>
                    <a:spcPct val="150000"/>
                  </a:lnSpc>
                </a:pPr>
                <a:r>
                  <a:rPr lang="en-IN" sz="2000" dirty="0"/>
                  <a:t>Find </a:t>
                </a:r>
                <a14:m>
                  <m:oMath xmlns:m="http://schemas.openxmlformats.org/officeDocument/2006/math">
                    <m:r>
                      <a:rPr lang="en-IN" sz="2000" dirty="0" smtClean="0">
                        <a:latin typeface="Cambria Math" panose="02040503050406030204" pitchFamily="18" charset="0"/>
                      </a:rPr>
                      <m:t>𝛻</m:t>
                    </m:r>
                    <m:r>
                      <a:rPr lang="en-IN" sz="2000" i="1" dirty="0">
                        <a:latin typeface="Cambria Math" panose="02040503050406030204" pitchFamily="18" charset="0"/>
                      </a:rPr>
                      <m:t>𝑓</m:t>
                    </m:r>
                    <m:d>
                      <m:dPr>
                        <m:ctrlPr>
                          <a:rPr lang="en-IN" sz="2000" i="1" dirty="0">
                            <a:latin typeface="Cambria Math" panose="02040503050406030204" pitchFamily="18" charset="0"/>
                          </a:rPr>
                        </m:ctrlPr>
                      </m:dPr>
                      <m:e>
                        <m:r>
                          <a:rPr lang="en-IN" sz="2000" i="1" dirty="0">
                            <a:latin typeface="Cambria Math" panose="02040503050406030204" pitchFamily="18" charset="0"/>
                          </a:rPr>
                          <m:t>𝜃</m:t>
                        </m:r>
                      </m:e>
                    </m:d>
                  </m:oMath>
                </a14:m>
                <a:endParaRPr lang="en-IN" sz="2000" dirty="0"/>
              </a:p>
              <a:p>
                <a:pPr lvl="1"/>
                <a:r>
                  <a:rPr lang="en-IN" sz="1600" dirty="0"/>
                  <a:t>This is the gradient of the function.</a:t>
                </a:r>
              </a:p>
              <a:p>
                <a:pPr>
                  <a:lnSpc>
                    <a:spcPct val="100000"/>
                  </a:lnSpc>
                  <a:spcBef>
                    <a:spcPts val="600"/>
                  </a:spcBef>
                </a:pPr>
                <a:r>
                  <a:rPr lang="en-IN" sz="2000" dirty="0"/>
                  <a:t>Update the </a:t>
                </a:r>
                <a14:m>
                  <m:oMath xmlns:m="http://schemas.openxmlformats.org/officeDocument/2006/math">
                    <m:r>
                      <a:rPr lang="en-IN" sz="2000" i="1" dirty="0" smtClean="0">
                        <a:latin typeface="Cambria Math" panose="02040503050406030204" pitchFamily="18" charset="0"/>
                      </a:rPr>
                      <m:t>𝜃</m:t>
                    </m:r>
                  </m:oMath>
                </a14:m>
                <a:r>
                  <a:rPr lang="en-IN" sz="2000" dirty="0"/>
                  <a:t> in the negative direction of gradient</a:t>
                </a:r>
              </a:p>
              <a:p>
                <a:endParaRPr lang="en-IN" sz="2000" dirty="0"/>
              </a:p>
              <a:p>
                <a:pPr marL="0" indent="0">
                  <a:buNone/>
                </a:pPr>
                <a14:m>
                  <m:oMathPara xmlns:m="http://schemas.openxmlformats.org/officeDocument/2006/math">
                    <m:oMathParaPr>
                      <m:jc m:val="centerGroup"/>
                    </m:oMathParaPr>
                    <m:oMath xmlns:m="http://schemas.openxmlformats.org/officeDocument/2006/math">
                      <m:sSub>
                        <m:sSubPr>
                          <m:ctrlPr>
                            <a:rPr lang="en-IN" sz="2000" i="1" dirty="0">
                              <a:latin typeface="Cambria Math" panose="02040503050406030204" pitchFamily="18" charset="0"/>
                            </a:rPr>
                          </m:ctrlPr>
                        </m:sSubPr>
                        <m:e>
                          <m:r>
                            <a:rPr lang="en-IN" sz="2000" i="1" dirty="0">
                              <a:latin typeface="Cambria Math" panose="02040503050406030204" pitchFamily="18" charset="0"/>
                            </a:rPr>
                            <m:t>𝜃</m:t>
                          </m:r>
                        </m:e>
                        <m:sub>
                          <m:r>
                            <a:rPr lang="en-IN" sz="2000" i="1" dirty="0">
                              <a:latin typeface="Cambria Math" panose="02040503050406030204" pitchFamily="18" charset="0"/>
                            </a:rPr>
                            <m:t>𝑛</m:t>
                          </m:r>
                          <m:r>
                            <a:rPr lang="en-IN" sz="2000" b="0" i="1" dirty="0" smtClean="0">
                              <a:latin typeface="Cambria Math" panose="02040503050406030204" pitchFamily="18" charset="0"/>
                            </a:rPr>
                            <m:t>+1</m:t>
                          </m:r>
                        </m:sub>
                      </m:sSub>
                      <m:r>
                        <a:rPr lang="en-IN" sz="2000" b="0" i="0" dirty="0" smtClean="0">
                          <a:latin typeface="Cambria Math" panose="02040503050406030204" pitchFamily="18" charset="0"/>
                        </a:rPr>
                        <m:t>=</m:t>
                      </m:r>
                      <m:sSub>
                        <m:sSubPr>
                          <m:ctrlPr>
                            <a:rPr lang="en-IN" sz="2000" i="1" dirty="0" smtClean="0">
                              <a:latin typeface="Cambria Math" panose="02040503050406030204" pitchFamily="18" charset="0"/>
                            </a:rPr>
                          </m:ctrlPr>
                        </m:sSubPr>
                        <m:e>
                          <m:r>
                            <a:rPr lang="en-IN" sz="2000" i="1" dirty="0">
                              <a:latin typeface="Cambria Math" panose="02040503050406030204" pitchFamily="18" charset="0"/>
                            </a:rPr>
                            <m:t>𝜃</m:t>
                          </m:r>
                        </m:e>
                        <m:sub>
                          <m:r>
                            <a:rPr lang="en-IN" sz="2000" i="1" dirty="0">
                              <a:latin typeface="Cambria Math" panose="02040503050406030204" pitchFamily="18" charset="0"/>
                            </a:rPr>
                            <m:t>𝑛</m:t>
                          </m:r>
                        </m:sub>
                      </m:sSub>
                      <m:r>
                        <a:rPr lang="en-IN" sz="2000" b="0" i="1" dirty="0" smtClean="0">
                          <a:latin typeface="Cambria Math" panose="02040503050406030204" pitchFamily="18" charset="0"/>
                        </a:rPr>
                        <m:t>−</m:t>
                      </m:r>
                      <m:r>
                        <m:rPr>
                          <m:sty m:val="p"/>
                        </m:rPr>
                        <a:rPr lang="el-GR" sz="2000" b="0" i="1" dirty="0" smtClean="0">
                          <a:latin typeface="Cambria Math" panose="02040503050406030204" pitchFamily="18" charset="0"/>
                        </a:rPr>
                        <m:t>α</m:t>
                      </m:r>
                      <m:r>
                        <a:rPr lang="en-IN" sz="2000" b="0" i="1" dirty="0" smtClean="0">
                          <a:latin typeface="Cambria Math" panose="02040503050406030204" pitchFamily="18" charset="0"/>
                        </a:rPr>
                        <m:t>∗</m:t>
                      </m:r>
                      <m:r>
                        <a:rPr lang="en-IN" sz="2000" dirty="0">
                          <a:latin typeface="Cambria Math" panose="02040503050406030204" pitchFamily="18" charset="0"/>
                        </a:rPr>
                        <m:t>𝛻</m:t>
                      </m:r>
                      <m:r>
                        <a:rPr lang="en-IN" sz="2000" i="1" dirty="0">
                          <a:latin typeface="Cambria Math" panose="02040503050406030204" pitchFamily="18" charset="0"/>
                        </a:rPr>
                        <m:t>𝑓</m:t>
                      </m:r>
                      <m:d>
                        <m:dPr>
                          <m:ctrlPr>
                            <a:rPr lang="en-IN" sz="2000" i="1" dirty="0">
                              <a:latin typeface="Cambria Math" panose="02040503050406030204" pitchFamily="18" charset="0"/>
                            </a:rPr>
                          </m:ctrlPr>
                        </m:dPr>
                        <m:e>
                          <m:sSub>
                            <m:sSubPr>
                              <m:ctrlPr>
                                <a:rPr lang="en-IN" sz="2000" i="1" dirty="0">
                                  <a:latin typeface="Cambria Math" panose="02040503050406030204" pitchFamily="18" charset="0"/>
                                </a:rPr>
                              </m:ctrlPr>
                            </m:sSubPr>
                            <m:e>
                              <m:r>
                                <a:rPr lang="en-IN" sz="2000" i="1" dirty="0">
                                  <a:latin typeface="Cambria Math" panose="02040503050406030204" pitchFamily="18" charset="0"/>
                                </a:rPr>
                                <m:t>𝜃</m:t>
                              </m:r>
                            </m:e>
                            <m:sub>
                              <m:r>
                                <a:rPr lang="en-IN" sz="2000" i="1" dirty="0">
                                  <a:latin typeface="Cambria Math" panose="02040503050406030204" pitchFamily="18" charset="0"/>
                                </a:rPr>
                                <m:t>𝑛</m:t>
                              </m:r>
                            </m:sub>
                          </m:sSub>
                        </m:e>
                      </m:d>
                    </m:oMath>
                  </m:oMathPara>
                </a14:m>
                <a:endParaRPr lang="en-IN" sz="2000" dirty="0"/>
              </a:p>
              <a:p>
                <a:pPr lvl="1"/>
                <a:endParaRPr lang="en-IN" sz="1700" dirty="0"/>
              </a:p>
              <a:p>
                <a:pPr lvl="1"/>
                <a:r>
                  <a:rPr lang="en-IN" sz="1600" dirty="0"/>
                  <a:t>Where, </a:t>
                </a:r>
                <a14:m>
                  <m:oMath xmlns:m="http://schemas.openxmlformats.org/officeDocument/2006/math">
                    <m:r>
                      <m:rPr>
                        <m:sty m:val="p"/>
                      </m:rPr>
                      <a:rPr lang="el-GR" sz="1600" i="1" dirty="0">
                        <a:latin typeface="Cambria Math" panose="02040503050406030204" pitchFamily="18" charset="0"/>
                      </a:rPr>
                      <m:t>α</m:t>
                    </m:r>
                  </m:oMath>
                </a14:m>
                <a:r>
                  <a:rPr lang="en-IN" sz="1600" dirty="0"/>
                  <a:t> is the step size, (the amount you want to move ).</a:t>
                </a: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xfrm>
                <a:off x="401443" y="1152475"/>
                <a:ext cx="5241215" cy="3416400"/>
              </a:xfrm>
              <a:blipFill>
                <a:blip r:embed="rId2"/>
                <a:stretch>
                  <a:fillRect l="-1047" t="-536"/>
                </a:stretch>
              </a:blipFill>
            </p:spPr>
            <p:txBody>
              <a:bodyPr/>
              <a:lstStyle/>
              <a:p>
                <a:r>
                  <a:rPr lang="en-IN">
                    <a:noFill/>
                  </a:rPr>
                  <a:t> </a:t>
                </a:r>
              </a:p>
            </p:txBody>
          </p:sp>
        </mc:Fallback>
      </mc:AlternateContent>
      <p:cxnSp>
        <p:nvCxnSpPr>
          <p:cNvPr id="10" name="Straight Connector 9"/>
          <p:cNvCxnSpPr/>
          <p:nvPr/>
        </p:nvCxnSpPr>
        <p:spPr>
          <a:xfrm>
            <a:off x="7582829" y="3113935"/>
            <a:ext cx="22303" cy="745552"/>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684987" y="1629724"/>
                <a:ext cx="35329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400" i="1" smtClean="0">
                          <a:latin typeface="Cambria Math" panose="02040503050406030204" pitchFamily="18" charset="0"/>
                        </a:rPr>
                        <m:t>𝑓</m:t>
                      </m:r>
                      <m:d>
                        <m:dPr>
                          <m:ctrlPr>
                            <a:rPr lang="en-IN" sz="1400" i="1">
                              <a:latin typeface="Cambria Math" panose="02040503050406030204" pitchFamily="18" charset="0"/>
                            </a:rPr>
                          </m:ctrlPr>
                        </m:dPr>
                        <m:e>
                          <m:r>
                            <a:rPr lang="en-IN" sz="1400" i="1">
                              <a:latin typeface="Cambria Math" panose="02040503050406030204" pitchFamily="18" charset="0"/>
                            </a:rPr>
                            <m:t>𝜃</m:t>
                          </m:r>
                        </m:e>
                      </m:d>
                    </m:oMath>
                  </m:oMathPara>
                </a14:m>
                <a:endParaRPr lang="en-IN"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6684987" y="1629724"/>
                <a:ext cx="353291" cy="215444"/>
              </a:xfrm>
              <a:prstGeom prst="rect">
                <a:avLst/>
              </a:prstGeom>
              <a:blipFill>
                <a:blip r:embed="rId3"/>
                <a:stretch>
                  <a:fillRect l="-24138" b="-30556"/>
                </a:stretch>
              </a:blipFill>
            </p:spPr>
            <p:txBody>
              <a:bodyPr/>
              <a:lstStyle/>
              <a:p>
                <a:r>
                  <a:rPr lang="en-IN">
                    <a:noFill/>
                  </a:rPr>
                  <a:t> </a:t>
                </a:r>
              </a:p>
            </p:txBody>
          </p:sp>
        </mc:Fallback>
      </mc:AlternateContent>
      <p:cxnSp>
        <p:nvCxnSpPr>
          <p:cNvPr id="5" name="Straight Connector 4"/>
          <p:cNvCxnSpPr/>
          <p:nvPr/>
        </p:nvCxnSpPr>
        <p:spPr>
          <a:xfrm>
            <a:off x="5790643" y="3538442"/>
            <a:ext cx="2952402" cy="14802"/>
          </a:xfrm>
          <a:prstGeom prst="line">
            <a:avLst/>
          </a:prstGeom>
          <a:ln w="9525">
            <a:headEnd type="arrow"/>
            <a:tailEnd type="arrow"/>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431391" y="1703639"/>
            <a:ext cx="46721" cy="2155848"/>
          </a:xfrm>
          <a:prstGeom prst="line">
            <a:avLst/>
          </a:prstGeom>
          <a:ln w="9525">
            <a:headEnd type="arrow"/>
            <a:tailEnd type="arrow"/>
          </a:ln>
        </p:spPr>
        <p:style>
          <a:lnRef idx="1">
            <a:schemeClr val="dk1"/>
          </a:lnRef>
          <a:fillRef idx="0">
            <a:schemeClr val="dk1"/>
          </a:fillRef>
          <a:effectRef idx="0">
            <a:schemeClr val="dk1"/>
          </a:effectRef>
          <a:fontRef idx="minor">
            <a:schemeClr val="tx1"/>
          </a:fontRef>
        </p:style>
      </p:cxnSp>
      <p:sp>
        <p:nvSpPr>
          <p:cNvPr id="7" name="Arc 6"/>
          <p:cNvSpPr/>
          <p:nvPr/>
        </p:nvSpPr>
        <p:spPr>
          <a:xfrm rot="5400000">
            <a:off x="6370459" y="1556649"/>
            <a:ext cx="2380766" cy="1513309"/>
          </a:xfrm>
          <a:prstGeom prst="arc">
            <a:avLst>
              <a:gd name="adj1" fmla="val 14974637"/>
              <a:gd name="adj2" fmla="val 6617181"/>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1" name="Rectangle 10"/>
              <p:cNvSpPr/>
              <p:nvPr/>
            </p:nvSpPr>
            <p:spPr>
              <a:xfrm>
                <a:off x="7266844" y="3721367"/>
                <a:ext cx="367858" cy="302840"/>
              </a:xfrm>
              <a:prstGeom prst="rect">
                <a:avLst/>
              </a:prstGeom>
            </p:spPr>
            <p:txBody>
              <a:bodyPr wrap="none">
                <a:spAutoFit/>
              </a:bodyPr>
              <a:lstStyle/>
              <a:p>
                <a14:m>
                  <m:oMath xmlns:m="http://schemas.openxmlformats.org/officeDocument/2006/math">
                    <m:r>
                      <a:rPr lang="en-IN" sz="1400" i="1" dirty="0" smtClean="0">
                        <a:latin typeface="Cambria Math" panose="02040503050406030204" pitchFamily="18" charset="0"/>
                      </a:rPr>
                      <m:t>𝜃</m:t>
                    </m:r>
                  </m:oMath>
                </a14:m>
                <a:r>
                  <a:rPr lang="en-IN" baseline="30000" dirty="0"/>
                  <a:t>*</a:t>
                </a:r>
              </a:p>
            </p:txBody>
          </p:sp>
        </mc:Choice>
        <mc:Fallback xmlns="">
          <p:sp>
            <p:nvSpPr>
              <p:cNvPr id="11" name="Rectangle 10"/>
              <p:cNvSpPr>
                <a:spLocks noRot="1" noChangeAspect="1" noMove="1" noResize="1" noEditPoints="1" noAdjustHandles="1" noChangeArrowheads="1" noChangeShapeType="1" noTextEdit="1"/>
              </p:cNvSpPr>
              <p:nvPr/>
            </p:nvSpPr>
            <p:spPr>
              <a:xfrm>
                <a:off x="7266844" y="3721367"/>
                <a:ext cx="367858" cy="302840"/>
              </a:xfrm>
              <a:prstGeom prst="rect">
                <a:avLst/>
              </a:prstGeom>
              <a:blipFill>
                <a:blip r:embed="rId4"/>
                <a:stretch>
                  <a:fillRect t="-12000"/>
                </a:stretch>
              </a:blipFill>
            </p:spPr>
            <p:txBody>
              <a:bodyPr/>
              <a:lstStyle/>
              <a:p>
                <a:r>
                  <a:rPr lang="en-IN">
                    <a:noFill/>
                  </a:rPr>
                  <a:t> </a:t>
                </a:r>
              </a:p>
            </p:txBody>
          </p:sp>
        </mc:Fallback>
      </mc:AlternateContent>
      <p:grpSp>
        <p:nvGrpSpPr>
          <p:cNvPr id="19" name="Group 18"/>
          <p:cNvGrpSpPr/>
          <p:nvPr/>
        </p:nvGrpSpPr>
        <p:grpSpPr>
          <a:xfrm>
            <a:off x="8056795" y="2946739"/>
            <a:ext cx="576687" cy="221057"/>
            <a:chOff x="8056795" y="2946739"/>
            <a:chExt cx="576687" cy="221057"/>
          </a:xfrm>
        </p:grpSpPr>
        <p:sp>
          <p:nvSpPr>
            <p:cNvPr id="12" name="Oval 11"/>
            <p:cNvSpPr/>
            <p:nvPr/>
          </p:nvSpPr>
          <p:spPr>
            <a:xfrm>
              <a:off x="8056795" y="3060074"/>
              <a:ext cx="123793" cy="1077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3" name="TextBox 12"/>
                <p:cNvSpPr txBox="1"/>
                <p:nvPr/>
              </p:nvSpPr>
              <p:spPr>
                <a:xfrm>
                  <a:off x="8280191" y="2946739"/>
                  <a:ext cx="35329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400" i="1" smtClean="0">
                            <a:latin typeface="Cambria Math" panose="02040503050406030204" pitchFamily="18" charset="0"/>
                          </a:rPr>
                          <m:t>𝑓</m:t>
                        </m:r>
                        <m:d>
                          <m:dPr>
                            <m:ctrlPr>
                              <a:rPr lang="en-IN" sz="1400" i="1">
                                <a:latin typeface="Cambria Math" panose="02040503050406030204" pitchFamily="18" charset="0"/>
                              </a:rPr>
                            </m:ctrlPr>
                          </m:dPr>
                          <m:e>
                            <m:r>
                              <a:rPr lang="en-IN" sz="1400" i="1">
                                <a:latin typeface="Cambria Math" panose="02040503050406030204" pitchFamily="18" charset="0"/>
                              </a:rPr>
                              <m:t>𝜃</m:t>
                            </m:r>
                            <m:r>
                              <a:rPr lang="en-IN" sz="1400" b="0" i="1" baseline="-25000" smtClean="0">
                                <a:latin typeface="Cambria Math" panose="02040503050406030204" pitchFamily="18" charset="0"/>
                              </a:rPr>
                              <m:t>1</m:t>
                            </m:r>
                          </m:e>
                        </m:d>
                      </m:oMath>
                    </m:oMathPara>
                  </a14:m>
                  <a:endParaRPr lang="en-IN" sz="1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8280191" y="2946739"/>
                  <a:ext cx="353291" cy="215444"/>
                </a:xfrm>
                <a:prstGeom prst="rect">
                  <a:avLst/>
                </a:prstGeom>
                <a:blipFill>
                  <a:blip r:embed="rId5"/>
                  <a:stretch>
                    <a:fillRect l="-22414" r="-13793" b="-30556"/>
                  </a:stretch>
                </a:blipFill>
              </p:spPr>
              <p:txBody>
                <a:bodyPr/>
                <a:lstStyle/>
                <a:p>
                  <a:r>
                    <a:rPr lang="en-IN">
                      <a:noFill/>
                    </a:rPr>
                    <a:t> </a:t>
                  </a:r>
                </a:p>
              </p:txBody>
            </p:sp>
          </mc:Fallback>
        </mc:AlternateContent>
      </p:grpSp>
      <p:sp>
        <p:nvSpPr>
          <p:cNvPr id="17" name="TextBox 16"/>
          <p:cNvSpPr txBox="1"/>
          <p:nvPr/>
        </p:nvSpPr>
        <p:spPr>
          <a:xfrm>
            <a:off x="6895052" y="4235746"/>
            <a:ext cx="2264933" cy="338554"/>
          </a:xfrm>
          <a:prstGeom prst="rect">
            <a:avLst/>
          </a:prstGeom>
          <a:noFill/>
        </p:spPr>
        <p:txBody>
          <a:bodyPr wrap="square" rtlCol="0">
            <a:spAutoFit/>
          </a:bodyPr>
          <a:lstStyle/>
          <a:p>
            <a:r>
              <a:rPr lang="en-IN" sz="1600" dirty="0"/>
              <a:t>Gradient Search</a:t>
            </a:r>
          </a:p>
        </p:txBody>
      </p:sp>
      <p:cxnSp>
        <p:nvCxnSpPr>
          <p:cNvPr id="21" name="Straight Connector 20"/>
          <p:cNvCxnSpPr>
            <a:endCxn id="11" idx="3"/>
          </p:cNvCxnSpPr>
          <p:nvPr/>
        </p:nvCxnSpPr>
        <p:spPr>
          <a:xfrm flipH="1">
            <a:off x="7634702" y="2216727"/>
            <a:ext cx="1049084" cy="1656060"/>
          </a:xfrm>
          <a:prstGeom prst="line">
            <a:avLst/>
          </a:prstGeom>
          <a:ln w="38100"/>
        </p:spPr>
        <p:style>
          <a:lnRef idx="1">
            <a:schemeClr val="accent6"/>
          </a:lnRef>
          <a:fillRef idx="0">
            <a:schemeClr val="accent6"/>
          </a:fillRef>
          <a:effectRef idx="0">
            <a:schemeClr val="accent6"/>
          </a:effectRef>
          <a:fontRef idx="minor">
            <a:schemeClr val="tx1"/>
          </a:fontRef>
        </p:style>
      </p:cxnSp>
      <p:grpSp>
        <p:nvGrpSpPr>
          <p:cNvPr id="29" name="Group 28"/>
          <p:cNvGrpSpPr/>
          <p:nvPr/>
        </p:nvGrpSpPr>
        <p:grpSpPr>
          <a:xfrm>
            <a:off x="7733701" y="3775205"/>
            <a:ext cx="1036951" cy="291571"/>
            <a:chOff x="7634702" y="3581216"/>
            <a:chExt cx="1036951" cy="291571"/>
          </a:xfrm>
        </p:grpSpPr>
        <mc:AlternateContent xmlns:mc="http://schemas.openxmlformats.org/markup-compatibility/2006" xmlns:a14="http://schemas.microsoft.com/office/drawing/2010/main">
          <mc:Choice Requires="a14">
            <p:sp>
              <p:nvSpPr>
                <p:cNvPr id="25" name="Rectangle 24"/>
                <p:cNvSpPr/>
                <p:nvPr/>
              </p:nvSpPr>
              <p:spPr>
                <a:xfrm>
                  <a:off x="7634702" y="3581216"/>
                  <a:ext cx="1036951"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1200" i="1" dirty="0">
                            <a:latin typeface="Cambria Math" panose="02040503050406030204" pitchFamily="18" charset="0"/>
                          </a:rPr>
                          <m:t>−</m:t>
                        </m:r>
                        <m:r>
                          <m:rPr>
                            <m:sty m:val="p"/>
                          </m:rPr>
                          <a:rPr lang="el-GR" sz="1200" i="1" dirty="0">
                            <a:latin typeface="Cambria Math" panose="02040503050406030204" pitchFamily="18" charset="0"/>
                          </a:rPr>
                          <m:t>α</m:t>
                        </m:r>
                        <m:r>
                          <a:rPr lang="en-IN" sz="1200" i="1" dirty="0">
                            <a:latin typeface="Cambria Math" panose="02040503050406030204" pitchFamily="18" charset="0"/>
                          </a:rPr>
                          <m:t>∗</m:t>
                        </m:r>
                        <m:r>
                          <a:rPr lang="en-IN" sz="1200" dirty="0">
                            <a:latin typeface="Cambria Math" panose="02040503050406030204" pitchFamily="18" charset="0"/>
                          </a:rPr>
                          <m:t>𝛻</m:t>
                        </m:r>
                        <m:r>
                          <a:rPr lang="en-IN" sz="1200" i="1" dirty="0">
                            <a:latin typeface="Cambria Math" panose="02040503050406030204" pitchFamily="18" charset="0"/>
                          </a:rPr>
                          <m:t>𝑓</m:t>
                        </m:r>
                        <m:d>
                          <m:dPr>
                            <m:ctrlPr>
                              <a:rPr lang="en-IN" sz="1200" i="1" dirty="0">
                                <a:latin typeface="Cambria Math" panose="02040503050406030204" pitchFamily="18" charset="0"/>
                              </a:rPr>
                            </m:ctrlPr>
                          </m:dPr>
                          <m:e>
                            <m:sSub>
                              <m:sSubPr>
                                <m:ctrlPr>
                                  <a:rPr lang="en-IN" sz="1200" i="1" dirty="0">
                                    <a:latin typeface="Cambria Math" panose="02040503050406030204" pitchFamily="18" charset="0"/>
                                  </a:rPr>
                                </m:ctrlPr>
                              </m:sSubPr>
                              <m:e>
                                <m:r>
                                  <a:rPr lang="en-IN" sz="1200" i="1" dirty="0">
                                    <a:latin typeface="Cambria Math" panose="02040503050406030204" pitchFamily="18" charset="0"/>
                                  </a:rPr>
                                  <m:t>𝜃</m:t>
                                </m:r>
                              </m:e>
                              <m:sub>
                                <m:r>
                                  <a:rPr lang="en-IN" sz="1200" i="1" dirty="0">
                                    <a:latin typeface="Cambria Math" panose="02040503050406030204" pitchFamily="18" charset="0"/>
                                  </a:rPr>
                                  <m:t>𝑛</m:t>
                                </m:r>
                              </m:sub>
                            </m:sSub>
                          </m:e>
                        </m:d>
                      </m:oMath>
                    </m:oMathPara>
                  </a14:m>
                  <a:endParaRPr lang="en-IN" sz="1200" dirty="0"/>
                </a:p>
              </p:txBody>
            </p:sp>
          </mc:Choice>
          <mc:Fallback xmlns="">
            <p:sp>
              <p:nvSpPr>
                <p:cNvPr id="25" name="Rectangle 24"/>
                <p:cNvSpPr>
                  <a:spLocks noRot="1" noChangeAspect="1" noMove="1" noResize="1" noEditPoints="1" noAdjustHandles="1" noChangeArrowheads="1" noChangeShapeType="1" noTextEdit="1"/>
                </p:cNvSpPr>
                <p:nvPr/>
              </p:nvSpPr>
              <p:spPr>
                <a:xfrm>
                  <a:off x="7634702" y="3581216"/>
                  <a:ext cx="1036951" cy="276999"/>
                </a:xfrm>
                <a:prstGeom prst="rect">
                  <a:avLst/>
                </a:prstGeom>
                <a:blipFill>
                  <a:blip r:embed="rId6"/>
                  <a:stretch>
                    <a:fillRect b="-4348"/>
                  </a:stretch>
                </a:blipFill>
              </p:spPr>
              <p:txBody>
                <a:bodyPr/>
                <a:lstStyle/>
                <a:p>
                  <a:r>
                    <a:rPr lang="en-IN">
                      <a:noFill/>
                    </a:rPr>
                    <a:t> </a:t>
                  </a:r>
                </a:p>
              </p:txBody>
            </p:sp>
          </mc:Fallback>
        </mc:AlternateContent>
        <p:cxnSp>
          <p:nvCxnSpPr>
            <p:cNvPr id="27" name="Straight Arrow Connector 26"/>
            <p:cNvCxnSpPr/>
            <p:nvPr/>
          </p:nvCxnSpPr>
          <p:spPr>
            <a:xfrm flipH="1">
              <a:off x="7792661" y="3872787"/>
              <a:ext cx="7273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6946883" y="2961917"/>
            <a:ext cx="576687" cy="221057"/>
            <a:chOff x="8056795" y="2946739"/>
            <a:chExt cx="576687" cy="221057"/>
          </a:xfrm>
        </p:grpSpPr>
        <p:sp>
          <p:nvSpPr>
            <p:cNvPr id="31" name="Oval 30"/>
            <p:cNvSpPr/>
            <p:nvPr/>
          </p:nvSpPr>
          <p:spPr>
            <a:xfrm>
              <a:off x="8056795" y="3060074"/>
              <a:ext cx="123793" cy="10772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2" name="TextBox 31"/>
                <p:cNvSpPr txBox="1"/>
                <p:nvPr/>
              </p:nvSpPr>
              <p:spPr>
                <a:xfrm>
                  <a:off x="8280191" y="2946739"/>
                  <a:ext cx="35329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1400" i="1" smtClean="0">
                            <a:latin typeface="Cambria Math" panose="02040503050406030204" pitchFamily="18" charset="0"/>
                          </a:rPr>
                          <m:t>𝑓</m:t>
                        </m:r>
                        <m:d>
                          <m:dPr>
                            <m:ctrlPr>
                              <a:rPr lang="en-IN" sz="1400" i="1">
                                <a:latin typeface="Cambria Math" panose="02040503050406030204" pitchFamily="18" charset="0"/>
                              </a:rPr>
                            </m:ctrlPr>
                          </m:dPr>
                          <m:e>
                            <m:r>
                              <a:rPr lang="en-IN" sz="1400" i="1">
                                <a:latin typeface="Cambria Math" panose="02040503050406030204" pitchFamily="18" charset="0"/>
                              </a:rPr>
                              <m:t>𝜃</m:t>
                            </m:r>
                            <m:r>
                              <a:rPr lang="en-IN" sz="1400" b="0" i="1" baseline="-25000" smtClean="0">
                                <a:latin typeface="Cambria Math" panose="02040503050406030204" pitchFamily="18" charset="0"/>
                              </a:rPr>
                              <m:t>1</m:t>
                            </m:r>
                          </m:e>
                        </m:d>
                      </m:oMath>
                    </m:oMathPara>
                  </a14:m>
                  <a:endParaRPr lang="en-IN" sz="1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8280191" y="2946739"/>
                  <a:ext cx="353291" cy="215444"/>
                </a:xfrm>
                <a:prstGeom prst="rect">
                  <a:avLst/>
                </a:prstGeom>
                <a:blipFill>
                  <a:blip r:embed="rId7"/>
                  <a:stretch>
                    <a:fillRect l="-22414" r="-13793" b="-31429"/>
                  </a:stretch>
                </a:blipFill>
              </p:spPr>
              <p:txBody>
                <a:bodyPr/>
                <a:lstStyle/>
                <a:p>
                  <a:r>
                    <a:rPr lang="en-IN">
                      <a:noFill/>
                    </a:rPr>
                    <a:t> </a:t>
                  </a:r>
                </a:p>
              </p:txBody>
            </p:sp>
          </mc:Fallback>
        </mc:AlternateContent>
      </p:grpSp>
      <p:cxnSp>
        <p:nvCxnSpPr>
          <p:cNvPr id="33" name="Straight Connector 32"/>
          <p:cNvCxnSpPr>
            <a:endCxn id="11" idx="0"/>
          </p:cNvCxnSpPr>
          <p:nvPr/>
        </p:nvCxnSpPr>
        <p:spPr>
          <a:xfrm>
            <a:off x="6352431" y="2313303"/>
            <a:ext cx="1098342" cy="1408064"/>
          </a:xfrm>
          <a:prstGeom prst="line">
            <a:avLst/>
          </a:prstGeom>
          <a:ln w="38100"/>
        </p:spPr>
        <p:style>
          <a:lnRef idx="1">
            <a:schemeClr val="accent6"/>
          </a:lnRef>
          <a:fillRef idx="0">
            <a:schemeClr val="accent6"/>
          </a:fillRef>
          <a:effectRef idx="0">
            <a:schemeClr val="accent6"/>
          </a:effectRef>
          <a:fontRef idx="minor">
            <a:schemeClr val="tx1"/>
          </a:fontRef>
        </p:style>
      </p:cxnSp>
      <p:grpSp>
        <p:nvGrpSpPr>
          <p:cNvPr id="39" name="Group 38"/>
          <p:cNvGrpSpPr/>
          <p:nvPr/>
        </p:nvGrpSpPr>
        <p:grpSpPr>
          <a:xfrm>
            <a:off x="6352431" y="3888876"/>
            <a:ext cx="1280607" cy="276999"/>
            <a:chOff x="7537359" y="3673872"/>
            <a:chExt cx="1280607" cy="276999"/>
          </a:xfrm>
        </p:grpSpPr>
        <mc:AlternateContent xmlns:mc="http://schemas.openxmlformats.org/markup-compatibility/2006" xmlns:a14="http://schemas.microsoft.com/office/drawing/2010/main">
          <mc:Choice Requires="a14">
            <p:sp>
              <p:nvSpPr>
                <p:cNvPr id="40" name="Rectangle 39"/>
                <p:cNvSpPr/>
                <p:nvPr/>
              </p:nvSpPr>
              <p:spPr>
                <a:xfrm>
                  <a:off x="7537359" y="3673872"/>
                  <a:ext cx="128060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1200" i="1" dirty="0" smtClean="0">
                            <a:latin typeface="Cambria Math" panose="02040503050406030204" pitchFamily="18" charset="0"/>
                          </a:rPr>
                          <m:t>−</m:t>
                        </m:r>
                        <m:r>
                          <m:rPr>
                            <m:sty m:val="p"/>
                          </m:rPr>
                          <a:rPr lang="el-GR" sz="1200" i="1" dirty="0">
                            <a:latin typeface="Cambria Math" panose="02040503050406030204" pitchFamily="18" charset="0"/>
                          </a:rPr>
                          <m:t>α</m:t>
                        </m:r>
                        <m:r>
                          <a:rPr lang="en-IN" sz="1200" i="1" dirty="0">
                            <a:latin typeface="Cambria Math" panose="02040503050406030204" pitchFamily="18" charset="0"/>
                          </a:rPr>
                          <m:t>∗</m:t>
                        </m:r>
                        <m:r>
                          <a:rPr lang="en-IN" sz="1200" b="0" i="0" dirty="0" smtClean="0">
                            <a:latin typeface="Cambria Math" panose="02040503050406030204" pitchFamily="18" charset="0"/>
                          </a:rPr>
                          <m:t>(−</m:t>
                        </m:r>
                        <m:r>
                          <a:rPr lang="en-IN" sz="1200" dirty="0">
                            <a:latin typeface="Cambria Math" panose="02040503050406030204" pitchFamily="18" charset="0"/>
                          </a:rPr>
                          <m:t>𝛻</m:t>
                        </m:r>
                        <m:r>
                          <a:rPr lang="en-IN" sz="1200" i="1" dirty="0">
                            <a:latin typeface="Cambria Math" panose="02040503050406030204" pitchFamily="18" charset="0"/>
                          </a:rPr>
                          <m:t>𝑓</m:t>
                        </m:r>
                        <m:d>
                          <m:dPr>
                            <m:ctrlPr>
                              <a:rPr lang="en-IN" sz="1200" i="1" dirty="0">
                                <a:latin typeface="Cambria Math" panose="02040503050406030204" pitchFamily="18" charset="0"/>
                              </a:rPr>
                            </m:ctrlPr>
                          </m:dPr>
                          <m:e>
                            <m:sSub>
                              <m:sSubPr>
                                <m:ctrlPr>
                                  <a:rPr lang="en-IN" sz="1200" i="1" dirty="0">
                                    <a:latin typeface="Cambria Math" panose="02040503050406030204" pitchFamily="18" charset="0"/>
                                  </a:rPr>
                                </m:ctrlPr>
                              </m:sSubPr>
                              <m:e>
                                <m:r>
                                  <a:rPr lang="en-IN" sz="1200" i="1" dirty="0">
                                    <a:latin typeface="Cambria Math" panose="02040503050406030204" pitchFamily="18" charset="0"/>
                                  </a:rPr>
                                  <m:t>𝜃</m:t>
                                </m:r>
                              </m:e>
                              <m:sub>
                                <m:r>
                                  <a:rPr lang="en-IN" sz="1200" i="1" dirty="0">
                                    <a:latin typeface="Cambria Math" panose="02040503050406030204" pitchFamily="18" charset="0"/>
                                  </a:rPr>
                                  <m:t>𝑛</m:t>
                                </m:r>
                              </m:sub>
                            </m:sSub>
                          </m:e>
                        </m:d>
                        <m:r>
                          <a:rPr lang="en-IN" sz="1200" b="0" i="1" dirty="0" smtClean="0">
                            <a:latin typeface="Cambria Math" panose="02040503050406030204" pitchFamily="18" charset="0"/>
                          </a:rPr>
                          <m:t>)</m:t>
                        </m:r>
                      </m:oMath>
                    </m:oMathPara>
                  </a14:m>
                  <a:endParaRPr lang="en-IN" sz="1200" dirty="0"/>
                </a:p>
              </p:txBody>
            </p:sp>
          </mc:Choice>
          <mc:Fallback xmlns="">
            <p:sp>
              <p:nvSpPr>
                <p:cNvPr id="40" name="Rectangle 39"/>
                <p:cNvSpPr>
                  <a:spLocks noRot="1" noChangeAspect="1" noMove="1" noResize="1" noEditPoints="1" noAdjustHandles="1" noChangeArrowheads="1" noChangeShapeType="1" noTextEdit="1"/>
                </p:cNvSpPr>
                <p:nvPr/>
              </p:nvSpPr>
              <p:spPr>
                <a:xfrm>
                  <a:off x="7537359" y="3673872"/>
                  <a:ext cx="1280607" cy="276999"/>
                </a:xfrm>
                <a:prstGeom prst="rect">
                  <a:avLst/>
                </a:prstGeom>
                <a:blipFill>
                  <a:blip r:embed="rId8"/>
                  <a:stretch>
                    <a:fillRect b="-8889"/>
                  </a:stretch>
                </a:blipFill>
              </p:spPr>
              <p:txBody>
                <a:bodyPr/>
                <a:lstStyle/>
                <a:p>
                  <a:r>
                    <a:rPr lang="en-IN">
                      <a:noFill/>
                    </a:rPr>
                    <a:t> </a:t>
                  </a:r>
                </a:p>
              </p:txBody>
            </p:sp>
          </mc:Fallback>
        </mc:AlternateContent>
        <p:cxnSp>
          <p:nvCxnSpPr>
            <p:cNvPr id="41" name="Straight Arrow Connector 40"/>
            <p:cNvCxnSpPr/>
            <p:nvPr/>
          </p:nvCxnSpPr>
          <p:spPr>
            <a:xfrm flipH="1">
              <a:off x="7778037" y="3950871"/>
              <a:ext cx="727363" cy="0"/>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5640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Gradient of partial derivative</a:t>
            </a:r>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p:txBody>
              <a:bodyPr>
                <a:normAutofit/>
              </a:bodyPr>
              <a:lstStyle/>
              <a:p>
                <a:pPr lvl="1"/>
                <a:r>
                  <a:rPr lang="en-IN" sz="1700" dirty="0"/>
                  <a:t>Here the function is </a:t>
                </a:r>
                <a14:m>
                  <m:oMath xmlns:m="http://schemas.openxmlformats.org/officeDocument/2006/math">
                    <m:r>
                      <a:rPr lang="en-IN" sz="1700" b="0" i="1" smtClean="0">
                        <a:latin typeface="Cambria Math" panose="02040503050406030204" pitchFamily="18" charset="0"/>
                      </a:rPr>
                      <m:t>𝑓</m:t>
                    </m:r>
                    <m:d>
                      <m:dPr>
                        <m:ctrlPr>
                          <a:rPr lang="en-IN" sz="1700" b="0" i="1" smtClean="0">
                            <a:latin typeface="Cambria Math" panose="02040503050406030204" pitchFamily="18" charset="0"/>
                          </a:rPr>
                        </m:ctrlPr>
                      </m:dPr>
                      <m:e>
                        <m:r>
                          <a:rPr lang="en-IN" sz="1700" b="0" i="1" smtClean="0">
                            <a:latin typeface="Cambria Math" panose="02040503050406030204" pitchFamily="18" charset="0"/>
                          </a:rPr>
                          <m:t>𝜃</m:t>
                        </m:r>
                        <m:r>
                          <a:rPr lang="en-IN" sz="1700" b="0" i="1" baseline="-25000" smtClean="0">
                            <a:latin typeface="Cambria Math" panose="02040503050406030204" pitchFamily="18" charset="0"/>
                          </a:rPr>
                          <m:t>𝑛</m:t>
                        </m:r>
                      </m:e>
                    </m:d>
                  </m:oMath>
                </a14:m>
                <a:r>
                  <a:rPr lang="en-IN" sz="1700" b="0" dirty="0"/>
                  <a:t> which is a n variable function.</a:t>
                </a:r>
              </a:p>
              <a:p>
                <a:pPr lvl="1">
                  <a:lnSpc>
                    <a:spcPct val="150000"/>
                  </a:lnSpc>
                </a:pPr>
                <a:r>
                  <a:rPr lang="en-IN" sz="1700" dirty="0"/>
                  <a:t>Most common approach to estimate gradient is:</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IN" sz="2800" b="0" i="1" dirty="0" smtClean="0">
                              <a:latin typeface="Cambria Math" panose="02040503050406030204" pitchFamily="18" charset="0"/>
                            </a:rPr>
                          </m:ctrlPr>
                        </m:sSubPr>
                        <m:e>
                          <m:acc>
                            <m:accPr>
                              <m:chr m:val="̂"/>
                              <m:ctrlPr>
                                <a:rPr lang="en-IN" sz="2800" b="0" i="1" dirty="0" smtClean="0">
                                  <a:latin typeface="Cambria Math" panose="02040503050406030204" pitchFamily="18" charset="0"/>
                                </a:rPr>
                              </m:ctrlPr>
                            </m:accPr>
                            <m:e>
                              <m:r>
                                <a:rPr lang="en-IN" sz="2800" b="0" i="1" dirty="0" smtClean="0">
                                  <a:latin typeface="Cambria Math" panose="02040503050406030204" pitchFamily="18" charset="0"/>
                                </a:rPr>
                                <m:t>𝑔</m:t>
                              </m:r>
                            </m:e>
                          </m:acc>
                        </m:e>
                        <m:sub>
                          <m:r>
                            <a:rPr lang="en-IN" sz="2800" b="0" i="1" dirty="0" smtClean="0">
                              <a:latin typeface="Cambria Math" panose="02040503050406030204" pitchFamily="18" charset="0"/>
                            </a:rPr>
                            <m:t>𝑛</m:t>
                          </m:r>
                          <m:r>
                            <a:rPr lang="en-IN" sz="2800" b="0" i="0" dirty="0" smtClean="0">
                              <a:latin typeface="Cambria Math" panose="02040503050406030204" pitchFamily="18" charset="0"/>
                            </a:rPr>
                            <m:t>,</m:t>
                          </m:r>
                          <m:r>
                            <a:rPr lang="en-IN" sz="2800" b="0" i="1" dirty="0" smtClean="0">
                              <a:latin typeface="Cambria Math" panose="02040503050406030204" pitchFamily="18" charset="0"/>
                            </a:rPr>
                            <m:t>𝑖</m:t>
                          </m:r>
                        </m:sub>
                      </m:sSub>
                      <m:d>
                        <m:dPr>
                          <m:ctrlPr>
                            <a:rPr lang="en-IN" sz="2800" b="0" i="1" dirty="0" smtClean="0">
                              <a:latin typeface="Cambria Math" panose="02040503050406030204" pitchFamily="18" charset="0"/>
                            </a:rPr>
                          </m:ctrlPr>
                        </m:dPr>
                        <m:e>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𝜃</m:t>
                              </m:r>
                            </m:e>
                            <m:sub>
                              <m:r>
                                <a:rPr lang="en-IN" sz="2800" b="0" i="1" dirty="0" smtClean="0">
                                  <a:latin typeface="Cambria Math" panose="02040503050406030204" pitchFamily="18" charset="0"/>
                                </a:rPr>
                                <m:t>𝑛</m:t>
                              </m:r>
                            </m:sub>
                          </m:sSub>
                        </m:e>
                      </m:d>
                      <m:r>
                        <a:rPr lang="en-IN" sz="2800" b="0" i="0" dirty="0" smtClean="0">
                          <a:latin typeface="Cambria Math" panose="02040503050406030204" pitchFamily="18" charset="0"/>
                        </a:rPr>
                        <m:t>=</m:t>
                      </m:r>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𝑓</m:t>
                          </m:r>
                          <m:d>
                            <m:dPr>
                              <m:ctrlPr>
                                <a:rPr lang="en-IN" sz="2800" b="0" i="1" dirty="0" smtClean="0">
                                  <a:latin typeface="Cambria Math" panose="02040503050406030204" pitchFamily="18" charset="0"/>
                                </a:rPr>
                              </m:ctrlPr>
                            </m:dPr>
                            <m:e>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𝜃</m:t>
                                  </m:r>
                                </m:e>
                                <m:sub>
                                  <m:r>
                                    <a:rPr lang="en-IN" sz="2800" b="0" i="1" dirty="0" smtClean="0">
                                      <a:latin typeface="Cambria Math" panose="02040503050406030204" pitchFamily="18" charset="0"/>
                                    </a:rPr>
                                    <m:t>𝑛</m:t>
                                  </m:r>
                                </m:sub>
                              </m:sSub>
                              <m:r>
                                <a:rPr lang="en-IN" sz="2800" b="0" i="0" dirty="0" smtClean="0">
                                  <a:latin typeface="Cambria Math" panose="02040503050406030204" pitchFamily="18" charset="0"/>
                                </a:rPr>
                                <m:t>+</m:t>
                              </m:r>
                              <m:r>
                                <m:rPr>
                                  <m:sty m:val="p"/>
                                </m:rPr>
                                <a:rPr lang="el-GR" sz="2800" b="0" i="1" dirty="0" smtClean="0">
                                  <a:latin typeface="Cambria Math" panose="02040503050406030204" pitchFamily="18" charset="0"/>
                                </a:rPr>
                                <m:t>α</m:t>
                              </m:r>
                              <m:r>
                                <a:rPr lang="en-IN" sz="2800" b="0" i="1" baseline="-25000" dirty="0" smtClean="0">
                                  <a:latin typeface="Cambria Math" panose="02040503050406030204" pitchFamily="18" charset="0"/>
                                </a:rPr>
                                <m:t>𝑛</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𝑒</m:t>
                                  </m:r>
                                </m:e>
                                <m:sub>
                                  <m:r>
                                    <a:rPr lang="en-IN" sz="2800" b="0" i="1" dirty="0" smtClean="0">
                                      <a:latin typeface="Cambria Math" panose="02040503050406030204" pitchFamily="18" charset="0"/>
                                    </a:rPr>
                                    <m:t>𝑖</m:t>
                                  </m:r>
                                </m:sub>
                              </m:sSub>
                            </m:e>
                          </m:d>
                          <m:r>
                            <a:rPr lang="en-IN" sz="2800" b="0" i="0" dirty="0" smtClean="0">
                              <a:latin typeface="Cambria Math" panose="02040503050406030204" pitchFamily="18" charset="0"/>
                            </a:rPr>
                            <m:t>−</m:t>
                          </m:r>
                          <m:r>
                            <a:rPr lang="en-IN" sz="2800" i="1" dirty="0">
                              <a:latin typeface="Cambria Math" panose="02040503050406030204" pitchFamily="18" charset="0"/>
                            </a:rPr>
                            <m:t>𝑓</m:t>
                          </m:r>
                          <m:d>
                            <m:dPr>
                              <m:ctrlPr>
                                <a:rPr lang="en-IN" sz="2800" i="1" dirty="0">
                                  <a:latin typeface="Cambria Math" panose="02040503050406030204" pitchFamily="18" charset="0"/>
                                </a:rPr>
                              </m:ctrlPr>
                            </m:d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𝜃</m:t>
                                  </m:r>
                                </m:e>
                                <m:sub>
                                  <m:r>
                                    <a:rPr lang="en-IN" sz="2800" i="1" dirty="0">
                                      <a:latin typeface="Cambria Math" panose="02040503050406030204" pitchFamily="18" charset="0"/>
                                    </a:rPr>
                                    <m:t>𝑛</m:t>
                                  </m:r>
                                </m:sub>
                              </m:sSub>
                              <m:r>
                                <a:rPr lang="en-IN" sz="2800" b="0" i="1" dirty="0" smtClean="0">
                                  <a:latin typeface="Cambria Math" panose="02040503050406030204" pitchFamily="18" charset="0"/>
                                </a:rPr>
                                <m:t>−</m:t>
                              </m:r>
                              <m:r>
                                <m:rPr>
                                  <m:sty m:val="p"/>
                                </m:rPr>
                                <a:rPr lang="el-GR" sz="2800" i="1" dirty="0">
                                  <a:latin typeface="Cambria Math" panose="02040503050406030204" pitchFamily="18" charset="0"/>
                                </a:rPr>
                                <m:t>α</m:t>
                              </m:r>
                              <m:r>
                                <a:rPr lang="en-IN" sz="2800" i="1" baseline="-25000" dirty="0">
                                  <a:latin typeface="Cambria Math" panose="02040503050406030204" pitchFamily="18" charset="0"/>
                                </a:rPr>
                                <m:t>𝑛</m:t>
                              </m:r>
                              <m:sSub>
                                <m:sSubPr>
                                  <m:ctrlPr>
                                    <a:rPr lang="en-IN" sz="2800" i="1" dirty="0">
                                      <a:latin typeface="Cambria Math" panose="02040503050406030204" pitchFamily="18" charset="0"/>
                                    </a:rPr>
                                  </m:ctrlPr>
                                </m:sSubPr>
                                <m:e>
                                  <m:r>
                                    <a:rPr lang="en-IN" sz="2800" i="1" dirty="0">
                                      <a:latin typeface="Cambria Math" panose="02040503050406030204" pitchFamily="18" charset="0"/>
                                    </a:rPr>
                                    <m:t>𝑒</m:t>
                                  </m:r>
                                </m:e>
                                <m:sub>
                                  <m:r>
                                    <a:rPr lang="en-IN" sz="2800" i="1" dirty="0">
                                      <a:latin typeface="Cambria Math" panose="02040503050406030204" pitchFamily="18" charset="0"/>
                                    </a:rPr>
                                    <m:t>𝑖</m:t>
                                  </m:r>
                                </m:sub>
                              </m:sSub>
                            </m:e>
                          </m:d>
                        </m:num>
                        <m:den>
                          <m:r>
                            <a:rPr lang="en-IN" sz="2800" b="0" i="0" dirty="0" smtClean="0">
                              <a:latin typeface="Cambria Math" panose="02040503050406030204" pitchFamily="18" charset="0"/>
                            </a:rPr>
                            <m:t>2</m:t>
                          </m:r>
                          <m:r>
                            <a:rPr lang="en-IN" sz="2800" b="0" i="1" dirty="0" smtClean="0">
                              <a:latin typeface="Cambria Math" panose="02040503050406030204" pitchFamily="18" charset="0"/>
                            </a:rPr>
                            <m:t>𝛼</m:t>
                          </m:r>
                          <m:r>
                            <a:rPr lang="en-IN" sz="2800" b="0" i="1" baseline="-25000" dirty="0" smtClean="0">
                              <a:latin typeface="Cambria Math" panose="02040503050406030204" pitchFamily="18" charset="0"/>
                            </a:rPr>
                            <m:t>𝑛</m:t>
                          </m:r>
                        </m:den>
                      </m:f>
                    </m:oMath>
                  </m:oMathPara>
                </a14:m>
                <a:endParaRPr lang="en-IN" sz="2000" b="0" dirty="0"/>
              </a:p>
              <a:p>
                <a:pPr lvl="1">
                  <a:lnSpc>
                    <a:spcPct val="100000"/>
                  </a:lnSpc>
                </a:pPr>
                <a:r>
                  <a:rPr lang="en-IN" sz="1700" dirty="0"/>
                  <a:t>Here, </a:t>
                </a:r>
                <a14:m>
                  <m:oMath xmlns:m="http://schemas.openxmlformats.org/officeDocument/2006/math">
                    <m:sSub>
                      <m:sSubPr>
                        <m:ctrlPr>
                          <a:rPr lang="en-IN" sz="1700" i="1" dirty="0">
                            <a:latin typeface="Cambria Math" panose="02040503050406030204" pitchFamily="18" charset="0"/>
                          </a:rPr>
                        </m:ctrlPr>
                      </m:sSubPr>
                      <m:e>
                        <m:r>
                          <a:rPr lang="en-IN" sz="1700" i="1" dirty="0">
                            <a:latin typeface="Cambria Math" panose="02040503050406030204" pitchFamily="18" charset="0"/>
                          </a:rPr>
                          <m:t>𝑒</m:t>
                        </m:r>
                      </m:e>
                      <m:sub>
                        <m:r>
                          <a:rPr lang="en-IN" sz="1700" i="1" dirty="0">
                            <a:latin typeface="Cambria Math" panose="02040503050406030204" pitchFamily="18" charset="0"/>
                          </a:rPr>
                          <m:t>𝑖</m:t>
                        </m:r>
                      </m:sub>
                    </m:sSub>
                  </m:oMath>
                </a14:m>
                <a:r>
                  <a:rPr lang="en-IN" sz="1700" dirty="0"/>
                  <a:t> is a vector which has 1 in the </a:t>
                </a:r>
                <a:r>
                  <a:rPr lang="en-IN" sz="1700" dirty="0" err="1"/>
                  <a:t>i</a:t>
                </a:r>
                <a:r>
                  <a:rPr lang="en-IN" sz="1700" baseline="30000" dirty="0" err="1"/>
                  <a:t>th</a:t>
                </a:r>
                <a:r>
                  <a:rPr lang="en-IN" sz="1700" dirty="0"/>
                  <a:t> position and 0 in the other. This method requires 2N observations to estimate one gradient.</a:t>
                </a:r>
              </a:p>
              <a:p>
                <a:pPr lvl="1">
                  <a:lnSpc>
                    <a:spcPct val="150000"/>
                  </a:lnSpc>
                </a:pPr>
                <a14:m>
                  <m:oMath xmlns:m="http://schemas.openxmlformats.org/officeDocument/2006/math">
                    <m:r>
                      <m:rPr>
                        <m:sty m:val="p"/>
                      </m:rPr>
                      <a:rPr lang="el-GR" i="1" dirty="0">
                        <a:latin typeface="Cambria Math" panose="02040503050406030204" pitchFamily="18" charset="0"/>
                      </a:rPr>
                      <m:t>α</m:t>
                    </m:r>
                    <m:r>
                      <a:rPr lang="en-IN" i="1" baseline="-25000" dirty="0">
                        <a:latin typeface="Cambria Math" panose="02040503050406030204" pitchFamily="18" charset="0"/>
                      </a:rPr>
                      <m:t>𝑛</m:t>
                    </m:r>
                  </m:oMath>
                </a14:m>
                <a:r>
                  <a:rPr lang="en-IN" sz="1700" b="0" dirty="0"/>
                  <a:t> is the step vector, such that </a:t>
                </a:r>
                <a14:m>
                  <m:oMath xmlns:m="http://schemas.openxmlformats.org/officeDocument/2006/math">
                    <m:sSub>
                      <m:sSubPr>
                        <m:ctrlPr>
                          <a:rPr lang="en-IN" sz="1700" b="0" i="1" dirty="0" smtClean="0">
                            <a:latin typeface="Cambria Math" panose="02040503050406030204" pitchFamily="18" charset="0"/>
                          </a:rPr>
                        </m:ctrlPr>
                      </m:sSubPr>
                      <m:e>
                        <m:r>
                          <a:rPr lang="en-IN" sz="1700" b="0" i="1" dirty="0" smtClean="0">
                            <a:latin typeface="Cambria Math" panose="02040503050406030204" pitchFamily="18" charset="0"/>
                          </a:rPr>
                          <m:t>𝛼</m:t>
                        </m:r>
                      </m:e>
                      <m:sub>
                        <m:r>
                          <a:rPr lang="en-IN" sz="1700" b="0" i="1" dirty="0" smtClean="0">
                            <a:latin typeface="Cambria Math" panose="02040503050406030204" pitchFamily="18" charset="0"/>
                          </a:rPr>
                          <m:t>𝑛</m:t>
                        </m:r>
                      </m:sub>
                    </m:sSub>
                    <m:r>
                      <a:rPr lang="en-IN" sz="1700" b="0" i="0" dirty="0" smtClean="0">
                        <a:latin typeface="Cambria Math" panose="02040503050406030204" pitchFamily="18" charset="0"/>
                      </a:rPr>
                      <m:t>→0</m:t>
                    </m:r>
                  </m:oMath>
                </a14:m>
                <a:r>
                  <a:rPr lang="en-IN" sz="1700" b="0" dirty="0"/>
                  <a:t> as </a:t>
                </a:r>
                <a14:m>
                  <m:oMath xmlns:m="http://schemas.openxmlformats.org/officeDocument/2006/math">
                    <m:r>
                      <a:rPr lang="en-IN" sz="1700" b="0" i="1" dirty="0" smtClean="0">
                        <a:latin typeface="Cambria Math" panose="02040503050406030204" pitchFamily="18" charset="0"/>
                      </a:rPr>
                      <m:t>𝑛</m:t>
                    </m:r>
                    <m:r>
                      <a:rPr lang="en-IN" sz="1700" b="0" i="0" dirty="0" smtClean="0">
                        <a:latin typeface="Cambria Math" panose="02040503050406030204" pitchFamily="18" charset="0"/>
                      </a:rPr>
                      <m:t>→∞</m:t>
                    </m:r>
                  </m:oMath>
                </a14:m>
                <a:r>
                  <a:rPr lang="en-IN" sz="1700" b="0" dirty="0"/>
                  <a:t>.</a:t>
                </a:r>
              </a:p>
              <a:p>
                <a:pPr lvl="1">
                  <a:lnSpc>
                    <a:spcPct val="100000"/>
                  </a:lnSpc>
                </a:pPr>
                <a:endParaRPr lang="en-IN" sz="1700" dirty="0"/>
              </a:p>
              <a:p>
                <a:pPr marL="0" indent="0">
                  <a:lnSpc>
                    <a:spcPct val="100000"/>
                  </a:lnSpc>
                  <a:buNone/>
                </a:pPr>
                <a:endParaRPr lang="en-IN" sz="2000"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r="-930"/>
                </a:stretch>
              </a:blipFill>
            </p:spPr>
            <p:txBody>
              <a:bodyPr/>
              <a:lstStyle/>
              <a:p>
                <a:r>
                  <a:rPr lang="en-IN">
                    <a:noFill/>
                  </a:rPr>
                  <a:t> </a:t>
                </a:r>
              </a:p>
            </p:txBody>
          </p:sp>
        </mc:Fallback>
      </mc:AlternateContent>
      <p:grpSp>
        <p:nvGrpSpPr>
          <p:cNvPr id="6" name="Group 5"/>
          <p:cNvGrpSpPr/>
          <p:nvPr/>
        </p:nvGrpSpPr>
        <p:grpSpPr>
          <a:xfrm>
            <a:off x="0" y="1017725"/>
            <a:ext cx="2847108" cy="2078766"/>
            <a:chOff x="0" y="1017725"/>
            <a:chExt cx="2847108" cy="2078766"/>
          </a:xfrm>
        </p:grpSpPr>
        <p:sp>
          <p:nvSpPr>
            <p:cNvPr id="4" name="Oval 3"/>
            <p:cNvSpPr/>
            <p:nvPr/>
          </p:nvSpPr>
          <p:spPr>
            <a:xfrm>
              <a:off x="1530927" y="2251364"/>
              <a:ext cx="1316181" cy="845127"/>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5" name="Rounded Rectangular Callout 4"/>
                <p:cNvSpPr/>
                <p:nvPr/>
              </p:nvSpPr>
              <p:spPr>
                <a:xfrm>
                  <a:off x="0" y="1017725"/>
                  <a:ext cx="2316036" cy="847655"/>
                </a:xfrm>
                <a:prstGeom prst="wedgeRoundRectCallout">
                  <a:avLst>
                    <a:gd name="adj1" fmla="val 31596"/>
                    <a:gd name="adj2" fmla="val 97968"/>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t>Gradient estimate. Notice the term </a:t>
                  </a:r>
                  <a14:m>
                    <m:oMath xmlns:m="http://schemas.openxmlformats.org/officeDocument/2006/math">
                      <m:r>
                        <a:rPr lang="en-IN" sz="1200" i="1" dirty="0" smtClean="0">
                          <a:latin typeface="Cambria Math" panose="02040503050406030204" pitchFamily="18" charset="0"/>
                        </a:rPr>
                        <m:t>𝑖</m:t>
                      </m:r>
                    </m:oMath>
                  </a14:m>
                  <a:r>
                    <a:rPr lang="en-IN" sz="1200" dirty="0"/>
                    <a:t>, we have to do this n times.</a:t>
                  </a:r>
                  <a:endParaRPr lang="en-IN" sz="1100" dirty="0"/>
                </a:p>
              </p:txBody>
            </p:sp>
          </mc:Choice>
          <mc:Fallback>
            <p:sp>
              <p:nvSpPr>
                <p:cNvPr id="5" name="Rounded Rectangular Callout 4"/>
                <p:cNvSpPr>
                  <a:spLocks noRot="1" noChangeAspect="1" noMove="1" noResize="1" noEditPoints="1" noAdjustHandles="1" noChangeArrowheads="1" noChangeShapeType="1" noTextEdit="1"/>
                </p:cNvSpPr>
                <p:nvPr/>
              </p:nvSpPr>
              <p:spPr>
                <a:xfrm>
                  <a:off x="0" y="1017725"/>
                  <a:ext cx="2316036" cy="847655"/>
                </a:xfrm>
                <a:prstGeom prst="wedgeRoundRectCallout">
                  <a:avLst>
                    <a:gd name="adj1" fmla="val 31596"/>
                    <a:gd name="adj2" fmla="val 97968"/>
                    <a:gd name="adj3" fmla="val 16667"/>
                  </a:avLst>
                </a:prstGeom>
                <a:blipFill>
                  <a:blip r:embed="rId3"/>
                  <a:stretch>
                    <a:fillRect/>
                  </a:stretch>
                </a:blipFill>
                <a:ln/>
              </p:spPr>
              <p:txBody>
                <a:bodyPr/>
                <a:lstStyle/>
                <a:p>
                  <a:r>
                    <a:rPr lang="en-IN">
                      <a:noFill/>
                    </a:rPr>
                    <a:t> </a:t>
                  </a:r>
                </a:p>
              </p:txBody>
            </p:sp>
          </mc:Fallback>
        </mc:AlternateContent>
      </p:grpSp>
      <p:grpSp>
        <p:nvGrpSpPr>
          <p:cNvPr id="7" name="Group 6"/>
          <p:cNvGrpSpPr/>
          <p:nvPr/>
        </p:nvGrpSpPr>
        <p:grpSpPr>
          <a:xfrm>
            <a:off x="2528454" y="825997"/>
            <a:ext cx="2316036" cy="1831299"/>
            <a:chOff x="0" y="1017725"/>
            <a:chExt cx="2316036" cy="1831299"/>
          </a:xfrm>
        </p:grpSpPr>
        <p:sp>
          <p:nvSpPr>
            <p:cNvPr id="8" name="Oval 7"/>
            <p:cNvSpPr/>
            <p:nvPr/>
          </p:nvSpPr>
          <p:spPr>
            <a:xfrm>
              <a:off x="498763" y="2250503"/>
              <a:ext cx="651165" cy="598521"/>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 name="Rounded Rectangular Callout 8"/>
                <p:cNvSpPr/>
                <p:nvPr/>
              </p:nvSpPr>
              <p:spPr>
                <a:xfrm>
                  <a:off x="0" y="1017725"/>
                  <a:ext cx="2316036" cy="847655"/>
                </a:xfrm>
                <a:prstGeom prst="wedgeRoundRectCallout">
                  <a:avLst>
                    <a:gd name="adj1" fmla="val -12372"/>
                    <a:gd name="adj2" fmla="val 93065"/>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 xmlns:m="http://schemas.openxmlformats.org/officeDocument/2006/math">
                      <m:r>
                        <a:rPr lang="en-IN" sz="1100" b="0" i="1" smtClean="0">
                          <a:latin typeface="Cambria Math" panose="02040503050406030204" pitchFamily="18" charset="0"/>
                        </a:rPr>
                        <m:t>𝑓</m:t>
                      </m:r>
                    </m:oMath>
                  </a14:m>
                  <a:r>
                    <a:rPr lang="en-IN" sz="1100" dirty="0"/>
                    <a:t> is the performance function, which we are trying to optimize.</a:t>
                  </a:r>
                </a:p>
              </p:txBody>
            </p:sp>
          </mc:Choice>
          <mc:Fallback xmlns="">
            <p:sp>
              <p:nvSpPr>
                <p:cNvPr id="9" name="Rounded Rectangular Callout 8"/>
                <p:cNvSpPr>
                  <a:spLocks noRot="1" noChangeAspect="1" noMove="1" noResize="1" noEditPoints="1" noAdjustHandles="1" noChangeArrowheads="1" noChangeShapeType="1" noTextEdit="1"/>
                </p:cNvSpPr>
                <p:nvPr/>
              </p:nvSpPr>
              <p:spPr>
                <a:xfrm>
                  <a:off x="0" y="1017725"/>
                  <a:ext cx="2316036" cy="847655"/>
                </a:xfrm>
                <a:prstGeom prst="wedgeRoundRectCallout">
                  <a:avLst>
                    <a:gd name="adj1" fmla="val -12372"/>
                    <a:gd name="adj2" fmla="val 93065"/>
                    <a:gd name="adj3" fmla="val 16667"/>
                  </a:avLst>
                </a:prstGeom>
                <a:blipFill>
                  <a:blip r:embed="rId4"/>
                  <a:stretch>
                    <a:fillRect/>
                  </a:stretch>
                </a:blipFill>
                <a:ln/>
              </p:spPr>
              <p:txBody>
                <a:bodyPr/>
                <a:lstStyle/>
                <a:p>
                  <a:r>
                    <a:rPr lang="en-IN">
                      <a:noFill/>
                    </a:rPr>
                    <a:t> </a:t>
                  </a:r>
                </a:p>
              </p:txBody>
            </p:sp>
          </mc:Fallback>
        </mc:AlternateContent>
      </p:grpSp>
      <p:grpSp>
        <p:nvGrpSpPr>
          <p:cNvPr id="10" name="Group 9"/>
          <p:cNvGrpSpPr/>
          <p:nvPr/>
        </p:nvGrpSpPr>
        <p:grpSpPr>
          <a:xfrm>
            <a:off x="3571591" y="2054624"/>
            <a:ext cx="2866172" cy="2089828"/>
            <a:chOff x="-1080102" y="281243"/>
            <a:chExt cx="2866172" cy="2089828"/>
          </a:xfrm>
        </p:grpSpPr>
        <p:sp>
          <p:nvSpPr>
            <p:cNvPr id="11" name="Oval 10"/>
            <p:cNvSpPr/>
            <p:nvPr/>
          </p:nvSpPr>
          <p:spPr>
            <a:xfrm>
              <a:off x="-1080102" y="281243"/>
              <a:ext cx="550136" cy="602672"/>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Rounded Rectangular Callout 11"/>
                <p:cNvSpPr/>
                <p:nvPr/>
              </p:nvSpPr>
              <p:spPr>
                <a:xfrm>
                  <a:off x="-529966" y="1523416"/>
                  <a:ext cx="2316036" cy="847655"/>
                </a:xfrm>
                <a:prstGeom prst="wedgeRoundRectCallout">
                  <a:avLst>
                    <a:gd name="adj1" fmla="val -56339"/>
                    <a:gd name="adj2" fmla="val -125135"/>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 xmlns:m="http://schemas.openxmlformats.org/officeDocument/2006/math">
                      <m:r>
                        <a:rPr lang="en-IN" sz="1100" b="0" i="1" smtClean="0">
                          <a:latin typeface="Cambria Math" panose="02040503050406030204" pitchFamily="18" charset="0"/>
                        </a:rPr>
                        <m:t>𝜃</m:t>
                      </m:r>
                      <m:r>
                        <a:rPr lang="en-IN" sz="1100" b="0" i="1" baseline="-25000" smtClean="0">
                          <a:latin typeface="Cambria Math" panose="02040503050406030204" pitchFamily="18" charset="0"/>
                        </a:rPr>
                        <m:t>𝑛</m:t>
                      </m:r>
                    </m:oMath>
                  </a14:m>
                  <a:r>
                    <a:rPr lang="en-IN" sz="1100" baseline="-25000" dirty="0"/>
                    <a:t> </a:t>
                  </a:r>
                  <a:r>
                    <a:rPr lang="en-IN" sz="1100" dirty="0"/>
                    <a:t>is the n dimensional parameter vector</a:t>
                  </a:r>
                  <a:endParaRPr lang="en-IN" sz="1100" baseline="-25000" dirty="0"/>
                </a:p>
              </p:txBody>
            </p:sp>
          </mc:Choice>
          <mc:Fallback xmlns="">
            <p:sp>
              <p:nvSpPr>
                <p:cNvPr id="12" name="Rounded Rectangular Callout 11"/>
                <p:cNvSpPr>
                  <a:spLocks noRot="1" noChangeAspect="1" noMove="1" noResize="1" noEditPoints="1" noAdjustHandles="1" noChangeArrowheads="1" noChangeShapeType="1" noTextEdit="1"/>
                </p:cNvSpPr>
                <p:nvPr/>
              </p:nvSpPr>
              <p:spPr>
                <a:xfrm>
                  <a:off x="-529966" y="1523416"/>
                  <a:ext cx="2316036" cy="847655"/>
                </a:xfrm>
                <a:prstGeom prst="wedgeRoundRectCallout">
                  <a:avLst>
                    <a:gd name="adj1" fmla="val -56339"/>
                    <a:gd name="adj2" fmla="val -125135"/>
                    <a:gd name="adj3" fmla="val 16667"/>
                  </a:avLst>
                </a:prstGeom>
                <a:blipFill>
                  <a:blip r:embed="rId5"/>
                  <a:stretch>
                    <a:fillRect/>
                  </a:stretch>
                </a:blipFill>
                <a:ln/>
              </p:spPr>
              <p:txBody>
                <a:bodyPr/>
                <a:lstStyle/>
                <a:p>
                  <a:r>
                    <a:rPr lang="en-IN">
                      <a:noFill/>
                    </a:rPr>
                    <a:t> </a:t>
                  </a:r>
                </a:p>
              </p:txBody>
            </p:sp>
          </mc:Fallback>
        </mc:AlternateContent>
      </p:grpSp>
      <p:grpSp>
        <p:nvGrpSpPr>
          <p:cNvPr id="13" name="Group 12"/>
          <p:cNvGrpSpPr/>
          <p:nvPr/>
        </p:nvGrpSpPr>
        <p:grpSpPr>
          <a:xfrm>
            <a:off x="4237786" y="595161"/>
            <a:ext cx="3234440" cy="2061195"/>
            <a:chOff x="-918404" y="1017725"/>
            <a:chExt cx="3234440" cy="2061195"/>
          </a:xfrm>
        </p:grpSpPr>
        <p:sp>
          <p:nvSpPr>
            <p:cNvPr id="14" name="Oval 13"/>
            <p:cNvSpPr/>
            <p:nvPr/>
          </p:nvSpPr>
          <p:spPr>
            <a:xfrm>
              <a:off x="-918404" y="2557743"/>
              <a:ext cx="535105" cy="521177"/>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 name="Rounded Rectangular Callout 14"/>
                <p:cNvSpPr/>
                <p:nvPr/>
              </p:nvSpPr>
              <p:spPr>
                <a:xfrm>
                  <a:off x="0" y="1017725"/>
                  <a:ext cx="2316036" cy="847655"/>
                </a:xfrm>
                <a:prstGeom prst="wedgeRoundRectCallout">
                  <a:avLst>
                    <a:gd name="adj1" fmla="val -66808"/>
                    <a:gd name="adj2" fmla="val 131474"/>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 xmlns:m="http://schemas.openxmlformats.org/officeDocument/2006/math">
                      <m:r>
                        <a:rPr lang="en-IN" sz="1100" b="0" i="1" smtClean="0">
                          <a:latin typeface="Cambria Math" panose="02040503050406030204" pitchFamily="18" charset="0"/>
                        </a:rPr>
                        <m:t>𝛼</m:t>
                      </m:r>
                      <m:r>
                        <a:rPr lang="en-IN" sz="1100" b="0" i="1" baseline="-25000" smtClean="0">
                          <a:latin typeface="Cambria Math" panose="02040503050406030204" pitchFamily="18" charset="0"/>
                        </a:rPr>
                        <m:t>𝑛</m:t>
                      </m:r>
                    </m:oMath>
                  </a14:m>
                  <a:r>
                    <a:rPr lang="en-IN" sz="1100" dirty="0"/>
                    <a:t> is the step size</a:t>
                  </a:r>
                  <a:endParaRPr lang="en-IN" sz="1100" baseline="-25000" dirty="0"/>
                </a:p>
              </p:txBody>
            </p:sp>
          </mc:Choice>
          <mc:Fallback xmlns="">
            <p:sp>
              <p:nvSpPr>
                <p:cNvPr id="15" name="Rounded Rectangular Callout 14"/>
                <p:cNvSpPr>
                  <a:spLocks noRot="1" noChangeAspect="1" noMove="1" noResize="1" noEditPoints="1" noAdjustHandles="1" noChangeArrowheads="1" noChangeShapeType="1" noTextEdit="1"/>
                </p:cNvSpPr>
                <p:nvPr/>
              </p:nvSpPr>
              <p:spPr>
                <a:xfrm>
                  <a:off x="0" y="1017725"/>
                  <a:ext cx="2316036" cy="847655"/>
                </a:xfrm>
                <a:prstGeom prst="wedgeRoundRectCallout">
                  <a:avLst>
                    <a:gd name="adj1" fmla="val -66808"/>
                    <a:gd name="adj2" fmla="val 131474"/>
                    <a:gd name="adj3" fmla="val 16667"/>
                  </a:avLst>
                </a:prstGeom>
                <a:blipFill>
                  <a:blip r:embed="rId6"/>
                  <a:stretch>
                    <a:fillRect/>
                  </a:stretch>
                </a:blipFill>
                <a:ln/>
              </p:spPr>
              <p:txBody>
                <a:bodyPr/>
                <a:lstStyle/>
                <a:p>
                  <a:r>
                    <a:rPr lang="en-IN">
                      <a:noFill/>
                    </a:rPr>
                    <a:t> </a:t>
                  </a:r>
                </a:p>
              </p:txBody>
            </p:sp>
          </mc:Fallback>
        </mc:AlternateContent>
      </p:grpSp>
      <p:grpSp>
        <p:nvGrpSpPr>
          <p:cNvPr id="16" name="Group 15"/>
          <p:cNvGrpSpPr/>
          <p:nvPr/>
        </p:nvGrpSpPr>
        <p:grpSpPr>
          <a:xfrm>
            <a:off x="4585883" y="2112639"/>
            <a:ext cx="4558117" cy="2130063"/>
            <a:chOff x="-1489364" y="1203899"/>
            <a:chExt cx="4558117" cy="2130063"/>
          </a:xfrm>
        </p:grpSpPr>
        <p:sp>
          <p:nvSpPr>
            <p:cNvPr id="17" name="Oval 16"/>
            <p:cNvSpPr/>
            <p:nvPr/>
          </p:nvSpPr>
          <p:spPr>
            <a:xfrm>
              <a:off x="-1489364" y="1203899"/>
              <a:ext cx="570308" cy="543717"/>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8" name="Rounded Rectangular Callout 17"/>
                <p:cNvSpPr/>
                <p:nvPr/>
              </p:nvSpPr>
              <p:spPr>
                <a:xfrm>
                  <a:off x="752717" y="2486307"/>
                  <a:ext cx="2316036" cy="847655"/>
                </a:xfrm>
                <a:prstGeom prst="wedgeRoundRectCallout">
                  <a:avLst>
                    <a:gd name="adj1" fmla="val -123038"/>
                    <a:gd name="adj2" fmla="val -148018"/>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 xmlns:m="http://schemas.openxmlformats.org/officeDocument/2006/math">
                      <m:r>
                        <a:rPr lang="en-IN" sz="1100" b="0" i="1" smtClean="0">
                          <a:latin typeface="Cambria Math" panose="02040503050406030204" pitchFamily="18" charset="0"/>
                        </a:rPr>
                        <m:t>𝑒</m:t>
                      </m:r>
                      <m:r>
                        <a:rPr lang="en-IN" sz="1100" b="0" i="1" baseline="-25000" smtClean="0">
                          <a:latin typeface="Cambria Math" panose="02040503050406030204" pitchFamily="18" charset="0"/>
                        </a:rPr>
                        <m:t>𝑖</m:t>
                      </m:r>
                      <m:r>
                        <a:rPr lang="en-IN" sz="1100" b="0" i="1" baseline="-25000" smtClean="0">
                          <a:latin typeface="Cambria Math" panose="02040503050406030204" pitchFamily="18" charset="0"/>
                        </a:rPr>
                        <m:t> </m:t>
                      </m:r>
                    </m:oMath>
                  </a14:m>
                  <a:r>
                    <a:rPr lang="en-IN" sz="1100" dirty="0"/>
                    <a:t>is the vector which has 1 at the </a:t>
                  </a:r>
                  <a:r>
                    <a:rPr lang="en-IN" sz="1100" dirty="0" err="1"/>
                    <a:t>i</a:t>
                  </a:r>
                  <a:r>
                    <a:rPr lang="en-IN" sz="1100" baseline="30000" dirty="0" err="1"/>
                    <a:t>th</a:t>
                  </a:r>
                  <a:r>
                    <a:rPr lang="en-IN" sz="1100" dirty="0"/>
                    <a:t> position and 0 everywhere else.</a:t>
                  </a:r>
                  <a:endParaRPr lang="en-IN" sz="1100" baseline="30000" dirty="0"/>
                </a:p>
              </p:txBody>
            </p:sp>
          </mc:Choice>
          <mc:Fallback xmlns="">
            <p:sp>
              <p:nvSpPr>
                <p:cNvPr id="18" name="Rounded Rectangular Callout 17"/>
                <p:cNvSpPr>
                  <a:spLocks noRot="1" noChangeAspect="1" noMove="1" noResize="1" noEditPoints="1" noAdjustHandles="1" noChangeArrowheads="1" noChangeShapeType="1" noTextEdit="1"/>
                </p:cNvSpPr>
                <p:nvPr/>
              </p:nvSpPr>
              <p:spPr>
                <a:xfrm>
                  <a:off x="752717" y="2486307"/>
                  <a:ext cx="2316036" cy="847655"/>
                </a:xfrm>
                <a:prstGeom prst="wedgeRoundRectCallout">
                  <a:avLst>
                    <a:gd name="adj1" fmla="val -123038"/>
                    <a:gd name="adj2" fmla="val -148018"/>
                    <a:gd name="adj3" fmla="val 16667"/>
                  </a:avLst>
                </a:prstGeom>
                <a:blipFill>
                  <a:blip r:embed="rId7"/>
                  <a:stretch>
                    <a:fillRect/>
                  </a:stretch>
                </a:blipFill>
                <a:ln/>
              </p:spPr>
              <p:txBody>
                <a:bodyPr/>
                <a:lstStyle/>
                <a:p>
                  <a:r>
                    <a:rPr lang="en-IN">
                      <a:noFill/>
                    </a:rPr>
                    <a:t> </a:t>
                  </a:r>
                </a:p>
              </p:txBody>
            </p:sp>
          </mc:Fallback>
        </mc:AlternateContent>
      </p:grpSp>
      <mc:AlternateContent xmlns:mc="http://schemas.openxmlformats.org/markup-compatibility/2006">
        <mc:Choice xmlns:a14="http://schemas.microsoft.com/office/drawing/2010/main" Requires="a14">
          <p:sp>
            <p:nvSpPr>
              <p:cNvPr id="19" name="TextBox 18"/>
              <p:cNvSpPr txBox="1"/>
              <p:nvPr/>
            </p:nvSpPr>
            <p:spPr>
              <a:xfrm>
                <a:off x="7620596" y="2384497"/>
                <a:ext cx="1367554" cy="369332"/>
              </a:xfrm>
              <a:prstGeom prst="rect">
                <a:avLst/>
              </a:prstGeom>
              <a:noFill/>
            </p:spPr>
            <p:txBody>
              <a:bodyPr wrap="square" rtlCol="0">
                <a:spAutoFit/>
              </a:bodyPr>
              <a:lstStyle/>
              <a:p>
                <a:r>
                  <a:rPr lang="en-IN" dirty="0"/>
                  <a:t>+ </a:t>
                </a:r>
                <a14:m>
                  <m:oMath xmlns:m="http://schemas.openxmlformats.org/officeDocument/2006/math">
                    <m:r>
                      <a:rPr lang="en-IN" i="1" dirty="0" smtClean="0">
                        <a:latin typeface="Cambria Math" panose="02040503050406030204" pitchFamily="18" charset="0"/>
                      </a:rPr>
                      <m:t>𝑛𝑜𝑖𝑠𝑒</m:t>
                    </m:r>
                  </m:oMath>
                </a14:m>
                <a:endParaRPr lang="en-IN" dirty="0"/>
              </a:p>
            </p:txBody>
          </p:sp>
        </mc:Choice>
        <mc:Fallback>
          <p:sp>
            <p:nvSpPr>
              <p:cNvPr id="19" name="TextBox 18"/>
              <p:cNvSpPr txBox="1">
                <a:spLocks noRot="1" noChangeAspect="1" noMove="1" noResize="1" noEditPoints="1" noAdjustHandles="1" noChangeArrowheads="1" noChangeShapeType="1" noTextEdit="1"/>
              </p:cNvSpPr>
              <p:nvPr/>
            </p:nvSpPr>
            <p:spPr>
              <a:xfrm>
                <a:off x="7620596" y="2384497"/>
                <a:ext cx="1367554" cy="369332"/>
              </a:xfrm>
              <a:prstGeom prst="rect">
                <a:avLst/>
              </a:prstGeom>
              <a:blipFill>
                <a:blip r:embed="rId8"/>
                <a:stretch>
                  <a:fillRect l="-3571" t="-8197" b="-24590"/>
                </a:stretch>
              </a:blipFill>
            </p:spPr>
            <p:txBody>
              <a:bodyPr/>
              <a:lstStyle/>
              <a:p>
                <a:r>
                  <a:rPr lang="en-IN">
                    <a:noFill/>
                  </a:rPr>
                  <a:t> </a:t>
                </a:r>
              </a:p>
            </p:txBody>
          </p:sp>
        </mc:Fallback>
      </mc:AlternateContent>
    </p:spTree>
    <p:extLst>
      <p:ext uri="{BB962C8B-B14F-4D97-AF65-F5344CB8AC3E}">
        <p14:creationId xmlns:p14="http://schemas.microsoft.com/office/powerpoint/2010/main" val="311412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SPSA: </a:t>
            </a:r>
            <a:r>
              <a:rPr lang="en" sz="1400" dirty="0"/>
              <a:t>Simultaneous Pertubation Stochastic Approximation</a:t>
            </a:r>
            <a:endParaRPr lang="en" dirty="0"/>
          </a:p>
        </p:txBody>
      </p:sp>
      <p:sp>
        <p:nvSpPr>
          <p:cNvPr id="93" name="Shape 93"/>
          <p:cNvSpPr txBox="1"/>
          <p:nvPr/>
        </p:nvSpPr>
        <p:spPr>
          <a:xfrm>
            <a:off x="5366700" y="4608575"/>
            <a:ext cx="3465600" cy="351000"/>
          </a:xfrm>
          <a:prstGeom prst="rect">
            <a:avLst/>
          </a:prstGeom>
          <a:noFill/>
          <a:ln>
            <a:noFill/>
          </a:ln>
        </p:spPr>
        <p:txBody>
          <a:bodyPr lIns="91425" tIns="91425" rIns="91425" bIns="91425" anchor="t" anchorCtr="0">
            <a:noAutofit/>
          </a:bodyPr>
          <a:lstStyle/>
          <a:p>
            <a:pPr lvl="0" rtl="0">
              <a:spcBef>
                <a:spcPts val="0"/>
              </a:spcBef>
              <a:buNone/>
            </a:pPr>
            <a:r>
              <a:rPr lang="en" sz="1200" dirty="0">
                <a:solidFill>
                  <a:srgbClr val="FFFFFF"/>
                </a:solidFill>
              </a:rPr>
              <a:t>SPSA “walk” from Initial guess to Optimal value.</a:t>
            </a:r>
          </a:p>
        </p:txBody>
      </p:sp>
      <p:sp>
        <p:nvSpPr>
          <p:cNvPr id="95" name="Shape 95"/>
          <p:cNvSpPr txBox="1"/>
          <p:nvPr/>
        </p:nvSpPr>
        <p:spPr>
          <a:xfrm>
            <a:off x="440299" y="1017725"/>
            <a:ext cx="8392001" cy="1311438"/>
          </a:xfrm>
          <a:prstGeom prst="rect">
            <a:avLst/>
          </a:prstGeom>
          <a:noFill/>
          <a:ln>
            <a:noFill/>
          </a:ln>
        </p:spPr>
        <p:txBody>
          <a:bodyPr lIns="91425" tIns="91425" rIns="91425" bIns="91425" anchor="t" anchorCtr="0">
            <a:noAutofit/>
          </a:bodyPr>
          <a:lstStyle/>
          <a:p>
            <a:pPr marL="179388" lvl="0" indent="-179388">
              <a:spcBef>
                <a:spcPts val="0"/>
              </a:spcBef>
              <a:buFont typeface="Arial" panose="020B0604020202020204" pitchFamily="34" charset="0"/>
              <a:buChar char="•"/>
            </a:pPr>
            <a:r>
              <a:rPr lang="en" sz="2000" dirty="0"/>
              <a:t>Gradient Estimation</a:t>
            </a:r>
          </a:p>
          <a:p>
            <a:pPr marL="269875" lvl="1" indent="-179388">
              <a:buFont typeface="Arial" panose="020B0604020202020204" pitchFamily="34" charset="0"/>
              <a:buChar char="•"/>
            </a:pPr>
            <a:r>
              <a:rPr lang="en" sz="1600" dirty="0"/>
              <a:t>In uses the direct noisy, measurement from the system to estimate the gradient of the performance vector of the system.</a:t>
            </a:r>
          </a:p>
        </p:txBody>
      </p:sp>
      <p:sp>
        <p:nvSpPr>
          <p:cNvPr id="4" name="TextBox 3"/>
          <p:cNvSpPr txBox="1"/>
          <p:nvPr/>
        </p:nvSpPr>
        <p:spPr>
          <a:xfrm>
            <a:off x="4114800" y="2115801"/>
            <a:ext cx="65" cy="215444"/>
          </a:xfrm>
          <a:prstGeom prst="rect">
            <a:avLst/>
          </a:prstGeom>
          <a:noFill/>
        </p:spPr>
        <p:txBody>
          <a:bodyPr wrap="none" lIns="0" tIns="0" rIns="0" bIns="0" rtlCol="0">
            <a:spAutoFit/>
          </a:bodyPr>
          <a:lstStyle/>
          <a:p>
            <a:endParaRPr lang="en-IN" dirty="0"/>
          </a:p>
        </p:txBody>
      </p:sp>
      <mc:AlternateContent xmlns:mc="http://schemas.openxmlformats.org/markup-compatibility/2006">
        <mc:Choice xmlns:a14="http://schemas.microsoft.com/office/drawing/2010/main" Requires="a14">
          <p:sp>
            <p:nvSpPr>
              <p:cNvPr id="41" name="Shape 95"/>
              <p:cNvSpPr txBox="1"/>
              <p:nvPr/>
            </p:nvSpPr>
            <p:spPr>
              <a:xfrm>
                <a:off x="598453" y="3332238"/>
                <a:ext cx="8060637" cy="1725966"/>
              </a:xfrm>
              <a:prstGeom prst="rect">
                <a:avLst/>
              </a:prstGeom>
              <a:noFill/>
              <a:ln>
                <a:noFill/>
              </a:ln>
            </p:spPr>
            <p:txBody>
              <a:bodyPr lIns="91425" tIns="91425" rIns="91425" bIns="91425" anchor="t" anchorCtr="0">
                <a:noAutofit/>
              </a:bodyPr>
              <a:lstStyle/>
              <a:p>
                <a:pPr marL="179388" lvl="0" indent="-179388">
                  <a:spcBef>
                    <a:spcPts val="0"/>
                  </a:spcBef>
                  <a:buFont typeface="Arial" panose="020B0604020202020204" pitchFamily="34" charset="0"/>
                  <a:buChar char="•"/>
                </a:pPr>
                <a:r>
                  <a:rPr lang="en" sz="1600" dirty="0"/>
                  <a:t>It uses a perturbation vector </a:t>
                </a:r>
                <a14:m>
                  <m:oMath xmlns:m="http://schemas.openxmlformats.org/officeDocument/2006/math">
                    <m:r>
                      <m:rPr>
                        <m:sty m:val="p"/>
                      </m:rPr>
                      <a:rPr lang="en-IN" sz="1600" b="0" i="1" smtClean="0">
                        <a:latin typeface="Cambria Math" panose="02040503050406030204" pitchFamily="18" charset="0"/>
                      </a:rPr>
                      <m:t>Δ</m:t>
                    </m:r>
                  </m:oMath>
                </a14:m>
                <a:r>
                  <a:rPr lang="en-IN" sz="1600" b="0" baseline="-25000" dirty="0"/>
                  <a:t>n </a:t>
                </a:r>
                <a:r>
                  <a:rPr lang="en-IN" sz="1600" dirty="0"/>
                  <a:t> in which every element has mean zero, symmetric, independent random variable and finite inverse moment.</a:t>
                </a:r>
              </a:p>
              <a:p>
                <a:pPr marL="179388" lvl="0" indent="-179388">
                  <a:spcBef>
                    <a:spcPts val="0"/>
                  </a:spcBef>
                  <a:buFont typeface="Arial" panose="020B0604020202020204" pitchFamily="34" charset="0"/>
                  <a:buChar char="•"/>
                </a:pPr>
                <a:r>
                  <a:rPr lang="en-IN" sz="1600" dirty="0"/>
                  <a:t>A popular choice is using Bernoulli distribution for the vector, where elements are </a:t>
                </a:r>
                <a14:m>
                  <m:oMath xmlns:m="http://schemas.openxmlformats.org/officeDocument/2006/math">
                    <m:r>
                      <a:rPr lang="en-IN" sz="1600" b="0" i="1" smtClean="0">
                        <a:latin typeface="Cambria Math" panose="02040503050406030204" pitchFamily="18" charset="0"/>
                      </a:rPr>
                      <m:t>±1</m:t>
                    </m:r>
                  </m:oMath>
                </a14:m>
                <a:r>
                  <a:rPr lang="en" sz="1600" dirty="0"/>
                  <a:t> with probability </a:t>
                </a:r>
                <a14:m>
                  <m:oMath xmlns:m="http://schemas.openxmlformats.org/officeDocument/2006/math">
                    <m:r>
                      <a:rPr lang="en-IN" sz="1600" b="0" i="1" smtClean="0">
                        <a:latin typeface="Cambria Math" panose="02040503050406030204" pitchFamily="18" charset="0"/>
                      </a:rPr>
                      <m:t>1/2.</m:t>
                    </m:r>
                  </m:oMath>
                </a14:m>
                <a:endParaRPr lang="en-IN" sz="1600" b="0" dirty="0"/>
              </a:p>
              <a:p>
                <a:pPr marL="179388" lvl="0" indent="-179388">
                  <a:spcBef>
                    <a:spcPts val="0"/>
                  </a:spcBef>
                  <a:buFont typeface="Arial" panose="020B0604020202020204" pitchFamily="34" charset="0"/>
                  <a:buChar char="•"/>
                </a:pPr>
                <a:r>
                  <a:rPr lang="en-IN" sz="1600" b="0" dirty="0"/>
                  <a:t>It need only two observations to estimate the gradient.</a:t>
                </a:r>
              </a:p>
            </p:txBody>
          </p:sp>
        </mc:Choice>
        <mc:Fallback>
          <p:sp>
            <p:nvSpPr>
              <p:cNvPr id="41" name="Shape 95"/>
              <p:cNvSpPr txBox="1">
                <a:spLocks noRot="1" noChangeAspect="1" noMove="1" noResize="1" noEditPoints="1" noAdjustHandles="1" noChangeArrowheads="1" noChangeShapeType="1" noTextEdit="1"/>
              </p:cNvSpPr>
              <p:nvPr/>
            </p:nvSpPr>
            <p:spPr>
              <a:xfrm>
                <a:off x="598453" y="3332238"/>
                <a:ext cx="8060637" cy="1725966"/>
              </a:xfrm>
              <a:prstGeom prst="rect">
                <a:avLst/>
              </a:prstGeom>
              <a:blipFill>
                <a:blip r:embed="rId3"/>
                <a:stretch>
                  <a:fillRect l="-303"/>
                </a:stretch>
              </a:blipFill>
              <a:ln>
                <a:no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5" name="Rectangle 44"/>
              <p:cNvSpPr/>
              <p:nvPr/>
            </p:nvSpPr>
            <p:spPr>
              <a:xfrm>
                <a:off x="833935" y="1978662"/>
                <a:ext cx="7825155" cy="1530612"/>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IN" sz="2800" i="1" dirty="0" smtClean="0">
                              <a:latin typeface="Cambria Math" panose="02040503050406030204" pitchFamily="18" charset="0"/>
                            </a:rPr>
                          </m:ctrlPr>
                        </m:sSubPr>
                        <m:e>
                          <m:acc>
                            <m:accPr>
                              <m:chr m:val="̂"/>
                              <m:ctrlPr>
                                <a:rPr lang="en-IN" sz="2800" i="1" dirty="0">
                                  <a:latin typeface="Cambria Math" panose="02040503050406030204" pitchFamily="18" charset="0"/>
                                </a:rPr>
                              </m:ctrlPr>
                            </m:accPr>
                            <m:e>
                              <m:r>
                                <a:rPr lang="en-IN" sz="2800" i="1" dirty="0">
                                  <a:latin typeface="Cambria Math" panose="02040503050406030204" pitchFamily="18" charset="0"/>
                                </a:rPr>
                                <m:t>𝑔</m:t>
                              </m:r>
                            </m:e>
                          </m:acc>
                        </m:e>
                        <m:sub>
                          <m:r>
                            <a:rPr lang="en-IN" sz="2800" i="1" dirty="0">
                              <a:latin typeface="Cambria Math" panose="02040503050406030204" pitchFamily="18" charset="0"/>
                            </a:rPr>
                            <m:t>𝑛</m:t>
                          </m:r>
                        </m:sub>
                      </m:sSub>
                      <m:d>
                        <m:dPr>
                          <m:ctrlPr>
                            <a:rPr lang="en-IN" sz="2800" i="1" dirty="0">
                              <a:latin typeface="Cambria Math" panose="02040503050406030204" pitchFamily="18" charset="0"/>
                            </a:rPr>
                          </m:ctrlPr>
                        </m:d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𝜃</m:t>
                              </m:r>
                            </m:e>
                            <m:sub>
                              <m:r>
                                <a:rPr lang="en-IN" sz="2800" i="1" dirty="0">
                                  <a:latin typeface="Cambria Math" panose="02040503050406030204" pitchFamily="18" charset="0"/>
                                </a:rPr>
                                <m:t>𝑛</m:t>
                              </m:r>
                            </m:sub>
                          </m:sSub>
                        </m:e>
                      </m:d>
                      <m:r>
                        <a:rPr lang="en-IN" sz="2800" dirty="0">
                          <a:latin typeface="Cambria Math" panose="02040503050406030204" pitchFamily="18" charset="0"/>
                        </a:rPr>
                        <m:t>=</m:t>
                      </m:r>
                      <m:d>
                        <m:dPr>
                          <m:begChr m:val="["/>
                          <m:endChr m:val="]"/>
                          <m:ctrlPr>
                            <a:rPr lang="en-IN" sz="2800" b="0" i="1" dirty="0" smtClean="0">
                              <a:latin typeface="Cambria Math" panose="02040503050406030204" pitchFamily="18" charset="0"/>
                            </a:rPr>
                          </m:ctrlPr>
                        </m:dPr>
                        <m:e>
                          <m:f>
                            <m:fPr>
                              <m:ctrlPr>
                                <a:rPr lang="en-IN" sz="2800" i="1" dirty="0">
                                  <a:latin typeface="Cambria Math" panose="02040503050406030204" pitchFamily="18" charset="0"/>
                                </a:rPr>
                              </m:ctrlPr>
                            </m:fPr>
                            <m:num>
                              <m:r>
                                <a:rPr lang="en-IN" sz="2800" i="1" dirty="0">
                                  <a:latin typeface="Cambria Math" panose="02040503050406030204" pitchFamily="18" charset="0"/>
                                </a:rPr>
                                <m:t>𝑓</m:t>
                              </m:r>
                              <m:d>
                                <m:dPr>
                                  <m:ctrlPr>
                                    <a:rPr lang="en-IN" sz="2800" i="1" dirty="0">
                                      <a:latin typeface="Cambria Math" panose="02040503050406030204" pitchFamily="18" charset="0"/>
                                    </a:rPr>
                                  </m:ctrlPr>
                                </m:d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𝜃</m:t>
                                      </m:r>
                                    </m:e>
                                    <m:sub>
                                      <m:r>
                                        <a:rPr lang="en-IN" sz="2800" i="1" dirty="0">
                                          <a:latin typeface="Cambria Math" panose="02040503050406030204" pitchFamily="18" charset="0"/>
                                        </a:rPr>
                                        <m:t>𝑛</m:t>
                                      </m:r>
                                    </m:sub>
                                  </m:sSub>
                                  <m:r>
                                    <a:rPr lang="en-IN" sz="2800" dirty="0">
                                      <a:latin typeface="Cambria Math" panose="02040503050406030204" pitchFamily="18" charset="0"/>
                                    </a:rPr>
                                    <m:t>+</m:t>
                                  </m:r>
                                  <m:r>
                                    <m:rPr>
                                      <m:sty m:val="p"/>
                                    </m:rPr>
                                    <a:rPr lang="el-GR" sz="2800" i="1" dirty="0">
                                      <a:latin typeface="Cambria Math" panose="02040503050406030204" pitchFamily="18" charset="0"/>
                                    </a:rPr>
                                    <m:t>α</m:t>
                                  </m:r>
                                  <m:r>
                                    <a:rPr lang="en-IN" sz="2800" i="1" baseline="-25000" dirty="0">
                                      <a:latin typeface="Cambria Math" panose="02040503050406030204" pitchFamily="18" charset="0"/>
                                    </a:rPr>
                                    <m:t>𝑛</m:t>
                                  </m:r>
                                  <m:sSub>
                                    <m:sSubPr>
                                      <m:ctrlPr>
                                        <a:rPr lang="en-IN" sz="2800" i="1" dirty="0">
                                          <a:latin typeface="Cambria Math" panose="02040503050406030204" pitchFamily="18" charset="0"/>
                                        </a:rPr>
                                      </m:ctrlPr>
                                    </m:sSubPr>
                                    <m:e>
                                      <m:r>
                                        <m:rPr>
                                          <m:sty m:val="p"/>
                                        </m:rPr>
                                        <a:rPr lang="en-IN" sz="2800" b="0" i="0" dirty="0" smtClean="0">
                                          <a:latin typeface="Cambria Math" panose="02040503050406030204" pitchFamily="18" charset="0"/>
                                        </a:rPr>
                                        <m:t>Δ</m:t>
                                      </m:r>
                                    </m:e>
                                    <m:sub>
                                      <m:r>
                                        <a:rPr lang="en-IN" sz="2800" b="0" i="1" dirty="0" smtClean="0">
                                          <a:latin typeface="Cambria Math" panose="02040503050406030204" pitchFamily="18" charset="0"/>
                                        </a:rPr>
                                        <m:t>𝑛</m:t>
                                      </m:r>
                                    </m:sub>
                                  </m:sSub>
                                </m:e>
                              </m:d>
                              <m:r>
                                <a:rPr lang="en-IN" sz="2800" dirty="0">
                                  <a:latin typeface="Cambria Math" panose="02040503050406030204" pitchFamily="18" charset="0"/>
                                </a:rPr>
                                <m:t>−</m:t>
                              </m:r>
                              <m:r>
                                <a:rPr lang="en-IN" sz="2800" i="1" dirty="0">
                                  <a:latin typeface="Cambria Math" panose="02040503050406030204" pitchFamily="18" charset="0"/>
                                </a:rPr>
                                <m:t>𝑓</m:t>
                              </m:r>
                              <m:d>
                                <m:dPr>
                                  <m:ctrlPr>
                                    <a:rPr lang="en-IN" sz="2800" i="1" dirty="0">
                                      <a:latin typeface="Cambria Math" panose="02040503050406030204" pitchFamily="18" charset="0"/>
                                    </a:rPr>
                                  </m:ctrlPr>
                                </m:dPr>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𝜃</m:t>
                                      </m:r>
                                    </m:e>
                                    <m:sub>
                                      <m:r>
                                        <a:rPr lang="en-IN" sz="2800" i="1" dirty="0">
                                          <a:latin typeface="Cambria Math" panose="02040503050406030204" pitchFamily="18" charset="0"/>
                                        </a:rPr>
                                        <m:t>𝑛</m:t>
                                      </m:r>
                                    </m:sub>
                                  </m:sSub>
                                  <m:r>
                                    <a:rPr lang="en-IN" sz="2800" i="1" dirty="0">
                                      <a:latin typeface="Cambria Math" panose="02040503050406030204" pitchFamily="18" charset="0"/>
                                    </a:rPr>
                                    <m:t>−</m:t>
                                  </m:r>
                                  <m:r>
                                    <m:rPr>
                                      <m:sty m:val="p"/>
                                    </m:rPr>
                                    <a:rPr lang="el-GR" sz="2800" i="1" dirty="0">
                                      <a:latin typeface="Cambria Math" panose="02040503050406030204" pitchFamily="18" charset="0"/>
                                    </a:rPr>
                                    <m:t>α</m:t>
                                  </m:r>
                                  <m:r>
                                    <a:rPr lang="en-IN" sz="2800" i="1" baseline="-25000" dirty="0">
                                      <a:latin typeface="Cambria Math" panose="02040503050406030204" pitchFamily="18" charset="0"/>
                                    </a:rPr>
                                    <m:t>𝑛</m:t>
                                  </m:r>
                                  <m:r>
                                    <m:rPr>
                                      <m:sty m:val="p"/>
                                    </m:rPr>
                                    <a:rPr lang="en-IN" sz="2800" dirty="0">
                                      <a:latin typeface="Cambria Math" panose="02040503050406030204" pitchFamily="18" charset="0"/>
                                    </a:rPr>
                                    <m:t>Δ</m:t>
                                  </m:r>
                                  <m:r>
                                    <a:rPr lang="en-IN" sz="2800" b="0" i="1" baseline="-25000" dirty="0" smtClean="0">
                                      <a:latin typeface="Cambria Math" panose="02040503050406030204" pitchFamily="18" charset="0"/>
                                    </a:rPr>
                                    <m:t>𝑛</m:t>
                                  </m:r>
                                </m:e>
                              </m:d>
                            </m:num>
                            <m:den>
                              <m:r>
                                <a:rPr lang="en-IN" sz="2800" dirty="0">
                                  <a:latin typeface="Cambria Math" panose="02040503050406030204" pitchFamily="18" charset="0"/>
                                </a:rPr>
                                <m:t>2</m:t>
                              </m:r>
                              <m:r>
                                <a:rPr lang="en-IN" sz="2800" i="1" dirty="0">
                                  <a:latin typeface="Cambria Math" panose="02040503050406030204" pitchFamily="18" charset="0"/>
                                </a:rPr>
                                <m:t>𝛼</m:t>
                              </m:r>
                              <m:r>
                                <a:rPr lang="en-IN" sz="2800" b="0" i="1" baseline="-25000" dirty="0" smtClean="0">
                                  <a:latin typeface="Cambria Math" panose="02040503050406030204" pitchFamily="18" charset="0"/>
                                </a:rPr>
                                <m:t>𝑛</m:t>
                              </m:r>
                              <m:r>
                                <m:rPr>
                                  <m:sty m:val="p"/>
                                </m:rPr>
                                <a:rPr lang="en-IN" sz="3200" dirty="0">
                                  <a:latin typeface="Cambria Math" panose="02040503050406030204" pitchFamily="18" charset="0"/>
                                </a:rPr>
                                <m:t>Δ</m:t>
                              </m:r>
                              <m:r>
                                <m:rPr>
                                  <m:nor/>
                                </m:rPr>
                                <a:rPr lang="en-IN" sz="2800" baseline="-25000" dirty="0"/>
                                <m:t>n</m:t>
                              </m:r>
                            </m:den>
                          </m:f>
                        </m:e>
                      </m:d>
                      <m:r>
                        <a:rPr lang="en-IN" sz="2800" b="0" i="1" dirty="0" smtClean="0">
                          <a:latin typeface="Cambria Math" panose="02040503050406030204" pitchFamily="18" charset="0"/>
                        </a:rPr>
                        <m:t>+</m:t>
                      </m:r>
                      <m:r>
                        <a:rPr lang="en-IN" sz="2800" b="0" i="1" dirty="0" smtClean="0">
                          <a:latin typeface="Cambria Math" panose="02040503050406030204" pitchFamily="18" charset="0"/>
                        </a:rPr>
                        <m:t>𝑛𝑜𝑖𝑠𝑒</m:t>
                      </m:r>
                    </m:oMath>
                  </m:oMathPara>
                </a14:m>
                <a:endParaRPr lang="en-IN" sz="2400" baseline="30000" dirty="0"/>
              </a:p>
            </p:txBody>
          </p:sp>
        </mc:Choice>
        <mc:Fallback>
          <p:sp>
            <p:nvSpPr>
              <p:cNvPr id="45" name="Rectangle 44"/>
              <p:cNvSpPr>
                <a:spLocks noRot="1" noChangeAspect="1" noMove="1" noResize="1" noEditPoints="1" noAdjustHandles="1" noChangeArrowheads="1" noChangeShapeType="1" noTextEdit="1"/>
              </p:cNvSpPr>
              <p:nvPr/>
            </p:nvSpPr>
            <p:spPr>
              <a:xfrm>
                <a:off x="833935" y="1978662"/>
                <a:ext cx="7825155" cy="1530612"/>
              </a:xfrm>
              <a:prstGeom prst="rect">
                <a:avLst/>
              </a:prstGeom>
              <a:blipFill>
                <a:blip r:embed="rId4"/>
                <a:stretch>
                  <a:fillRect/>
                </a:stretch>
              </a:blipFill>
            </p:spPr>
            <p:txBody>
              <a:bodyPr/>
              <a:lstStyle/>
              <a:p>
                <a:r>
                  <a:rPr lang="en-IN">
                    <a:noFill/>
                  </a:rPr>
                  <a:t> </a:t>
                </a:r>
              </a:p>
            </p:txBody>
          </p:sp>
        </mc:Fallback>
      </mc:AlternateContent>
      <p:grpSp>
        <p:nvGrpSpPr>
          <p:cNvPr id="10" name="Group 9"/>
          <p:cNvGrpSpPr/>
          <p:nvPr/>
        </p:nvGrpSpPr>
        <p:grpSpPr>
          <a:xfrm>
            <a:off x="4045527" y="893238"/>
            <a:ext cx="3050327" cy="2008625"/>
            <a:chOff x="-734291" y="1017725"/>
            <a:chExt cx="3050327" cy="2008625"/>
          </a:xfrm>
        </p:grpSpPr>
        <p:sp>
          <p:nvSpPr>
            <p:cNvPr id="11" name="Oval 10"/>
            <p:cNvSpPr/>
            <p:nvPr/>
          </p:nvSpPr>
          <p:spPr>
            <a:xfrm flipH="1">
              <a:off x="-734291" y="2382777"/>
              <a:ext cx="561109" cy="643573"/>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Rounded Rectangular Callout 11"/>
                <p:cNvSpPr/>
                <p:nvPr/>
              </p:nvSpPr>
              <p:spPr>
                <a:xfrm>
                  <a:off x="0" y="1017725"/>
                  <a:ext cx="2316036" cy="847655"/>
                </a:xfrm>
                <a:prstGeom prst="wedgeRoundRectCallout">
                  <a:avLst>
                    <a:gd name="adj1" fmla="val -56639"/>
                    <a:gd name="adj2" fmla="val 128205"/>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200" dirty="0"/>
                    <a:t>Here, </a:t>
                  </a:r>
                  <a14:m>
                    <m:oMath xmlns:m="http://schemas.openxmlformats.org/officeDocument/2006/math">
                      <m:r>
                        <a:rPr lang="en-IN" sz="1200" b="0" i="1" smtClean="0">
                          <a:latin typeface="Cambria Math" panose="02040503050406030204" pitchFamily="18" charset="0"/>
                        </a:rPr>
                        <m:t>𝑒</m:t>
                      </m:r>
                    </m:oMath>
                  </a14:m>
                  <a:r>
                    <a:rPr lang="en-IN" sz="1100" dirty="0"/>
                    <a:t> vector is replaced by the perturbation vector </a:t>
                  </a:r>
                  <a14:m>
                    <m:oMath xmlns:m="http://schemas.openxmlformats.org/officeDocument/2006/math">
                      <m:r>
                        <m:rPr>
                          <m:sty m:val="p"/>
                        </m:rPr>
                        <a:rPr lang="en-IN" sz="1100" b="0" i="0" smtClean="0">
                          <a:latin typeface="Cambria Math" panose="02040503050406030204" pitchFamily="18" charset="0"/>
                        </a:rPr>
                        <m:t>Δ</m:t>
                      </m:r>
                      <m:r>
                        <a:rPr lang="en-IN" sz="1100" b="0" i="1" smtClean="0">
                          <a:latin typeface="Cambria Math" panose="02040503050406030204" pitchFamily="18" charset="0"/>
                        </a:rPr>
                        <m:t>.</m:t>
                      </m:r>
                    </m:oMath>
                  </a14:m>
                  <a:endParaRPr lang="en-IN" sz="1100" dirty="0"/>
                </a:p>
              </p:txBody>
            </p:sp>
          </mc:Choice>
          <mc:Fallback xmlns="">
            <p:sp>
              <p:nvSpPr>
                <p:cNvPr id="12" name="Rounded Rectangular Callout 11"/>
                <p:cNvSpPr>
                  <a:spLocks noRot="1" noChangeAspect="1" noMove="1" noResize="1" noEditPoints="1" noAdjustHandles="1" noChangeArrowheads="1" noChangeShapeType="1" noTextEdit="1"/>
                </p:cNvSpPr>
                <p:nvPr/>
              </p:nvSpPr>
              <p:spPr>
                <a:xfrm>
                  <a:off x="0" y="1017725"/>
                  <a:ext cx="2316036" cy="847655"/>
                </a:xfrm>
                <a:prstGeom prst="wedgeRoundRectCallout">
                  <a:avLst>
                    <a:gd name="adj1" fmla="val -56639"/>
                    <a:gd name="adj2" fmla="val 128205"/>
                    <a:gd name="adj3" fmla="val 16667"/>
                  </a:avLst>
                </a:prstGeom>
                <a:blipFill>
                  <a:blip r:embed="rId5"/>
                  <a:stretch>
                    <a:fillRect/>
                  </a:stretch>
                </a:blipFill>
                <a:ln/>
              </p:spPr>
              <p:txBody>
                <a:bodyPr/>
                <a:lstStyle/>
                <a:p>
                  <a:r>
                    <a:rPr lang="en-IN">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5536</TotalTime>
  <Words>2142</Words>
  <Application>Microsoft Office PowerPoint</Application>
  <PresentationFormat>On-screen Show (16:9)</PresentationFormat>
  <Paragraphs>277</Paragraphs>
  <Slides>24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Average</vt:lpstr>
      <vt:lpstr>Calibri Light</vt:lpstr>
      <vt:lpstr>Goudy Old Style</vt:lpstr>
      <vt:lpstr>Cambria Math</vt:lpstr>
      <vt:lpstr>Calibri</vt:lpstr>
      <vt:lpstr>Arial</vt:lpstr>
      <vt:lpstr>Office Theme</vt:lpstr>
      <vt:lpstr>Scalable Performance Tuning of Hadoop MapReduce: A Noisy Gradient Approach</vt:lpstr>
      <vt:lpstr>Big Data Processing</vt:lpstr>
      <vt:lpstr>Hadoop brief overview</vt:lpstr>
      <vt:lpstr>Hadoop Internals: Parameters</vt:lpstr>
      <vt:lpstr>Hadoop Performance</vt:lpstr>
      <vt:lpstr>Why manual tuning is not possible.</vt:lpstr>
      <vt:lpstr>Gradient Descent like algorithm</vt:lpstr>
      <vt:lpstr>Gradient of partial derivative</vt:lpstr>
      <vt:lpstr>SPSA: Simultaneous Pertubation Stochastic Approximation</vt:lpstr>
      <vt:lpstr>SPSA Working</vt:lpstr>
      <vt:lpstr>SPSA with Hadoop</vt:lpstr>
      <vt:lpstr>Subset of Data</vt:lpstr>
      <vt:lpstr>Experiments</vt:lpstr>
      <vt:lpstr>SPSA Training</vt:lpstr>
      <vt:lpstr>Results: Starfish</vt:lpstr>
      <vt:lpstr>Results: PPABS Profiling and Performance Analysis-based System </vt:lpstr>
      <vt:lpstr>Results: Hive</vt:lpstr>
      <vt:lpstr>Change in Cluster Configuration</vt:lpstr>
      <vt:lpstr>Scaling up or down the cluster</vt:lpstr>
      <vt:lpstr>Results: Cluster Change</vt:lpstr>
      <vt:lpstr>Results Discussion</vt:lpstr>
      <vt:lpstr>Future Work</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Performance Tuning of Hadoop MapReduce: A Noisy Gradient Approach</dc:title>
  <dc:creator>Sandeep Kumar</dc:creator>
  <cp:lastModifiedBy>Sandeep Kumar</cp:lastModifiedBy>
  <cp:revision>77</cp:revision>
  <dcterms:modified xsi:type="dcterms:W3CDTF">2017-06-21T05:08:24Z</dcterms:modified>
</cp:coreProperties>
</file>