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af43f3a2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af43f3a2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b21086f2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b21086f2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af43f3a2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af43f3a2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b21086f2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b21086f2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b21086f2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3b21086f2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b21086f2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b21086f2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b21086f2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b21086f2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b21086f2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b21086f2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b21086f2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b21086f2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b21086f2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b21086f2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b21086f2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b21086f2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b21086f2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b21086f2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b21086f2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b21086f2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vestopedia.com/terms/b/backtesting.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nvestopedia.com/terms/f/flash-crash.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blog.quantinsti.com/market-making/" TargetMode="External"/><Relationship Id="rId4" Type="http://schemas.openxmlformats.org/officeDocument/2006/relationships/hyperlink" Target="https://quantra.quantinsti.com/course/momentum-trading-strategies" TargetMode="External"/><Relationship Id="rId5" Type="http://schemas.openxmlformats.org/officeDocument/2006/relationships/hyperlink" Target="https://quantra.quantinsti.com/course/introduction-to-machine-learning-for-trad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85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Algorithmic Trading using Machine Learning</a:t>
            </a:r>
            <a:endParaRPr/>
          </a:p>
        </p:txBody>
      </p:sp>
      <p:sp>
        <p:nvSpPr>
          <p:cNvPr id="135" name="Google Shape;135;p13"/>
          <p:cNvSpPr txBox="1"/>
          <p:nvPr>
            <p:ph idx="1" type="subTitle"/>
          </p:nvPr>
        </p:nvSpPr>
        <p:spPr>
          <a:xfrm>
            <a:off x="5404300" y="3924925"/>
            <a:ext cx="2887500" cy="506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Krishil Gandhi (U20EC013) &amp;   Kaushal Sheth(U20EC048)</a:t>
            </a:r>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Backtesting </a:t>
            </a:r>
            <a:endParaRPr/>
          </a:p>
        </p:txBody>
      </p:sp>
      <p:sp>
        <p:nvSpPr>
          <p:cNvPr id="201" name="Google Shape;201;p22"/>
          <p:cNvSpPr txBox="1"/>
          <p:nvPr>
            <p:ph idx="1" type="body"/>
          </p:nvPr>
        </p:nvSpPr>
        <p:spPr>
          <a:xfrm>
            <a:off x="1297500" y="1194275"/>
            <a:ext cx="7038900" cy="328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Backtesting of predicted dataset is done by using zipline</a:t>
            </a:r>
            <a:endParaRPr/>
          </a:p>
          <a:p>
            <a:pPr indent="0" lvl="0" marL="457200" rtl="0" algn="l">
              <a:spcBef>
                <a:spcPts val="1200"/>
              </a:spcBef>
              <a:spcAft>
                <a:spcPts val="1200"/>
              </a:spcAft>
              <a:buNone/>
            </a:pPr>
            <a:r>
              <a:t/>
            </a:r>
            <a:endParaRPr/>
          </a:p>
        </p:txBody>
      </p:sp>
      <p:pic>
        <p:nvPicPr>
          <p:cNvPr id="202" name="Google Shape;202;p22"/>
          <p:cNvPicPr preferRelativeResize="0"/>
          <p:nvPr/>
        </p:nvPicPr>
        <p:blipFill>
          <a:blip r:embed="rId3">
            <a:alphaModFix/>
          </a:blip>
          <a:stretch>
            <a:fillRect/>
          </a:stretch>
        </p:blipFill>
        <p:spPr>
          <a:xfrm>
            <a:off x="1078375" y="1763475"/>
            <a:ext cx="6799350" cy="2918450"/>
          </a:xfrm>
          <a:prstGeom prst="rect">
            <a:avLst/>
          </a:prstGeom>
          <a:noFill/>
          <a:ln>
            <a:noFill/>
          </a:ln>
        </p:spPr>
      </p:pic>
      <p:sp>
        <p:nvSpPr>
          <p:cNvPr id="203" name="Google Shape;20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09" name="Google Shape;20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compares results of both  algorithm with and without using machine learning. </a:t>
            </a:r>
            <a:endParaRPr/>
          </a:p>
          <a:p>
            <a:pPr indent="-311150" lvl="0" marL="457200" rtl="0" algn="l">
              <a:spcBef>
                <a:spcPts val="0"/>
              </a:spcBef>
              <a:spcAft>
                <a:spcPts val="0"/>
              </a:spcAft>
              <a:buSzPts val="1300"/>
              <a:buChar char="●"/>
            </a:pPr>
            <a:r>
              <a:rPr lang="en"/>
              <a:t>Benchmark annual profit:- 24%</a:t>
            </a:r>
            <a:endParaRPr/>
          </a:p>
          <a:p>
            <a:pPr indent="-311150" lvl="0" marL="457200" rtl="0" algn="l">
              <a:spcBef>
                <a:spcPts val="0"/>
              </a:spcBef>
              <a:spcAft>
                <a:spcPts val="0"/>
              </a:spcAft>
              <a:buSzPts val="1300"/>
              <a:buChar char="●"/>
            </a:pPr>
            <a:r>
              <a:rPr lang="en"/>
              <a:t>Net </a:t>
            </a:r>
            <a:r>
              <a:rPr lang="en"/>
              <a:t>annual profit :- 6% (without ML)</a:t>
            </a:r>
            <a:endParaRPr/>
          </a:p>
          <a:p>
            <a:pPr indent="-311150" lvl="0" marL="457200" rtl="0" algn="l">
              <a:spcBef>
                <a:spcPts val="0"/>
              </a:spcBef>
              <a:spcAft>
                <a:spcPts val="0"/>
              </a:spcAft>
              <a:buSzPts val="1300"/>
              <a:buChar char="●"/>
            </a:pPr>
            <a:r>
              <a:rPr lang="en"/>
              <a:t>Net annual profit :- 27% (with ML)</a:t>
            </a:r>
            <a:endParaRPr/>
          </a:p>
          <a:p>
            <a:pPr indent="0" lvl="0" marL="0" rtl="0" algn="l">
              <a:spcBef>
                <a:spcPts val="1200"/>
              </a:spcBef>
              <a:spcAft>
                <a:spcPts val="1200"/>
              </a:spcAft>
              <a:buNone/>
            </a:pPr>
            <a:r>
              <a:t/>
            </a:r>
            <a:endParaRPr/>
          </a:p>
        </p:txBody>
      </p:sp>
      <p:sp>
        <p:nvSpPr>
          <p:cNvPr id="210" name="Google Shape;21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6" name="Google Shape;21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24"/>
          <p:cNvPicPr preferRelativeResize="0"/>
          <p:nvPr/>
        </p:nvPicPr>
        <p:blipFill>
          <a:blip r:embed="rId3">
            <a:alphaModFix/>
          </a:blip>
          <a:stretch>
            <a:fillRect/>
          </a:stretch>
        </p:blipFill>
        <p:spPr>
          <a:xfrm>
            <a:off x="1007725" y="455350"/>
            <a:ext cx="3750600" cy="4133449"/>
          </a:xfrm>
          <a:prstGeom prst="rect">
            <a:avLst/>
          </a:prstGeom>
          <a:noFill/>
          <a:ln>
            <a:noFill/>
          </a:ln>
        </p:spPr>
      </p:pic>
      <p:pic>
        <p:nvPicPr>
          <p:cNvPr id="218" name="Google Shape;218;p24"/>
          <p:cNvPicPr preferRelativeResize="0"/>
          <p:nvPr/>
        </p:nvPicPr>
        <p:blipFill>
          <a:blip r:embed="rId4">
            <a:alphaModFix/>
          </a:blip>
          <a:stretch>
            <a:fillRect/>
          </a:stretch>
        </p:blipFill>
        <p:spPr>
          <a:xfrm>
            <a:off x="4848475" y="455357"/>
            <a:ext cx="3840749" cy="2366643"/>
          </a:xfrm>
          <a:prstGeom prst="rect">
            <a:avLst/>
          </a:prstGeom>
          <a:noFill/>
          <a:ln>
            <a:noFill/>
          </a:ln>
        </p:spPr>
      </p:pic>
      <p:sp>
        <p:nvSpPr>
          <p:cNvPr id="219" name="Google Shape;21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5" name="Google Shape;22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sz="1225">
                <a:highlight>
                  <a:schemeClr val="dk1"/>
                </a:highlight>
                <a:latin typeface="Arial"/>
                <a:ea typeface="Arial"/>
                <a:cs typeface="Arial"/>
                <a:sym typeface="Arial"/>
              </a:rPr>
              <a:t>Thus, we have used Decision Tree for Algorithmic Trading to improve our algorithms’</a:t>
            </a:r>
            <a:endParaRPr sz="1225">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625">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 sz="1225">
                <a:highlight>
                  <a:schemeClr val="dk1"/>
                </a:highlight>
                <a:latin typeface="Arial"/>
                <a:ea typeface="Arial"/>
                <a:cs typeface="Arial"/>
                <a:sym typeface="Arial"/>
              </a:rPr>
              <a:t>decision-making and increase profit. We have found that by using Decision Tree, our</a:t>
            </a:r>
            <a:endParaRPr sz="1225">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625">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 sz="1225">
                <a:highlight>
                  <a:schemeClr val="dk1"/>
                </a:highlight>
                <a:latin typeface="Arial"/>
                <a:ea typeface="Arial"/>
                <a:cs typeface="Arial"/>
                <a:sym typeface="Arial"/>
              </a:rPr>
              <a:t>return found it to be 27.37 percent which is much higher than traditional Algorithms</a:t>
            </a:r>
            <a:endParaRPr sz="1225">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625">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 sz="1225">
                <a:highlight>
                  <a:schemeClr val="dk1"/>
                </a:highlight>
                <a:latin typeface="Arial"/>
                <a:ea typeface="Arial"/>
                <a:cs typeface="Arial"/>
                <a:sym typeface="Arial"/>
              </a:rPr>
              <a:t>based MACD and RSI, which has the return of 6 percent. Thus, this proves that using</a:t>
            </a:r>
            <a:endParaRPr sz="1225">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625">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 sz="1225">
                <a:highlight>
                  <a:schemeClr val="dk1"/>
                </a:highlight>
                <a:latin typeface="Arial"/>
                <a:ea typeface="Arial"/>
                <a:cs typeface="Arial"/>
                <a:sym typeface="Arial"/>
              </a:rPr>
              <a:t>Machine Learning algorithms can significantly improve the algorithm. In the Future, we</a:t>
            </a:r>
            <a:endParaRPr sz="1225">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625">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 sz="1225">
                <a:highlight>
                  <a:schemeClr val="dk1"/>
                </a:highlight>
                <a:latin typeface="Arial"/>
                <a:ea typeface="Arial"/>
                <a:cs typeface="Arial"/>
                <a:sym typeface="Arial"/>
              </a:rPr>
              <a:t>can use more sophisticated and advanced algorithms, such as Support Vector Machines,</a:t>
            </a:r>
            <a:endParaRPr sz="1225">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625">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 sz="1225">
                <a:highlight>
                  <a:schemeClr val="dk1"/>
                </a:highlight>
                <a:latin typeface="Arial"/>
                <a:ea typeface="Arial"/>
                <a:cs typeface="Arial"/>
                <a:sym typeface="Arial"/>
              </a:rPr>
              <a:t>Gradient Boosting, and other boosting algorithms, to improve the returns on our im-</a:t>
            </a:r>
            <a:endParaRPr sz="1225">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625">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 sz="1225">
                <a:highlight>
                  <a:schemeClr val="dk1"/>
                </a:highlight>
                <a:latin typeface="Arial"/>
                <a:ea typeface="Arial"/>
                <a:cs typeface="Arial"/>
                <a:sym typeface="Arial"/>
              </a:rPr>
              <a:t>provement. Further, we can use reinforcement learning, making it much more resilient</a:t>
            </a:r>
            <a:endParaRPr sz="1225">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625">
              <a:highlight>
                <a:schemeClr val="dk1"/>
              </a:highlight>
              <a:latin typeface="Arial"/>
              <a:ea typeface="Arial"/>
              <a:cs typeface="Arial"/>
              <a:sym typeface="Arial"/>
            </a:endParaRPr>
          </a:p>
          <a:p>
            <a:pPr indent="0" lvl="0" marL="0" rtl="0" algn="l">
              <a:lnSpc>
                <a:spcPct val="100000"/>
              </a:lnSpc>
              <a:spcBef>
                <a:spcPts val="0"/>
              </a:spcBef>
              <a:spcAft>
                <a:spcPts val="0"/>
              </a:spcAft>
              <a:buNone/>
            </a:pPr>
            <a:r>
              <a:rPr lang="en" sz="1225">
                <a:highlight>
                  <a:schemeClr val="dk1"/>
                </a:highlight>
                <a:latin typeface="Arial"/>
                <a:ea typeface="Arial"/>
                <a:cs typeface="Arial"/>
                <a:sym typeface="Arial"/>
              </a:rPr>
              <a:t>to sudden changes in conditions and even stronger in bringing more returns.</a:t>
            </a:r>
            <a:endParaRPr sz="1225">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1100">
              <a:highlight>
                <a:schemeClr val="dk1"/>
              </a:highlight>
              <a:latin typeface="Arial"/>
              <a:ea typeface="Arial"/>
              <a:cs typeface="Arial"/>
              <a:sym typeface="Arial"/>
            </a:endParaRPr>
          </a:p>
          <a:p>
            <a:pPr indent="0" lvl="0" marL="0" rtl="0" algn="l">
              <a:lnSpc>
                <a:spcPct val="100000"/>
              </a:lnSpc>
              <a:spcBef>
                <a:spcPts val="0"/>
              </a:spcBef>
              <a:spcAft>
                <a:spcPts val="0"/>
              </a:spcAft>
              <a:buNone/>
            </a:pPr>
            <a:r>
              <a:t/>
            </a:r>
            <a:endParaRPr sz="700">
              <a:highlight>
                <a:schemeClr val="dk1"/>
              </a:highlight>
              <a:latin typeface="Arial"/>
              <a:ea typeface="Arial"/>
              <a:cs typeface="Arial"/>
              <a:sym typeface="Arial"/>
            </a:endParaRPr>
          </a:p>
          <a:p>
            <a:pPr indent="0" lvl="0" marL="0" rtl="0" algn="l">
              <a:spcBef>
                <a:spcPts val="0"/>
              </a:spcBef>
              <a:spcAft>
                <a:spcPts val="1200"/>
              </a:spcAft>
              <a:buNone/>
            </a:pPr>
            <a:r>
              <a:t/>
            </a:r>
            <a:endParaRPr/>
          </a:p>
        </p:txBody>
      </p:sp>
      <p:sp>
        <p:nvSpPr>
          <p:cNvPr id="226" name="Google Shape;22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32" name="Google Shape;23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Algo Trading?</a:t>
            </a:r>
            <a:endParaRPr/>
          </a:p>
        </p:txBody>
      </p:sp>
      <p:sp>
        <p:nvSpPr>
          <p:cNvPr id="142" name="Google Shape;142;p14"/>
          <p:cNvSpPr txBox="1"/>
          <p:nvPr>
            <p:ph idx="1" type="body"/>
          </p:nvPr>
        </p:nvSpPr>
        <p:spPr>
          <a:xfrm>
            <a:off x="1297500" y="1567550"/>
            <a:ext cx="7038900" cy="2911200"/>
          </a:xfrm>
          <a:prstGeom prst="rect">
            <a:avLst/>
          </a:prstGeom>
          <a:solidFill>
            <a:schemeClr val="dk1"/>
          </a:solidFill>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00">
                <a:highlight>
                  <a:srgbClr val="202124"/>
                </a:highlight>
                <a:latin typeface="Arial"/>
                <a:ea typeface="Arial"/>
                <a:cs typeface="Arial"/>
                <a:sym typeface="Arial"/>
              </a:rPr>
              <a:t>Algorithmic trading is a system that utilizes very advanced mathematical models for making transaction decisions in the financial markets.</a:t>
            </a:r>
            <a:endParaRPr sz="1400">
              <a:highlight>
                <a:srgbClr val="202124"/>
              </a:highlight>
              <a:latin typeface="Arial"/>
              <a:ea typeface="Arial"/>
              <a:cs typeface="Arial"/>
              <a:sym typeface="Arial"/>
            </a:endParaRPr>
          </a:p>
          <a:p>
            <a:pPr indent="0" lvl="0" marL="0" rtl="0" algn="l">
              <a:spcBef>
                <a:spcPts val="1200"/>
              </a:spcBef>
              <a:spcAft>
                <a:spcPts val="0"/>
              </a:spcAft>
              <a:buNone/>
            </a:pPr>
            <a:r>
              <a:rPr lang="en" sz="1400">
                <a:highlight>
                  <a:schemeClr val="dk1"/>
                </a:highlight>
                <a:latin typeface="Arial"/>
                <a:ea typeface="Arial"/>
                <a:cs typeface="Arial"/>
                <a:sym typeface="Arial"/>
              </a:rPr>
              <a:t>Algorithmic trading (also called automated trading, black-box trading, or algo-trading) uses a computer program that follows a defined set of instructions (an algorithm) to place a trade. The trade, in theory, can generate profits at a speed and frequency that is impossible for a human trader.</a:t>
            </a:r>
            <a:endParaRPr sz="1400">
              <a:highlight>
                <a:schemeClr val="dk1"/>
              </a:highlight>
              <a:latin typeface="Arial"/>
              <a:ea typeface="Arial"/>
              <a:cs typeface="Arial"/>
              <a:sym typeface="Arial"/>
            </a:endParaRPr>
          </a:p>
          <a:p>
            <a:pPr indent="0" lvl="0" marL="0" rtl="0" algn="l">
              <a:spcBef>
                <a:spcPts val="2100"/>
              </a:spcBef>
              <a:spcAft>
                <a:spcPts val="0"/>
              </a:spcAft>
              <a:buNone/>
            </a:pPr>
            <a:r>
              <a:rPr lang="en" sz="1400">
                <a:highlight>
                  <a:schemeClr val="dk1"/>
                </a:highlight>
                <a:latin typeface="Arial"/>
                <a:ea typeface="Arial"/>
                <a:cs typeface="Arial"/>
                <a:sym typeface="Arial"/>
              </a:rPr>
              <a:t>The defined sets of instructions are based on timing, price, quantity, or any mathematical model. Apart from profit opportunities for the trader, algo-trading renders markets more liquid and trading more systematic by ruling out the impact of human emotions on trading activities.</a:t>
            </a:r>
            <a:endParaRPr sz="1400">
              <a:highlight>
                <a:schemeClr val="dk1"/>
              </a:highlight>
              <a:latin typeface="Arial"/>
              <a:ea typeface="Arial"/>
              <a:cs typeface="Arial"/>
              <a:sym typeface="Arial"/>
            </a:endParaRPr>
          </a:p>
          <a:p>
            <a:pPr indent="0" lvl="0" marL="0" rtl="0" algn="l">
              <a:spcBef>
                <a:spcPts val="2100"/>
              </a:spcBef>
              <a:spcAft>
                <a:spcPts val="1200"/>
              </a:spcAft>
              <a:buNone/>
            </a:pPr>
            <a:r>
              <a:t/>
            </a:r>
            <a:endParaRPr sz="1050">
              <a:solidFill>
                <a:srgbClr val="BDC1C6"/>
              </a:solidFill>
              <a:highlight>
                <a:srgbClr val="202124"/>
              </a:highlight>
              <a:latin typeface="Arial"/>
              <a:ea typeface="Arial"/>
              <a:cs typeface="Arial"/>
              <a:sym typeface="Arial"/>
            </a:endParaRPr>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156900" y="452325"/>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None/>
            </a:pPr>
            <a:r>
              <a:rPr b="1" lang="en" sz="2244">
                <a:highlight>
                  <a:schemeClr val="dk1"/>
                </a:highlight>
                <a:latin typeface="Arial"/>
                <a:ea typeface="Arial"/>
                <a:cs typeface="Arial"/>
                <a:sym typeface="Arial"/>
              </a:rPr>
              <a:t>Advantages of Algorithmic Trading</a:t>
            </a:r>
            <a:endParaRPr b="1" sz="2244">
              <a:highlight>
                <a:schemeClr val="dk1"/>
              </a:highlight>
              <a:latin typeface="Arial"/>
              <a:ea typeface="Arial"/>
              <a:cs typeface="Arial"/>
              <a:sym typeface="Arial"/>
            </a:endParaRPr>
          </a:p>
          <a:p>
            <a:pPr indent="0" lvl="0" marL="0" rtl="0" algn="l">
              <a:spcBef>
                <a:spcPts val="400"/>
              </a:spcBef>
              <a:spcAft>
                <a:spcPts val="0"/>
              </a:spcAft>
              <a:buNone/>
            </a:pPr>
            <a:r>
              <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350">
              <a:highlight>
                <a:schemeClr val="dk1"/>
              </a:highlight>
              <a:latin typeface="Arial"/>
              <a:ea typeface="Arial"/>
              <a:cs typeface="Arial"/>
              <a:sym typeface="Arial"/>
            </a:endParaRPr>
          </a:p>
          <a:p>
            <a:pPr indent="-307895" lvl="0" marL="457200" rtl="0" algn="l">
              <a:spcBef>
                <a:spcPts val="2100"/>
              </a:spcBef>
              <a:spcAft>
                <a:spcPts val="0"/>
              </a:spcAft>
              <a:buClr>
                <a:schemeClr val="lt1"/>
              </a:buClr>
              <a:buSzPct val="100000"/>
              <a:buFont typeface="Arial"/>
              <a:buChar char="●"/>
            </a:pPr>
            <a:r>
              <a:rPr lang="en" sz="1350">
                <a:highlight>
                  <a:schemeClr val="dk1"/>
                </a:highlight>
                <a:latin typeface="Arial"/>
                <a:ea typeface="Arial"/>
                <a:cs typeface="Arial"/>
                <a:sym typeface="Arial"/>
              </a:rPr>
              <a:t>Best Execution: Trades are often executed at the best possible prices.</a:t>
            </a:r>
            <a:endParaRPr sz="1350">
              <a:highlight>
                <a:schemeClr val="dk1"/>
              </a:highlight>
              <a:latin typeface="Arial"/>
              <a:ea typeface="Arial"/>
              <a:cs typeface="Arial"/>
              <a:sym typeface="Arial"/>
            </a:endParaRPr>
          </a:p>
          <a:p>
            <a:pPr indent="-307895" lvl="0" marL="457200" rtl="0" algn="l">
              <a:spcBef>
                <a:spcPts val="0"/>
              </a:spcBef>
              <a:spcAft>
                <a:spcPts val="0"/>
              </a:spcAft>
              <a:buClr>
                <a:schemeClr val="lt1"/>
              </a:buClr>
              <a:buSzPct val="100000"/>
              <a:buFont typeface="Arial"/>
              <a:buChar char="●"/>
            </a:pPr>
            <a:r>
              <a:rPr lang="en" sz="1350">
                <a:highlight>
                  <a:schemeClr val="dk1"/>
                </a:highlight>
                <a:latin typeface="Arial"/>
                <a:ea typeface="Arial"/>
                <a:cs typeface="Arial"/>
                <a:sym typeface="Arial"/>
              </a:rPr>
              <a:t>Low Latency: Trade order placement is instant and accurate (there is a high chance of execution at the desired levels). Trades are timed correctly and instantly to avoid significant price changes.</a:t>
            </a:r>
            <a:endParaRPr sz="1350">
              <a:highlight>
                <a:schemeClr val="dk1"/>
              </a:highlight>
              <a:latin typeface="Arial"/>
              <a:ea typeface="Arial"/>
              <a:cs typeface="Arial"/>
              <a:sym typeface="Arial"/>
            </a:endParaRPr>
          </a:p>
          <a:p>
            <a:pPr indent="-307895" lvl="0" marL="457200" rtl="0" algn="l">
              <a:spcBef>
                <a:spcPts val="0"/>
              </a:spcBef>
              <a:spcAft>
                <a:spcPts val="0"/>
              </a:spcAft>
              <a:buClr>
                <a:schemeClr val="lt1"/>
              </a:buClr>
              <a:buSzPct val="100000"/>
              <a:buFont typeface="Arial"/>
              <a:buChar char="●"/>
            </a:pPr>
            <a:r>
              <a:rPr lang="en" sz="1350">
                <a:highlight>
                  <a:schemeClr val="dk1"/>
                </a:highlight>
                <a:latin typeface="Arial"/>
                <a:ea typeface="Arial"/>
                <a:cs typeface="Arial"/>
                <a:sym typeface="Arial"/>
              </a:rPr>
              <a:t>Reduced transaction costs.</a:t>
            </a:r>
            <a:endParaRPr sz="1350">
              <a:highlight>
                <a:schemeClr val="dk1"/>
              </a:highlight>
              <a:latin typeface="Arial"/>
              <a:ea typeface="Arial"/>
              <a:cs typeface="Arial"/>
              <a:sym typeface="Arial"/>
            </a:endParaRPr>
          </a:p>
          <a:p>
            <a:pPr indent="-307895" lvl="0" marL="457200" rtl="0" algn="l">
              <a:spcBef>
                <a:spcPts val="0"/>
              </a:spcBef>
              <a:spcAft>
                <a:spcPts val="0"/>
              </a:spcAft>
              <a:buClr>
                <a:schemeClr val="lt1"/>
              </a:buClr>
              <a:buSzPct val="100000"/>
              <a:buFont typeface="Arial"/>
              <a:buChar char="●"/>
            </a:pPr>
            <a:r>
              <a:rPr lang="en" sz="1350">
                <a:highlight>
                  <a:schemeClr val="dk1"/>
                </a:highlight>
                <a:latin typeface="Arial"/>
                <a:ea typeface="Arial"/>
                <a:cs typeface="Arial"/>
                <a:sym typeface="Arial"/>
              </a:rPr>
              <a:t>Simultaneous automated checks on multiple market conditions.</a:t>
            </a:r>
            <a:endParaRPr sz="1350">
              <a:highlight>
                <a:schemeClr val="dk1"/>
              </a:highlight>
              <a:latin typeface="Arial"/>
              <a:ea typeface="Arial"/>
              <a:cs typeface="Arial"/>
              <a:sym typeface="Arial"/>
            </a:endParaRPr>
          </a:p>
          <a:p>
            <a:pPr indent="-307895" lvl="0" marL="457200" rtl="0" algn="l">
              <a:spcBef>
                <a:spcPts val="0"/>
              </a:spcBef>
              <a:spcAft>
                <a:spcPts val="0"/>
              </a:spcAft>
              <a:buClr>
                <a:schemeClr val="lt1"/>
              </a:buClr>
              <a:buSzPct val="100000"/>
              <a:buFont typeface="Arial"/>
              <a:buChar char="●"/>
            </a:pPr>
            <a:r>
              <a:rPr lang="en" sz="1350">
                <a:highlight>
                  <a:schemeClr val="dk1"/>
                </a:highlight>
                <a:latin typeface="Arial"/>
                <a:ea typeface="Arial"/>
                <a:cs typeface="Arial"/>
                <a:sym typeface="Arial"/>
              </a:rPr>
              <a:t>No Human Error: Reduced risk of manual errors or mistakes when placing trades. Also negates human traders; tendency to be swayed by emotional and psychological factors.</a:t>
            </a:r>
            <a:endParaRPr sz="1350">
              <a:highlight>
                <a:schemeClr val="dk1"/>
              </a:highlight>
              <a:latin typeface="Arial"/>
              <a:ea typeface="Arial"/>
              <a:cs typeface="Arial"/>
              <a:sym typeface="Arial"/>
            </a:endParaRPr>
          </a:p>
          <a:p>
            <a:pPr indent="-307895" lvl="0" marL="457200" rtl="0" algn="l">
              <a:spcBef>
                <a:spcPts val="0"/>
              </a:spcBef>
              <a:spcAft>
                <a:spcPts val="0"/>
              </a:spcAft>
              <a:buClr>
                <a:schemeClr val="lt1"/>
              </a:buClr>
              <a:buSzPct val="100000"/>
              <a:buFont typeface="Arial"/>
              <a:buChar char="●"/>
            </a:pPr>
            <a:r>
              <a:rPr lang="en" sz="1350">
                <a:highlight>
                  <a:schemeClr val="dk1"/>
                </a:highlight>
                <a:latin typeface="Arial"/>
                <a:ea typeface="Arial"/>
                <a:cs typeface="Arial"/>
                <a:sym typeface="Arial"/>
              </a:rPr>
              <a:t>Backtesting: Algo-trading can be </a:t>
            </a:r>
            <a:r>
              <a:rPr lang="en" sz="1350" u="sng">
                <a:highlight>
                  <a:schemeClr val="dk1"/>
                </a:highlight>
                <a:latin typeface="Arial"/>
                <a:ea typeface="Arial"/>
                <a:cs typeface="Arial"/>
                <a:sym typeface="Arial"/>
                <a:hlinkClick r:id="rId3"/>
              </a:rPr>
              <a:t>backtested</a:t>
            </a:r>
            <a:r>
              <a:rPr lang="en" sz="1350">
                <a:highlight>
                  <a:schemeClr val="dk1"/>
                </a:highlight>
                <a:latin typeface="Arial"/>
                <a:ea typeface="Arial"/>
                <a:cs typeface="Arial"/>
                <a:sym typeface="Arial"/>
              </a:rPr>
              <a:t> using available historical and real-time data</a:t>
            </a:r>
            <a:r>
              <a:rPr b="1" lang="en" sz="1350">
                <a:highlight>
                  <a:schemeClr val="dk1"/>
                </a:highlight>
                <a:latin typeface="Arial"/>
                <a:ea typeface="Arial"/>
                <a:cs typeface="Arial"/>
                <a:sym typeface="Arial"/>
              </a:rPr>
              <a:t> </a:t>
            </a:r>
            <a:r>
              <a:rPr lang="en" sz="1350">
                <a:highlight>
                  <a:schemeClr val="dk1"/>
                </a:highlight>
                <a:latin typeface="Arial"/>
                <a:ea typeface="Arial"/>
                <a:cs typeface="Arial"/>
                <a:sym typeface="Arial"/>
              </a:rPr>
              <a:t>to see if it is a viable trading strategy.</a:t>
            </a:r>
            <a:endParaRPr sz="1350">
              <a:highlight>
                <a:schemeClr val="dk1"/>
              </a:highlight>
              <a:latin typeface="Arial"/>
              <a:ea typeface="Arial"/>
              <a:cs typeface="Arial"/>
              <a:sym typeface="Arial"/>
            </a:endParaRPr>
          </a:p>
          <a:p>
            <a:pPr indent="0" lvl="0" marL="0" rtl="0" algn="l">
              <a:spcBef>
                <a:spcPts val="2100"/>
              </a:spcBef>
              <a:spcAft>
                <a:spcPts val="1200"/>
              </a:spcAft>
              <a:buNone/>
            </a:pPr>
            <a:r>
              <a:t/>
            </a:r>
            <a:endParaRPr/>
          </a:p>
        </p:txBody>
      </p:sp>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Disadvatages</a:t>
            </a:r>
            <a:endParaRPr/>
          </a:p>
        </p:txBody>
      </p:sp>
      <p:sp>
        <p:nvSpPr>
          <p:cNvPr id="156" name="Google Shape;156;p16"/>
          <p:cNvSpPr txBox="1"/>
          <p:nvPr>
            <p:ph idx="1" type="body"/>
          </p:nvPr>
        </p:nvSpPr>
        <p:spPr>
          <a:xfrm>
            <a:off x="1297500" y="1176325"/>
            <a:ext cx="7038900" cy="33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000">
              <a:highlight>
                <a:schemeClr val="dk1"/>
              </a:highlight>
              <a:latin typeface="Arial"/>
              <a:ea typeface="Arial"/>
              <a:cs typeface="Arial"/>
              <a:sym typeface="Arial"/>
            </a:endParaRPr>
          </a:p>
          <a:p>
            <a:pPr indent="-292100" lvl="0" marL="457200" rtl="0" algn="l">
              <a:lnSpc>
                <a:spcPct val="95000"/>
              </a:lnSpc>
              <a:spcBef>
                <a:spcPts val="2100"/>
              </a:spcBef>
              <a:spcAft>
                <a:spcPts val="0"/>
              </a:spcAft>
              <a:buClr>
                <a:schemeClr val="lt1"/>
              </a:buClr>
              <a:buSzPts val="1000"/>
              <a:buFont typeface="Arial"/>
              <a:buChar char="●"/>
            </a:pPr>
            <a:r>
              <a:rPr lang="en" sz="1000">
                <a:solidFill>
                  <a:srgbClr val="FF0000"/>
                </a:solidFill>
                <a:highlight>
                  <a:schemeClr val="dk1"/>
                </a:highlight>
                <a:latin typeface="Arial"/>
                <a:ea typeface="Arial"/>
                <a:cs typeface="Arial"/>
                <a:sym typeface="Arial"/>
              </a:rPr>
              <a:t>Latency</a:t>
            </a:r>
            <a:r>
              <a:rPr lang="en" sz="1000">
                <a:highlight>
                  <a:schemeClr val="dk1"/>
                </a:highlight>
                <a:latin typeface="Arial"/>
                <a:ea typeface="Arial"/>
                <a:cs typeface="Arial"/>
                <a:sym typeface="Arial"/>
              </a:rPr>
              <a:t>: Algorithmic trading relies on fast execution speeds and low latency, which is the delay in the execution of a trade. If a trade is not executed quickly enough, it may result in missed opportunities or losses.</a:t>
            </a:r>
            <a:endParaRPr sz="1000">
              <a:highlight>
                <a:schemeClr val="dk1"/>
              </a:highlight>
              <a:latin typeface="Arial"/>
              <a:ea typeface="Arial"/>
              <a:cs typeface="Arial"/>
              <a:sym typeface="Arial"/>
            </a:endParaRPr>
          </a:p>
          <a:p>
            <a:pPr indent="-292100" lvl="0" marL="457200" rtl="0" algn="l">
              <a:lnSpc>
                <a:spcPct val="95000"/>
              </a:lnSpc>
              <a:spcBef>
                <a:spcPts val="0"/>
              </a:spcBef>
              <a:spcAft>
                <a:spcPts val="0"/>
              </a:spcAft>
              <a:buClr>
                <a:schemeClr val="lt1"/>
              </a:buClr>
              <a:buSzPts val="1000"/>
              <a:buFont typeface="Arial"/>
              <a:buChar char="●"/>
            </a:pPr>
            <a:r>
              <a:rPr lang="en" sz="1000">
                <a:solidFill>
                  <a:srgbClr val="FF0000"/>
                </a:solidFill>
                <a:highlight>
                  <a:schemeClr val="dk1"/>
                </a:highlight>
                <a:latin typeface="Arial"/>
                <a:ea typeface="Arial"/>
                <a:cs typeface="Arial"/>
                <a:sym typeface="Arial"/>
              </a:rPr>
              <a:t>Black Swan Events</a:t>
            </a:r>
            <a:r>
              <a:rPr lang="en" sz="1000">
                <a:highlight>
                  <a:schemeClr val="dk1"/>
                </a:highlight>
                <a:latin typeface="Arial"/>
                <a:ea typeface="Arial"/>
                <a:cs typeface="Arial"/>
                <a:sym typeface="Arial"/>
              </a:rPr>
              <a:t>: Algorithmic trading relies on historical data and mathematical models to predict future market movements. However, unforeseen market disruptions, known as black swan events, can occur, which can result in losses for algorithmic traders.</a:t>
            </a:r>
            <a:endParaRPr sz="1000">
              <a:highlight>
                <a:schemeClr val="dk1"/>
              </a:highlight>
              <a:latin typeface="Arial"/>
              <a:ea typeface="Arial"/>
              <a:cs typeface="Arial"/>
              <a:sym typeface="Arial"/>
            </a:endParaRPr>
          </a:p>
          <a:p>
            <a:pPr indent="-292100" lvl="0" marL="457200" rtl="0" algn="l">
              <a:lnSpc>
                <a:spcPct val="95000"/>
              </a:lnSpc>
              <a:spcBef>
                <a:spcPts val="0"/>
              </a:spcBef>
              <a:spcAft>
                <a:spcPts val="0"/>
              </a:spcAft>
              <a:buClr>
                <a:schemeClr val="lt1"/>
              </a:buClr>
              <a:buSzPts val="1000"/>
              <a:buFont typeface="Arial"/>
              <a:buChar char="●"/>
            </a:pPr>
            <a:r>
              <a:rPr lang="en" sz="1000">
                <a:solidFill>
                  <a:srgbClr val="FF0000"/>
                </a:solidFill>
                <a:highlight>
                  <a:schemeClr val="dk1"/>
                </a:highlight>
                <a:latin typeface="Arial"/>
                <a:ea typeface="Arial"/>
                <a:cs typeface="Arial"/>
                <a:sym typeface="Arial"/>
              </a:rPr>
              <a:t>Dependence on Technology</a:t>
            </a:r>
            <a:r>
              <a:rPr lang="en" sz="1000">
                <a:highlight>
                  <a:schemeClr val="dk1"/>
                </a:highlight>
                <a:latin typeface="Arial"/>
                <a:ea typeface="Arial"/>
                <a:cs typeface="Arial"/>
                <a:sym typeface="Arial"/>
              </a:rPr>
              <a:t>: Algorithmic trading relies on technology, including computer programs and high-speed internet connections. If there are technical issues or failures, it can disrupt the trading process and result in losses.</a:t>
            </a:r>
            <a:endParaRPr sz="1000">
              <a:highlight>
                <a:schemeClr val="dk1"/>
              </a:highlight>
              <a:latin typeface="Arial"/>
              <a:ea typeface="Arial"/>
              <a:cs typeface="Arial"/>
              <a:sym typeface="Arial"/>
            </a:endParaRPr>
          </a:p>
          <a:p>
            <a:pPr indent="-292100" lvl="0" marL="457200" rtl="0" algn="l">
              <a:lnSpc>
                <a:spcPct val="95000"/>
              </a:lnSpc>
              <a:spcBef>
                <a:spcPts val="0"/>
              </a:spcBef>
              <a:spcAft>
                <a:spcPts val="0"/>
              </a:spcAft>
              <a:buClr>
                <a:schemeClr val="lt1"/>
              </a:buClr>
              <a:buSzPts val="1000"/>
              <a:buFont typeface="Arial"/>
              <a:buChar char="●"/>
            </a:pPr>
            <a:r>
              <a:rPr lang="en" sz="1000">
                <a:solidFill>
                  <a:srgbClr val="FF0000"/>
                </a:solidFill>
                <a:highlight>
                  <a:schemeClr val="dk1"/>
                </a:highlight>
                <a:latin typeface="Arial"/>
                <a:ea typeface="Arial"/>
                <a:cs typeface="Arial"/>
                <a:sym typeface="Arial"/>
              </a:rPr>
              <a:t>Market Impact:</a:t>
            </a:r>
            <a:r>
              <a:rPr lang="en" sz="1000">
                <a:highlight>
                  <a:schemeClr val="dk1"/>
                </a:highlight>
                <a:latin typeface="Arial"/>
                <a:ea typeface="Arial"/>
                <a:cs typeface="Arial"/>
                <a:sym typeface="Arial"/>
              </a:rPr>
              <a:t> Large algorithmic trades can have a significant impact on market prices, which can result in losses for traders who are not able to adjust their trades in response to these changes. Algo trading has also been suspected of increasing market volatility at times, even leading to so-called </a:t>
            </a:r>
            <a:r>
              <a:rPr lang="en" sz="1000" u="sng">
                <a:highlight>
                  <a:schemeClr val="dk1"/>
                </a:highlight>
                <a:latin typeface="Arial"/>
                <a:ea typeface="Arial"/>
                <a:cs typeface="Arial"/>
                <a:sym typeface="Arial"/>
                <a:hlinkClick r:id="rId3"/>
              </a:rPr>
              <a:t>flash crashes</a:t>
            </a:r>
            <a:r>
              <a:rPr lang="en" sz="1000">
                <a:highlight>
                  <a:schemeClr val="dk1"/>
                </a:highlight>
                <a:latin typeface="Arial"/>
                <a:ea typeface="Arial"/>
                <a:cs typeface="Arial"/>
                <a:sym typeface="Arial"/>
              </a:rPr>
              <a:t>.</a:t>
            </a:r>
            <a:endParaRPr sz="1000">
              <a:highlight>
                <a:schemeClr val="dk1"/>
              </a:highlight>
              <a:latin typeface="Arial"/>
              <a:ea typeface="Arial"/>
              <a:cs typeface="Arial"/>
              <a:sym typeface="Arial"/>
            </a:endParaRPr>
          </a:p>
          <a:p>
            <a:pPr indent="-292100" lvl="0" marL="457200" rtl="0" algn="l">
              <a:lnSpc>
                <a:spcPct val="95000"/>
              </a:lnSpc>
              <a:spcBef>
                <a:spcPts val="0"/>
              </a:spcBef>
              <a:spcAft>
                <a:spcPts val="0"/>
              </a:spcAft>
              <a:buClr>
                <a:schemeClr val="lt1"/>
              </a:buClr>
              <a:buSzPts val="1000"/>
              <a:buFont typeface="Arial"/>
              <a:buChar char="●"/>
            </a:pPr>
            <a:r>
              <a:rPr lang="en" sz="1000">
                <a:solidFill>
                  <a:srgbClr val="FF0000"/>
                </a:solidFill>
                <a:highlight>
                  <a:schemeClr val="dk1"/>
                </a:highlight>
                <a:latin typeface="Arial"/>
                <a:ea typeface="Arial"/>
                <a:cs typeface="Arial"/>
                <a:sym typeface="Arial"/>
              </a:rPr>
              <a:t>Regulation</a:t>
            </a:r>
            <a:r>
              <a:rPr lang="en" sz="1000">
                <a:highlight>
                  <a:schemeClr val="dk1"/>
                </a:highlight>
                <a:latin typeface="Arial"/>
                <a:ea typeface="Arial"/>
                <a:cs typeface="Arial"/>
                <a:sym typeface="Arial"/>
              </a:rPr>
              <a:t>: Algorithmic trading is subject to various regulatory requirements and oversight, which can be complex and time-consuming to comply with.</a:t>
            </a:r>
            <a:endParaRPr sz="1000">
              <a:highlight>
                <a:schemeClr val="dk1"/>
              </a:highlight>
              <a:latin typeface="Arial"/>
              <a:ea typeface="Arial"/>
              <a:cs typeface="Arial"/>
              <a:sym typeface="Arial"/>
            </a:endParaRPr>
          </a:p>
          <a:p>
            <a:pPr indent="-292100" lvl="0" marL="457200" rtl="0" algn="l">
              <a:lnSpc>
                <a:spcPct val="95000"/>
              </a:lnSpc>
              <a:spcBef>
                <a:spcPts val="0"/>
              </a:spcBef>
              <a:spcAft>
                <a:spcPts val="0"/>
              </a:spcAft>
              <a:buClr>
                <a:schemeClr val="lt1"/>
              </a:buClr>
              <a:buSzPts val="1000"/>
              <a:buFont typeface="Arial"/>
              <a:buChar char="●"/>
            </a:pPr>
            <a:r>
              <a:rPr lang="en" sz="1000">
                <a:solidFill>
                  <a:srgbClr val="FF0000"/>
                </a:solidFill>
                <a:highlight>
                  <a:schemeClr val="dk1"/>
                </a:highlight>
                <a:latin typeface="Arial"/>
                <a:ea typeface="Arial"/>
                <a:cs typeface="Arial"/>
                <a:sym typeface="Arial"/>
              </a:rPr>
              <a:t>High Capital Costs</a:t>
            </a:r>
            <a:r>
              <a:rPr lang="en" sz="1000">
                <a:highlight>
                  <a:schemeClr val="dk1"/>
                </a:highlight>
                <a:latin typeface="Arial"/>
                <a:ea typeface="Arial"/>
                <a:cs typeface="Arial"/>
                <a:sym typeface="Arial"/>
              </a:rPr>
              <a:t>: The development and implementation of algorithmic trading systems can be costly, and traders may need to pay ongoing fees for software and data feeds.</a:t>
            </a:r>
            <a:endParaRPr sz="1000">
              <a:highlight>
                <a:schemeClr val="dk1"/>
              </a:highlight>
              <a:latin typeface="Arial"/>
              <a:ea typeface="Arial"/>
              <a:cs typeface="Arial"/>
              <a:sym typeface="Arial"/>
            </a:endParaRPr>
          </a:p>
          <a:p>
            <a:pPr indent="-292100" lvl="0" marL="457200" rtl="0" algn="l">
              <a:lnSpc>
                <a:spcPct val="95000"/>
              </a:lnSpc>
              <a:spcBef>
                <a:spcPts val="0"/>
              </a:spcBef>
              <a:spcAft>
                <a:spcPts val="0"/>
              </a:spcAft>
              <a:buClr>
                <a:schemeClr val="lt1"/>
              </a:buClr>
              <a:buSzPts val="1000"/>
              <a:buFont typeface="Arial"/>
              <a:buChar char="●"/>
            </a:pPr>
            <a:r>
              <a:rPr lang="en" sz="1000">
                <a:solidFill>
                  <a:srgbClr val="FF0000"/>
                </a:solidFill>
                <a:highlight>
                  <a:schemeClr val="dk1"/>
                </a:highlight>
                <a:latin typeface="Arial"/>
                <a:ea typeface="Arial"/>
                <a:cs typeface="Arial"/>
                <a:sym typeface="Arial"/>
              </a:rPr>
              <a:t>Limited Customization:</a:t>
            </a:r>
            <a:r>
              <a:rPr lang="en" sz="1000">
                <a:highlight>
                  <a:schemeClr val="dk1"/>
                </a:highlight>
                <a:latin typeface="Arial"/>
                <a:ea typeface="Arial"/>
                <a:cs typeface="Arial"/>
                <a:sym typeface="Arial"/>
              </a:rPr>
              <a:t> Algorithmic trading systems are based on pre-defined rules and instructions, which can limit the ability of traders to customize their trades to meet their specific needs or preferences.</a:t>
            </a:r>
            <a:endParaRPr sz="1000">
              <a:highlight>
                <a:schemeClr val="dk1"/>
              </a:highlight>
              <a:latin typeface="Arial"/>
              <a:ea typeface="Arial"/>
              <a:cs typeface="Arial"/>
              <a:sym typeface="Arial"/>
            </a:endParaRPr>
          </a:p>
          <a:p>
            <a:pPr indent="-292100" lvl="0" marL="457200" rtl="0" algn="l">
              <a:lnSpc>
                <a:spcPct val="95000"/>
              </a:lnSpc>
              <a:spcBef>
                <a:spcPts val="0"/>
              </a:spcBef>
              <a:spcAft>
                <a:spcPts val="0"/>
              </a:spcAft>
              <a:buClr>
                <a:schemeClr val="lt1"/>
              </a:buClr>
              <a:buSzPts val="1000"/>
              <a:buFont typeface="Arial"/>
              <a:buChar char="●"/>
            </a:pPr>
            <a:r>
              <a:rPr lang="en" sz="1000">
                <a:solidFill>
                  <a:srgbClr val="FF0000"/>
                </a:solidFill>
                <a:highlight>
                  <a:schemeClr val="dk1"/>
                </a:highlight>
                <a:latin typeface="Arial"/>
                <a:ea typeface="Arial"/>
                <a:cs typeface="Arial"/>
                <a:sym typeface="Arial"/>
              </a:rPr>
              <a:t>Lack of Human Judgment:</a:t>
            </a:r>
            <a:r>
              <a:rPr lang="en" sz="1000">
                <a:highlight>
                  <a:schemeClr val="dk1"/>
                </a:highlight>
                <a:latin typeface="Arial"/>
                <a:ea typeface="Arial"/>
                <a:cs typeface="Arial"/>
                <a:sym typeface="Arial"/>
              </a:rPr>
              <a:t> Algorithmic trading relies on mathematical models and historical data, which means that it does not take into account the subjective and qualitative factors that can influence market movements. This lack of human judgment can be a disadvantage for traders who prefer a more intuitive or instinctive approach to trading.</a:t>
            </a:r>
            <a:endParaRPr sz="1000">
              <a:highlight>
                <a:schemeClr val="dk1"/>
              </a:highlight>
              <a:latin typeface="Arial"/>
              <a:ea typeface="Arial"/>
              <a:cs typeface="Arial"/>
              <a:sym typeface="Arial"/>
            </a:endParaRPr>
          </a:p>
          <a:p>
            <a:pPr indent="0" lvl="0" marL="0" rtl="0" algn="l">
              <a:lnSpc>
                <a:spcPct val="95000"/>
              </a:lnSpc>
              <a:spcBef>
                <a:spcPts val="2100"/>
              </a:spcBef>
              <a:spcAft>
                <a:spcPts val="1200"/>
              </a:spcAft>
              <a:buSzPts val="275"/>
              <a:buNone/>
            </a:pPr>
            <a:r>
              <a:t/>
            </a:r>
            <a:endParaRPr sz="125"/>
          </a:p>
        </p:txBody>
      </p:sp>
      <p:sp>
        <p:nvSpPr>
          <p:cNvPr id="157" name="Google Shape;1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Steps in Algo Trading </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17"/>
          <p:cNvPicPr preferRelativeResize="0"/>
          <p:nvPr/>
        </p:nvPicPr>
        <p:blipFill>
          <a:blip r:embed="rId3">
            <a:alphaModFix/>
          </a:blip>
          <a:stretch>
            <a:fillRect/>
          </a:stretch>
        </p:blipFill>
        <p:spPr>
          <a:xfrm>
            <a:off x="1923100" y="1457525"/>
            <a:ext cx="4829175" cy="2838250"/>
          </a:xfrm>
          <a:prstGeom prst="rect">
            <a:avLst/>
          </a:prstGeom>
          <a:noFill/>
          <a:ln>
            <a:noFill/>
          </a:ln>
        </p:spPr>
      </p:pic>
      <p:sp>
        <p:nvSpPr>
          <p:cNvPr id="165" name="Google Shape;16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Algo Trading Strategies in Real World</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698500" rtl="0" algn="l">
              <a:spcBef>
                <a:spcPts val="0"/>
              </a:spcBef>
              <a:spcAft>
                <a:spcPts val="0"/>
              </a:spcAft>
              <a:buClr>
                <a:schemeClr val="lt1"/>
              </a:buClr>
              <a:buSzPts val="1300"/>
              <a:buAutoNum type="arabicPeriod"/>
            </a:pPr>
            <a:r>
              <a:rPr lang="en">
                <a:highlight>
                  <a:schemeClr val="dk1"/>
                </a:highlight>
                <a:uFill>
                  <a:noFill/>
                </a:uFill>
                <a:hlinkClick r:id="rId3"/>
              </a:rPr>
              <a:t>Market Making Strategies</a:t>
            </a:r>
            <a:endParaRPr>
              <a:highlight>
                <a:schemeClr val="dk1"/>
              </a:highlight>
            </a:endParaRPr>
          </a:p>
          <a:p>
            <a:pPr indent="-311150" lvl="0" marL="698500" rtl="0" algn="l">
              <a:spcBef>
                <a:spcPts val="0"/>
              </a:spcBef>
              <a:spcAft>
                <a:spcPts val="0"/>
              </a:spcAft>
              <a:buClr>
                <a:schemeClr val="lt1"/>
              </a:buClr>
              <a:buSzPts val="1300"/>
              <a:buAutoNum type="arabicPeriod"/>
            </a:pPr>
            <a:r>
              <a:rPr lang="en">
                <a:highlight>
                  <a:schemeClr val="dk1"/>
                </a:highlight>
              </a:rPr>
              <a:t>Arbitrage Strategies</a:t>
            </a:r>
            <a:endParaRPr>
              <a:highlight>
                <a:schemeClr val="dk1"/>
              </a:highlight>
            </a:endParaRPr>
          </a:p>
          <a:p>
            <a:pPr indent="-311150" lvl="0" marL="698500" rtl="0" algn="l">
              <a:spcBef>
                <a:spcPts val="0"/>
              </a:spcBef>
              <a:spcAft>
                <a:spcPts val="0"/>
              </a:spcAft>
              <a:buClr>
                <a:schemeClr val="lt1"/>
              </a:buClr>
              <a:buSzPts val="1300"/>
              <a:buAutoNum type="arabicPeriod"/>
            </a:pPr>
            <a:r>
              <a:rPr lang="en">
                <a:highlight>
                  <a:schemeClr val="dk1"/>
                </a:highlight>
              </a:rPr>
              <a:t>Statistical Strategies</a:t>
            </a:r>
            <a:endParaRPr>
              <a:highlight>
                <a:schemeClr val="dk1"/>
              </a:highlight>
            </a:endParaRPr>
          </a:p>
          <a:p>
            <a:pPr indent="-311150" lvl="0" marL="698500" rtl="0" algn="l">
              <a:spcBef>
                <a:spcPts val="0"/>
              </a:spcBef>
              <a:spcAft>
                <a:spcPts val="0"/>
              </a:spcAft>
              <a:buClr>
                <a:schemeClr val="lt1"/>
              </a:buClr>
              <a:buSzPts val="1300"/>
              <a:buAutoNum type="arabicPeriod"/>
            </a:pPr>
            <a:r>
              <a:rPr lang="en">
                <a:highlight>
                  <a:schemeClr val="dk1"/>
                </a:highlight>
                <a:uFill>
                  <a:noFill/>
                </a:uFill>
                <a:hlinkClick r:id="rId4"/>
              </a:rPr>
              <a:t>Momentum Strategies</a:t>
            </a:r>
            <a:endParaRPr>
              <a:highlight>
                <a:schemeClr val="dk1"/>
              </a:highlight>
            </a:endParaRPr>
          </a:p>
          <a:p>
            <a:pPr indent="-311150" lvl="0" marL="698500" rtl="0" algn="l">
              <a:spcBef>
                <a:spcPts val="0"/>
              </a:spcBef>
              <a:spcAft>
                <a:spcPts val="0"/>
              </a:spcAft>
              <a:buClr>
                <a:schemeClr val="lt1"/>
              </a:buClr>
              <a:buSzPts val="1300"/>
              <a:buAutoNum type="arabicPeriod"/>
            </a:pPr>
            <a:r>
              <a:rPr lang="en">
                <a:highlight>
                  <a:schemeClr val="dk1"/>
                </a:highlight>
              </a:rPr>
              <a:t>Sentiment Based Trading Strategies</a:t>
            </a:r>
            <a:endParaRPr>
              <a:highlight>
                <a:schemeClr val="dk1"/>
              </a:highlight>
            </a:endParaRPr>
          </a:p>
          <a:p>
            <a:pPr indent="-311150" lvl="0" marL="698500" rtl="0" algn="l">
              <a:spcBef>
                <a:spcPts val="0"/>
              </a:spcBef>
              <a:spcAft>
                <a:spcPts val="0"/>
              </a:spcAft>
              <a:buClr>
                <a:schemeClr val="lt1"/>
              </a:buClr>
              <a:buSzPts val="1300"/>
              <a:buAutoNum type="arabicPeriod"/>
            </a:pPr>
            <a:r>
              <a:rPr lang="en">
                <a:highlight>
                  <a:schemeClr val="dk1"/>
                </a:highlight>
                <a:uFill>
                  <a:noFill/>
                </a:uFill>
                <a:hlinkClick r:id="rId5"/>
              </a:rPr>
              <a:t>Machine Learning Trading Strategies</a:t>
            </a:r>
            <a:endParaRPr>
              <a:highlight>
                <a:schemeClr val="dk1"/>
              </a:highlight>
            </a:endParaRPr>
          </a:p>
          <a:p>
            <a:pPr indent="0" lvl="0" marL="0" rtl="0" algn="l">
              <a:spcBef>
                <a:spcPts val="1800"/>
              </a:spcBef>
              <a:spcAft>
                <a:spcPts val="1200"/>
              </a:spcAft>
              <a:buNone/>
            </a:pPr>
            <a:r>
              <a:t/>
            </a:r>
            <a:endParaRPr/>
          </a:p>
        </p:txBody>
      </p:sp>
      <p:sp>
        <p:nvSpPr>
          <p:cNvPr id="172" name="Google Shape;1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in Algo Trading</a:t>
            </a:r>
            <a:endParaRPr/>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200">
              <a:solidFill>
                <a:srgbClr val="BDC1C6"/>
              </a:solidFill>
              <a:highlight>
                <a:srgbClr val="202124"/>
              </a:highlight>
              <a:latin typeface="Arial"/>
              <a:ea typeface="Arial"/>
              <a:cs typeface="Arial"/>
              <a:sym typeface="Arial"/>
            </a:endParaRPr>
          </a:p>
          <a:p>
            <a:pPr indent="0" lvl="0" marL="0" rtl="0" algn="l">
              <a:spcBef>
                <a:spcPts val="1200"/>
              </a:spcBef>
              <a:spcAft>
                <a:spcPts val="0"/>
              </a:spcAft>
              <a:buNone/>
            </a:pPr>
            <a:r>
              <a:rPr lang="en" sz="1200">
                <a:highlight>
                  <a:schemeClr val="dk1"/>
                </a:highlight>
                <a:latin typeface="Roboto"/>
                <a:ea typeface="Roboto"/>
                <a:cs typeface="Roboto"/>
                <a:sym typeface="Roboto"/>
              </a:rPr>
              <a:t>Data quality is critical to machine learning. Machine learning algorithms must be trained on accurate and comprehensive historical data, or they will never provide reliable predictions. Ideally, the data should be normalized, and it should include a wide range of relevant indicators for the asset you’re interested in. </a:t>
            </a:r>
            <a:endParaRPr sz="1200">
              <a:highlight>
                <a:schemeClr val="dk1"/>
              </a:highlight>
              <a:latin typeface="Roboto"/>
              <a:ea typeface="Roboto"/>
              <a:cs typeface="Roboto"/>
              <a:sym typeface="Roboto"/>
            </a:endParaRPr>
          </a:p>
          <a:p>
            <a:pPr indent="0" lvl="0" marL="0" rtl="0" algn="l">
              <a:spcBef>
                <a:spcPts val="1200"/>
              </a:spcBef>
              <a:spcAft>
                <a:spcPts val="1200"/>
              </a:spcAft>
              <a:buNone/>
            </a:pPr>
            <a:r>
              <a:rPr lang="en" sz="1150">
                <a:highlight>
                  <a:schemeClr val="dk1"/>
                </a:highlight>
                <a:latin typeface="Arial"/>
                <a:ea typeface="Arial"/>
                <a:cs typeface="Arial"/>
                <a:sym typeface="Arial"/>
              </a:rPr>
              <a:t>The main rationale for applying ML to trading is to obtain predictions of asset fundamentals, price movements or market conditions. A strategy can leverage multiple ML algorithms that build on each other. Downstream models can generate signals at the portfolio level by integrating predictions about the prospects of individual assets, capital market expectations, and the correlation among securities. Alternatively, ML predictions can inform discretionary trades as in the quantamental approach outlined above. ML predictions can also target specific risk factors, such as value or volatility, or implement technical approaches, such as trend following or mean reversion.</a:t>
            </a:r>
            <a:endParaRPr sz="1200">
              <a:highlight>
                <a:schemeClr val="dk1"/>
              </a:highlight>
              <a:latin typeface="Roboto"/>
              <a:ea typeface="Roboto"/>
              <a:cs typeface="Roboto"/>
              <a:sym typeface="Roboto"/>
            </a:endParaRPr>
          </a:p>
        </p:txBody>
      </p:sp>
      <p:sp>
        <p:nvSpPr>
          <p:cNvPr id="179" name="Google Shape;1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Algorithm</a:t>
            </a:r>
            <a:endParaRPr/>
          </a:p>
        </p:txBody>
      </p:sp>
      <p:sp>
        <p:nvSpPr>
          <p:cNvPr id="185" name="Google Shape;185;p20"/>
          <p:cNvSpPr txBox="1"/>
          <p:nvPr>
            <p:ph idx="1" type="body"/>
          </p:nvPr>
        </p:nvSpPr>
        <p:spPr>
          <a:xfrm>
            <a:off x="582800" y="1403525"/>
            <a:ext cx="3473400" cy="2911200"/>
          </a:xfrm>
          <a:prstGeom prst="rect">
            <a:avLst/>
          </a:prstGeom>
        </p:spPr>
        <p:txBody>
          <a:bodyPr anchorCtr="0" anchor="t" bIns="91425" lIns="91425" spcFirstLastPara="1" rIns="91425" wrap="square" tIns="91425">
            <a:normAutofit fontScale="92500"/>
          </a:bodyPr>
          <a:lstStyle/>
          <a:p>
            <a:pPr indent="-299085" lvl="0" marL="457200" marR="25400" rtl="0" algn="l">
              <a:lnSpc>
                <a:spcPct val="156250"/>
              </a:lnSpc>
              <a:spcBef>
                <a:spcPts val="1500"/>
              </a:spcBef>
              <a:spcAft>
                <a:spcPts val="0"/>
              </a:spcAft>
              <a:buClr>
                <a:schemeClr val="lt1"/>
              </a:buClr>
              <a:buSzPct val="100000"/>
              <a:buFont typeface="Roboto"/>
              <a:buChar char="○"/>
            </a:pPr>
            <a:r>
              <a:rPr lang="en" sz="1200">
                <a:highlight>
                  <a:schemeClr val="dk1"/>
                </a:highlight>
                <a:latin typeface="Roboto"/>
                <a:ea typeface="Roboto"/>
                <a:cs typeface="Roboto"/>
                <a:sym typeface="Roboto"/>
              </a:rPr>
              <a:t>Decision Tree is a </a:t>
            </a:r>
            <a:r>
              <a:rPr b="1" lang="en" sz="1200">
                <a:highlight>
                  <a:schemeClr val="dk1"/>
                </a:highlight>
                <a:latin typeface="Roboto"/>
                <a:ea typeface="Roboto"/>
                <a:cs typeface="Roboto"/>
                <a:sym typeface="Roboto"/>
              </a:rPr>
              <a:t>Supervised learning technique </a:t>
            </a:r>
            <a:r>
              <a:rPr lang="en" sz="1200">
                <a:highlight>
                  <a:schemeClr val="dk1"/>
                </a:highlight>
                <a:latin typeface="Roboto"/>
                <a:ea typeface="Roboto"/>
                <a:cs typeface="Roboto"/>
                <a:sym typeface="Roboto"/>
              </a:rPr>
              <a:t>that can be used for both classification and Regression problems, but mostly it is preferred for solving Classification problems. It is a tree-structured classifier, where</a:t>
            </a:r>
            <a:r>
              <a:rPr b="1" lang="en" sz="1200">
                <a:highlight>
                  <a:schemeClr val="dk1"/>
                </a:highlight>
                <a:latin typeface="Roboto"/>
                <a:ea typeface="Roboto"/>
                <a:cs typeface="Roboto"/>
                <a:sym typeface="Roboto"/>
              </a:rPr>
              <a:t> internal nodes represent the features of a dataset, branches represent the decision rules</a:t>
            </a:r>
            <a:r>
              <a:rPr lang="en" sz="1200">
                <a:highlight>
                  <a:schemeClr val="dk1"/>
                </a:highlight>
                <a:latin typeface="Roboto"/>
                <a:ea typeface="Roboto"/>
                <a:cs typeface="Roboto"/>
                <a:sym typeface="Roboto"/>
              </a:rPr>
              <a:t> and </a:t>
            </a:r>
            <a:r>
              <a:rPr b="1" lang="en" sz="1200">
                <a:highlight>
                  <a:schemeClr val="dk1"/>
                </a:highlight>
                <a:latin typeface="Roboto"/>
                <a:ea typeface="Roboto"/>
                <a:cs typeface="Roboto"/>
                <a:sym typeface="Roboto"/>
              </a:rPr>
              <a:t>each leaf node represents the outcome.</a:t>
            </a:r>
            <a:endParaRPr b="1" sz="1200">
              <a:highlight>
                <a:schemeClr val="dk1"/>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86" name="Google Shape;186;p20"/>
          <p:cNvPicPr preferRelativeResize="0"/>
          <p:nvPr/>
        </p:nvPicPr>
        <p:blipFill>
          <a:blip r:embed="rId3">
            <a:alphaModFix/>
          </a:blip>
          <a:stretch>
            <a:fillRect/>
          </a:stretch>
        </p:blipFill>
        <p:spPr>
          <a:xfrm>
            <a:off x="4923225" y="1307850"/>
            <a:ext cx="3889824" cy="3242800"/>
          </a:xfrm>
          <a:prstGeom prst="rect">
            <a:avLst/>
          </a:prstGeom>
          <a:noFill/>
          <a:ln>
            <a:noFill/>
          </a:ln>
        </p:spPr>
      </p:pic>
      <p:sp>
        <p:nvSpPr>
          <p:cNvPr id="187" name="Google Shape;18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output</a:t>
            </a:r>
            <a:endParaRPr/>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1"/>
          <p:cNvPicPr preferRelativeResize="0"/>
          <p:nvPr/>
        </p:nvPicPr>
        <p:blipFill>
          <a:blip r:embed="rId3">
            <a:alphaModFix/>
          </a:blip>
          <a:stretch>
            <a:fillRect/>
          </a:stretch>
        </p:blipFill>
        <p:spPr>
          <a:xfrm>
            <a:off x="767900" y="1152900"/>
            <a:ext cx="7568500" cy="3688401"/>
          </a:xfrm>
          <a:prstGeom prst="rect">
            <a:avLst/>
          </a:prstGeom>
          <a:noFill/>
          <a:ln>
            <a:noFill/>
          </a:ln>
        </p:spPr>
      </p:pic>
      <p:sp>
        <p:nvSpPr>
          <p:cNvPr id="195" name="Google Shape;19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