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13"/>
  </p:notesMasterIdLst>
  <p:handoutMasterIdLst>
    <p:handoutMasterId r:id="rId14"/>
  </p:handoutMasterIdLst>
  <p:sldIdLst>
    <p:sldId id="256" r:id="rId3"/>
    <p:sldId id="271" r:id="rId4"/>
    <p:sldId id="275" r:id="rId5"/>
    <p:sldId id="263" r:id="rId6"/>
    <p:sldId id="276" r:id="rId7"/>
    <p:sldId id="287" r:id="rId8"/>
    <p:sldId id="285" r:id="rId9"/>
    <p:sldId id="286" r:id="rId10"/>
    <p:sldId id="288" r:id="rId11"/>
    <p:sldId id="289"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60" autoAdjust="0"/>
    <p:restoredTop sz="95274" autoAdjust="0"/>
  </p:normalViewPr>
  <p:slideViewPr>
    <p:cSldViewPr>
      <p:cViewPr varScale="1">
        <p:scale>
          <a:sx n="69" d="100"/>
          <a:sy n="69" d="100"/>
        </p:scale>
        <p:origin x="744" y="60"/>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74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11/20/2016</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11/20/2016</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11/20/2016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11/20/2016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EDF33987-6305-4E2A-BF18-EF013ECE927B}" type="datetimeFigureOut">
              <a:rPr lang="en-US"/>
              <a:t>11/20/2016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464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F33987-6305-4E2A-BF18-EF013ECE927B}" type="datetimeFigureOut">
              <a:rPr lang="en-US"/>
              <a:t>11/20/2016</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EDF33987-6305-4E2A-BF18-EF013ECE927B}" type="datetimeFigureOut">
              <a:rPr lang="en-US"/>
              <a:t>11/20/2016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EDF33987-6305-4E2A-BF18-EF013ECE927B}" type="datetimeFigureOut">
              <a:rPr lang="en-US"/>
              <a:t>11/20/2016</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EDF33987-6305-4E2A-BF18-EF013ECE927B}" type="datetimeFigureOut">
              <a:rPr lang="en-US"/>
              <a:t>11/20/2016</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F33987-6305-4E2A-BF18-EF013ECE927B}" type="datetimeFigureOut">
              <a:rPr lang="en-US"/>
              <a:t>11/20/2016</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11/20/2016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DF33987-6305-4E2A-BF18-EF013ECE927B}" type="datetimeFigureOut">
              <a:rPr lang="en-US"/>
              <a:t>11/20/2016</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fld id="{EDF33987-6305-4E2A-BF18-EF013ECE927B}" type="datetimeFigureOut">
              <a:rPr lang="en-US"/>
              <a:pPr/>
              <a:t>11/20/2016</a:t>
            </a:fld>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DIABETES - SOCIAL MEDIA ANALYSIS</a:t>
            </a:r>
          </a:p>
        </p:txBody>
      </p:sp>
      <p:sp>
        <p:nvSpPr>
          <p:cNvPr id="3" name="Subtitle 2"/>
          <p:cNvSpPr>
            <a:spLocks noGrp="1"/>
          </p:cNvSpPr>
          <p:nvPr>
            <p:ph type="subTitle" idx="1"/>
          </p:nvPr>
        </p:nvSpPr>
        <p:spPr>
          <a:xfrm>
            <a:off x="1217613" y="5029200"/>
            <a:ext cx="9753599" cy="1143000"/>
          </a:xfrm>
        </p:spPr>
        <p:txBody>
          <a:bodyPr>
            <a:normAutofit lnSpcReduction="10000"/>
          </a:bodyPr>
          <a:lstStyle/>
          <a:p>
            <a:pPr algn="ctr"/>
            <a:r>
              <a:rPr lang="en-US" i="1" dirty="0"/>
              <a:t>This report analyzes online and consumer generated media conversation discussing ‘Diabetes’ during the period of May18 – Nov 18, 2016. Coverage was gathered from various social media platforms using multiple social media monitoring tools. </a:t>
            </a:r>
          </a:p>
        </p:txBody>
      </p:sp>
    </p:spTree>
    <p:extLst>
      <p:ext uri="{BB962C8B-B14F-4D97-AF65-F5344CB8AC3E}">
        <p14:creationId xmlns:p14="http://schemas.microsoft.com/office/powerpoint/2010/main" val="4025013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6" y="533400"/>
            <a:ext cx="9753600" cy="563562"/>
          </a:xfrm>
        </p:spPr>
        <p:txBody>
          <a:bodyPr>
            <a:normAutofit fontScale="90000"/>
          </a:bodyPr>
          <a:lstStyle/>
          <a:p>
            <a:r>
              <a:rPr lang="en-US" dirty="0"/>
              <a:t>Methodology Section</a:t>
            </a:r>
          </a:p>
        </p:txBody>
      </p:sp>
      <p:sp>
        <p:nvSpPr>
          <p:cNvPr id="3" name="Content Placeholder 2"/>
          <p:cNvSpPr>
            <a:spLocks noGrp="1"/>
          </p:cNvSpPr>
          <p:nvPr>
            <p:ph idx="1"/>
          </p:nvPr>
        </p:nvSpPr>
        <p:spPr>
          <a:xfrm>
            <a:off x="1217614" y="1295400"/>
            <a:ext cx="9753600" cy="5181600"/>
          </a:xfrm>
        </p:spPr>
        <p:txBody>
          <a:bodyPr>
            <a:normAutofit/>
          </a:bodyPr>
          <a:lstStyle/>
          <a:p>
            <a:r>
              <a:rPr lang="en-US" b="1" dirty="0"/>
              <a:t>Social Media Platforms:</a:t>
            </a:r>
            <a:r>
              <a:rPr lang="en-US" dirty="0"/>
              <a:t> Facebook, Instagram, Twitter, Reddit, Blogs, News platforms</a:t>
            </a:r>
            <a:r>
              <a:rPr lang="en-US"/>
              <a:t>, Forums and </a:t>
            </a:r>
            <a:r>
              <a:rPr lang="en-US" dirty="0"/>
              <a:t>web</a:t>
            </a:r>
          </a:p>
          <a:p>
            <a:r>
              <a:rPr lang="en-US" b="1" dirty="0"/>
              <a:t>Data: </a:t>
            </a:r>
            <a:r>
              <a:rPr lang="en-US" dirty="0"/>
              <a:t>Data extracted through platform API’s linked with social media listening tools</a:t>
            </a:r>
          </a:p>
          <a:p>
            <a:r>
              <a:rPr lang="en-US" b="1" dirty="0"/>
              <a:t>Social Media Tools: </a:t>
            </a:r>
          </a:p>
          <a:p>
            <a:pPr lvl="1"/>
            <a:r>
              <a:rPr lang="en-US" b="1" dirty="0"/>
              <a:t>Brand24: </a:t>
            </a:r>
            <a:r>
              <a:rPr lang="en-US" dirty="0"/>
              <a:t>Tool provides comprehensive data in a visually appealing format of current trends </a:t>
            </a:r>
            <a:endParaRPr lang="en-US" b="1" dirty="0"/>
          </a:p>
          <a:p>
            <a:pPr lvl="1"/>
            <a:r>
              <a:rPr lang="en-US" b="1" dirty="0"/>
              <a:t>Mention: </a:t>
            </a:r>
            <a:r>
              <a:rPr lang="en-US" dirty="0"/>
              <a:t>Provides added features to create a complete report like word cloud and alerts and gender distribution</a:t>
            </a:r>
            <a:endParaRPr lang="en-US" b="1" dirty="0"/>
          </a:p>
          <a:p>
            <a:pPr lvl="1"/>
            <a:r>
              <a:rPr lang="en-US" b="1" dirty="0" err="1"/>
              <a:t>Talkwalker</a:t>
            </a:r>
            <a:r>
              <a:rPr lang="en-US" b="1" dirty="0"/>
              <a:t>: </a:t>
            </a:r>
            <a:r>
              <a:rPr lang="en-US" dirty="0"/>
              <a:t>Helped in analyze platforms such as blogs and forums to provide a user friendly report of the influencers</a:t>
            </a:r>
            <a:endParaRPr lang="en-US" b="1" dirty="0"/>
          </a:p>
          <a:p>
            <a:pPr lvl="1"/>
            <a:r>
              <a:rPr lang="en-US" b="1" dirty="0"/>
              <a:t>Social Mention: </a:t>
            </a:r>
            <a:r>
              <a:rPr lang="en-US" dirty="0"/>
              <a:t>Used to gain an overall insight of the data used for trend analysis</a:t>
            </a:r>
            <a:endParaRPr lang="en-US" b="1" dirty="0"/>
          </a:p>
          <a:p>
            <a:pPr marL="45720" indent="0">
              <a:buNone/>
            </a:pPr>
            <a:endParaRPr lang="en-US" dirty="0"/>
          </a:p>
        </p:txBody>
      </p:sp>
    </p:spTree>
    <p:extLst>
      <p:ext uri="{BB962C8B-B14F-4D97-AF65-F5344CB8AC3E}">
        <p14:creationId xmlns:p14="http://schemas.microsoft.com/office/powerpoint/2010/main" val="283965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15962"/>
          </a:xfrm>
        </p:spPr>
        <p:txBody>
          <a:bodyPr/>
          <a:lstStyle/>
          <a:p>
            <a:r>
              <a:rPr lang="en-US" dirty="0"/>
              <a:t>summary</a:t>
            </a:r>
          </a:p>
        </p:txBody>
      </p:sp>
      <p:sp>
        <p:nvSpPr>
          <p:cNvPr id="3" name="Content Placeholder 2"/>
          <p:cNvSpPr>
            <a:spLocks noGrp="1"/>
          </p:cNvSpPr>
          <p:nvPr>
            <p:ph idx="1"/>
          </p:nvPr>
        </p:nvSpPr>
        <p:spPr>
          <a:xfrm>
            <a:off x="1179583" y="990600"/>
            <a:ext cx="9753600" cy="2667000"/>
          </a:xfrm>
        </p:spPr>
        <p:txBody>
          <a:bodyPr>
            <a:normAutofit fontScale="85000" lnSpcReduction="20000"/>
          </a:bodyPr>
          <a:lstStyle/>
          <a:p>
            <a:r>
              <a:rPr lang="en-US" dirty="0"/>
              <a:t>The total conversations about Diabetes on social, mainstream and consumer generated media (CGM) was 60464 with estimated reach of around 202M users for the period of Oct 18 to Nov 19, 2016. There was a gradual increase in volume at start of November, followed by huge spike in volume of 491% on 14</a:t>
            </a:r>
            <a:r>
              <a:rPr lang="en-US" baseline="30000" dirty="0"/>
              <a:t>th</a:t>
            </a:r>
            <a:r>
              <a:rPr lang="en-US" dirty="0"/>
              <a:t> November. The volume on Facebook, YouTube and Instagram tended to rise and fall in alignment. However, Twitter volume did not generally follow the same topics as the rest of social media. </a:t>
            </a:r>
          </a:p>
          <a:p>
            <a:r>
              <a:rPr lang="en-US" dirty="0"/>
              <a:t>Unique topics of note are shown in the diagram below. The main theme in coverage dealt with ‘World Diabetes Day’ and ‘Diabetes Awareness Month’ followed by ‘Lifestyle choices’</a:t>
            </a:r>
          </a:p>
        </p:txBody>
      </p:sp>
      <p:pic>
        <p:nvPicPr>
          <p:cNvPr id="5" name="Picture 4"/>
          <p:cNvPicPr>
            <a:picLocks noChangeAspect="1"/>
          </p:cNvPicPr>
          <p:nvPr/>
        </p:nvPicPr>
        <p:blipFill>
          <a:blip r:embed="rId2"/>
          <a:stretch>
            <a:fillRect/>
          </a:stretch>
        </p:blipFill>
        <p:spPr>
          <a:xfrm>
            <a:off x="1598612" y="3657600"/>
            <a:ext cx="4114800" cy="2381250"/>
          </a:xfrm>
          <a:prstGeom prst="rect">
            <a:avLst/>
          </a:prstGeom>
        </p:spPr>
      </p:pic>
      <p:pic>
        <p:nvPicPr>
          <p:cNvPr id="6" name="Picture 5"/>
          <p:cNvPicPr>
            <a:picLocks noChangeAspect="1"/>
          </p:cNvPicPr>
          <p:nvPr/>
        </p:nvPicPr>
        <p:blipFill>
          <a:blip r:embed="rId3"/>
          <a:stretch>
            <a:fillRect/>
          </a:stretch>
        </p:blipFill>
        <p:spPr>
          <a:xfrm>
            <a:off x="7117425" y="3657600"/>
            <a:ext cx="3853789" cy="2410558"/>
          </a:xfrm>
          <a:prstGeom prst="rect">
            <a:avLst/>
          </a:prstGeom>
        </p:spPr>
      </p:pic>
      <p:sp>
        <p:nvSpPr>
          <p:cNvPr id="8" name="TextBox 7"/>
          <p:cNvSpPr txBox="1"/>
          <p:nvPr/>
        </p:nvSpPr>
        <p:spPr>
          <a:xfrm>
            <a:off x="4491405" y="4798052"/>
            <a:ext cx="2626019" cy="424732"/>
          </a:xfrm>
          <a:prstGeom prst="rect">
            <a:avLst/>
          </a:prstGeom>
          <a:noFill/>
        </p:spPr>
        <p:txBody>
          <a:bodyPr wrap="square" rtlCol="0">
            <a:spAutoFit/>
          </a:bodyPr>
          <a:lstStyle/>
          <a:p>
            <a:pPr>
              <a:lnSpc>
                <a:spcPct val="90000"/>
              </a:lnSpc>
            </a:pPr>
            <a:r>
              <a:rPr lang="en-US" sz="1200" dirty="0">
                <a:solidFill>
                  <a:schemeClr val="accent6">
                    <a:lumMod val="60000"/>
                    <a:lumOff val="40000"/>
                  </a:schemeClr>
                </a:solidFill>
              </a:rPr>
              <a:t>Increase in Lifestyle choices post on Twitter</a:t>
            </a:r>
          </a:p>
        </p:txBody>
      </p:sp>
      <p:cxnSp>
        <p:nvCxnSpPr>
          <p:cNvPr id="12" name="Straight Arrow Connector 11"/>
          <p:cNvCxnSpPr/>
          <p:nvPr/>
        </p:nvCxnSpPr>
        <p:spPr>
          <a:xfrm flipH="1" flipV="1">
            <a:off x="3427412" y="5257800"/>
            <a:ext cx="76200" cy="3810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894012" y="4862879"/>
            <a:ext cx="1600200" cy="424732"/>
          </a:xfrm>
          <a:prstGeom prst="rect">
            <a:avLst/>
          </a:prstGeom>
          <a:noFill/>
        </p:spPr>
        <p:txBody>
          <a:bodyPr wrap="square" rtlCol="0">
            <a:spAutoFit/>
          </a:bodyPr>
          <a:lstStyle/>
          <a:p>
            <a:pPr>
              <a:lnSpc>
                <a:spcPct val="90000"/>
              </a:lnSpc>
            </a:pPr>
            <a:r>
              <a:rPr lang="en-US" sz="1200" dirty="0"/>
              <a:t>Diabetes Awareness Month</a:t>
            </a:r>
          </a:p>
        </p:txBody>
      </p:sp>
      <p:cxnSp>
        <p:nvCxnSpPr>
          <p:cNvPr id="18" name="Straight Arrow Connector 17"/>
          <p:cNvCxnSpPr/>
          <p:nvPr/>
        </p:nvCxnSpPr>
        <p:spPr>
          <a:xfrm flipH="1" flipV="1">
            <a:off x="4875212" y="4511690"/>
            <a:ext cx="152400" cy="2219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303783" y="4396696"/>
            <a:ext cx="1905000" cy="258532"/>
          </a:xfrm>
          <a:prstGeom prst="rect">
            <a:avLst/>
          </a:prstGeom>
          <a:noFill/>
        </p:spPr>
        <p:txBody>
          <a:bodyPr wrap="square" rtlCol="0">
            <a:spAutoFit/>
          </a:bodyPr>
          <a:lstStyle/>
          <a:p>
            <a:pPr>
              <a:lnSpc>
                <a:spcPct val="90000"/>
              </a:lnSpc>
            </a:pPr>
            <a:r>
              <a:rPr lang="en-US" sz="1200" dirty="0"/>
              <a:t>World Diabetes Day</a:t>
            </a:r>
          </a:p>
        </p:txBody>
      </p:sp>
      <p:cxnSp>
        <p:nvCxnSpPr>
          <p:cNvPr id="21" name="Straight Arrow Connector 20"/>
          <p:cNvCxnSpPr/>
          <p:nvPr/>
        </p:nvCxnSpPr>
        <p:spPr>
          <a:xfrm flipV="1">
            <a:off x="5256283" y="5056584"/>
            <a:ext cx="146571" cy="3917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97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715962"/>
          </a:xfrm>
        </p:spPr>
        <p:txBody>
          <a:bodyPr/>
          <a:lstStyle/>
          <a:p>
            <a:r>
              <a:rPr lang="en-US" dirty="0"/>
              <a:t>Word Cloud</a:t>
            </a:r>
          </a:p>
        </p:txBody>
      </p:sp>
      <p:pic>
        <p:nvPicPr>
          <p:cNvPr id="4" name="Picture 3"/>
          <p:cNvPicPr>
            <a:picLocks noChangeAspect="1"/>
          </p:cNvPicPr>
          <p:nvPr/>
        </p:nvPicPr>
        <p:blipFill>
          <a:blip r:embed="rId2"/>
          <a:stretch>
            <a:fillRect/>
          </a:stretch>
        </p:blipFill>
        <p:spPr>
          <a:xfrm>
            <a:off x="1217614" y="990600"/>
            <a:ext cx="9753600" cy="5124450"/>
          </a:xfrm>
          <a:prstGeom prst="rect">
            <a:avLst/>
          </a:prstGeom>
        </p:spPr>
      </p:pic>
    </p:spTree>
    <p:extLst>
      <p:ext uri="{BB962C8B-B14F-4D97-AF65-F5344CB8AC3E}">
        <p14:creationId xmlns:p14="http://schemas.microsoft.com/office/powerpoint/2010/main" val="3626359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97707" y="389659"/>
            <a:ext cx="9753600" cy="556285"/>
          </a:xfrm>
        </p:spPr>
        <p:txBody>
          <a:bodyPr>
            <a:noAutofit/>
          </a:bodyPr>
          <a:lstStyle/>
          <a:p>
            <a:r>
              <a:rPr lang="en-US" sz="4000" cap="all" dirty="0">
                <a:solidFill>
                  <a:srgbClr val="545454">
                    <a:lumMod val="50000"/>
                  </a:srgbClr>
                </a:solidFill>
                <a:ea typeface="+mj-ea"/>
                <a:cs typeface="+mj-cs"/>
              </a:rPr>
              <a:t>Sentiment  Analysis</a:t>
            </a:r>
            <a:endParaRPr lang="en-US" sz="4000" dirty="0"/>
          </a:p>
        </p:txBody>
      </p:sp>
      <p:pic>
        <p:nvPicPr>
          <p:cNvPr id="4" name="Picture 3"/>
          <p:cNvPicPr>
            <a:picLocks noChangeAspect="1"/>
          </p:cNvPicPr>
          <p:nvPr/>
        </p:nvPicPr>
        <p:blipFill>
          <a:blip r:embed="rId2"/>
          <a:stretch>
            <a:fillRect/>
          </a:stretch>
        </p:blipFill>
        <p:spPr>
          <a:xfrm>
            <a:off x="1213150" y="3025861"/>
            <a:ext cx="4134705" cy="3057647"/>
          </a:xfrm>
          <a:prstGeom prst="rect">
            <a:avLst/>
          </a:prstGeom>
        </p:spPr>
      </p:pic>
      <p:sp>
        <p:nvSpPr>
          <p:cNvPr id="9" name="Content Placeholder 2"/>
          <p:cNvSpPr txBox="1">
            <a:spLocks/>
          </p:cNvSpPr>
          <p:nvPr/>
        </p:nvSpPr>
        <p:spPr>
          <a:xfrm>
            <a:off x="1213150" y="1046883"/>
            <a:ext cx="9753600" cy="1828305"/>
          </a:xfrm>
          <a:prstGeom prst="rect">
            <a:avLst/>
          </a:prstGeom>
        </p:spPr>
        <p:txBody>
          <a:bodyPr vert="horz" lIns="91440" tIns="45720" rIns="91440" bIns="45720" rtlCol="0" anchor="t">
            <a:normAutofit lnSpcReduction="10000"/>
          </a:bodyPr>
          <a:lstStyle>
            <a:lvl1pPr marL="0" indent="0" algn="l" defTabSz="914400" rtl="0" eaLnBrk="1" latinLnBrk="0" hangingPunct="1">
              <a:lnSpc>
                <a:spcPct val="90000"/>
              </a:lnSpc>
              <a:spcBef>
                <a:spcPts val="0"/>
              </a:spcBef>
              <a:buClr>
                <a:schemeClr val="tx1"/>
              </a:buClr>
              <a:buSzPct val="80000"/>
              <a:buFont typeface="Arial" pitchFamily="34" charset="0"/>
              <a:buNone/>
              <a:defRPr sz="2000" kern="1200">
                <a:solidFill>
                  <a:schemeClr val="tx1"/>
                </a:solidFill>
                <a:latin typeface="+mn-lt"/>
                <a:ea typeface="+mn-ea"/>
                <a:cs typeface="+mn-cs"/>
              </a:defRPr>
            </a:lvl1pPr>
            <a:lvl2pPr marL="457200" indent="0" algn="l" defTabSz="914400" rtl="0" eaLnBrk="1" latinLnBrk="0" hangingPunct="1">
              <a:lnSpc>
                <a:spcPct val="90000"/>
              </a:lnSpc>
              <a:spcBef>
                <a:spcPts val="600"/>
              </a:spcBef>
              <a:buClr>
                <a:schemeClr val="tx1"/>
              </a:buClr>
              <a:buSzPct val="80000"/>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600"/>
              </a:spcBef>
              <a:buClr>
                <a:schemeClr val="tx1"/>
              </a:buClr>
              <a:buSzPct val="80000"/>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600"/>
              </a:spcBef>
              <a:buClr>
                <a:schemeClr val="tx1"/>
              </a:buClr>
              <a:buSzPct val="80000"/>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ts val="600"/>
              </a:spcBef>
              <a:buSzPct val="80000"/>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ts val="600"/>
              </a:spcBef>
              <a:buSzPct val="80000"/>
              <a:buFont typeface="Arial" pitchFamily="34" charset="0"/>
              <a:buNone/>
              <a:defRPr sz="1400" kern="1200" baseline="0">
                <a:solidFill>
                  <a:schemeClr val="tx1">
                    <a:tint val="75000"/>
                  </a:schemeClr>
                </a:solidFill>
                <a:latin typeface="+mn-lt"/>
                <a:ea typeface="+mn-ea"/>
                <a:cs typeface="+mn-cs"/>
              </a:defRPr>
            </a:lvl9pPr>
          </a:lstStyle>
          <a:p>
            <a:r>
              <a:rPr lang="en-US" dirty="0"/>
              <a:t>The general sentiment of the conversation was mostly neutral. Positive sentiments dominated the negative ones by 3:1. The number of positive sentiments increased by 75% on 1</a:t>
            </a:r>
            <a:r>
              <a:rPr lang="en-US" baseline="30000" dirty="0"/>
              <a:t>st</a:t>
            </a:r>
            <a:r>
              <a:rPr lang="en-US" dirty="0"/>
              <a:t> Nov due to commencement of ‘Diabetes Awareness Month’ followed by a 300% spike on 14</a:t>
            </a:r>
            <a:r>
              <a:rPr lang="en-US" baseline="30000" dirty="0"/>
              <a:t>th</a:t>
            </a:r>
            <a:r>
              <a:rPr lang="en-US" dirty="0"/>
              <a:t> Nov celebrated by ‘World Diabetes Day’. There was a surge in positive sentiment on 18</a:t>
            </a:r>
            <a:r>
              <a:rPr lang="en-US" baseline="30000" dirty="0"/>
              <a:t>th</a:t>
            </a:r>
            <a:r>
              <a:rPr lang="en-US" dirty="0"/>
              <a:t> Nov which rose by 37% from previous day and could be shown in the figures below</a:t>
            </a:r>
          </a:p>
        </p:txBody>
      </p:sp>
      <p:pic>
        <p:nvPicPr>
          <p:cNvPr id="10" name="Picture 9"/>
          <p:cNvPicPr>
            <a:picLocks noChangeAspect="1"/>
          </p:cNvPicPr>
          <p:nvPr/>
        </p:nvPicPr>
        <p:blipFill>
          <a:blip r:embed="rId3"/>
          <a:stretch>
            <a:fillRect/>
          </a:stretch>
        </p:blipFill>
        <p:spPr>
          <a:xfrm>
            <a:off x="7614002" y="3007664"/>
            <a:ext cx="3337305" cy="3052268"/>
          </a:xfrm>
          <a:prstGeom prst="rect">
            <a:avLst/>
          </a:prstGeom>
        </p:spPr>
      </p:pic>
    </p:spTree>
    <p:extLst>
      <p:ext uri="{BB962C8B-B14F-4D97-AF65-F5344CB8AC3E}">
        <p14:creationId xmlns:p14="http://schemas.microsoft.com/office/powerpoint/2010/main" val="35369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51589" y="441936"/>
            <a:ext cx="7853063" cy="634955"/>
          </a:xfrm>
        </p:spPr>
        <p:txBody>
          <a:bodyPr>
            <a:normAutofit lnSpcReduction="10000"/>
          </a:bodyPr>
          <a:lstStyle/>
          <a:p>
            <a:r>
              <a:rPr lang="en-US" sz="4000" cap="all" dirty="0">
                <a:solidFill>
                  <a:srgbClr val="545454">
                    <a:lumMod val="50000"/>
                  </a:srgbClr>
                </a:solidFill>
                <a:ea typeface="+mj-ea"/>
                <a:cs typeface="+mj-cs"/>
              </a:rPr>
              <a:t>Influence and reach</a:t>
            </a:r>
            <a:endParaRPr lang="en-US" dirty="0"/>
          </a:p>
        </p:txBody>
      </p:sp>
      <p:pic>
        <p:nvPicPr>
          <p:cNvPr id="9" name="Picture 8"/>
          <p:cNvPicPr>
            <a:picLocks noChangeAspect="1"/>
          </p:cNvPicPr>
          <p:nvPr/>
        </p:nvPicPr>
        <p:blipFill>
          <a:blip r:embed="rId2"/>
          <a:stretch>
            <a:fillRect/>
          </a:stretch>
        </p:blipFill>
        <p:spPr>
          <a:xfrm>
            <a:off x="851589" y="1711213"/>
            <a:ext cx="4176023" cy="1632129"/>
          </a:xfrm>
          <a:prstGeom prst="rect">
            <a:avLst/>
          </a:prstGeom>
        </p:spPr>
      </p:pic>
      <p:pic>
        <p:nvPicPr>
          <p:cNvPr id="10" name="Picture 9"/>
          <p:cNvPicPr>
            <a:picLocks noChangeAspect="1"/>
          </p:cNvPicPr>
          <p:nvPr/>
        </p:nvPicPr>
        <p:blipFill>
          <a:blip r:embed="rId3"/>
          <a:stretch>
            <a:fillRect/>
          </a:stretch>
        </p:blipFill>
        <p:spPr>
          <a:xfrm>
            <a:off x="851589" y="3886200"/>
            <a:ext cx="4191000" cy="1943100"/>
          </a:xfrm>
          <a:prstGeom prst="rect">
            <a:avLst/>
          </a:prstGeom>
        </p:spPr>
      </p:pic>
      <p:sp>
        <p:nvSpPr>
          <p:cNvPr id="13" name="TextBox 12"/>
          <p:cNvSpPr txBox="1"/>
          <p:nvPr/>
        </p:nvSpPr>
        <p:spPr>
          <a:xfrm>
            <a:off x="5027612" y="1927112"/>
            <a:ext cx="5562600" cy="1200329"/>
          </a:xfrm>
          <a:prstGeom prst="rect">
            <a:avLst/>
          </a:prstGeom>
          <a:noFill/>
        </p:spPr>
        <p:txBody>
          <a:bodyPr wrap="square" rtlCol="0">
            <a:spAutoFit/>
          </a:bodyPr>
          <a:lstStyle/>
          <a:p>
            <a:pPr>
              <a:lnSpc>
                <a:spcPct val="90000"/>
              </a:lnSpc>
            </a:pPr>
            <a:r>
              <a:rPr lang="en-US" sz="2000" dirty="0"/>
              <a:t>It is observed that the mainstream media channels through their social media pages, especially Facebook have the maximum influence</a:t>
            </a:r>
          </a:p>
        </p:txBody>
      </p:sp>
      <p:sp>
        <p:nvSpPr>
          <p:cNvPr id="14" name="TextBox 13"/>
          <p:cNvSpPr txBox="1"/>
          <p:nvPr/>
        </p:nvSpPr>
        <p:spPr>
          <a:xfrm>
            <a:off x="5027612" y="4396085"/>
            <a:ext cx="5715000" cy="923330"/>
          </a:xfrm>
          <a:prstGeom prst="rect">
            <a:avLst/>
          </a:prstGeom>
          <a:noFill/>
        </p:spPr>
        <p:txBody>
          <a:bodyPr wrap="square" rtlCol="0">
            <a:spAutoFit/>
          </a:bodyPr>
          <a:lstStyle/>
          <a:p>
            <a:pPr>
              <a:lnSpc>
                <a:spcPct val="90000"/>
              </a:lnSpc>
            </a:pPr>
            <a:r>
              <a:rPr lang="en-US" sz="2000" dirty="0"/>
              <a:t>Instagram, Facebook and Twitter are the most active social media sites for the conversations</a:t>
            </a:r>
          </a:p>
        </p:txBody>
      </p:sp>
    </p:spTree>
    <p:extLst>
      <p:ext uri="{BB962C8B-B14F-4D97-AF65-F5344CB8AC3E}">
        <p14:creationId xmlns:p14="http://schemas.microsoft.com/office/powerpoint/2010/main" val="3593125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2924" y="339126"/>
            <a:ext cx="7853063" cy="685799"/>
          </a:xfrm>
        </p:spPr>
        <p:txBody>
          <a:bodyPr>
            <a:normAutofit/>
          </a:bodyPr>
          <a:lstStyle/>
          <a:p>
            <a:pPr lvl="0">
              <a:buClr>
                <a:srgbClr val="545454"/>
              </a:buClr>
            </a:pPr>
            <a:r>
              <a:rPr lang="en-US" sz="4000" cap="all" dirty="0">
                <a:solidFill>
                  <a:srgbClr val="545454">
                    <a:lumMod val="50000"/>
                  </a:srgbClr>
                </a:solidFill>
              </a:rPr>
              <a:t>Influence and reach</a:t>
            </a:r>
            <a:endParaRPr lang="en-US" dirty="0">
              <a:solidFill>
                <a:srgbClr val="545454"/>
              </a:solidFill>
            </a:endParaRPr>
          </a:p>
          <a:p>
            <a:endParaRPr lang="en-US" dirty="0"/>
          </a:p>
        </p:txBody>
      </p:sp>
      <p:pic>
        <p:nvPicPr>
          <p:cNvPr id="4" name="Picture 3"/>
          <p:cNvPicPr>
            <a:picLocks noChangeAspect="1"/>
          </p:cNvPicPr>
          <p:nvPr/>
        </p:nvPicPr>
        <p:blipFill>
          <a:blip r:embed="rId2"/>
          <a:stretch>
            <a:fillRect/>
          </a:stretch>
        </p:blipFill>
        <p:spPr>
          <a:xfrm>
            <a:off x="531812" y="1433212"/>
            <a:ext cx="4191000" cy="1966104"/>
          </a:xfrm>
          <a:prstGeom prst="rect">
            <a:avLst/>
          </a:prstGeom>
        </p:spPr>
      </p:pic>
      <p:sp>
        <p:nvSpPr>
          <p:cNvPr id="5" name="TextBox 4"/>
          <p:cNvSpPr txBox="1"/>
          <p:nvPr/>
        </p:nvSpPr>
        <p:spPr>
          <a:xfrm>
            <a:off x="4722812" y="1816099"/>
            <a:ext cx="5715000" cy="1200329"/>
          </a:xfrm>
          <a:prstGeom prst="rect">
            <a:avLst/>
          </a:prstGeom>
          <a:noFill/>
        </p:spPr>
        <p:txBody>
          <a:bodyPr wrap="square" rtlCol="0">
            <a:spAutoFit/>
          </a:bodyPr>
          <a:lstStyle/>
          <a:p>
            <a:pPr>
              <a:lnSpc>
                <a:spcPct val="90000"/>
              </a:lnSpc>
            </a:pPr>
            <a:r>
              <a:rPr lang="en-US" sz="2000" dirty="0"/>
              <a:t>The estimated reach is 202M over the period of given time. The reach rises and falls in alignment to the conversations over the period of time</a:t>
            </a:r>
          </a:p>
        </p:txBody>
      </p:sp>
      <p:pic>
        <p:nvPicPr>
          <p:cNvPr id="6" name="Picture 5"/>
          <p:cNvPicPr>
            <a:picLocks noChangeAspect="1"/>
          </p:cNvPicPr>
          <p:nvPr/>
        </p:nvPicPr>
        <p:blipFill>
          <a:blip r:embed="rId3"/>
          <a:stretch>
            <a:fillRect/>
          </a:stretch>
        </p:blipFill>
        <p:spPr>
          <a:xfrm>
            <a:off x="531812" y="3962400"/>
            <a:ext cx="4191000" cy="2438400"/>
          </a:xfrm>
          <a:prstGeom prst="rect">
            <a:avLst/>
          </a:prstGeom>
        </p:spPr>
      </p:pic>
      <p:sp>
        <p:nvSpPr>
          <p:cNvPr id="7" name="TextBox 6"/>
          <p:cNvSpPr txBox="1"/>
          <p:nvPr/>
        </p:nvSpPr>
        <p:spPr>
          <a:xfrm>
            <a:off x="4722812" y="4719935"/>
            <a:ext cx="5715000" cy="923330"/>
          </a:xfrm>
          <a:prstGeom prst="rect">
            <a:avLst/>
          </a:prstGeom>
          <a:noFill/>
        </p:spPr>
        <p:txBody>
          <a:bodyPr wrap="square" rtlCol="0">
            <a:spAutoFit/>
          </a:bodyPr>
          <a:lstStyle/>
          <a:p>
            <a:pPr>
              <a:lnSpc>
                <a:spcPct val="90000"/>
              </a:lnSpc>
            </a:pPr>
            <a:r>
              <a:rPr lang="en-US" sz="2000" dirty="0"/>
              <a:t>It is observed that male participation and thus target audience is relatively more male than female</a:t>
            </a:r>
          </a:p>
        </p:txBody>
      </p:sp>
    </p:spTree>
    <p:extLst>
      <p:ext uri="{BB962C8B-B14F-4D97-AF65-F5344CB8AC3E}">
        <p14:creationId xmlns:p14="http://schemas.microsoft.com/office/powerpoint/2010/main" val="3480004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228600"/>
            <a:ext cx="9753600" cy="792162"/>
          </a:xfrm>
        </p:spPr>
        <p:txBody>
          <a:bodyPr>
            <a:normAutofit/>
          </a:bodyPr>
          <a:lstStyle/>
          <a:p>
            <a:r>
              <a:rPr lang="en-US" dirty="0"/>
              <a:t>Conversation topic breakdown</a:t>
            </a:r>
          </a:p>
        </p:txBody>
      </p:sp>
      <p:graphicFrame>
        <p:nvGraphicFramePr>
          <p:cNvPr id="4" name="Table 3"/>
          <p:cNvGraphicFramePr>
            <a:graphicFrameLocks noGrp="1"/>
          </p:cNvGraphicFramePr>
          <p:nvPr>
            <p:extLst>
              <p:ext uri="{D42A27DB-BD31-4B8C-83A1-F6EECF244321}">
                <p14:modId xmlns:p14="http://schemas.microsoft.com/office/powerpoint/2010/main" val="2440926126"/>
              </p:ext>
            </p:extLst>
          </p:nvPr>
        </p:nvGraphicFramePr>
        <p:xfrm>
          <a:off x="684212" y="1143000"/>
          <a:ext cx="10668000" cy="5486400"/>
        </p:xfrm>
        <a:graphic>
          <a:graphicData uri="http://schemas.openxmlformats.org/drawingml/2006/table">
            <a:tbl>
              <a:tblPr firstRow="1" bandRow="1">
                <a:tableStyleId>{073A0DAA-6AF3-43AB-8588-CEC1D06C72B9}</a:tableStyleId>
              </a:tblPr>
              <a:tblGrid>
                <a:gridCol w="2133600">
                  <a:extLst>
                    <a:ext uri="{9D8B030D-6E8A-4147-A177-3AD203B41FA5}">
                      <a16:colId xmlns:a16="http://schemas.microsoft.com/office/drawing/2014/main" val="2765073661"/>
                    </a:ext>
                  </a:extLst>
                </a:gridCol>
                <a:gridCol w="2133600">
                  <a:extLst>
                    <a:ext uri="{9D8B030D-6E8A-4147-A177-3AD203B41FA5}">
                      <a16:colId xmlns:a16="http://schemas.microsoft.com/office/drawing/2014/main" val="3369728946"/>
                    </a:ext>
                  </a:extLst>
                </a:gridCol>
                <a:gridCol w="2133600">
                  <a:extLst>
                    <a:ext uri="{9D8B030D-6E8A-4147-A177-3AD203B41FA5}">
                      <a16:colId xmlns:a16="http://schemas.microsoft.com/office/drawing/2014/main" val="873174933"/>
                    </a:ext>
                  </a:extLst>
                </a:gridCol>
                <a:gridCol w="2882803">
                  <a:extLst>
                    <a:ext uri="{9D8B030D-6E8A-4147-A177-3AD203B41FA5}">
                      <a16:colId xmlns:a16="http://schemas.microsoft.com/office/drawing/2014/main" val="3092184900"/>
                    </a:ext>
                  </a:extLst>
                </a:gridCol>
                <a:gridCol w="1384397">
                  <a:extLst>
                    <a:ext uri="{9D8B030D-6E8A-4147-A177-3AD203B41FA5}">
                      <a16:colId xmlns:a16="http://schemas.microsoft.com/office/drawing/2014/main" val="3217283372"/>
                    </a:ext>
                  </a:extLst>
                </a:gridCol>
              </a:tblGrid>
              <a:tr h="370840">
                <a:tc>
                  <a:txBody>
                    <a:bodyPr/>
                    <a:lstStyle/>
                    <a:p>
                      <a:pPr algn="ctr"/>
                      <a:r>
                        <a:rPr lang="en-US" dirty="0"/>
                        <a:t>Topic</a:t>
                      </a:r>
                    </a:p>
                  </a:txBody>
                  <a:tcPr/>
                </a:tc>
                <a:tc>
                  <a:txBody>
                    <a:bodyPr/>
                    <a:lstStyle/>
                    <a:p>
                      <a:pPr algn="ctr"/>
                      <a:r>
                        <a:rPr lang="en-US" dirty="0"/>
                        <a:t>Sentiment (P:N)</a:t>
                      </a:r>
                    </a:p>
                  </a:txBody>
                  <a:tcPr/>
                </a:tc>
                <a:tc>
                  <a:txBody>
                    <a:bodyPr/>
                    <a:lstStyle/>
                    <a:p>
                      <a:pPr algn="ctr"/>
                      <a:r>
                        <a:rPr lang="en-US" dirty="0"/>
                        <a:t>Volume</a:t>
                      </a:r>
                    </a:p>
                  </a:txBody>
                  <a:tcPr/>
                </a:tc>
                <a:tc>
                  <a:txBody>
                    <a:bodyPr/>
                    <a:lstStyle/>
                    <a:p>
                      <a:pPr algn="ctr"/>
                      <a:r>
                        <a:rPr lang="en-US" dirty="0"/>
                        <a:t> Influential Authors</a:t>
                      </a:r>
                    </a:p>
                  </a:txBody>
                  <a:tcPr/>
                </a:tc>
                <a:tc>
                  <a:txBody>
                    <a:bodyPr/>
                    <a:lstStyle/>
                    <a:p>
                      <a:pPr algn="ctr"/>
                      <a:r>
                        <a:rPr lang="en-US" dirty="0"/>
                        <a:t>Active Sites (In Order)</a:t>
                      </a:r>
                    </a:p>
                  </a:txBody>
                  <a:tcPr/>
                </a:tc>
                <a:extLst>
                  <a:ext uri="{0D108BD9-81ED-4DB2-BD59-A6C34878D82A}">
                    <a16:rowId xmlns:a16="http://schemas.microsoft.com/office/drawing/2014/main" val="2504066532"/>
                  </a:ext>
                </a:extLst>
              </a:tr>
              <a:tr h="370840">
                <a:tc>
                  <a:txBody>
                    <a:bodyPr/>
                    <a:lstStyle/>
                    <a:p>
                      <a:pPr algn="ctr"/>
                      <a:r>
                        <a:rPr lang="en-US" b="1" dirty="0"/>
                        <a:t>Medication / Brands</a:t>
                      </a:r>
                    </a:p>
                  </a:txBody>
                  <a:tcPr/>
                </a:tc>
                <a:tc>
                  <a:txBody>
                    <a:bodyPr/>
                    <a:lstStyle/>
                    <a:p>
                      <a:pPr algn="ctr"/>
                      <a:r>
                        <a:rPr lang="en-US" b="1" dirty="0"/>
                        <a:t>5:4</a:t>
                      </a:r>
                    </a:p>
                  </a:txBody>
                  <a:tcPr/>
                </a:tc>
                <a:tc>
                  <a:txBody>
                    <a:bodyPr/>
                    <a:lstStyle/>
                    <a:p>
                      <a:pPr algn="ctr"/>
                      <a:r>
                        <a:rPr lang="en-US" b="1" dirty="0"/>
                        <a:t>1185</a:t>
                      </a:r>
                    </a:p>
                  </a:txBody>
                  <a:tcPr/>
                </a:tc>
                <a:tc>
                  <a:txBody>
                    <a:bodyPr/>
                    <a:lstStyle/>
                    <a:p>
                      <a:pPr algn="ctr"/>
                      <a:r>
                        <a:rPr lang="en-US" b="1" dirty="0"/>
                        <a:t>Bayer,</a:t>
                      </a:r>
                      <a:r>
                        <a:rPr lang="en-US" b="1" baseline="0" dirty="0"/>
                        <a:t> </a:t>
                      </a:r>
                      <a:r>
                        <a:rPr lang="en-US" b="1" baseline="0" dirty="0" err="1"/>
                        <a:t>Neulife</a:t>
                      </a:r>
                      <a:r>
                        <a:rPr lang="en-US" b="1" baseline="0" dirty="0"/>
                        <a:t>, PMO, WFAA TV </a:t>
                      </a:r>
                      <a:endParaRPr lang="en-US" b="1" dirty="0"/>
                    </a:p>
                  </a:txBody>
                  <a:tcPr/>
                </a:tc>
                <a:tc>
                  <a:txBody>
                    <a:bodyPr/>
                    <a:lstStyle/>
                    <a:p>
                      <a:pPr algn="ctr"/>
                      <a:r>
                        <a:rPr lang="en-US" b="1" dirty="0"/>
                        <a:t>Facebook,</a:t>
                      </a:r>
                      <a:r>
                        <a:rPr lang="en-US" b="1" baseline="0" dirty="0"/>
                        <a:t> Instagram, Twitter</a:t>
                      </a:r>
                      <a:endParaRPr lang="en-US" b="1" dirty="0"/>
                    </a:p>
                  </a:txBody>
                  <a:tcPr/>
                </a:tc>
                <a:extLst>
                  <a:ext uri="{0D108BD9-81ED-4DB2-BD59-A6C34878D82A}">
                    <a16:rowId xmlns:a16="http://schemas.microsoft.com/office/drawing/2014/main" val="108693530"/>
                  </a:ext>
                </a:extLst>
              </a:tr>
              <a:tr h="370840">
                <a:tc>
                  <a:txBody>
                    <a:bodyPr/>
                    <a:lstStyle/>
                    <a:p>
                      <a:pPr algn="ctr"/>
                      <a:r>
                        <a:rPr lang="en-US" b="1" dirty="0"/>
                        <a:t>Lifestyle</a:t>
                      </a:r>
                      <a:r>
                        <a:rPr lang="en-US" b="1" baseline="0" dirty="0"/>
                        <a:t> choices</a:t>
                      </a:r>
                      <a:endParaRPr lang="en-US" b="1" dirty="0"/>
                    </a:p>
                  </a:txBody>
                  <a:tcPr/>
                </a:tc>
                <a:tc>
                  <a:txBody>
                    <a:bodyPr/>
                    <a:lstStyle/>
                    <a:p>
                      <a:pPr algn="ctr"/>
                      <a:r>
                        <a:rPr lang="en-US" b="1" dirty="0"/>
                        <a:t>14:</a:t>
                      </a:r>
                      <a:r>
                        <a:rPr lang="en-US" b="1" baseline="0" dirty="0"/>
                        <a:t>3</a:t>
                      </a:r>
                      <a:endParaRPr lang="en-US" b="1" dirty="0"/>
                    </a:p>
                  </a:txBody>
                  <a:tcPr/>
                </a:tc>
                <a:tc>
                  <a:txBody>
                    <a:bodyPr/>
                    <a:lstStyle/>
                    <a:p>
                      <a:pPr algn="ctr"/>
                      <a:r>
                        <a:rPr lang="en-US" b="1" dirty="0"/>
                        <a:t>4609</a:t>
                      </a:r>
                    </a:p>
                  </a:txBody>
                  <a:tcPr/>
                </a:tc>
                <a:tc>
                  <a:txBody>
                    <a:bodyPr/>
                    <a:lstStyle/>
                    <a:p>
                      <a:pPr algn="ctr"/>
                      <a:r>
                        <a:rPr lang="en-US" b="1" dirty="0"/>
                        <a:t>Cleveland,</a:t>
                      </a:r>
                      <a:r>
                        <a:rPr lang="en-US" b="1" baseline="0" dirty="0"/>
                        <a:t> Chef, Medical, Juicing, Nobel</a:t>
                      </a:r>
                      <a:endParaRPr lang="en-US" b="1" dirty="0"/>
                    </a:p>
                  </a:txBody>
                  <a:tcPr/>
                </a:tc>
                <a:tc>
                  <a:txBody>
                    <a:bodyPr/>
                    <a:lstStyle/>
                    <a:p>
                      <a:pPr algn="ctr"/>
                      <a:r>
                        <a:rPr lang="en-US" b="1" dirty="0"/>
                        <a:t>Instagram, Facebook,</a:t>
                      </a:r>
                      <a:r>
                        <a:rPr lang="en-US" b="1" baseline="0" dirty="0"/>
                        <a:t> Twitter</a:t>
                      </a:r>
                      <a:endParaRPr lang="en-US" b="1" dirty="0"/>
                    </a:p>
                  </a:txBody>
                  <a:tcPr/>
                </a:tc>
                <a:extLst>
                  <a:ext uri="{0D108BD9-81ED-4DB2-BD59-A6C34878D82A}">
                    <a16:rowId xmlns:a16="http://schemas.microsoft.com/office/drawing/2014/main" val="2749266127"/>
                  </a:ext>
                </a:extLst>
              </a:tr>
              <a:tr h="370840">
                <a:tc>
                  <a:txBody>
                    <a:bodyPr/>
                    <a:lstStyle/>
                    <a:p>
                      <a:pPr algn="ctr"/>
                      <a:r>
                        <a:rPr lang="en-US" b="1" dirty="0"/>
                        <a:t>Side effects</a:t>
                      </a:r>
                    </a:p>
                  </a:txBody>
                  <a:tcPr/>
                </a:tc>
                <a:tc>
                  <a:txBody>
                    <a:bodyPr/>
                    <a:lstStyle/>
                    <a:p>
                      <a:pPr algn="ctr"/>
                      <a:r>
                        <a:rPr lang="en-US" b="1" dirty="0"/>
                        <a:t>8:3</a:t>
                      </a:r>
                    </a:p>
                  </a:txBody>
                  <a:tcPr/>
                </a:tc>
                <a:tc>
                  <a:txBody>
                    <a:bodyPr/>
                    <a:lstStyle/>
                    <a:p>
                      <a:pPr algn="ctr"/>
                      <a:r>
                        <a:rPr lang="en-US" b="1" dirty="0"/>
                        <a:t>465</a:t>
                      </a:r>
                    </a:p>
                  </a:txBody>
                  <a:tcPr/>
                </a:tc>
                <a:tc>
                  <a:txBody>
                    <a:bodyPr/>
                    <a:lstStyle/>
                    <a:p>
                      <a:pPr algn="ctr"/>
                      <a:r>
                        <a:rPr lang="en-US" b="1" dirty="0"/>
                        <a:t>BBC, 9GAG, CCTV,</a:t>
                      </a:r>
                      <a:r>
                        <a:rPr lang="en-US" b="1" baseline="0" dirty="0"/>
                        <a:t> </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Instagram, Facebook,</a:t>
                      </a:r>
                      <a:r>
                        <a:rPr lang="en-US" b="1" baseline="0" dirty="0"/>
                        <a:t> Twitter</a:t>
                      </a:r>
                      <a:endParaRPr lang="en-US" b="1" dirty="0"/>
                    </a:p>
                  </a:txBody>
                  <a:tcPr/>
                </a:tc>
                <a:extLst>
                  <a:ext uri="{0D108BD9-81ED-4DB2-BD59-A6C34878D82A}">
                    <a16:rowId xmlns:a16="http://schemas.microsoft.com/office/drawing/2014/main" val="1476572933"/>
                  </a:ext>
                </a:extLst>
              </a:tr>
              <a:tr h="370840">
                <a:tc>
                  <a:txBody>
                    <a:bodyPr/>
                    <a:lstStyle/>
                    <a:p>
                      <a:pPr algn="ctr"/>
                      <a:r>
                        <a:rPr lang="en-US" b="1" dirty="0"/>
                        <a:t>Accessibility</a:t>
                      </a:r>
                    </a:p>
                  </a:txBody>
                  <a:tcPr/>
                </a:tc>
                <a:tc>
                  <a:txBody>
                    <a:bodyPr/>
                    <a:lstStyle/>
                    <a:p>
                      <a:pPr algn="ctr"/>
                      <a:r>
                        <a:rPr lang="en-US" b="1" dirty="0"/>
                        <a:t>5:2</a:t>
                      </a:r>
                    </a:p>
                  </a:txBody>
                  <a:tcPr/>
                </a:tc>
                <a:tc>
                  <a:txBody>
                    <a:bodyPr/>
                    <a:lstStyle/>
                    <a:p>
                      <a:pPr algn="ctr"/>
                      <a:r>
                        <a:rPr lang="en-US" b="1" dirty="0"/>
                        <a:t>495</a:t>
                      </a:r>
                    </a:p>
                  </a:txBody>
                  <a:tcPr/>
                </a:tc>
                <a:tc>
                  <a:txBody>
                    <a:bodyPr/>
                    <a:lstStyle/>
                    <a:p>
                      <a:pPr algn="ctr"/>
                      <a:r>
                        <a:rPr lang="en-US" b="1" dirty="0"/>
                        <a:t>Access, Nobel, United Health, </a:t>
                      </a:r>
                      <a:r>
                        <a:rPr lang="en-US" b="1" dirty="0" err="1"/>
                        <a:t>NewsRoom</a:t>
                      </a:r>
                      <a:endParaRPr lang="en-US"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Facebook,</a:t>
                      </a:r>
                      <a:r>
                        <a:rPr lang="en-US" b="1" baseline="0" dirty="0"/>
                        <a:t> Instagram, Twitter</a:t>
                      </a:r>
                      <a:endParaRPr lang="en-US" b="1" dirty="0"/>
                    </a:p>
                  </a:txBody>
                  <a:tcPr/>
                </a:tc>
                <a:extLst>
                  <a:ext uri="{0D108BD9-81ED-4DB2-BD59-A6C34878D82A}">
                    <a16:rowId xmlns:a16="http://schemas.microsoft.com/office/drawing/2014/main" val="1877095509"/>
                  </a:ext>
                </a:extLst>
              </a:tr>
              <a:tr h="370840">
                <a:tc>
                  <a:txBody>
                    <a:bodyPr/>
                    <a:lstStyle/>
                    <a:p>
                      <a:pPr algn="ctr"/>
                      <a:r>
                        <a:rPr lang="en-US" b="1" dirty="0"/>
                        <a:t>Cost</a:t>
                      </a:r>
                    </a:p>
                  </a:txBody>
                  <a:tcPr/>
                </a:tc>
                <a:tc>
                  <a:txBody>
                    <a:bodyPr/>
                    <a:lstStyle/>
                    <a:p>
                      <a:pPr algn="ctr"/>
                      <a:r>
                        <a:rPr lang="en-US" b="1" dirty="0"/>
                        <a:t>7:1</a:t>
                      </a:r>
                    </a:p>
                  </a:txBody>
                  <a:tcPr/>
                </a:tc>
                <a:tc>
                  <a:txBody>
                    <a:bodyPr/>
                    <a:lstStyle/>
                    <a:p>
                      <a:pPr algn="ctr"/>
                      <a:r>
                        <a:rPr lang="en-US" b="1" dirty="0"/>
                        <a:t>44</a:t>
                      </a:r>
                    </a:p>
                  </a:txBody>
                  <a:tcPr/>
                </a:tc>
                <a:tc>
                  <a:txBody>
                    <a:bodyPr/>
                    <a:lstStyle/>
                    <a:p>
                      <a:pPr algn="ctr"/>
                      <a:r>
                        <a:rPr lang="en-US" b="1" dirty="0"/>
                        <a:t>Support, </a:t>
                      </a:r>
                      <a:r>
                        <a:rPr lang="en-US" b="1" dirty="0" err="1"/>
                        <a:t>Fly</a:t>
                      </a:r>
                      <a:r>
                        <a:rPr lang="en-US" b="1" baseline="0" dirty="0" err="1"/>
                        <a:t>the</a:t>
                      </a:r>
                      <a:r>
                        <a:rPr lang="en-US" b="1" baseline="0" dirty="0"/>
                        <a:t>, NBC, The Diabetic Chef</a:t>
                      </a:r>
                      <a:endParaRPr lang="en-US" b="1" dirty="0"/>
                    </a:p>
                  </a:txBody>
                  <a:tcPr/>
                </a:tc>
                <a:tc>
                  <a:txBody>
                    <a:bodyPr/>
                    <a:lstStyle/>
                    <a:p>
                      <a:pPr algn="ctr"/>
                      <a:r>
                        <a:rPr lang="en-US" b="1" dirty="0"/>
                        <a:t>Facebook, Reddit, Instagram</a:t>
                      </a:r>
                    </a:p>
                  </a:txBody>
                  <a:tcPr/>
                </a:tc>
                <a:extLst>
                  <a:ext uri="{0D108BD9-81ED-4DB2-BD59-A6C34878D82A}">
                    <a16:rowId xmlns:a16="http://schemas.microsoft.com/office/drawing/2014/main" val="4197131879"/>
                  </a:ext>
                </a:extLst>
              </a:tr>
            </a:tbl>
          </a:graphicData>
        </a:graphic>
      </p:graphicFrame>
    </p:spTree>
    <p:extLst>
      <p:ext uri="{BB962C8B-B14F-4D97-AF65-F5344CB8AC3E}">
        <p14:creationId xmlns:p14="http://schemas.microsoft.com/office/powerpoint/2010/main" val="35168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6" y="533400"/>
            <a:ext cx="9753600" cy="563562"/>
          </a:xfrm>
        </p:spPr>
        <p:txBody>
          <a:bodyPr>
            <a:normAutofit fontScale="90000"/>
          </a:bodyPr>
          <a:lstStyle/>
          <a:p>
            <a:r>
              <a:rPr lang="en-US" dirty="0"/>
              <a:t>Insights</a:t>
            </a:r>
          </a:p>
        </p:txBody>
      </p:sp>
      <p:sp>
        <p:nvSpPr>
          <p:cNvPr id="3" name="Content Placeholder 2"/>
          <p:cNvSpPr>
            <a:spLocks noGrp="1"/>
          </p:cNvSpPr>
          <p:nvPr>
            <p:ph idx="1"/>
          </p:nvPr>
        </p:nvSpPr>
        <p:spPr>
          <a:xfrm>
            <a:off x="1217614" y="1295400"/>
            <a:ext cx="9753600" cy="5181600"/>
          </a:xfrm>
        </p:spPr>
        <p:txBody>
          <a:bodyPr>
            <a:normAutofit lnSpcReduction="10000"/>
          </a:bodyPr>
          <a:lstStyle/>
          <a:p>
            <a:r>
              <a:rPr lang="en-US" dirty="0"/>
              <a:t>Diabetes has awareness across all the social media platforms with many authors discussing about the ailments. </a:t>
            </a:r>
          </a:p>
          <a:p>
            <a:r>
              <a:rPr lang="en-US" dirty="0"/>
              <a:t>Facebook, Instagram and Twitter are main broadcasting platforms of discussion</a:t>
            </a:r>
          </a:p>
          <a:p>
            <a:r>
              <a:rPr lang="en-US" dirty="0"/>
              <a:t>Diabetes has increased awareness in the month of November, with it reaching peak on 14</a:t>
            </a:r>
            <a:r>
              <a:rPr lang="en-US" baseline="30000" dirty="0"/>
              <a:t>th</a:t>
            </a:r>
            <a:r>
              <a:rPr lang="en-US" dirty="0"/>
              <a:t> November on World Diabetes Day. The estimated reach for the current period is 202 Million</a:t>
            </a:r>
          </a:p>
          <a:p>
            <a:r>
              <a:rPr lang="en-US" dirty="0"/>
              <a:t>The overall sentiment about Diabetes and several features associated with it such as ‘lifestyle choice’ is positive. With positivity reaching its peak on World Diabetes Day</a:t>
            </a:r>
          </a:p>
          <a:p>
            <a:r>
              <a:rPr lang="en-US" dirty="0"/>
              <a:t>Bayer has the maximum influence and brand to observe</a:t>
            </a:r>
          </a:p>
          <a:p>
            <a:r>
              <a:rPr lang="en-US" dirty="0"/>
              <a:t>Both the genders are target audience here, with slightly more male participation than females (54% Males to 46% Women)</a:t>
            </a:r>
          </a:p>
          <a:p>
            <a:pPr marL="45720" indent="0">
              <a:buNone/>
            </a:pPr>
            <a:endParaRPr lang="en-US" dirty="0"/>
          </a:p>
          <a:p>
            <a:pPr marL="45720" indent="0">
              <a:buNone/>
            </a:pPr>
            <a:endParaRPr lang="en-US" dirty="0"/>
          </a:p>
        </p:txBody>
      </p:sp>
    </p:spTree>
    <p:extLst>
      <p:ext uri="{BB962C8B-B14F-4D97-AF65-F5344CB8AC3E}">
        <p14:creationId xmlns:p14="http://schemas.microsoft.com/office/powerpoint/2010/main" val="4085858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6026" y="533400"/>
            <a:ext cx="9753600" cy="563562"/>
          </a:xfrm>
        </p:spPr>
        <p:txBody>
          <a:bodyPr>
            <a:normAutofit fontScale="90000"/>
          </a:bodyPr>
          <a:lstStyle/>
          <a:p>
            <a:r>
              <a:rPr lang="en-US" dirty="0"/>
              <a:t>Recommendations and implications</a:t>
            </a:r>
          </a:p>
        </p:txBody>
      </p:sp>
      <p:sp>
        <p:nvSpPr>
          <p:cNvPr id="3" name="Content Placeholder 2"/>
          <p:cNvSpPr>
            <a:spLocks noGrp="1"/>
          </p:cNvSpPr>
          <p:nvPr>
            <p:ph idx="1"/>
          </p:nvPr>
        </p:nvSpPr>
        <p:spPr>
          <a:xfrm>
            <a:off x="1217614" y="1295400"/>
            <a:ext cx="9753600" cy="5181600"/>
          </a:xfrm>
        </p:spPr>
        <p:txBody>
          <a:bodyPr>
            <a:normAutofit/>
          </a:bodyPr>
          <a:lstStyle/>
          <a:p>
            <a:r>
              <a:rPr lang="en-US" dirty="0"/>
              <a:t>Facebook, Instagram and Twitter should be primary platform to reach audience to create max influence</a:t>
            </a:r>
          </a:p>
          <a:p>
            <a:r>
              <a:rPr lang="en-US" dirty="0"/>
              <a:t>One should start the campaign during the month of November to influence maximum audience with boosted efforts on and after 14</a:t>
            </a:r>
            <a:r>
              <a:rPr lang="en-US" baseline="30000" dirty="0"/>
              <a:t>th</a:t>
            </a:r>
            <a:r>
              <a:rPr lang="en-US" dirty="0"/>
              <a:t> November when the audience engagement is at its peak</a:t>
            </a:r>
          </a:p>
          <a:p>
            <a:r>
              <a:rPr lang="en-US" dirty="0"/>
              <a:t>One should focus on ‘Lifestyle choice’ associated with diabetes as the topic is trending currently</a:t>
            </a:r>
          </a:p>
          <a:p>
            <a:r>
              <a:rPr lang="en-US" dirty="0"/>
              <a:t>Should focus on products addressing issues of both genders as both have substantial engagement</a:t>
            </a:r>
          </a:p>
          <a:p>
            <a:pPr marL="45720" indent="0">
              <a:buNone/>
            </a:pPr>
            <a:endParaRPr lang="en-US" dirty="0"/>
          </a:p>
        </p:txBody>
      </p:sp>
    </p:spTree>
    <p:extLst>
      <p:ext uri="{BB962C8B-B14F-4D97-AF65-F5344CB8AC3E}">
        <p14:creationId xmlns:p14="http://schemas.microsoft.com/office/powerpoint/2010/main" val="1607432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0007AB78-8AA3-48FB-9A6F-F33600BC4B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771</Words>
  <Application>Microsoft Office PowerPoint</Application>
  <PresentationFormat>Custom</PresentationFormat>
  <Paragraphs>68</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Continental World 16x9</vt:lpstr>
      <vt:lpstr>DIABETES - SOCIAL MEDIA ANALYSIS</vt:lpstr>
      <vt:lpstr>summary</vt:lpstr>
      <vt:lpstr>Word Cloud</vt:lpstr>
      <vt:lpstr>PowerPoint Presentation</vt:lpstr>
      <vt:lpstr>PowerPoint Presentation</vt:lpstr>
      <vt:lpstr>PowerPoint Presentation</vt:lpstr>
      <vt:lpstr>Conversation topic breakdown</vt:lpstr>
      <vt:lpstr>Insights</vt:lpstr>
      <vt:lpstr>Recommendations and implications</vt:lpstr>
      <vt:lpstr>Methodology Section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2016-11-19T02:26:07Z</dcterms:created>
  <dcterms:modified xsi:type="dcterms:W3CDTF">2016-11-20T22:17:07Z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ies>
</file>