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8" r:id="rId5"/>
    <p:sldId id="259" r:id="rId6"/>
    <p:sldId id="263" r:id="rId7"/>
    <p:sldId id="271" r:id="rId8"/>
    <p:sldId id="272" r:id="rId9"/>
    <p:sldId id="270" r:id="rId10"/>
    <p:sldId id="273" r:id="rId11"/>
    <p:sldId id="274" r:id="rId12"/>
    <p:sldId id="275" r:id="rId13"/>
    <p:sldId id="278" r:id="rId14"/>
    <p:sldId id="262" r:id="rId15"/>
    <p:sldId id="264" r:id="rId16"/>
    <p:sldId id="267" r:id="rId17"/>
    <p:sldId id="284" r:id="rId18"/>
    <p:sldId id="276" r:id="rId19"/>
    <p:sldId id="277" r:id="rId20"/>
    <p:sldId id="280" r:id="rId21"/>
    <p:sldId id="283" r:id="rId22"/>
    <p:sldId id="286" r:id="rId23"/>
    <p:sldId id="281" r:id="rId24"/>
    <p:sldId id="282" r:id="rId25"/>
    <p:sldId id="279"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12/15/2016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ark.apache.org/mllib/" TargetMode="External"/><Relationship Id="rId2" Type="http://schemas.openxmlformats.org/officeDocument/2006/relationships/hyperlink" Target="http://spark.apache.org/"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9660791" cy="4159156"/>
          </a:xfrm>
        </p:spPr>
        <p:txBody>
          <a:bodyPr>
            <a:normAutofit/>
          </a:bodyPr>
          <a:lstStyle/>
          <a:p>
            <a:r>
              <a:rPr lang="en-US" sz="7200" dirty="0">
                <a:latin typeface="Calibri" panose="020F0502020204030204" pitchFamily="34" charset="0"/>
                <a:cs typeface="Calibri" panose="020F0502020204030204" pitchFamily="34" charset="0"/>
              </a:rPr>
              <a:t>Expedia Hotel </a:t>
            </a:r>
            <a:r>
              <a:rPr lang="en-US" sz="7200" dirty="0" err="1" smtClean="0">
                <a:latin typeface="Calibri" panose="020F0502020204030204" pitchFamily="34" charset="0"/>
                <a:cs typeface="Calibri" panose="020F0502020204030204" pitchFamily="34" charset="0"/>
              </a:rPr>
              <a:t>RecomMendation</a:t>
            </a:r>
            <a:endParaRPr lang="en-US" sz="7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2474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986" y="306884"/>
            <a:ext cx="8534400" cy="1507067"/>
          </a:xfrm>
        </p:spPr>
        <p:txBody>
          <a:bodyPr/>
          <a:lstStyle/>
          <a:p>
            <a:r>
              <a:rPr lang="en-US" dirty="0" smtClean="0"/>
              <a:t>Business understanding</a:t>
            </a:r>
            <a:endParaRPr lang="en-US" dirty="0"/>
          </a:p>
        </p:txBody>
      </p:sp>
      <p:sp>
        <p:nvSpPr>
          <p:cNvPr id="3" name="Content Placeholder 2"/>
          <p:cNvSpPr>
            <a:spLocks noGrp="1"/>
          </p:cNvSpPr>
          <p:nvPr>
            <p:ph idx="1"/>
          </p:nvPr>
        </p:nvSpPr>
        <p:spPr>
          <a:xfrm>
            <a:off x="847986" y="2019869"/>
            <a:ext cx="8711820" cy="3029803"/>
          </a:xfrm>
        </p:spPr>
        <p:txBody>
          <a:bodyPr/>
          <a:lstStyle/>
          <a:p>
            <a:pPr>
              <a:buFont typeface="Wingdings" panose="05000000000000000000" pitchFamily="2" charset="2"/>
              <a:buChar char="Ø"/>
            </a:pPr>
            <a:r>
              <a:rPr lang="en-US" dirty="0" smtClean="0">
                <a:solidFill>
                  <a:schemeClr val="bg1"/>
                </a:solidFill>
              </a:rPr>
              <a:t>Hospitality industry thrives on recommendations.</a:t>
            </a:r>
          </a:p>
          <a:p>
            <a:pPr>
              <a:buFont typeface="Wingdings" panose="05000000000000000000" pitchFamily="2" charset="2"/>
              <a:buChar char="Ø"/>
            </a:pPr>
            <a:r>
              <a:rPr lang="en-US" dirty="0" smtClean="0">
                <a:solidFill>
                  <a:schemeClr val="bg1"/>
                </a:solidFill>
              </a:rPr>
              <a:t>Help users find a hotel catering to their needs and requirements.</a:t>
            </a:r>
          </a:p>
          <a:p>
            <a:pPr>
              <a:buFont typeface="Wingdings" panose="05000000000000000000" pitchFamily="2" charset="2"/>
              <a:buChar char="Ø"/>
            </a:pPr>
            <a:r>
              <a:rPr lang="en-US" dirty="0">
                <a:solidFill>
                  <a:schemeClr val="bg1"/>
                </a:solidFill>
              </a:rPr>
              <a:t>Consideration of other factors is required to provide a more accurate prediction.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079138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986" y="306884"/>
            <a:ext cx="8534400" cy="1507067"/>
          </a:xfrm>
        </p:spPr>
        <p:txBody>
          <a:bodyPr/>
          <a:lstStyle/>
          <a:p>
            <a:r>
              <a:rPr lang="en-US" dirty="0" smtClean="0"/>
              <a:t>Data understanding</a:t>
            </a:r>
            <a:endParaRPr lang="en-US" dirty="0"/>
          </a:p>
        </p:txBody>
      </p:sp>
      <p:sp>
        <p:nvSpPr>
          <p:cNvPr id="3" name="Content Placeholder 2"/>
          <p:cNvSpPr>
            <a:spLocks noGrp="1"/>
          </p:cNvSpPr>
          <p:nvPr>
            <p:ph idx="1"/>
          </p:nvPr>
        </p:nvSpPr>
        <p:spPr>
          <a:xfrm>
            <a:off x="847986" y="1665027"/>
            <a:ext cx="8711820" cy="3384645"/>
          </a:xfrm>
        </p:spPr>
        <p:txBody>
          <a:bodyPr>
            <a:normAutofit lnSpcReduction="10000"/>
          </a:bodyPr>
          <a:lstStyle/>
          <a:p>
            <a:pPr>
              <a:buFont typeface="Wingdings" panose="05000000000000000000" pitchFamily="2" charset="2"/>
              <a:buChar char="Ø"/>
            </a:pPr>
            <a:r>
              <a:rPr lang="en-US" dirty="0">
                <a:solidFill>
                  <a:schemeClr val="bg1"/>
                </a:solidFill>
              </a:rPr>
              <a:t>Explored the Dataset which was structured.</a:t>
            </a:r>
          </a:p>
          <a:p>
            <a:pPr>
              <a:buFont typeface="Wingdings" panose="05000000000000000000" pitchFamily="2" charset="2"/>
              <a:buChar char="Ø"/>
            </a:pPr>
            <a:r>
              <a:rPr lang="en-US" dirty="0">
                <a:solidFill>
                  <a:schemeClr val="bg1"/>
                </a:solidFill>
              </a:rPr>
              <a:t>Understood the data types, their meaning and importance w.r.t business.</a:t>
            </a:r>
          </a:p>
          <a:p>
            <a:pPr>
              <a:buFont typeface="Wingdings" panose="05000000000000000000" pitchFamily="2" charset="2"/>
              <a:buChar char="Ø"/>
            </a:pPr>
            <a:r>
              <a:rPr lang="en-US" dirty="0">
                <a:solidFill>
                  <a:schemeClr val="bg1"/>
                </a:solidFill>
              </a:rPr>
              <a:t>The process looped back to Business Understanding to get a in-depth view of data</a:t>
            </a:r>
            <a:endParaRPr lang="en-US" dirty="0" smtClean="0">
              <a:solidFill>
                <a:schemeClr val="bg1"/>
              </a:solidFill>
            </a:endParaRPr>
          </a:p>
          <a:p>
            <a:pPr>
              <a:buFont typeface="Wingdings" panose="05000000000000000000" pitchFamily="2" charset="2"/>
              <a:buChar char="Ø"/>
            </a:pPr>
            <a:r>
              <a:rPr lang="en-US" dirty="0" smtClean="0">
                <a:solidFill>
                  <a:schemeClr val="bg1"/>
                </a:solidFill>
              </a:rPr>
              <a:t>Help users find a hotel catering to their needs and requirements.</a:t>
            </a:r>
          </a:p>
          <a:p>
            <a:r>
              <a:rPr lang="en-US" dirty="0">
                <a:solidFill>
                  <a:schemeClr val="bg1"/>
                </a:solidFill>
              </a:rPr>
              <a:t>Primarily the data </a:t>
            </a:r>
            <a:r>
              <a:rPr lang="en-US" dirty="0" smtClean="0">
                <a:solidFill>
                  <a:schemeClr val="bg1"/>
                </a:solidFill>
              </a:rPr>
              <a:t>had fields like is_booking,is_package,is_mobile,srch_ci,srch_co,hotel_country,hotel_continent etc.</a:t>
            </a:r>
            <a:endParaRPr lang="en-US" dirty="0">
              <a:solidFill>
                <a:schemeClr val="bg1"/>
              </a:solidFill>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549306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986" y="306884"/>
            <a:ext cx="8534400" cy="1358143"/>
          </a:xfrm>
        </p:spPr>
        <p:txBody>
          <a:bodyPr/>
          <a:lstStyle/>
          <a:p>
            <a:r>
              <a:rPr lang="en-US" dirty="0" smtClean="0"/>
              <a:t>Data preparation</a:t>
            </a:r>
            <a:endParaRPr lang="en-US" dirty="0"/>
          </a:p>
        </p:txBody>
      </p:sp>
      <p:sp>
        <p:nvSpPr>
          <p:cNvPr id="3" name="Content Placeholder 2"/>
          <p:cNvSpPr>
            <a:spLocks noGrp="1"/>
          </p:cNvSpPr>
          <p:nvPr>
            <p:ph idx="1"/>
          </p:nvPr>
        </p:nvSpPr>
        <p:spPr>
          <a:xfrm>
            <a:off x="847986" y="1951630"/>
            <a:ext cx="8711820" cy="3098042"/>
          </a:xfrm>
        </p:spPr>
        <p:txBody>
          <a:bodyPr>
            <a:normAutofit/>
          </a:bodyPr>
          <a:lstStyle/>
          <a:p>
            <a:pPr marL="0" indent="0">
              <a:buNone/>
            </a:pPr>
            <a:r>
              <a:rPr lang="en-US" dirty="0">
                <a:solidFill>
                  <a:schemeClr val="bg1"/>
                </a:solidFill>
              </a:rPr>
              <a:t>Implemented various data cleaning, data reduction and feature selection techniques and their combinations</a:t>
            </a:r>
            <a:r>
              <a:rPr lang="en-US" dirty="0" smtClean="0">
                <a:solidFill>
                  <a:schemeClr val="bg1"/>
                </a:solidFill>
              </a:rPr>
              <a:t>:</a:t>
            </a:r>
            <a:endParaRPr lang="en-US" dirty="0">
              <a:solidFill>
                <a:schemeClr val="bg1"/>
              </a:solidFill>
            </a:endParaRPr>
          </a:p>
          <a:p>
            <a:r>
              <a:rPr lang="en-US" dirty="0">
                <a:solidFill>
                  <a:schemeClr val="bg1"/>
                </a:solidFill>
              </a:rPr>
              <a:t>Replace Missing Values</a:t>
            </a:r>
          </a:p>
          <a:p>
            <a:r>
              <a:rPr lang="en-US" dirty="0">
                <a:solidFill>
                  <a:schemeClr val="bg1"/>
                </a:solidFill>
              </a:rPr>
              <a:t>Low Variance Filter</a:t>
            </a:r>
          </a:p>
          <a:p>
            <a:r>
              <a:rPr lang="en-US" dirty="0">
                <a:solidFill>
                  <a:schemeClr val="bg1"/>
                </a:solidFill>
              </a:rPr>
              <a:t>High Correlation Filter</a:t>
            </a:r>
          </a:p>
          <a:p>
            <a:r>
              <a:rPr lang="en-US" dirty="0" smtClean="0">
                <a:solidFill>
                  <a:schemeClr val="bg1"/>
                </a:solidFill>
              </a:rPr>
              <a:t>Principal Component Analysis</a:t>
            </a:r>
            <a:endParaRPr lang="en-US" dirty="0">
              <a:solidFill>
                <a:schemeClr val="bg1"/>
              </a:solidFill>
            </a:endParaRPr>
          </a:p>
          <a:p>
            <a:r>
              <a:rPr lang="en-US" dirty="0" smtClean="0">
                <a:solidFill>
                  <a:schemeClr val="bg1"/>
                </a:solidFill>
              </a:rPr>
              <a:t>Filter Based Feature Selection</a:t>
            </a:r>
            <a:endParaRPr lang="en-US" dirty="0">
              <a:solidFill>
                <a:schemeClr val="bg1"/>
              </a:solidFill>
            </a:endParaRPr>
          </a:p>
          <a:p>
            <a:pPr marL="0" indent="0">
              <a:buNone/>
            </a:pPr>
            <a:endParaRPr lang="en-US" dirty="0"/>
          </a:p>
          <a:p>
            <a:endParaRPr lang="en-US" dirty="0"/>
          </a:p>
        </p:txBody>
      </p:sp>
    </p:spTree>
    <p:extLst>
      <p:ext uri="{BB962C8B-B14F-4D97-AF65-F5344CB8AC3E}">
        <p14:creationId xmlns:p14="http://schemas.microsoft.com/office/powerpoint/2010/main" val="3665439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986" y="306884"/>
            <a:ext cx="8534400" cy="1358143"/>
          </a:xfrm>
        </p:spPr>
        <p:txBody>
          <a:bodyPr/>
          <a:lstStyle/>
          <a:p>
            <a:r>
              <a:rPr lang="en-US" dirty="0" smtClean="0"/>
              <a:t>Data preparation</a:t>
            </a:r>
            <a:endParaRPr lang="en-US" dirty="0"/>
          </a:p>
        </p:txBody>
      </p:sp>
      <p:sp>
        <p:nvSpPr>
          <p:cNvPr id="3" name="Content Placeholder 2"/>
          <p:cNvSpPr>
            <a:spLocks noGrp="1"/>
          </p:cNvSpPr>
          <p:nvPr>
            <p:ph idx="1"/>
          </p:nvPr>
        </p:nvSpPr>
        <p:spPr>
          <a:xfrm>
            <a:off x="847986" y="1883391"/>
            <a:ext cx="8711820" cy="3166281"/>
          </a:xfrm>
        </p:spPr>
        <p:txBody>
          <a:bodyPr>
            <a:normAutofit/>
          </a:bodyPr>
          <a:lstStyle/>
          <a:p>
            <a:pPr marL="0" indent="0">
              <a:buNone/>
            </a:pPr>
            <a:r>
              <a:rPr lang="en-US" dirty="0" smtClean="0">
                <a:solidFill>
                  <a:schemeClr val="bg1"/>
                </a:solidFill>
              </a:rPr>
              <a:t>In Filter based feature selection, we used  different correlation methods:</a:t>
            </a:r>
            <a:endParaRPr lang="en-US" dirty="0">
              <a:solidFill>
                <a:schemeClr val="bg1"/>
              </a:solidFill>
            </a:endParaRPr>
          </a:p>
          <a:p>
            <a:r>
              <a:rPr lang="en-US" dirty="0" smtClean="0">
                <a:solidFill>
                  <a:schemeClr val="bg1"/>
                </a:solidFill>
              </a:rPr>
              <a:t>Pearson Correlation</a:t>
            </a:r>
            <a:endParaRPr lang="en-US" dirty="0">
              <a:solidFill>
                <a:schemeClr val="bg1"/>
              </a:solidFill>
            </a:endParaRPr>
          </a:p>
          <a:p>
            <a:r>
              <a:rPr lang="en-US" dirty="0" smtClean="0">
                <a:solidFill>
                  <a:schemeClr val="bg1"/>
                </a:solidFill>
              </a:rPr>
              <a:t>Fisher Score</a:t>
            </a:r>
            <a:endParaRPr lang="en-US" dirty="0">
              <a:solidFill>
                <a:schemeClr val="bg1"/>
              </a:solidFill>
            </a:endParaRPr>
          </a:p>
          <a:p>
            <a:r>
              <a:rPr lang="en-US" dirty="0" smtClean="0">
                <a:solidFill>
                  <a:schemeClr val="bg1"/>
                </a:solidFill>
              </a:rPr>
              <a:t>Chi Squared</a:t>
            </a:r>
            <a:endParaRPr lang="en-US" dirty="0">
              <a:solidFill>
                <a:schemeClr val="bg1"/>
              </a:solidFill>
            </a:endParaRPr>
          </a:p>
          <a:p>
            <a:r>
              <a:rPr lang="en-US" dirty="0" smtClean="0">
                <a:solidFill>
                  <a:schemeClr val="bg1"/>
                </a:solidFill>
              </a:rPr>
              <a:t>Spearman Correlation</a:t>
            </a:r>
            <a:endParaRPr lang="en-US" dirty="0">
              <a:solidFill>
                <a:schemeClr val="bg1"/>
              </a:solidFill>
            </a:endParaRPr>
          </a:p>
          <a:p>
            <a:pPr marL="0" indent="0">
              <a:buNone/>
            </a:pPr>
            <a:endParaRPr lang="en-US" dirty="0">
              <a:solidFill>
                <a:schemeClr val="bg1"/>
              </a:solidFill>
            </a:endParaRPr>
          </a:p>
          <a:p>
            <a:pPr marL="0" indent="0">
              <a:buNone/>
            </a:pPr>
            <a:endParaRPr lang="en-US" dirty="0"/>
          </a:p>
          <a:p>
            <a:endParaRPr lang="en-US" dirty="0"/>
          </a:p>
        </p:txBody>
      </p:sp>
    </p:spTree>
    <p:extLst>
      <p:ext uri="{BB962C8B-B14F-4D97-AF65-F5344CB8AC3E}">
        <p14:creationId xmlns:p14="http://schemas.microsoft.com/office/powerpoint/2010/main" val="1469523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625" y="1624084"/>
            <a:ext cx="5233543" cy="4576300"/>
          </a:xfrm>
        </p:spPr>
      </p:pic>
      <p:sp>
        <p:nvSpPr>
          <p:cNvPr id="5" name="TextBox 4"/>
          <p:cNvSpPr txBox="1"/>
          <p:nvPr/>
        </p:nvSpPr>
        <p:spPr>
          <a:xfrm>
            <a:off x="833624" y="600501"/>
            <a:ext cx="8651570" cy="461665"/>
          </a:xfrm>
          <a:prstGeom prst="rect">
            <a:avLst/>
          </a:prstGeom>
          <a:noFill/>
        </p:spPr>
        <p:txBody>
          <a:bodyPr wrap="square" rtlCol="0">
            <a:spAutoFit/>
          </a:bodyPr>
          <a:lstStyle/>
          <a:p>
            <a:r>
              <a:rPr lang="en-US" sz="2400" dirty="0" smtClean="0">
                <a:solidFill>
                  <a:schemeClr val="bg1"/>
                </a:solidFill>
                <a:latin typeface="Calibri" panose="020F0502020204030204" pitchFamily="34" charset="0"/>
                <a:cs typeface="Calibri" panose="020F0502020204030204" pitchFamily="34" charset="0"/>
              </a:rPr>
              <a:t>Using MS Azure, we see where are the missing values in the data.</a:t>
            </a:r>
            <a:endParaRPr lang="en-US" sz="2400" dirty="0">
              <a:solidFill>
                <a:schemeClr val="bg1"/>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147" y="1624084"/>
            <a:ext cx="5115527" cy="4576300"/>
          </a:xfrm>
          <a:prstGeom prst="rect">
            <a:avLst/>
          </a:prstGeom>
        </p:spPr>
      </p:pic>
    </p:spTree>
    <p:extLst>
      <p:ext uri="{BB962C8B-B14F-4D97-AF65-F5344CB8AC3E}">
        <p14:creationId xmlns:p14="http://schemas.microsoft.com/office/powerpoint/2010/main" val="4186657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03215" y="2077303"/>
            <a:ext cx="11063817" cy="3927712"/>
          </a:xfrm>
          <a:prstGeom prst="rect">
            <a:avLst/>
          </a:prstGeom>
        </p:spPr>
      </p:pic>
      <p:sp>
        <p:nvSpPr>
          <p:cNvPr id="8" name="TextBox 7"/>
          <p:cNvSpPr txBox="1"/>
          <p:nvPr/>
        </p:nvSpPr>
        <p:spPr>
          <a:xfrm>
            <a:off x="996287" y="832513"/>
            <a:ext cx="9935570" cy="584775"/>
          </a:xfrm>
          <a:prstGeom prst="rect">
            <a:avLst/>
          </a:prstGeom>
          <a:noFill/>
        </p:spPr>
        <p:txBody>
          <a:bodyPr wrap="square" rtlCol="0">
            <a:spAutoFit/>
          </a:bodyPr>
          <a:lstStyle/>
          <a:p>
            <a:r>
              <a:rPr lang="en-US" sz="3200" dirty="0" smtClean="0">
                <a:solidFill>
                  <a:schemeClr val="bg1"/>
                </a:solidFill>
                <a:latin typeface="Calibri" panose="020F0502020204030204" pitchFamily="34" charset="0"/>
                <a:cs typeface="Calibri" panose="020F0502020204030204" pitchFamily="34" charset="0"/>
              </a:rPr>
              <a:t>Replacing missing values MS Azure</a:t>
            </a:r>
            <a:endParaRPr lang="en-US" sz="3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5166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5093" y="504967"/>
            <a:ext cx="10112991" cy="584775"/>
          </a:xfrm>
          <a:prstGeom prst="rect">
            <a:avLst/>
          </a:prstGeom>
          <a:noFill/>
        </p:spPr>
        <p:txBody>
          <a:bodyPr wrap="square" rtlCol="0">
            <a:spAutoFit/>
          </a:bodyPr>
          <a:lstStyle/>
          <a:p>
            <a:r>
              <a:rPr lang="en-US" sz="3200" dirty="0" smtClean="0">
                <a:solidFill>
                  <a:schemeClr val="bg1"/>
                </a:solidFill>
                <a:latin typeface="Calibri" panose="020F0502020204030204" pitchFamily="34" charset="0"/>
                <a:cs typeface="Calibri" panose="020F0502020204030204" pitchFamily="34" charset="0"/>
              </a:rPr>
              <a:t>Applying Principal Component Analysis</a:t>
            </a:r>
            <a:endParaRPr lang="en-US" sz="3200" dirty="0">
              <a:solidFill>
                <a:schemeClr val="bg1"/>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72" y="1171051"/>
            <a:ext cx="11700681" cy="5416654"/>
          </a:xfrm>
          <a:prstGeom prst="rect">
            <a:avLst/>
          </a:prstGeom>
        </p:spPr>
      </p:pic>
    </p:spTree>
    <p:extLst>
      <p:ext uri="{BB962C8B-B14F-4D97-AF65-F5344CB8AC3E}">
        <p14:creationId xmlns:p14="http://schemas.microsoft.com/office/powerpoint/2010/main" val="2810657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0768" y="432486"/>
            <a:ext cx="10317891" cy="4247317"/>
          </a:xfrm>
          <a:prstGeom prst="rect">
            <a:avLst/>
          </a:prstGeom>
          <a:noFill/>
        </p:spPr>
        <p:txBody>
          <a:bodyPr wrap="square" rtlCol="0">
            <a:spAutoFit/>
          </a:bodyPr>
          <a:lstStyle/>
          <a:p>
            <a:r>
              <a:rPr lang="en-US" sz="3600" b="1" dirty="0" smtClean="0">
                <a:cs typeface="Arial" panose="020B0604020202020204" pitchFamily="34" charset="0"/>
              </a:rPr>
              <a:t>Using </a:t>
            </a:r>
            <a:r>
              <a:rPr lang="en-US" sz="3600" b="1" dirty="0" err="1" smtClean="0">
                <a:cs typeface="Arial" panose="020B0604020202020204" pitchFamily="34" charset="0"/>
              </a:rPr>
              <a:t>MLlib</a:t>
            </a:r>
            <a:endParaRPr lang="en-US" sz="3600" b="1" dirty="0" smtClean="0">
              <a:cs typeface="Arial" panose="020B0604020202020204" pitchFamily="34" charset="0"/>
            </a:endParaRPr>
          </a:p>
          <a:p>
            <a:endParaRPr lang="en-US" dirty="0"/>
          </a:p>
          <a:p>
            <a:pPr marL="285750" indent="-285750">
              <a:buFont typeface="Wingdings" panose="05000000000000000000" pitchFamily="2" charset="2"/>
              <a:buChar char="§"/>
            </a:pPr>
            <a:r>
              <a:rPr lang="en-US" dirty="0"/>
              <a:t> </a:t>
            </a:r>
            <a:r>
              <a:rPr lang="en-US" dirty="0" err="1" smtClean="0">
                <a:solidFill>
                  <a:schemeClr val="bg1"/>
                </a:solidFill>
              </a:rPr>
              <a:t>MLlib</a:t>
            </a:r>
            <a:r>
              <a:rPr lang="en-US" dirty="0" smtClean="0">
                <a:solidFill>
                  <a:schemeClr val="bg1"/>
                </a:solidFill>
              </a:rPr>
              <a:t> </a:t>
            </a:r>
            <a:r>
              <a:rPr lang="en-US" dirty="0">
                <a:solidFill>
                  <a:schemeClr val="bg1"/>
                </a:solidFill>
              </a:rPr>
              <a:t>is built on Apache Spark, which is a fast and general engine for large scale processing. </a:t>
            </a:r>
            <a:r>
              <a:rPr lang="en-US" dirty="0" smtClean="0">
                <a:solidFill>
                  <a:schemeClr val="bg1"/>
                </a:solidFill>
              </a:rPr>
              <a:t>It’s </a:t>
            </a:r>
            <a:r>
              <a:rPr lang="en-US" dirty="0">
                <a:solidFill>
                  <a:schemeClr val="bg1"/>
                </a:solidFill>
              </a:rPr>
              <a:t>running </a:t>
            </a:r>
            <a:r>
              <a:rPr lang="en-US" dirty="0" smtClean="0">
                <a:solidFill>
                  <a:schemeClr val="bg1"/>
                </a:solidFill>
              </a:rPr>
              <a:t>time is </a:t>
            </a:r>
            <a:r>
              <a:rPr lang="en-US" dirty="0">
                <a:solidFill>
                  <a:schemeClr val="bg1"/>
                </a:solidFill>
              </a:rPr>
              <a:t>up to 100x faster than Hadoop MapReduce, or 10x faster on </a:t>
            </a:r>
            <a:r>
              <a:rPr lang="en-US" dirty="0" smtClean="0">
                <a:solidFill>
                  <a:schemeClr val="bg1"/>
                </a:solidFill>
              </a:rPr>
              <a:t>disk and it supports </a:t>
            </a:r>
            <a:r>
              <a:rPr lang="en-US" dirty="0">
                <a:solidFill>
                  <a:schemeClr val="bg1"/>
                </a:solidFill>
              </a:rPr>
              <a:t>writing applications in Java, Scala, or Python</a:t>
            </a:r>
            <a:r>
              <a:rPr lang="en-US" dirty="0" smtClean="0">
                <a:solidFill>
                  <a:schemeClr val="bg1"/>
                </a:solidFill>
              </a:rPr>
              <a:t>.</a:t>
            </a:r>
          </a:p>
          <a:p>
            <a:endParaRPr lang="en-US" dirty="0" smtClean="0">
              <a:solidFill>
                <a:schemeClr val="bg1"/>
              </a:solidFill>
            </a:endParaRPr>
          </a:p>
          <a:p>
            <a:pPr marL="285750" indent="-285750">
              <a:buFont typeface="Wingdings" panose="05000000000000000000" pitchFamily="2" charset="2"/>
              <a:buChar char="§"/>
            </a:pPr>
            <a:r>
              <a:rPr lang="en-US" dirty="0" err="1" smtClean="0">
                <a:solidFill>
                  <a:schemeClr val="bg1"/>
                </a:solidFill>
              </a:rPr>
              <a:t>MLlib</a:t>
            </a:r>
            <a:r>
              <a:rPr lang="en-US" dirty="0" smtClean="0">
                <a:solidFill>
                  <a:schemeClr val="bg1"/>
                </a:solidFill>
              </a:rPr>
              <a:t> </a:t>
            </a:r>
            <a:r>
              <a:rPr lang="en-US" dirty="0">
                <a:solidFill>
                  <a:schemeClr val="bg1"/>
                </a:solidFill>
              </a:rPr>
              <a:t>is Spark’s scalable machine learning library consisting of common learning algorithms and utilities, including classification, regression, clustering, collaborative filtering, dimensionality </a:t>
            </a:r>
            <a:r>
              <a:rPr lang="en-US" dirty="0" smtClean="0">
                <a:solidFill>
                  <a:schemeClr val="bg1"/>
                </a:solidFill>
              </a:rPr>
              <a:t>reduction etc. </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smtClean="0">
                <a:solidFill>
                  <a:schemeClr val="bg1"/>
                </a:solidFill>
              </a:rPr>
              <a:t>In our recommender system, we have majorly used ML algorithm for clustering like K-means and Gaussian Mixtures.</a:t>
            </a:r>
            <a:endParaRPr lang="en-US" dirty="0">
              <a:solidFill>
                <a:schemeClr val="bg1"/>
              </a:solidFill>
            </a:endParaRPr>
          </a:p>
          <a:p>
            <a:endParaRPr lang="en-US" dirty="0" smtClean="0"/>
          </a:p>
          <a:p>
            <a:endParaRPr lang="en-US" dirty="0"/>
          </a:p>
        </p:txBody>
      </p:sp>
      <p:sp>
        <p:nvSpPr>
          <p:cNvPr id="5" name="Rectangle 1"/>
          <p:cNvSpPr>
            <a:spLocks noChangeArrowheads="1"/>
          </p:cNvSpPr>
          <p:nvPr/>
        </p:nvSpPr>
        <p:spPr bwMode="auto">
          <a:xfrm>
            <a:off x="5721179" y="4810228"/>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FA4E7"/>
                </a:solidFill>
                <a:effectLst/>
                <a:latin typeface="Helvetica Neue"/>
                <a:hlinkClick r:id="rId2"/>
              </a:rPr>
              <a:t>  </a:t>
            </a:r>
            <a:r>
              <a:rPr kumimoji="0" lang="en-US" altLang="en-US" sz="12000" b="0" i="0" u="none" strike="noStrike" cap="none" normalizeH="0" baseline="0" dirty="0" smtClean="0">
                <a:ln>
                  <a:noFill/>
                </a:ln>
                <a:solidFill>
                  <a:srgbClr val="2FA4E7"/>
                </a:solidFill>
                <a:effectLst/>
                <a:latin typeface="Helvetica Neue"/>
              </a:rPr>
              <a:t> </a:t>
            </a:r>
            <a:r>
              <a:rPr kumimoji="0" lang="en-US" altLang="en-US" sz="1500" b="0" i="0" u="none" strike="noStrike" cap="none" normalizeH="0" baseline="0" dirty="0" smtClean="0">
                <a:ln>
                  <a:noFill/>
                </a:ln>
                <a:solidFill>
                  <a:srgbClr val="2FA4E7"/>
                </a:solidFill>
                <a:effectLst/>
                <a:latin typeface="Helvetica Neue"/>
              </a:rPr>
              <a:t>                                                                   </a:t>
            </a:r>
            <a:r>
              <a:rPr kumimoji="0" lang="en-US" altLang="en-US" sz="1500" b="0" i="0" u="none" strike="noStrike" cap="none" normalizeH="0" baseline="0" dirty="0" smtClean="0">
                <a:ln>
                  <a:noFill/>
                </a:ln>
                <a:solidFill>
                  <a:srgbClr val="555555"/>
                </a:solidFill>
                <a:effectLst/>
                <a:latin typeface="Helvetica Neue"/>
              </a:rPr>
              <a:t> </a:t>
            </a:r>
            <a:r>
              <a:rPr kumimoji="0" lang="en-US" altLang="en-US" sz="3400" b="0" i="0" u="none" strike="noStrike" cap="none" normalizeH="0" baseline="0" dirty="0" err="1" smtClean="0">
                <a:ln>
                  <a:noFill/>
                </a:ln>
                <a:solidFill>
                  <a:srgbClr val="333333"/>
                </a:solidFill>
                <a:effectLst/>
                <a:latin typeface="Helvetica Neue"/>
                <a:hlinkClick r:id="rId3"/>
              </a:rPr>
              <a:t>MLlib</a:t>
            </a:r>
            <a:r>
              <a:rPr kumimoji="0" lang="en-US" altLang="en-US" sz="1100" b="0" i="0" u="none" strike="noStrike" cap="none" normalizeH="0" baseline="0" dirty="0" smtClean="0">
                <a:ln>
                  <a:noFill/>
                </a:ln>
                <a:solidFill>
                  <a:schemeClr val="tx1"/>
                </a:solidFill>
                <a:effectLst/>
              </a:rPr>
              <a:t> </a:t>
            </a:r>
            <a:endParaRPr kumimoji="0" lang="en-US" altLang="en-US" sz="1500" b="0" i="0" u="none" strike="noStrike" cap="none" normalizeH="0" baseline="0" dirty="0" smtClean="0">
              <a:ln>
                <a:noFill/>
              </a:ln>
              <a:solidFill>
                <a:srgbClr val="2FA4E7"/>
              </a:solidFill>
              <a:effectLst/>
              <a:latin typeface="Helvetica Neue"/>
            </a:endParaRPr>
          </a:p>
        </p:txBody>
      </p:sp>
      <p:pic>
        <p:nvPicPr>
          <p:cNvPr id="2050" name="Picture 2" descr="http://spark.apache.org/images/spark-logo-trademark.png">
            <a:hlinkClick r:id="rId2"/>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5835" y="3886894"/>
            <a:ext cx="35814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947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986" y="306884"/>
            <a:ext cx="8534400" cy="839528"/>
          </a:xfrm>
        </p:spPr>
        <p:txBody>
          <a:bodyPr>
            <a:normAutofit/>
          </a:bodyPr>
          <a:lstStyle/>
          <a:p>
            <a:r>
              <a:rPr lang="en-US" dirty="0" smtClean="0"/>
              <a:t>modelling</a:t>
            </a:r>
            <a:endParaRPr lang="en-US" dirty="0"/>
          </a:p>
        </p:txBody>
      </p:sp>
      <p:sp>
        <p:nvSpPr>
          <p:cNvPr id="3" name="Content Placeholder 2"/>
          <p:cNvSpPr>
            <a:spLocks noGrp="1"/>
          </p:cNvSpPr>
          <p:nvPr>
            <p:ph idx="1"/>
          </p:nvPr>
        </p:nvSpPr>
        <p:spPr>
          <a:xfrm>
            <a:off x="957168" y="1433017"/>
            <a:ext cx="8711820" cy="4326340"/>
          </a:xfrm>
        </p:spPr>
        <p:txBody>
          <a:bodyPr>
            <a:normAutofit/>
          </a:bodyPr>
          <a:lstStyle/>
          <a:p>
            <a:pPr marL="0" indent="0">
              <a:buNone/>
            </a:pPr>
            <a:r>
              <a:rPr lang="en-US" dirty="0" smtClean="0">
                <a:solidFill>
                  <a:schemeClr val="bg1"/>
                </a:solidFill>
              </a:rPr>
              <a:t> A user may or may not book hotel for his/her stay. Classification is an approach to identify whether a given user will book a hotel or not.</a:t>
            </a:r>
          </a:p>
          <a:p>
            <a:pPr marL="0" indent="0">
              <a:buNone/>
            </a:pPr>
            <a:r>
              <a:rPr lang="en-US" dirty="0" smtClean="0">
                <a:solidFill>
                  <a:schemeClr val="bg1"/>
                </a:solidFill>
              </a:rPr>
              <a:t>Below mentioned are the classification algorithms we used for our project.</a:t>
            </a:r>
            <a:endParaRPr lang="en-US" dirty="0">
              <a:solidFill>
                <a:schemeClr val="bg1"/>
              </a:solidFill>
            </a:endParaRPr>
          </a:p>
          <a:p>
            <a:r>
              <a:rPr lang="en-US" dirty="0" smtClean="0">
                <a:solidFill>
                  <a:schemeClr val="bg1"/>
                </a:solidFill>
              </a:rPr>
              <a:t>Neural Networks</a:t>
            </a:r>
            <a:endParaRPr lang="en-US" dirty="0">
              <a:solidFill>
                <a:schemeClr val="bg1"/>
              </a:solidFill>
            </a:endParaRPr>
          </a:p>
          <a:p>
            <a:r>
              <a:rPr lang="en-US" dirty="0" smtClean="0">
                <a:solidFill>
                  <a:schemeClr val="bg1"/>
                </a:solidFill>
              </a:rPr>
              <a:t>Decision Tree</a:t>
            </a:r>
            <a:endParaRPr lang="en-US" dirty="0">
              <a:solidFill>
                <a:schemeClr val="bg1"/>
              </a:solidFill>
            </a:endParaRPr>
          </a:p>
          <a:p>
            <a:r>
              <a:rPr lang="en-US" dirty="0" smtClean="0">
                <a:solidFill>
                  <a:schemeClr val="bg1"/>
                </a:solidFill>
              </a:rPr>
              <a:t>Support Vector Machines</a:t>
            </a:r>
            <a:endParaRPr lang="en-US" dirty="0">
              <a:solidFill>
                <a:schemeClr val="bg1"/>
              </a:solidFill>
            </a:endParaRPr>
          </a:p>
          <a:p>
            <a:r>
              <a:rPr lang="en-US" dirty="0" smtClean="0">
                <a:solidFill>
                  <a:schemeClr val="bg1"/>
                </a:solidFill>
              </a:rPr>
              <a:t>Logistic Regression</a:t>
            </a:r>
            <a:endParaRPr lang="en-US" dirty="0">
              <a:solidFill>
                <a:schemeClr val="bg1"/>
              </a:solidFill>
            </a:endParaRP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139368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986" y="306884"/>
            <a:ext cx="8534400" cy="839528"/>
          </a:xfrm>
        </p:spPr>
        <p:txBody>
          <a:bodyPr>
            <a:normAutofit/>
          </a:bodyPr>
          <a:lstStyle/>
          <a:p>
            <a:r>
              <a:rPr lang="en-US" dirty="0" smtClean="0"/>
              <a:t>modelling</a:t>
            </a:r>
            <a:endParaRPr lang="en-US" dirty="0"/>
          </a:p>
        </p:txBody>
      </p:sp>
      <p:sp>
        <p:nvSpPr>
          <p:cNvPr id="3" name="Content Placeholder 2"/>
          <p:cNvSpPr>
            <a:spLocks noGrp="1"/>
          </p:cNvSpPr>
          <p:nvPr>
            <p:ph idx="1"/>
          </p:nvPr>
        </p:nvSpPr>
        <p:spPr>
          <a:xfrm>
            <a:off x="847986" y="1405718"/>
            <a:ext cx="8855572" cy="4053386"/>
          </a:xfrm>
        </p:spPr>
        <p:txBody>
          <a:bodyPr>
            <a:normAutofit/>
          </a:bodyPr>
          <a:lstStyle/>
          <a:p>
            <a:pPr marL="0" indent="0">
              <a:buNone/>
            </a:pPr>
            <a:endParaRPr lang="en-US" dirty="0"/>
          </a:p>
          <a:p>
            <a:pPr marL="0" indent="0">
              <a:buNone/>
            </a:pPr>
            <a:endParaRPr lang="en-US" dirty="0"/>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29273043"/>
              </p:ext>
            </p:extLst>
          </p:nvPr>
        </p:nvGraphicFramePr>
        <p:xfrm>
          <a:off x="1446663" y="2088107"/>
          <a:ext cx="7356143" cy="3002509"/>
        </p:xfrm>
        <a:graphic>
          <a:graphicData uri="http://schemas.openxmlformats.org/drawingml/2006/table">
            <a:tbl>
              <a:tblPr firstRow="1" firstCol="1" bandRow="1">
                <a:tableStyleId>{5C22544A-7EE6-4342-B048-85BDC9FD1C3A}</a:tableStyleId>
              </a:tblPr>
              <a:tblGrid>
                <a:gridCol w="1972444"/>
                <a:gridCol w="1798844"/>
                <a:gridCol w="1655879"/>
                <a:gridCol w="1928976"/>
              </a:tblGrid>
              <a:tr h="587937">
                <a:tc>
                  <a:txBody>
                    <a:bodyPr/>
                    <a:lstStyle/>
                    <a:p>
                      <a:pPr marL="0" marR="0">
                        <a:lnSpc>
                          <a:spcPct val="107000"/>
                        </a:lnSpc>
                        <a:spcBef>
                          <a:spcPts val="0"/>
                        </a:spcBef>
                        <a:spcAft>
                          <a:spcPts val="0"/>
                        </a:spcAft>
                      </a:pPr>
                      <a:r>
                        <a:rPr lang="en-US" sz="1100">
                          <a:effectLst/>
                        </a:rPr>
                        <a:t>Classification Algorithm used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AUC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Notes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3643">
                <a:tc>
                  <a:txBody>
                    <a:bodyPr/>
                    <a:lstStyle/>
                    <a:p>
                      <a:pPr marL="0" marR="0">
                        <a:lnSpc>
                          <a:spcPct val="107000"/>
                        </a:lnSpc>
                        <a:spcBef>
                          <a:spcPts val="0"/>
                        </a:spcBef>
                        <a:spcAft>
                          <a:spcPts val="0"/>
                        </a:spcAft>
                      </a:pPr>
                      <a:r>
                        <a:rPr lang="en-US" sz="1100">
                          <a:effectLst/>
                        </a:rPr>
                        <a:t>         Neural Networks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r>
                        <a:rPr lang="en-US" sz="1100" dirty="0" smtClean="0">
                          <a:effectLst/>
                        </a:rPr>
                        <a:t>0.711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0.748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Microsoft Azure used, Threshold-0.1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3643">
                <a:tc>
                  <a:txBody>
                    <a:bodyPr/>
                    <a:lstStyle/>
                    <a:p>
                      <a:pPr marL="0" marR="0">
                        <a:lnSpc>
                          <a:spcPct val="107000"/>
                        </a:lnSpc>
                        <a:spcBef>
                          <a:spcPts val="0"/>
                        </a:spcBef>
                        <a:spcAft>
                          <a:spcPts val="0"/>
                        </a:spcAft>
                      </a:pPr>
                      <a:r>
                        <a:rPr lang="en-US" sz="1100">
                          <a:effectLst/>
                        </a:rPr>
                        <a:t>      Boosted Decision Tree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0.651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0.772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Microsoft Azure used, Threshold-0.1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3643">
                <a:tc>
                  <a:txBody>
                    <a:bodyPr/>
                    <a:lstStyle/>
                    <a:p>
                      <a:pPr marL="0" marR="0">
                        <a:lnSpc>
                          <a:spcPct val="107000"/>
                        </a:lnSpc>
                        <a:spcBef>
                          <a:spcPts val="0"/>
                        </a:spcBef>
                        <a:spcAft>
                          <a:spcPts val="0"/>
                        </a:spcAft>
                      </a:pPr>
                      <a:r>
                        <a:rPr lang="en-US" sz="1100">
                          <a:effectLst/>
                        </a:rPr>
                        <a:t>       Logistic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0.713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0.735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Microsoft Azure used, Threshold-0.1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3643">
                <a:tc>
                  <a:txBody>
                    <a:bodyPr/>
                    <a:lstStyle/>
                    <a:p>
                      <a:pPr marL="0" marR="0">
                        <a:lnSpc>
                          <a:spcPct val="107000"/>
                        </a:lnSpc>
                        <a:spcBef>
                          <a:spcPts val="0"/>
                        </a:spcBef>
                        <a:spcAft>
                          <a:spcPts val="0"/>
                        </a:spcAft>
                      </a:pPr>
                      <a:r>
                        <a:rPr lang="en-US" sz="1100">
                          <a:effectLst/>
                        </a:rPr>
                        <a:t>  Support Vector Machine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0.576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0.702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Microsoft Azure used, Threshold-0.1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1105469" y="1583140"/>
            <a:ext cx="2756847" cy="400110"/>
          </a:xfrm>
          <a:prstGeom prst="rect">
            <a:avLst/>
          </a:prstGeom>
          <a:noFill/>
        </p:spPr>
        <p:txBody>
          <a:bodyPr wrap="square" rtlCol="0">
            <a:spAutoFit/>
          </a:bodyPr>
          <a:lstStyle/>
          <a:p>
            <a:r>
              <a:rPr lang="en-US" sz="2000" dirty="0" smtClean="0"/>
              <a:t>Classification-</a:t>
            </a:r>
            <a:endParaRPr lang="en-US" sz="2000" dirty="0"/>
          </a:p>
        </p:txBody>
      </p:sp>
    </p:spTree>
    <p:extLst>
      <p:ext uri="{BB962C8B-B14F-4D97-AF65-F5344CB8AC3E}">
        <p14:creationId xmlns:p14="http://schemas.microsoft.com/office/powerpoint/2010/main" val="2079794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1570" y="859809"/>
            <a:ext cx="9676263" cy="2800767"/>
          </a:xfrm>
          <a:prstGeom prst="rect">
            <a:avLst/>
          </a:prstGeom>
          <a:noFill/>
        </p:spPr>
        <p:txBody>
          <a:bodyPr wrap="square" rtlCol="0">
            <a:spAutoFit/>
          </a:bodyPr>
          <a:lstStyle/>
          <a:p>
            <a:r>
              <a:rPr lang="en-US" sz="4400" dirty="0" smtClean="0">
                <a:latin typeface="Calibri" panose="020F0502020204030204" pitchFamily="34" charset="0"/>
                <a:cs typeface="Calibri" panose="020F0502020204030204" pitchFamily="34" charset="0"/>
              </a:rPr>
              <a:t>Team members</a:t>
            </a:r>
          </a:p>
          <a:p>
            <a:pPr marL="285750" indent="-285750">
              <a:buFont typeface="Arial" panose="020B0604020202020204" pitchFamily="34" charset="0"/>
              <a:buChar char="•"/>
            </a:pPr>
            <a:r>
              <a:rPr lang="en-US" sz="4400" dirty="0" smtClean="0">
                <a:solidFill>
                  <a:schemeClr val="bg1"/>
                </a:solidFill>
                <a:latin typeface="Calibri" panose="020F0502020204030204" pitchFamily="34" charset="0"/>
                <a:cs typeface="Calibri" panose="020F0502020204030204" pitchFamily="34" charset="0"/>
              </a:rPr>
              <a:t>Sasha Kapoor(sk5820)</a:t>
            </a:r>
          </a:p>
          <a:p>
            <a:pPr marL="285750" indent="-285750">
              <a:buFont typeface="Arial" panose="020B0604020202020204" pitchFamily="34" charset="0"/>
              <a:buChar char="•"/>
            </a:pPr>
            <a:r>
              <a:rPr lang="en-US" sz="4400" dirty="0" smtClean="0">
                <a:solidFill>
                  <a:schemeClr val="bg1"/>
                </a:solidFill>
                <a:latin typeface="Calibri" panose="020F0502020204030204" pitchFamily="34" charset="0"/>
                <a:cs typeface="Calibri" panose="020F0502020204030204" pitchFamily="34" charset="0"/>
              </a:rPr>
              <a:t>Chirag </a:t>
            </a:r>
            <a:r>
              <a:rPr lang="en-US" sz="4400" dirty="0" err="1" smtClean="0">
                <a:solidFill>
                  <a:schemeClr val="bg1"/>
                </a:solidFill>
                <a:latin typeface="Calibri" panose="020F0502020204030204" pitchFamily="34" charset="0"/>
                <a:cs typeface="Calibri" panose="020F0502020204030204" pitchFamily="34" charset="0"/>
              </a:rPr>
              <a:t>Singhal</a:t>
            </a:r>
            <a:r>
              <a:rPr lang="en-US" sz="4400" dirty="0" smtClean="0">
                <a:solidFill>
                  <a:schemeClr val="bg1"/>
                </a:solidFill>
                <a:latin typeface="Calibri" panose="020F0502020204030204" pitchFamily="34" charset="0"/>
                <a:cs typeface="Calibri" panose="020F0502020204030204" pitchFamily="34" charset="0"/>
              </a:rPr>
              <a:t>(cs4536)</a:t>
            </a:r>
          </a:p>
          <a:p>
            <a:pPr marL="285750" indent="-285750">
              <a:buFont typeface="Arial" panose="020B0604020202020204" pitchFamily="34" charset="0"/>
              <a:buChar char="•"/>
            </a:pPr>
            <a:r>
              <a:rPr lang="en-US" sz="4400" dirty="0" smtClean="0">
                <a:solidFill>
                  <a:schemeClr val="bg1"/>
                </a:solidFill>
                <a:latin typeface="Calibri" panose="020F0502020204030204" pitchFamily="34" charset="0"/>
                <a:cs typeface="Calibri" panose="020F0502020204030204" pitchFamily="34" charset="0"/>
              </a:rPr>
              <a:t>Kaushal Desai(kud203)</a:t>
            </a:r>
            <a:endParaRPr lang="en-US" sz="4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0602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098" y="338412"/>
            <a:ext cx="8534400" cy="1203785"/>
          </a:xfrm>
        </p:spPr>
        <p:txBody>
          <a:bodyPr/>
          <a:lstStyle/>
          <a:p>
            <a:r>
              <a:rPr lang="en-US" dirty="0" smtClean="0"/>
              <a:t>modelling</a:t>
            </a:r>
            <a:endParaRPr lang="en-US" dirty="0"/>
          </a:p>
        </p:txBody>
      </p:sp>
      <p:sp>
        <p:nvSpPr>
          <p:cNvPr id="3" name="Content Placeholder 2"/>
          <p:cNvSpPr>
            <a:spLocks noGrp="1"/>
          </p:cNvSpPr>
          <p:nvPr>
            <p:ph idx="1"/>
          </p:nvPr>
        </p:nvSpPr>
        <p:spPr>
          <a:xfrm>
            <a:off x="766098" y="1665027"/>
            <a:ext cx="8534400" cy="3493827"/>
          </a:xfrm>
        </p:spPr>
        <p:txBody>
          <a:bodyPr/>
          <a:lstStyle/>
          <a:p>
            <a:pPr marL="0" indent="0">
              <a:buNone/>
            </a:pPr>
            <a:r>
              <a:rPr lang="en-US" dirty="0" smtClean="0">
                <a:solidFill>
                  <a:schemeClr val="bg1"/>
                </a:solidFill>
              </a:rPr>
              <a:t>We built two recommender systems. In one of the recommender systems </a:t>
            </a:r>
            <a:r>
              <a:rPr lang="en-US" dirty="0">
                <a:solidFill>
                  <a:schemeClr val="bg1"/>
                </a:solidFill>
              </a:rPr>
              <a:t>, we used K-means </a:t>
            </a:r>
            <a:r>
              <a:rPr lang="en-US" dirty="0" smtClean="0">
                <a:solidFill>
                  <a:schemeClr val="bg1"/>
                </a:solidFill>
              </a:rPr>
              <a:t>clustering. K-Means </a:t>
            </a:r>
            <a:r>
              <a:rPr lang="en-US" dirty="0">
                <a:solidFill>
                  <a:schemeClr val="bg1"/>
                </a:solidFill>
              </a:rPr>
              <a:t>clustering intends to partition </a:t>
            </a:r>
            <a:r>
              <a:rPr lang="en-US" i="1" dirty="0">
                <a:solidFill>
                  <a:schemeClr val="bg1"/>
                </a:solidFill>
              </a:rPr>
              <a:t>n</a:t>
            </a:r>
            <a:r>
              <a:rPr lang="en-US" dirty="0">
                <a:solidFill>
                  <a:schemeClr val="bg1"/>
                </a:solidFill>
              </a:rPr>
              <a:t> objects into </a:t>
            </a:r>
            <a:r>
              <a:rPr lang="en-US" i="1" dirty="0">
                <a:solidFill>
                  <a:schemeClr val="bg1"/>
                </a:solidFill>
              </a:rPr>
              <a:t>k</a:t>
            </a:r>
            <a:r>
              <a:rPr lang="en-US" dirty="0">
                <a:solidFill>
                  <a:schemeClr val="bg1"/>
                </a:solidFill>
              </a:rPr>
              <a:t> clusters in which each object belongs to the cluster with the nearest mean. This method produces exactly </a:t>
            </a:r>
            <a:r>
              <a:rPr lang="en-US" i="1" dirty="0">
                <a:solidFill>
                  <a:schemeClr val="bg1"/>
                </a:solidFill>
              </a:rPr>
              <a:t>k</a:t>
            </a:r>
            <a:r>
              <a:rPr lang="en-US" dirty="0">
                <a:solidFill>
                  <a:schemeClr val="bg1"/>
                </a:solidFill>
              </a:rPr>
              <a:t> different clusters of greatest possible </a:t>
            </a:r>
            <a:r>
              <a:rPr lang="en-US" dirty="0" smtClean="0">
                <a:solidFill>
                  <a:schemeClr val="bg1"/>
                </a:solidFill>
              </a:rPr>
              <a:t>distinctions. </a:t>
            </a:r>
            <a:endParaRPr lang="en-US" dirty="0">
              <a:solidFill>
                <a:schemeClr val="bg1"/>
              </a:solidFill>
            </a:endParaRPr>
          </a:p>
        </p:txBody>
      </p:sp>
    </p:spTree>
    <p:extLst>
      <p:ext uri="{BB962C8B-B14F-4D97-AF65-F5344CB8AC3E}">
        <p14:creationId xmlns:p14="http://schemas.microsoft.com/office/powerpoint/2010/main" val="672892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790" y="360174"/>
            <a:ext cx="8534400" cy="1507067"/>
          </a:xfrm>
        </p:spPr>
        <p:txBody>
          <a:bodyPr/>
          <a:lstStyle/>
          <a:p>
            <a:endParaRPr lang="en-US"/>
          </a:p>
        </p:txBody>
      </p:sp>
      <p:sp>
        <p:nvSpPr>
          <p:cNvPr id="3" name="Content Placeholder 2"/>
          <p:cNvSpPr>
            <a:spLocks noGrp="1"/>
          </p:cNvSpPr>
          <p:nvPr>
            <p:ph idx="1"/>
          </p:nvPr>
        </p:nvSpPr>
        <p:spPr>
          <a:xfrm>
            <a:off x="461790" y="2255108"/>
            <a:ext cx="8534400" cy="3615267"/>
          </a:xfrm>
        </p:spPr>
        <p:txBody>
          <a:bodyPr/>
          <a:lstStyle/>
          <a:p>
            <a:endParaRPr lang="en-US"/>
          </a:p>
        </p:txBody>
      </p:sp>
    </p:spTree>
    <p:extLst>
      <p:ext uri="{BB962C8B-B14F-4D97-AF65-F5344CB8AC3E}">
        <p14:creationId xmlns:p14="http://schemas.microsoft.com/office/powerpoint/2010/main" val="288804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616" y="4424702"/>
            <a:ext cx="8534400" cy="1507067"/>
          </a:xfrm>
        </p:spPr>
        <p:txBody>
          <a:bodyPr/>
          <a:lstStyle/>
          <a:p>
            <a:r>
              <a:rPr lang="en-US" dirty="0" smtClean="0"/>
              <a:t>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98989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360" y="600502"/>
            <a:ext cx="8534400" cy="1078173"/>
          </a:xfrm>
        </p:spPr>
        <p:txBody>
          <a:bodyPr/>
          <a:lstStyle/>
          <a:p>
            <a:r>
              <a:rPr lang="en-US" dirty="0" smtClean="0"/>
              <a:t>Recommender System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501" y="1815531"/>
            <a:ext cx="4626592" cy="4789985"/>
          </a:xfrm>
        </p:spPr>
      </p:pic>
      <p:sp>
        <p:nvSpPr>
          <p:cNvPr id="7" name="TextBox 6"/>
          <p:cNvSpPr txBox="1"/>
          <p:nvPr/>
        </p:nvSpPr>
        <p:spPr>
          <a:xfrm>
            <a:off x="6209730" y="2907352"/>
            <a:ext cx="4612943" cy="2031325"/>
          </a:xfrm>
          <a:prstGeom prst="rect">
            <a:avLst/>
          </a:prstGeom>
          <a:noFill/>
        </p:spPr>
        <p:txBody>
          <a:bodyPr wrap="square" rtlCol="0">
            <a:spAutoFit/>
          </a:bodyPr>
          <a:lstStyle/>
          <a:p>
            <a:r>
              <a:rPr lang="en-US" dirty="0" smtClean="0">
                <a:solidFill>
                  <a:schemeClr val="bg1"/>
                </a:solidFill>
              </a:rPr>
              <a:t>As we can see in the screenshot attached, for each user id, we recommended different hotel clusters. There were about a total of 800,000 users for whom our recommender system recommended hotels.</a:t>
            </a:r>
          </a:p>
          <a:p>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4507944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290" y="563431"/>
            <a:ext cx="8534400" cy="820525"/>
          </a:xfrm>
        </p:spPr>
        <p:txBody>
          <a:bodyPr/>
          <a:lstStyle/>
          <a:p>
            <a:r>
              <a:rPr lang="en-US" dirty="0" err="1" smtClean="0"/>
              <a:t>Kaggle</a:t>
            </a:r>
            <a:r>
              <a:rPr lang="en-US" dirty="0" smtClean="0"/>
              <a:t> result</a:t>
            </a:r>
            <a:endParaRPr lang="en-US" dirty="0"/>
          </a:p>
        </p:txBody>
      </p:sp>
      <p:sp>
        <p:nvSpPr>
          <p:cNvPr id="7" name="TextBox 6"/>
          <p:cNvSpPr txBox="1"/>
          <p:nvPr/>
        </p:nvSpPr>
        <p:spPr>
          <a:xfrm>
            <a:off x="439916" y="4711438"/>
            <a:ext cx="10185049" cy="1200329"/>
          </a:xfrm>
          <a:prstGeom prst="rect">
            <a:avLst/>
          </a:prstGeom>
          <a:noFill/>
        </p:spPr>
        <p:txBody>
          <a:bodyPr wrap="square" rtlCol="0">
            <a:spAutoFit/>
          </a:bodyPr>
          <a:lstStyle/>
          <a:p>
            <a:r>
              <a:rPr lang="en-US" dirty="0" smtClean="0">
                <a:solidFill>
                  <a:schemeClr val="bg1"/>
                </a:solidFill>
              </a:rPr>
              <a:t>We submitted our result on </a:t>
            </a:r>
            <a:r>
              <a:rPr lang="en-US" dirty="0" err="1" smtClean="0">
                <a:solidFill>
                  <a:schemeClr val="bg1"/>
                </a:solidFill>
              </a:rPr>
              <a:t>kaggle</a:t>
            </a:r>
            <a:r>
              <a:rPr lang="en-US" dirty="0" smtClean="0">
                <a:solidFill>
                  <a:schemeClr val="bg1"/>
                </a:solidFill>
              </a:rPr>
              <a:t>  in which 3000 teams were competing and got 595 rank, with an accuracy of 0.49904. We can see that if our accuracy would have increased by 0.1, we would have been there in top 20. </a:t>
            </a:r>
          </a:p>
          <a:p>
            <a:r>
              <a:rPr lang="en-US" dirty="0" smtClean="0">
                <a:solidFill>
                  <a:schemeClr val="bg1"/>
                </a:solidFill>
              </a:rPr>
              <a:t> </a:t>
            </a:r>
            <a:endParaRPr lang="en-US"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916" y="1566357"/>
            <a:ext cx="4799349" cy="248666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903" y="1566357"/>
            <a:ext cx="5313406" cy="2486660"/>
          </a:xfrm>
          <a:prstGeom prst="rect">
            <a:avLst/>
          </a:prstGeom>
        </p:spPr>
      </p:pic>
    </p:spTree>
    <p:extLst>
      <p:ext uri="{BB962C8B-B14F-4D97-AF65-F5344CB8AC3E}">
        <p14:creationId xmlns:p14="http://schemas.microsoft.com/office/powerpoint/2010/main" val="2809371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086" y="447594"/>
            <a:ext cx="8534400" cy="1507067"/>
          </a:xfrm>
        </p:spPr>
        <p:txBody>
          <a:bodyPr/>
          <a:lstStyle/>
          <a:p>
            <a:r>
              <a:rPr lang="en-US" dirty="0" smtClean="0"/>
              <a:t>Overall project lifecycle</a:t>
            </a:r>
            <a:endParaRPr lang="en-US"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r="3468" b="4297"/>
          <a:stretch/>
        </p:blipFill>
        <p:spPr bwMode="auto">
          <a:xfrm>
            <a:off x="1351128" y="1665027"/>
            <a:ext cx="7465326" cy="483130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76316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9881" y="1830513"/>
            <a:ext cx="7166919" cy="1446550"/>
          </a:xfrm>
          <a:prstGeom prst="rect">
            <a:avLst/>
          </a:prstGeom>
          <a:noFill/>
        </p:spPr>
        <p:txBody>
          <a:bodyPr wrap="square" lIns="91440" tIns="45720" rIns="91440" bIns="45720">
            <a:spAutoFit/>
          </a:bodyPr>
          <a:lstStyle/>
          <a:p>
            <a:pPr algn="ctr"/>
            <a:r>
              <a:rPr lang="en-US" sz="8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8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1645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916" y="379355"/>
            <a:ext cx="8534400" cy="1231081"/>
          </a:xfrm>
        </p:spPr>
        <p:txBody>
          <a:bodyPr>
            <a:normAutofit/>
          </a:bodyPr>
          <a:lstStyle/>
          <a:p>
            <a:r>
              <a:rPr lang="en-US" sz="4400" b="1" dirty="0">
                <a:latin typeface="Calibri" panose="020F0502020204030204" pitchFamily="34" charset="0"/>
                <a:cs typeface="Calibri" panose="020F0502020204030204" pitchFamily="34" charset="0"/>
              </a:rPr>
              <a:t>Project description</a:t>
            </a:r>
            <a:endParaRPr lang="en-US" sz="44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56916" y="1886422"/>
            <a:ext cx="8534400" cy="3178919"/>
          </a:xfrm>
        </p:spPr>
        <p:txBody>
          <a:bodyPr>
            <a:normAutofit lnSpcReduction="10000"/>
          </a:bodyPr>
          <a:lstStyle/>
          <a:p>
            <a:pPr marL="0" indent="0">
              <a:buNone/>
            </a:pPr>
            <a:r>
              <a:rPr lang="en-US" sz="2800" dirty="0">
                <a:solidFill>
                  <a:schemeClr val="bg1"/>
                </a:solidFill>
                <a:latin typeface="Calibri" panose="020F0502020204030204" pitchFamily="34" charset="0"/>
                <a:cs typeface="Calibri" panose="020F0502020204030204" pitchFamily="34" charset="0"/>
              </a:rPr>
              <a:t>Expedia wants to provide personalized hotel recommendations to their users. With hundreds, even thousands, of hotels to choose from at every destination, it's difficult to know which will suit your personal preferences. </a:t>
            </a:r>
            <a:endParaRPr lang="en-US" sz="2800" dirty="0" smtClean="0">
              <a:solidFill>
                <a:schemeClr val="bg1"/>
              </a:solidFill>
              <a:latin typeface="Calibri" panose="020F0502020204030204" pitchFamily="34" charset="0"/>
              <a:cs typeface="Calibri" panose="020F0502020204030204" pitchFamily="34" charset="0"/>
            </a:endParaRPr>
          </a:p>
          <a:p>
            <a:pPr marL="0" indent="0">
              <a:buNone/>
            </a:pPr>
            <a:r>
              <a:rPr lang="en-US" sz="2800" dirty="0">
                <a:solidFill>
                  <a:schemeClr val="bg1"/>
                </a:solidFill>
                <a:latin typeface="Calibri" panose="020F0502020204030204" pitchFamily="34" charset="0"/>
                <a:cs typeface="Calibri" panose="020F0502020204030204" pitchFamily="34" charset="0"/>
              </a:rPr>
              <a:t>We plan to recommend hotels to users based on their booking history and search preferences.</a:t>
            </a:r>
          </a:p>
          <a:p>
            <a:pPr marL="0" indent="0">
              <a:buNone/>
            </a:pPr>
            <a:endParaRPr lang="en-US" sz="2800" dirty="0">
              <a:solidFill>
                <a:schemeClr val="bg1"/>
              </a:solidFill>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062473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042" y="450377"/>
            <a:ext cx="8534400" cy="1337479"/>
          </a:xfrm>
        </p:spPr>
        <p:txBody>
          <a:bodyPr/>
          <a:lstStyle/>
          <a:p>
            <a:r>
              <a:rPr lang="en-US" dirty="0" smtClean="0"/>
              <a:t>Project Overflow</a:t>
            </a:r>
            <a:endParaRPr lang="en-US" dirty="0"/>
          </a:p>
        </p:txBody>
      </p:sp>
      <p:pic>
        <p:nvPicPr>
          <p:cNvPr id="4" name="Content Placeholder 3"/>
          <p:cNvPicPr>
            <a:picLocks noGrp="1" noChangeAspect="1"/>
          </p:cNvPicPr>
          <p:nvPr>
            <p:ph idx="1"/>
          </p:nvPr>
        </p:nvPicPr>
        <p:blipFill>
          <a:blip r:embed="rId2"/>
          <a:stretch>
            <a:fillRect/>
          </a:stretch>
        </p:blipFill>
        <p:spPr>
          <a:xfrm>
            <a:off x="1433015" y="2238234"/>
            <a:ext cx="9144000" cy="3862316"/>
          </a:xfrm>
          <a:prstGeom prst="rect">
            <a:avLst/>
          </a:prstGeom>
        </p:spPr>
      </p:pic>
    </p:spTree>
    <p:extLst>
      <p:ext uri="{BB962C8B-B14F-4D97-AF65-F5344CB8AC3E}">
        <p14:creationId xmlns:p14="http://schemas.microsoft.com/office/powerpoint/2010/main" val="2611620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1501254"/>
            <a:ext cx="8534400" cy="4326340"/>
          </a:xfrm>
        </p:spPr>
        <p:txBody>
          <a:bodyPr>
            <a:normAutofit/>
          </a:bodyPr>
          <a:lstStyle/>
          <a:p>
            <a:pPr marL="0" indent="0">
              <a:buNone/>
            </a:pPr>
            <a:r>
              <a:rPr lang="en-US" sz="2800" dirty="0">
                <a:solidFill>
                  <a:schemeClr val="bg1"/>
                </a:solidFill>
                <a:latin typeface="Calibri" panose="020F0502020204030204" pitchFamily="34" charset="0"/>
                <a:cs typeface="Calibri" panose="020F0502020204030204" pitchFamily="34" charset="0"/>
              </a:rPr>
              <a:t>Data is provided by </a:t>
            </a:r>
            <a:r>
              <a:rPr lang="en-US" sz="2800" dirty="0" err="1">
                <a:solidFill>
                  <a:schemeClr val="bg1"/>
                </a:solidFill>
                <a:latin typeface="Calibri" panose="020F0502020204030204" pitchFamily="34" charset="0"/>
                <a:cs typeface="Calibri" panose="020F0502020204030204" pitchFamily="34" charset="0"/>
              </a:rPr>
              <a:t>expedia</a:t>
            </a:r>
            <a:r>
              <a:rPr lang="en-US" sz="2800" dirty="0">
                <a:solidFill>
                  <a:schemeClr val="bg1"/>
                </a:solidFill>
                <a:latin typeface="Calibri" panose="020F0502020204030204" pitchFamily="34" charset="0"/>
                <a:cs typeface="Calibri" panose="020F0502020204030204" pitchFamily="34" charset="0"/>
              </a:rPr>
              <a:t> on </a:t>
            </a:r>
            <a:r>
              <a:rPr lang="en-US" sz="2800" dirty="0" err="1">
                <a:solidFill>
                  <a:schemeClr val="bg1"/>
                </a:solidFill>
                <a:latin typeface="Calibri" panose="020F0502020204030204" pitchFamily="34" charset="0"/>
                <a:cs typeface="Calibri" panose="020F0502020204030204" pitchFamily="34" charset="0"/>
              </a:rPr>
              <a:t>kaggle</a:t>
            </a:r>
            <a:r>
              <a:rPr lang="en-US" sz="2800" dirty="0">
                <a:solidFill>
                  <a:schemeClr val="bg1"/>
                </a:solidFill>
                <a:latin typeface="Calibri" panose="020F0502020204030204" pitchFamily="34" charset="0"/>
                <a:cs typeface="Calibri" panose="020F0502020204030204" pitchFamily="34" charset="0"/>
              </a:rPr>
              <a:t> competitions. The train and test datasets are split based on time: training data from 2013 and 2014, while test data are from 2015. </a:t>
            </a:r>
          </a:p>
          <a:p>
            <a:r>
              <a:rPr lang="en-US" sz="2800" dirty="0">
                <a:solidFill>
                  <a:schemeClr val="bg1"/>
                </a:solidFill>
                <a:latin typeface="Calibri" panose="020F0502020204030204" pitchFamily="34" charset="0"/>
                <a:cs typeface="Calibri" panose="020F0502020204030204" pitchFamily="34" charset="0"/>
              </a:rPr>
              <a:t>train.csv - Training data includes all the users in the logs, including both click events and booking events. </a:t>
            </a:r>
          </a:p>
          <a:p>
            <a:pPr lvl="0"/>
            <a:r>
              <a:rPr lang="en-US" sz="2800" dirty="0">
                <a:solidFill>
                  <a:schemeClr val="bg1"/>
                </a:solidFill>
                <a:latin typeface="Calibri" panose="020F0502020204030204" pitchFamily="34" charset="0"/>
                <a:cs typeface="Calibri" panose="020F0502020204030204" pitchFamily="34" charset="0"/>
              </a:rPr>
              <a:t>test.csv – Test data only includes booking events.  </a:t>
            </a:r>
          </a:p>
          <a:p>
            <a:pPr lvl="0"/>
            <a:r>
              <a:rPr lang="en-US" sz="2800" dirty="0">
                <a:solidFill>
                  <a:schemeClr val="bg1"/>
                </a:solidFill>
                <a:latin typeface="Calibri" panose="020F0502020204030204" pitchFamily="34" charset="0"/>
                <a:cs typeface="Calibri" panose="020F0502020204030204" pitchFamily="34" charset="0"/>
              </a:rPr>
              <a:t>destinations.csv - hotel search latent attributes </a:t>
            </a:r>
          </a:p>
        </p:txBody>
      </p:sp>
      <p:sp>
        <p:nvSpPr>
          <p:cNvPr id="4" name="TextBox 3"/>
          <p:cNvSpPr txBox="1"/>
          <p:nvPr/>
        </p:nvSpPr>
        <p:spPr>
          <a:xfrm>
            <a:off x="777922" y="559558"/>
            <a:ext cx="7383439" cy="923330"/>
          </a:xfrm>
          <a:prstGeom prst="rect">
            <a:avLst/>
          </a:prstGeom>
          <a:noFill/>
        </p:spPr>
        <p:txBody>
          <a:bodyPr wrap="square" rtlCol="0">
            <a:spAutoFit/>
          </a:bodyPr>
          <a:lstStyle/>
          <a:p>
            <a:r>
              <a:rPr lang="en-US" sz="5400" dirty="0" smtClean="0">
                <a:latin typeface="Calibri" panose="020F0502020204030204" pitchFamily="34" charset="0"/>
                <a:cs typeface="Calibri" panose="020F0502020204030204" pitchFamily="34" charset="0"/>
              </a:rPr>
              <a:t>Data Sources</a:t>
            </a:r>
            <a:endParaRPr lang="en-US" sz="5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6671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2764" y="696036"/>
            <a:ext cx="9403308" cy="5601533"/>
          </a:xfrm>
          <a:prstGeom prst="rect">
            <a:avLst/>
          </a:prstGeom>
          <a:noFill/>
        </p:spPr>
        <p:txBody>
          <a:bodyPr wrap="square" rtlCol="0">
            <a:spAutoFit/>
          </a:bodyPr>
          <a:lstStyle/>
          <a:p>
            <a:r>
              <a:rPr lang="en-US" sz="5400" dirty="0" smtClean="0">
                <a:solidFill>
                  <a:schemeClr val="bg1"/>
                </a:solidFill>
                <a:latin typeface="Calibri" panose="020F0502020204030204" pitchFamily="34" charset="0"/>
                <a:cs typeface="Calibri" panose="020F0502020204030204" pitchFamily="34" charset="0"/>
              </a:rPr>
              <a:t>Technologies used-</a:t>
            </a:r>
          </a:p>
          <a:p>
            <a:endParaRPr lang="en-US" sz="4400" dirty="0" smtClean="0">
              <a:solidFill>
                <a:schemeClr val="bg1"/>
              </a:solidFill>
              <a:latin typeface="Calibri" panose="020F0502020204030204" pitchFamily="34" charset="0"/>
              <a:cs typeface="Calibri" panose="020F0502020204030204" pitchFamily="34" charset="0"/>
            </a:endParaRPr>
          </a:p>
          <a:p>
            <a:pPr marL="685800" indent="-685800">
              <a:buFont typeface="Wingdings" panose="05000000000000000000" pitchFamily="2" charset="2"/>
              <a:buChar char="v"/>
            </a:pPr>
            <a:r>
              <a:rPr lang="en-US" sz="2800" dirty="0" smtClean="0">
                <a:solidFill>
                  <a:schemeClr val="bg1"/>
                </a:solidFill>
                <a:latin typeface="Calibri" panose="020F0502020204030204" pitchFamily="34" charset="0"/>
                <a:cs typeface="Calibri" panose="020F0502020204030204" pitchFamily="34" charset="0"/>
              </a:rPr>
              <a:t>Framework- Spark 1.6.0</a:t>
            </a:r>
          </a:p>
          <a:p>
            <a:pPr marL="685800" indent="-685800">
              <a:buFont typeface="Wingdings" panose="05000000000000000000" pitchFamily="2" charset="2"/>
              <a:buChar char="v"/>
            </a:pPr>
            <a:r>
              <a:rPr lang="en-US" sz="2800" dirty="0" smtClean="0">
                <a:solidFill>
                  <a:schemeClr val="bg1"/>
                </a:solidFill>
                <a:latin typeface="Calibri" panose="020F0502020204030204" pitchFamily="34" charset="0"/>
                <a:cs typeface="Calibri" panose="020F0502020204030204" pitchFamily="34" charset="0"/>
              </a:rPr>
              <a:t>Programming Language- Python 2.6.6, Scala 1.6.0</a:t>
            </a:r>
          </a:p>
          <a:p>
            <a:pPr marL="685800" indent="-685800">
              <a:buFont typeface="Wingdings" panose="05000000000000000000" pitchFamily="2" charset="2"/>
              <a:buChar char="v"/>
            </a:pPr>
            <a:r>
              <a:rPr lang="en-US" sz="2800" dirty="0" smtClean="0">
                <a:solidFill>
                  <a:schemeClr val="bg1"/>
                </a:solidFill>
                <a:latin typeface="Calibri" panose="020F0502020204030204" pitchFamily="34" charset="0"/>
                <a:cs typeface="Calibri" panose="020F0502020204030204" pitchFamily="34" charset="0"/>
              </a:rPr>
              <a:t>Libraries- Spark </a:t>
            </a:r>
            <a:r>
              <a:rPr lang="en-US" sz="2800" dirty="0" err="1" smtClean="0">
                <a:solidFill>
                  <a:schemeClr val="bg1"/>
                </a:solidFill>
                <a:latin typeface="Calibri" panose="020F0502020204030204" pitchFamily="34" charset="0"/>
                <a:cs typeface="Calibri" panose="020F0502020204030204" pitchFamily="34" charset="0"/>
              </a:rPr>
              <a:t>MLlib</a:t>
            </a:r>
            <a:r>
              <a:rPr lang="en-US" sz="2800" dirty="0" smtClean="0">
                <a:solidFill>
                  <a:schemeClr val="bg1"/>
                </a:solidFill>
                <a:latin typeface="Calibri" panose="020F0502020204030204" pitchFamily="34" charset="0"/>
                <a:cs typeface="Calibri" panose="020F0502020204030204" pitchFamily="34" charset="0"/>
              </a:rPr>
              <a:t> 1.6</a:t>
            </a:r>
          </a:p>
          <a:p>
            <a:pPr marL="685800" indent="-685800">
              <a:buFont typeface="Wingdings" panose="05000000000000000000" pitchFamily="2" charset="2"/>
              <a:buChar char="v"/>
            </a:pPr>
            <a:r>
              <a:rPr lang="en-US" sz="2800" dirty="0" smtClean="0">
                <a:solidFill>
                  <a:schemeClr val="bg1"/>
                </a:solidFill>
                <a:latin typeface="Calibri" panose="020F0502020204030204" pitchFamily="34" charset="0"/>
                <a:cs typeface="Calibri" panose="020F0502020204030204" pitchFamily="34" charset="0"/>
              </a:rPr>
              <a:t>Tools- Microsoft Azure Machine Learning Studio, Rapid Miner</a:t>
            </a:r>
          </a:p>
          <a:p>
            <a:pPr marL="685800" indent="-685800">
              <a:buFont typeface="Wingdings" panose="05000000000000000000" pitchFamily="2" charset="2"/>
              <a:buChar char="v"/>
            </a:pPr>
            <a:r>
              <a:rPr lang="en-US" sz="2800" dirty="0" smtClean="0">
                <a:solidFill>
                  <a:schemeClr val="bg1"/>
                </a:solidFill>
                <a:latin typeface="Calibri" panose="020F0502020204030204" pitchFamily="34" charset="0"/>
                <a:cs typeface="Calibri" panose="020F0502020204030204" pitchFamily="34" charset="0"/>
              </a:rPr>
              <a:t>Deployment Platforms-Windows PC,NYU HPC Dumbo cluster, IntelliJ</a:t>
            </a:r>
          </a:p>
          <a:p>
            <a:endParaRPr lang="en-US" sz="5400" dirty="0" smtClean="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9653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519" y="297470"/>
            <a:ext cx="8534400" cy="1094602"/>
          </a:xfrm>
        </p:spPr>
        <p:txBody>
          <a:bodyPr/>
          <a:lstStyle/>
          <a:p>
            <a:r>
              <a:rPr lang="en-US" dirty="0" smtClean="0"/>
              <a:t>What is a recommender system?</a:t>
            </a:r>
            <a:endParaRPr lang="en-US" dirty="0"/>
          </a:p>
        </p:txBody>
      </p:sp>
      <p:sp>
        <p:nvSpPr>
          <p:cNvPr id="3" name="Content Placeholder 2"/>
          <p:cNvSpPr>
            <a:spLocks noGrp="1"/>
          </p:cNvSpPr>
          <p:nvPr>
            <p:ph idx="1"/>
          </p:nvPr>
        </p:nvSpPr>
        <p:spPr>
          <a:xfrm>
            <a:off x="943519" y="1518313"/>
            <a:ext cx="8534400" cy="3615267"/>
          </a:xfrm>
        </p:spPr>
        <p:txBody>
          <a:bodyPr/>
          <a:lstStyle/>
          <a:p>
            <a:r>
              <a:rPr lang="en-US" dirty="0" smtClean="0">
                <a:solidFill>
                  <a:schemeClr val="bg1"/>
                </a:solidFill>
              </a:rPr>
              <a:t>Recommender systems are </a:t>
            </a:r>
            <a:r>
              <a:rPr lang="en-US" dirty="0">
                <a:solidFill>
                  <a:schemeClr val="bg1"/>
                </a:solidFill>
              </a:rPr>
              <a:t>a subclass of </a:t>
            </a:r>
            <a:r>
              <a:rPr lang="en-US" dirty="0" smtClean="0">
                <a:solidFill>
                  <a:schemeClr val="bg1"/>
                </a:solidFill>
              </a:rPr>
              <a:t>information filtering system that </a:t>
            </a:r>
            <a:r>
              <a:rPr lang="en-US" dirty="0">
                <a:solidFill>
                  <a:schemeClr val="bg1"/>
                </a:solidFill>
              </a:rPr>
              <a:t>seek to predict the "rating" or "preference" that a user would give to an item.</a:t>
            </a:r>
            <a:endParaRPr lang="en-US" dirty="0" smtClean="0">
              <a:solidFill>
                <a:schemeClr val="bg1"/>
              </a:solidFill>
            </a:endParaRPr>
          </a:p>
          <a:p>
            <a:r>
              <a:rPr lang="en-US" dirty="0" smtClean="0">
                <a:solidFill>
                  <a:schemeClr val="bg1"/>
                </a:solidFill>
              </a:rPr>
              <a:t>Recommender </a:t>
            </a:r>
            <a:r>
              <a:rPr lang="en-US" dirty="0">
                <a:solidFill>
                  <a:schemeClr val="bg1"/>
                </a:solidFill>
              </a:rPr>
              <a:t>systems identify recommendations autonomously for individual users based on past purchases and searches, and on other users' behavior.</a:t>
            </a:r>
          </a:p>
        </p:txBody>
      </p:sp>
    </p:spTree>
    <p:extLst>
      <p:ext uri="{BB962C8B-B14F-4D97-AF65-F5344CB8AC3E}">
        <p14:creationId xmlns:p14="http://schemas.microsoft.com/office/powerpoint/2010/main" val="2380427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519" y="297470"/>
            <a:ext cx="8534400" cy="1094602"/>
          </a:xfrm>
        </p:spPr>
        <p:txBody>
          <a:bodyPr/>
          <a:lstStyle/>
          <a:p>
            <a:r>
              <a:rPr lang="en-US" dirty="0" smtClean="0"/>
              <a:t>Types of recommender system</a:t>
            </a:r>
            <a:endParaRPr lang="en-US" dirty="0"/>
          </a:p>
        </p:txBody>
      </p:sp>
      <p:sp>
        <p:nvSpPr>
          <p:cNvPr id="3" name="Content Placeholder 2"/>
          <p:cNvSpPr>
            <a:spLocks noGrp="1"/>
          </p:cNvSpPr>
          <p:nvPr>
            <p:ph idx="1"/>
          </p:nvPr>
        </p:nvSpPr>
        <p:spPr>
          <a:xfrm>
            <a:off x="943519" y="1518313"/>
            <a:ext cx="8534400" cy="3615267"/>
          </a:xfrm>
        </p:spPr>
        <p:txBody>
          <a:bodyPr/>
          <a:lstStyle/>
          <a:p>
            <a:r>
              <a:rPr lang="en-US" b="1" u="sng" dirty="0">
                <a:solidFill>
                  <a:schemeClr val="bg1"/>
                </a:solidFill>
              </a:rPr>
              <a:t>Content-based systems </a:t>
            </a:r>
            <a:r>
              <a:rPr lang="en-US" dirty="0">
                <a:solidFill>
                  <a:schemeClr val="bg1"/>
                </a:solidFill>
              </a:rPr>
              <a:t>examine properties of the items recommended. For instance, if a Netflix user has watched many cowboy movies, then recommend a movie classified in the database as having the “cowboy</a:t>
            </a:r>
            <a:r>
              <a:rPr lang="en-US" dirty="0" smtClean="0">
                <a:solidFill>
                  <a:schemeClr val="bg1"/>
                </a:solidFill>
              </a:rPr>
              <a:t>”.</a:t>
            </a:r>
          </a:p>
          <a:p>
            <a:r>
              <a:rPr lang="en-US" b="1" u="sng" dirty="0">
                <a:solidFill>
                  <a:schemeClr val="bg1"/>
                </a:solidFill>
              </a:rPr>
              <a:t>Collaborative filtering systems </a:t>
            </a:r>
            <a:r>
              <a:rPr lang="en-US" dirty="0">
                <a:solidFill>
                  <a:schemeClr val="bg1"/>
                </a:solidFill>
              </a:rPr>
              <a:t>recommend items based on similarity measures between users and/or items. The items recommended to a user are those preferred by similar users.</a:t>
            </a:r>
          </a:p>
        </p:txBody>
      </p:sp>
    </p:spTree>
    <p:extLst>
      <p:ext uri="{BB962C8B-B14F-4D97-AF65-F5344CB8AC3E}">
        <p14:creationId xmlns:p14="http://schemas.microsoft.com/office/powerpoint/2010/main" val="3084332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042" y="450377"/>
            <a:ext cx="8534400" cy="1337479"/>
          </a:xfrm>
        </p:spPr>
        <p:txBody>
          <a:bodyPr/>
          <a:lstStyle/>
          <a:p>
            <a:r>
              <a:rPr lang="en-US" dirty="0" smtClean="0"/>
              <a:t>Process </a:t>
            </a:r>
            <a:r>
              <a:rPr lang="en-US" dirty="0" err="1" smtClean="0"/>
              <a:t>OverView</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160589"/>
            <a:ext cx="4351812" cy="4254690"/>
          </a:xfrm>
          <a:prstGeom prst="rect">
            <a:avLst/>
          </a:prstGeom>
        </p:spPr>
      </p:pic>
      <p:sp>
        <p:nvSpPr>
          <p:cNvPr id="6" name="Content Placeholder 2"/>
          <p:cNvSpPr txBox="1">
            <a:spLocks/>
          </p:cNvSpPr>
          <p:nvPr/>
        </p:nvSpPr>
        <p:spPr>
          <a:xfrm>
            <a:off x="5562686" y="1787856"/>
            <a:ext cx="4850556" cy="462742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 panose="05000000000000000000" pitchFamily="2" charset="2"/>
              <a:buChar char="§"/>
            </a:pPr>
            <a:r>
              <a:rPr lang="en-US" b="1" dirty="0" smtClean="0">
                <a:solidFill>
                  <a:schemeClr val="bg1"/>
                </a:solidFill>
              </a:rPr>
              <a:t>Data mining model used: CRISP-DM </a:t>
            </a:r>
          </a:p>
          <a:p>
            <a:pPr lvl="1">
              <a:buFont typeface="Wingdings" panose="05000000000000000000" pitchFamily="2" charset="2"/>
              <a:buChar char="q"/>
            </a:pPr>
            <a:r>
              <a:rPr lang="en-US" dirty="0" smtClean="0">
                <a:solidFill>
                  <a:schemeClr val="bg1"/>
                </a:solidFill>
              </a:rPr>
              <a:t>Business Understanding</a:t>
            </a:r>
          </a:p>
          <a:p>
            <a:pPr lvl="1">
              <a:buFont typeface="Wingdings" panose="05000000000000000000" pitchFamily="2" charset="2"/>
              <a:buChar char="q"/>
            </a:pPr>
            <a:r>
              <a:rPr lang="en-US" dirty="0" smtClean="0">
                <a:solidFill>
                  <a:schemeClr val="bg1"/>
                </a:solidFill>
              </a:rPr>
              <a:t>Data Understanding</a:t>
            </a:r>
          </a:p>
          <a:p>
            <a:pPr lvl="1">
              <a:buFont typeface="Wingdings" panose="05000000000000000000" pitchFamily="2" charset="2"/>
              <a:buChar char="q"/>
            </a:pPr>
            <a:r>
              <a:rPr lang="en-US" dirty="0" smtClean="0">
                <a:solidFill>
                  <a:schemeClr val="bg1"/>
                </a:solidFill>
              </a:rPr>
              <a:t>Data Preparation</a:t>
            </a:r>
          </a:p>
          <a:p>
            <a:pPr lvl="1">
              <a:buFont typeface="Wingdings" panose="05000000000000000000" pitchFamily="2" charset="2"/>
              <a:buChar char="q"/>
            </a:pPr>
            <a:r>
              <a:rPr lang="en-US" dirty="0" smtClean="0">
                <a:solidFill>
                  <a:schemeClr val="bg1"/>
                </a:solidFill>
              </a:rPr>
              <a:t>Modelling</a:t>
            </a:r>
          </a:p>
          <a:p>
            <a:pPr lvl="1">
              <a:buFont typeface="Wingdings" panose="05000000000000000000" pitchFamily="2" charset="2"/>
              <a:buChar char="q"/>
            </a:pPr>
            <a:r>
              <a:rPr lang="en-US" dirty="0" smtClean="0">
                <a:solidFill>
                  <a:schemeClr val="bg1"/>
                </a:solidFill>
              </a:rPr>
              <a:t>Evaluation</a:t>
            </a:r>
          </a:p>
          <a:p>
            <a:pPr lvl="1">
              <a:buFont typeface="Wingdings" panose="05000000000000000000" pitchFamily="2" charset="2"/>
              <a:buChar char="q"/>
            </a:pPr>
            <a:r>
              <a:rPr lang="en-US" dirty="0" smtClean="0">
                <a:solidFill>
                  <a:schemeClr val="bg1"/>
                </a:solidFill>
              </a:rPr>
              <a:t>Deployment </a:t>
            </a:r>
            <a:endParaRPr lang="en-US" dirty="0">
              <a:solidFill>
                <a:schemeClr val="bg1"/>
              </a:solidFill>
            </a:endParaRPr>
          </a:p>
        </p:txBody>
      </p:sp>
    </p:spTree>
    <p:extLst>
      <p:ext uri="{BB962C8B-B14F-4D97-AF65-F5344CB8AC3E}">
        <p14:creationId xmlns:p14="http://schemas.microsoft.com/office/powerpoint/2010/main" val="457458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5937</TotalTime>
  <Words>640</Words>
  <Application>Microsoft Office PowerPoint</Application>
  <PresentationFormat>Widescreen</PresentationFormat>
  <Paragraphs>113</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Century Gothic</vt:lpstr>
      <vt:lpstr>Helvetica Neue</vt:lpstr>
      <vt:lpstr>Times New Roman</vt:lpstr>
      <vt:lpstr>Wingdings</vt:lpstr>
      <vt:lpstr>Wingdings 3</vt:lpstr>
      <vt:lpstr>Slice</vt:lpstr>
      <vt:lpstr>Expedia Hotel RecomMendation</vt:lpstr>
      <vt:lpstr>PowerPoint Presentation</vt:lpstr>
      <vt:lpstr>Project description</vt:lpstr>
      <vt:lpstr>Project Overflow</vt:lpstr>
      <vt:lpstr>PowerPoint Presentation</vt:lpstr>
      <vt:lpstr>PowerPoint Presentation</vt:lpstr>
      <vt:lpstr>What is a recommender system?</vt:lpstr>
      <vt:lpstr>Types of recommender system</vt:lpstr>
      <vt:lpstr>Process OverView</vt:lpstr>
      <vt:lpstr>Business understanding</vt:lpstr>
      <vt:lpstr>Data understanding</vt:lpstr>
      <vt:lpstr>Data preparation</vt:lpstr>
      <vt:lpstr>Data preparation</vt:lpstr>
      <vt:lpstr>PowerPoint Presentation</vt:lpstr>
      <vt:lpstr>PowerPoint Presentation</vt:lpstr>
      <vt:lpstr>PowerPoint Presentation</vt:lpstr>
      <vt:lpstr>PowerPoint Presentation</vt:lpstr>
      <vt:lpstr>modelling</vt:lpstr>
      <vt:lpstr>modelling</vt:lpstr>
      <vt:lpstr>modelling</vt:lpstr>
      <vt:lpstr>PowerPoint Presentation</vt:lpstr>
      <vt:lpstr>code</vt:lpstr>
      <vt:lpstr>Recommender System Output</vt:lpstr>
      <vt:lpstr>Kaggle result</vt:lpstr>
      <vt:lpstr>Overall project lifecycle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Expedia Hotel Reccomendation</dc:title>
  <dc:creator>sasha kapoor</dc:creator>
  <cp:lastModifiedBy>sasha kapoor</cp:lastModifiedBy>
  <cp:revision>41</cp:revision>
  <dcterms:created xsi:type="dcterms:W3CDTF">2016-10-19T21:21:29Z</dcterms:created>
  <dcterms:modified xsi:type="dcterms:W3CDTF">2016-12-16T20:59:32Z</dcterms:modified>
</cp:coreProperties>
</file>