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3.png"/><Relationship Id="rId6" Type="http://schemas.openxmlformats.org/officeDocument/2006/relationships/image" Target="../media/image7.sv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7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3.png"/><Relationship Id="rId6" Type="http://schemas.openxmlformats.org/officeDocument/2006/relationships/image" Target="../media/image7.sv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7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91DDCD-C438-4E2F-AC91-A1457A4EAF30}" type="doc">
      <dgm:prSet loTypeId="urn:microsoft.com/office/officeart/2018/5/layout/IconLeaf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8E00E01-957B-4619-99F4-08B409E05F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Step-1 :</a:t>
          </a:r>
        </a:p>
        <a:p>
          <a:pPr>
            <a:lnSpc>
              <a:spcPct val="100000"/>
            </a:lnSpc>
            <a:defRPr cap="all"/>
          </a:pP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 Data set collection </a:t>
          </a:r>
        </a:p>
      </dgm:t>
    </dgm:pt>
    <dgm:pt modelId="{9A1D6B77-220D-41C1-82F5-DF1542F49F9A}" type="parTrans" cxnId="{A830813F-5967-4067-84D3-4F74CA28EC55}">
      <dgm:prSet/>
      <dgm:spPr/>
      <dgm:t>
        <a:bodyPr/>
        <a:lstStyle/>
        <a:p>
          <a:endParaRPr lang="en-US"/>
        </a:p>
      </dgm:t>
    </dgm:pt>
    <dgm:pt modelId="{6B7594E9-2367-4AB0-94FD-B969BB67D326}" type="sibTrans" cxnId="{A830813F-5967-4067-84D3-4F74CA28EC55}">
      <dgm:prSet/>
      <dgm:spPr/>
      <dgm:t>
        <a:bodyPr/>
        <a:lstStyle/>
        <a:p>
          <a:endParaRPr lang="en-US"/>
        </a:p>
      </dgm:t>
    </dgm:pt>
    <dgm:pt modelId="{2CEC629C-3251-47E5-BA4C-05268078D1B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Step-2 :</a:t>
          </a:r>
        </a:p>
        <a:p>
          <a:pPr>
            <a:lnSpc>
              <a:spcPct val="100000"/>
            </a:lnSpc>
            <a:defRPr cap="all"/>
          </a:pP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 Data cleaning </a:t>
          </a:r>
        </a:p>
      </dgm:t>
    </dgm:pt>
    <dgm:pt modelId="{425968D4-243D-4354-8641-287878EF65CB}" type="parTrans" cxnId="{533FAC86-E310-4465-8FC9-5AF58CC9A745}">
      <dgm:prSet/>
      <dgm:spPr/>
      <dgm:t>
        <a:bodyPr/>
        <a:lstStyle/>
        <a:p>
          <a:endParaRPr lang="en-US"/>
        </a:p>
      </dgm:t>
    </dgm:pt>
    <dgm:pt modelId="{758AF013-98D3-4E02-BAEA-58BBD5B9948C}" type="sibTrans" cxnId="{533FAC86-E310-4465-8FC9-5AF58CC9A745}">
      <dgm:prSet/>
      <dgm:spPr/>
      <dgm:t>
        <a:bodyPr/>
        <a:lstStyle/>
        <a:p>
          <a:endParaRPr lang="en-US"/>
        </a:p>
      </dgm:t>
    </dgm:pt>
    <dgm:pt modelId="{3C94EAC5-B9B3-46B7-A4DE-0B9A92FF2A5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Step-3 :</a:t>
          </a:r>
        </a:p>
        <a:p>
          <a:pPr>
            <a:lnSpc>
              <a:spcPct val="100000"/>
            </a:lnSpc>
            <a:defRPr cap="all"/>
          </a:pP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 EDA phase</a:t>
          </a:r>
        </a:p>
      </dgm:t>
    </dgm:pt>
    <dgm:pt modelId="{3D7B73FB-D0DF-4F6A-A6AD-31CF95D82025}" type="parTrans" cxnId="{0946205C-A0EB-499C-BFE6-579C027C03C1}">
      <dgm:prSet/>
      <dgm:spPr/>
      <dgm:t>
        <a:bodyPr/>
        <a:lstStyle/>
        <a:p>
          <a:endParaRPr lang="en-US"/>
        </a:p>
      </dgm:t>
    </dgm:pt>
    <dgm:pt modelId="{286908CB-2CF9-4104-B964-B38AD3388DC8}" type="sibTrans" cxnId="{0946205C-A0EB-499C-BFE6-579C027C03C1}">
      <dgm:prSet/>
      <dgm:spPr/>
      <dgm:t>
        <a:bodyPr/>
        <a:lstStyle/>
        <a:p>
          <a:endParaRPr lang="en-US"/>
        </a:p>
      </dgm:t>
    </dgm:pt>
    <dgm:pt modelId="{10480BCF-8C2E-4E96-906D-6A25BA0C005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Step-4 :</a:t>
          </a:r>
        </a:p>
        <a:p>
          <a:pPr>
            <a:lnSpc>
              <a:spcPct val="100000"/>
            </a:lnSpc>
            <a:defRPr cap="all"/>
          </a:pP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 Model Building</a:t>
          </a:r>
        </a:p>
      </dgm:t>
    </dgm:pt>
    <dgm:pt modelId="{0A56BF7F-139E-4854-9742-2562DB0E2E3D}" type="parTrans" cxnId="{FA441C76-0490-48BE-B224-06F6FF306E5F}">
      <dgm:prSet/>
      <dgm:spPr/>
      <dgm:t>
        <a:bodyPr/>
        <a:lstStyle/>
        <a:p>
          <a:endParaRPr lang="en-US"/>
        </a:p>
      </dgm:t>
    </dgm:pt>
    <dgm:pt modelId="{29A67B58-5E69-4BC3-96DB-A38B1410DEE6}" type="sibTrans" cxnId="{FA441C76-0490-48BE-B224-06F6FF306E5F}">
      <dgm:prSet/>
      <dgm:spPr/>
      <dgm:t>
        <a:bodyPr/>
        <a:lstStyle/>
        <a:p>
          <a:endParaRPr lang="en-US"/>
        </a:p>
      </dgm:t>
    </dgm:pt>
    <dgm:pt modelId="{AB2A77E3-E20E-44D1-B2A3-B251904F5C31}">
      <dgm:prSet/>
      <dgm:spPr/>
      <dgm:t>
        <a:bodyPr/>
        <a:lstStyle/>
        <a:p>
          <a:pPr>
            <a:lnSpc>
              <a:spcPct val="100000"/>
            </a:lnSpc>
          </a:pP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rebuchet MS" panose="020B0603020202020204" pitchFamily="34" charset="0"/>
          </a:endParaRPr>
        </a:p>
      </dgm:t>
    </dgm:pt>
    <dgm:pt modelId="{9ACA843E-08D1-41D1-8B51-7FF7C45C9653}" type="parTrans" cxnId="{B2CA5552-68EF-4B36-B495-E72497AD5E8C}">
      <dgm:prSet/>
      <dgm:spPr/>
      <dgm:t>
        <a:bodyPr/>
        <a:lstStyle/>
        <a:p>
          <a:endParaRPr lang="en-US"/>
        </a:p>
      </dgm:t>
    </dgm:pt>
    <dgm:pt modelId="{6BC31F7B-754B-4523-B9EF-29C1D652F36E}" type="sibTrans" cxnId="{B2CA5552-68EF-4B36-B495-E72497AD5E8C}">
      <dgm:prSet/>
      <dgm:spPr/>
      <dgm:t>
        <a:bodyPr/>
        <a:lstStyle/>
        <a:p>
          <a:endParaRPr lang="en-US"/>
        </a:p>
      </dgm:t>
    </dgm:pt>
    <dgm:pt modelId="{0023AF4C-8C37-4627-9D64-2997474287F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Step-5 : </a:t>
          </a:r>
        </a:p>
        <a:p>
          <a:pPr>
            <a:lnSpc>
              <a:spcPct val="100000"/>
            </a:lnSpc>
            <a:defRPr cap="all"/>
          </a:pP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Finalize best model.</a:t>
          </a:r>
        </a:p>
      </dgm:t>
    </dgm:pt>
    <dgm:pt modelId="{C2ACECA2-4BD3-4743-BB2E-E9F67D712498}" type="parTrans" cxnId="{0358FD31-5974-4D1A-92EC-78BC9D8E9CB1}">
      <dgm:prSet/>
      <dgm:spPr/>
      <dgm:t>
        <a:bodyPr/>
        <a:lstStyle/>
        <a:p>
          <a:endParaRPr lang="en-US"/>
        </a:p>
      </dgm:t>
    </dgm:pt>
    <dgm:pt modelId="{60918C4A-6925-4AEE-8C18-21537AF1563F}" type="sibTrans" cxnId="{0358FD31-5974-4D1A-92EC-78BC9D8E9CB1}">
      <dgm:prSet/>
      <dgm:spPr/>
      <dgm:t>
        <a:bodyPr/>
        <a:lstStyle/>
        <a:p>
          <a:endParaRPr lang="en-US"/>
        </a:p>
      </dgm:t>
    </dgm:pt>
    <dgm:pt modelId="{A21F975F-8862-40AC-B346-EB3B578663B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Step-6 : </a:t>
          </a:r>
        </a:p>
        <a:p>
          <a:pPr>
            <a:lnSpc>
              <a:spcPct val="100000"/>
            </a:lnSpc>
            <a:defRPr cap="all"/>
          </a:pP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Compare actual and predicted values.</a:t>
          </a:r>
        </a:p>
      </dgm:t>
    </dgm:pt>
    <dgm:pt modelId="{7429EF44-802D-454F-8543-5431F3A4A63C}" type="parTrans" cxnId="{D3D0326C-EBA3-4A6C-A96F-72141502F6E8}">
      <dgm:prSet/>
      <dgm:spPr/>
      <dgm:t>
        <a:bodyPr/>
        <a:lstStyle/>
        <a:p>
          <a:endParaRPr lang="en-US"/>
        </a:p>
      </dgm:t>
    </dgm:pt>
    <dgm:pt modelId="{1821E302-D211-42D7-93F8-497C8D709189}" type="sibTrans" cxnId="{D3D0326C-EBA3-4A6C-A96F-72141502F6E8}">
      <dgm:prSet/>
      <dgm:spPr/>
      <dgm:t>
        <a:bodyPr/>
        <a:lstStyle/>
        <a:p>
          <a:endParaRPr lang="en-US"/>
        </a:p>
      </dgm:t>
    </dgm:pt>
    <dgm:pt modelId="{075D7F10-EBA8-4D31-96FF-3F7E9AAE33F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Step-7 : </a:t>
          </a:r>
        </a:p>
        <a:p>
          <a:pPr>
            <a:lnSpc>
              <a:spcPct val="100000"/>
            </a:lnSpc>
            <a:defRPr cap="all"/>
          </a:pP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DeployMENT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 </a:t>
          </a:r>
        </a:p>
        <a:p>
          <a:pPr>
            <a:lnSpc>
              <a:spcPct val="100000"/>
            </a:lnSpc>
            <a:defRPr cap="all"/>
          </a:pP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USING </a:t>
          </a:r>
          <a:r>
            <a:rPr lang="en-US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sTREAMLIT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rebuchet MS" panose="020B0603020202020204" pitchFamily="34" charset="0"/>
          </a:endParaRPr>
        </a:p>
      </dgm:t>
    </dgm:pt>
    <dgm:pt modelId="{DC3629F0-641B-44AC-AF43-88D8A88042DD}" type="parTrans" cxnId="{4F221097-588C-4003-B8D3-0D9F7D43E18D}">
      <dgm:prSet/>
      <dgm:spPr/>
      <dgm:t>
        <a:bodyPr/>
        <a:lstStyle/>
        <a:p>
          <a:endParaRPr lang="en-US"/>
        </a:p>
      </dgm:t>
    </dgm:pt>
    <dgm:pt modelId="{B54113A0-4906-4B5E-A95D-9823A099A909}" type="sibTrans" cxnId="{4F221097-588C-4003-B8D3-0D9F7D43E18D}">
      <dgm:prSet/>
      <dgm:spPr/>
      <dgm:t>
        <a:bodyPr/>
        <a:lstStyle/>
        <a:p>
          <a:endParaRPr lang="en-US"/>
        </a:p>
      </dgm:t>
    </dgm:pt>
    <dgm:pt modelId="{103E35C9-6D46-47F7-8786-53FA54A2DBEC}" type="pres">
      <dgm:prSet presAssocID="{E291DDCD-C438-4E2F-AC91-A1457A4EAF30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FD3D41-57EC-4609-81F7-75ABEF8C542F}" type="pres">
      <dgm:prSet presAssocID="{D8E00E01-957B-4619-99F4-08B409E05F6F}" presName="compNode" presStyleCnt="0"/>
      <dgm:spPr/>
    </dgm:pt>
    <dgm:pt modelId="{37C399FA-B8C2-48E8-A89B-6E7CFFDFA40F}" type="pres">
      <dgm:prSet presAssocID="{D8E00E01-957B-4619-99F4-08B409E05F6F}" presName="iconBgRect" presStyleLbl="bgShp" presStyleIdx="0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2C8AFB04-A229-452D-868C-BD65342C0944}" type="pres">
      <dgm:prSet presAssocID="{D8E00E01-957B-4619-99F4-08B409E05F6F}" presName="iconRect" presStyleLbl="node1" presStyleIdx="0" presStyleCnt="7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C55C7FF8-6166-4F8D-B2CB-744E20BF8F4C}" type="pres">
      <dgm:prSet presAssocID="{D8E00E01-957B-4619-99F4-08B409E05F6F}" presName="spaceRect" presStyleCnt="0"/>
      <dgm:spPr/>
    </dgm:pt>
    <dgm:pt modelId="{8B625F9D-BED3-40F7-97F6-AC7B254A4B83}" type="pres">
      <dgm:prSet presAssocID="{D8E00E01-957B-4619-99F4-08B409E05F6F}" presName="textRect" presStyleLbl="revTx" presStyleIdx="0" presStyleCnt="7" custLinFactNeighborX="942" custLinFactNeighborY="-22929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6A881CF-3E88-4F0B-B19A-2FFD080A7CEA}" type="pres">
      <dgm:prSet presAssocID="{6B7594E9-2367-4AB0-94FD-B969BB67D326}" presName="sibTrans" presStyleCnt="0"/>
      <dgm:spPr/>
    </dgm:pt>
    <dgm:pt modelId="{2B67D657-24FD-446D-93A6-8FC5DC6DF7CE}" type="pres">
      <dgm:prSet presAssocID="{2CEC629C-3251-47E5-BA4C-05268078D1BC}" presName="compNode" presStyleCnt="0"/>
      <dgm:spPr/>
    </dgm:pt>
    <dgm:pt modelId="{85786DA6-A4E9-4596-9165-2075FEE2B7D9}" type="pres">
      <dgm:prSet presAssocID="{2CEC629C-3251-47E5-BA4C-05268078D1BC}" presName="iconBgRect" presStyleLbl="bgShp" presStyleIdx="1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A03ABA39-4C4E-499A-8033-9032005F5513}" type="pres">
      <dgm:prSet presAssocID="{2CEC629C-3251-47E5-BA4C-05268078D1BC}" presName="iconRect" presStyleLbl="node1" presStyleIdx="1" presStyleCnt="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B8A8E295-6C33-4522-B8B4-645F2A79C617}" type="pres">
      <dgm:prSet presAssocID="{2CEC629C-3251-47E5-BA4C-05268078D1BC}" presName="spaceRect" presStyleCnt="0"/>
      <dgm:spPr/>
    </dgm:pt>
    <dgm:pt modelId="{E638816B-AD76-424D-B5C6-C6FFE0C1EE47}" type="pres">
      <dgm:prSet presAssocID="{2CEC629C-3251-47E5-BA4C-05268078D1BC}" presName="textRect" presStyleLbl="revTx" presStyleIdx="1" presStyleCnt="7" custScaleX="78146" custScaleY="81010" custLinFactNeighborX="1182" custLinFactNeighborY="-22929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9A584E40-4F57-47D8-9F74-AEDF4A6B0AA3}" type="pres">
      <dgm:prSet presAssocID="{758AF013-98D3-4E02-BAEA-58BBD5B9948C}" presName="sibTrans" presStyleCnt="0"/>
      <dgm:spPr/>
    </dgm:pt>
    <dgm:pt modelId="{A1846706-00C0-42A4-8F9B-787CE92128EE}" type="pres">
      <dgm:prSet presAssocID="{3C94EAC5-B9B3-46B7-A4DE-0B9A92FF2A51}" presName="compNode" presStyleCnt="0"/>
      <dgm:spPr/>
    </dgm:pt>
    <dgm:pt modelId="{5DF04D4F-9607-4FE0-B6D2-4452CE115C65}" type="pres">
      <dgm:prSet presAssocID="{3C94EAC5-B9B3-46B7-A4DE-0B9A92FF2A51}" presName="iconBgRect" presStyleLbl="bgShp" presStyleIdx="2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E176C1C5-22FB-46B9-8E25-8850C384AA0D}" type="pres">
      <dgm:prSet presAssocID="{3C94EAC5-B9B3-46B7-A4DE-0B9A92FF2A51}" presName="iconRect" presStyleLbl="node1" presStyleIdx="2" presStyleCnt="7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18CE48F2-4F90-4CD8-8426-BCD984A006DC}" type="pres">
      <dgm:prSet presAssocID="{3C94EAC5-B9B3-46B7-A4DE-0B9A92FF2A51}" presName="spaceRect" presStyleCnt="0"/>
      <dgm:spPr/>
    </dgm:pt>
    <dgm:pt modelId="{31552AA9-147B-4ED0-9478-01027E9B674B}" type="pres">
      <dgm:prSet presAssocID="{3C94EAC5-B9B3-46B7-A4DE-0B9A92FF2A51}" presName="textRect" presStyleLbl="revTx" presStyleIdx="2" presStyleCnt="7" custScaleX="84804" custLinFactNeighborX="3197" custLinFactNeighborY="-22929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B27AE1F-7213-4207-85A8-E6CE37A1FC83}" type="pres">
      <dgm:prSet presAssocID="{286908CB-2CF9-4104-B964-B38AD3388DC8}" presName="sibTrans" presStyleCnt="0"/>
      <dgm:spPr/>
    </dgm:pt>
    <dgm:pt modelId="{BC3E5C63-2D42-41A8-A653-36A7A85D182D}" type="pres">
      <dgm:prSet presAssocID="{10480BCF-8C2E-4E96-906D-6A25BA0C0055}" presName="compNode" presStyleCnt="0"/>
      <dgm:spPr/>
    </dgm:pt>
    <dgm:pt modelId="{65DFAEC6-CA1B-4C88-BFC6-2BCC6BBAB0C6}" type="pres">
      <dgm:prSet presAssocID="{10480BCF-8C2E-4E96-906D-6A25BA0C0055}" presName="iconBgRect" presStyleLbl="bgShp" presStyleIdx="3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DD9E3346-B179-44AD-BCA1-8FE41531A089}" type="pres">
      <dgm:prSet presAssocID="{10480BCF-8C2E-4E96-906D-6A25BA0C0055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B3CC6C89-F189-465A-B64C-B582AE05FDD3}" type="pres">
      <dgm:prSet presAssocID="{10480BCF-8C2E-4E96-906D-6A25BA0C0055}" presName="spaceRect" presStyleCnt="0"/>
      <dgm:spPr/>
    </dgm:pt>
    <dgm:pt modelId="{762300D3-F5C5-4105-A5E7-40E1752FA84F}" type="pres">
      <dgm:prSet presAssocID="{10480BCF-8C2E-4E96-906D-6A25BA0C0055}" presName="textRect" presStyleLbl="revTx" presStyleIdx="3" presStyleCnt="7" custScaleX="84143" custScaleY="78710" custLinFactNeighborX="5023" custLinFactNeighborY="-3690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0A9AC51-31E5-4EB2-BB1F-8DEE35632D89}" type="pres">
      <dgm:prSet presAssocID="{29A67B58-5E69-4BC3-96DB-A38B1410DEE6}" presName="sibTrans" presStyleCnt="0"/>
      <dgm:spPr/>
    </dgm:pt>
    <dgm:pt modelId="{A4EECB76-DF64-439D-AB3D-8AF1677AA720}" type="pres">
      <dgm:prSet presAssocID="{0023AF4C-8C37-4627-9D64-2997474287F3}" presName="compNode" presStyleCnt="0"/>
      <dgm:spPr/>
    </dgm:pt>
    <dgm:pt modelId="{55E72181-C037-407C-8D5D-D42AFAAB3643}" type="pres">
      <dgm:prSet presAssocID="{0023AF4C-8C37-4627-9D64-2997474287F3}" presName="iconBgRect" presStyleLbl="bgShp" presStyleIdx="4" presStyleCnt="7" custLinFactNeighborX="-47164" custLinFactNeighborY="-5989"/>
      <dgm:spPr>
        <a:prstGeom prst="round2DiagRect">
          <a:avLst>
            <a:gd name="adj1" fmla="val 29727"/>
            <a:gd name="adj2" fmla="val 0"/>
          </a:avLst>
        </a:prstGeom>
      </dgm:spPr>
    </dgm:pt>
    <dgm:pt modelId="{A4480218-3312-4B52-9525-B621BB7FB009}" type="pres">
      <dgm:prSet presAssocID="{0023AF4C-8C37-4627-9D64-2997474287F3}" presName="iconRect" presStyleLbl="node1" presStyleIdx="4" presStyleCnt="7" custLinFactNeighborX="-83505" custLinFactNeighborY="-14353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E3429BAF-DBF5-42EA-9889-9FDBE1376639}" type="pres">
      <dgm:prSet presAssocID="{0023AF4C-8C37-4627-9D64-2997474287F3}" presName="spaceRect" presStyleCnt="0"/>
      <dgm:spPr/>
    </dgm:pt>
    <dgm:pt modelId="{52818DEE-C259-4CA0-98B9-75CDFAED761B}" type="pres">
      <dgm:prSet presAssocID="{0023AF4C-8C37-4627-9D64-2997474287F3}" presName="textRect" presStyleLbl="revTx" presStyleIdx="4" presStyleCnt="7" custScaleX="89322" custScaleY="83184" custLinFactNeighborX="-30140" custLinFactNeighborY="-5427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78B6F2E-1EBF-4C60-B07A-BE6B3C020528}" type="pres">
      <dgm:prSet presAssocID="{60918C4A-6925-4AEE-8C18-21537AF1563F}" presName="sibTrans" presStyleCnt="0"/>
      <dgm:spPr/>
    </dgm:pt>
    <dgm:pt modelId="{70E2FF25-EF2C-454D-B672-74DB61384CB0}" type="pres">
      <dgm:prSet presAssocID="{A21F975F-8862-40AC-B346-EB3B578663B3}" presName="compNode" presStyleCnt="0"/>
      <dgm:spPr/>
    </dgm:pt>
    <dgm:pt modelId="{B1FE3F99-B93C-4A55-B1A4-C865805A2DA1}" type="pres">
      <dgm:prSet presAssocID="{A21F975F-8862-40AC-B346-EB3B578663B3}" presName="iconBgRect" presStyleLbl="bgShp" presStyleIdx="5" presStyleCnt="7" custLinFactNeighborX="2246" custLinFactNeighborY="-749"/>
      <dgm:spPr>
        <a:prstGeom prst="round2DiagRect">
          <a:avLst>
            <a:gd name="adj1" fmla="val 29727"/>
            <a:gd name="adj2" fmla="val 0"/>
          </a:avLst>
        </a:prstGeom>
      </dgm:spPr>
    </dgm:pt>
    <dgm:pt modelId="{3B1506AF-5798-49E6-BCE1-C3A876D34051}" type="pres">
      <dgm:prSet presAssocID="{A21F975F-8862-40AC-B346-EB3B578663B3}" presName="iconRect" presStyleLbl="node1" presStyleIdx="5" presStyleCnt="7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ice"/>
        </a:ext>
      </dgm:extLst>
    </dgm:pt>
    <dgm:pt modelId="{2FA6804C-81AF-4C28-8248-E063B7ECA940}" type="pres">
      <dgm:prSet presAssocID="{A21F975F-8862-40AC-B346-EB3B578663B3}" presName="spaceRect" presStyleCnt="0"/>
      <dgm:spPr/>
    </dgm:pt>
    <dgm:pt modelId="{7E5CE343-EE6F-475A-8FE5-C6306136AAB3}" type="pres">
      <dgm:prSet presAssocID="{A21F975F-8862-40AC-B346-EB3B578663B3}" presName="textRect" presStyleLbl="revTx" presStyleIdx="5" presStyleCnt="7" custLinFactNeighborX="4567" custLinFactNeighborY="-34431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9321150F-3464-4E9D-BD67-DD7D33606E52}" type="pres">
      <dgm:prSet presAssocID="{1821E302-D211-42D7-93F8-497C8D709189}" presName="sibTrans" presStyleCnt="0"/>
      <dgm:spPr/>
    </dgm:pt>
    <dgm:pt modelId="{BB086FE2-B220-4331-B759-C28C172166B0}" type="pres">
      <dgm:prSet presAssocID="{075D7F10-EBA8-4D31-96FF-3F7E9AAE33F3}" presName="compNode" presStyleCnt="0"/>
      <dgm:spPr/>
    </dgm:pt>
    <dgm:pt modelId="{1A459CAF-C457-4162-AA9A-B460D86C05F8}" type="pres">
      <dgm:prSet presAssocID="{075D7F10-EBA8-4D31-96FF-3F7E9AAE33F3}" presName="iconBgRect" presStyleLbl="bgShp" presStyleIdx="6" presStyleCnt="7" custLinFactNeighborX="46416" custLinFactNeighborY="-3743"/>
      <dgm:spPr>
        <a:prstGeom prst="round2DiagRect">
          <a:avLst>
            <a:gd name="adj1" fmla="val 29727"/>
            <a:gd name="adj2" fmla="val 0"/>
          </a:avLst>
        </a:prstGeom>
      </dgm:spPr>
    </dgm:pt>
    <dgm:pt modelId="{B906C9BC-9AE8-44A2-90EE-5DDE1B20067C}" type="pres">
      <dgm:prSet presAssocID="{075D7F10-EBA8-4D31-96FF-3F7E9AAE33F3}" presName="iconRect" presStyleLbl="node1" presStyleIdx="6" presStyleCnt="7" custLinFactNeighborX="78286" custLinFactNeighborY="-5219"/>
      <dgm:spPr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2AEB3950-6BE8-4F1E-B421-F52C37EF7B8E}" type="pres">
      <dgm:prSet presAssocID="{075D7F10-EBA8-4D31-96FF-3F7E9AAE33F3}" presName="spaceRect" presStyleCnt="0"/>
      <dgm:spPr/>
    </dgm:pt>
    <dgm:pt modelId="{64DF1118-C5B6-44D8-AD94-D2013B948466}" type="pres">
      <dgm:prSet presAssocID="{075D7F10-EBA8-4D31-96FF-3F7E9AAE33F3}" presName="textRect" presStyleLbl="revTx" presStyleIdx="6" presStyleCnt="7" custLinFactNeighborX="29233" custLinFactNeighborY="-4766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0C2BDE-698A-934F-B557-77D35AF3B34C}" type="presOf" srcId="{0023AF4C-8C37-4627-9D64-2997474287F3}" destId="{52818DEE-C259-4CA0-98B9-75CDFAED761B}" srcOrd="0" destOrd="0" presId="urn:microsoft.com/office/officeart/2018/5/layout/IconLeafLabelList"/>
    <dgm:cxn modelId="{95CF3217-7CA9-D24A-A670-8AAE5B9FD521}" type="presOf" srcId="{E291DDCD-C438-4E2F-AC91-A1457A4EAF30}" destId="{103E35C9-6D46-47F7-8786-53FA54A2DBEC}" srcOrd="0" destOrd="0" presId="urn:microsoft.com/office/officeart/2018/5/layout/IconLeafLabelList"/>
    <dgm:cxn modelId="{0358FD31-5974-4D1A-92EC-78BC9D8E9CB1}" srcId="{E291DDCD-C438-4E2F-AC91-A1457A4EAF30}" destId="{0023AF4C-8C37-4627-9D64-2997474287F3}" srcOrd="4" destOrd="0" parTransId="{C2ACECA2-4BD3-4743-BB2E-E9F67D712498}" sibTransId="{60918C4A-6925-4AEE-8C18-21537AF1563F}"/>
    <dgm:cxn modelId="{C8E98443-17EB-A04A-B0FA-84F8EEE206C0}" type="presOf" srcId="{2CEC629C-3251-47E5-BA4C-05268078D1BC}" destId="{E638816B-AD76-424D-B5C6-C6FFE0C1EE47}" srcOrd="0" destOrd="0" presId="urn:microsoft.com/office/officeart/2018/5/layout/IconLeafLabelList"/>
    <dgm:cxn modelId="{A830813F-5967-4067-84D3-4F74CA28EC55}" srcId="{E291DDCD-C438-4E2F-AC91-A1457A4EAF30}" destId="{D8E00E01-957B-4619-99F4-08B409E05F6F}" srcOrd="0" destOrd="0" parTransId="{9A1D6B77-220D-41C1-82F5-DF1542F49F9A}" sibTransId="{6B7594E9-2367-4AB0-94FD-B969BB67D326}"/>
    <dgm:cxn modelId="{0E16C49D-DBFD-894F-9968-D7B5DF929978}" type="presOf" srcId="{D8E00E01-957B-4619-99F4-08B409E05F6F}" destId="{8B625F9D-BED3-40F7-97F6-AC7B254A4B83}" srcOrd="0" destOrd="0" presId="urn:microsoft.com/office/officeart/2018/5/layout/IconLeafLabelList"/>
    <dgm:cxn modelId="{7E270C29-7B63-AF4D-91E5-183EF670331C}" type="presOf" srcId="{3C94EAC5-B9B3-46B7-A4DE-0B9A92FF2A51}" destId="{31552AA9-147B-4ED0-9478-01027E9B674B}" srcOrd="0" destOrd="0" presId="urn:microsoft.com/office/officeart/2018/5/layout/IconLeafLabelList"/>
    <dgm:cxn modelId="{1CFA8683-B4E8-CD49-AA4E-17CEF1B5F395}" type="presOf" srcId="{075D7F10-EBA8-4D31-96FF-3F7E9AAE33F3}" destId="{64DF1118-C5B6-44D8-AD94-D2013B948466}" srcOrd="0" destOrd="0" presId="urn:microsoft.com/office/officeart/2018/5/layout/IconLeafLabelList"/>
    <dgm:cxn modelId="{533FAC86-E310-4465-8FC9-5AF58CC9A745}" srcId="{E291DDCD-C438-4E2F-AC91-A1457A4EAF30}" destId="{2CEC629C-3251-47E5-BA4C-05268078D1BC}" srcOrd="1" destOrd="0" parTransId="{425968D4-243D-4354-8641-287878EF65CB}" sibTransId="{758AF013-98D3-4E02-BAEA-58BBD5B9948C}"/>
    <dgm:cxn modelId="{B2CA5552-68EF-4B36-B495-E72497AD5E8C}" srcId="{10480BCF-8C2E-4E96-906D-6A25BA0C0055}" destId="{AB2A77E3-E20E-44D1-B2A3-B251904F5C31}" srcOrd="0" destOrd="0" parTransId="{9ACA843E-08D1-41D1-8B51-7FF7C45C9653}" sibTransId="{6BC31F7B-754B-4523-B9EF-29C1D652F36E}"/>
    <dgm:cxn modelId="{775B531C-0160-1240-B1CF-E2F24CCB9BAF}" type="presOf" srcId="{10480BCF-8C2E-4E96-906D-6A25BA0C0055}" destId="{762300D3-F5C5-4105-A5E7-40E1752FA84F}" srcOrd="0" destOrd="0" presId="urn:microsoft.com/office/officeart/2018/5/layout/IconLeafLabelList"/>
    <dgm:cxn modelId="{FA441C76-0490-48BE-B224-06F6FF306E5F}" srcId="{E291DDCD-C438-4E2F-AC91-A1457A4EAF30}" destId="{10480BCF-8C2E-4E96-906D-6A25BA0C0055}" srcOrd="3" destOrd="0" parTransId="{0A56BF7F-139E-4854-9742-2562DB0E2E3D}" sibTransId="{29A67B58-5E69-4BC3-96DB-A38B1410DEE6}"/>
    <dgm:cxn modelId="{23A7CDD2-889A-1A4D-B0A1-65B9F8B37C0F}" type="presOf" srcId="{A21F975F-8862-40AC-B346-EB3B578663B3}" destId="{7E5CE343-EE6F-475A-8FE5-C6306136AAB3}" srcOrd="0" destOrd="0" presId="urn:microsoft.com/office/officeart/2018/5/layout/IconLeafLabelList"/>
    <dgm:cxn modelId="{4F221097-588C-4003-B8D3-0D9F7D43E18D}" srcId="{E291DDCD-C438-4E2F-AC91-A1457A4EAF30}" destId="{075D7F10-EBA8-4D31-96FF-3F7E9AAE33F3}" srcOrd="6" destOrd="0" parTransId="{DC3629F0-641B-44AC-AF43-88D8A88042DD}" sibTransId="{B54113A0-4906-4B5E-A95D-9823A099A909}"/>
    <dgm:cxn modelId="{D3D0326C-EBA3-4A6C-A96F-72141502F6E8}" srcId="{E291DDCD-C438-4E2F-AC91-A1457A4EAF30}" destId="{A21F975F-8862-40AC-B346-EB3B578663B3}" srcOrd="5" destOrd="0" parTransId="{7429EF44-802D-454F-8543-5431F3A4A63C}" sibTransId="{1821E302-D211-42D7-93F8-497C8D709189}"/>
    <dgm:cxn modelId="{0946205C-A0EB-499C-BFE6-579C027C03C1}" srcId="{E291DDCD-C438-4E2F-AC91-A1457A4EAF30}" destId="{3C94EAC5-B9B3-46B7-A4DE-0B9A92FF2A51}" srcOrd="2" destOrd="0" parTransId="{3D7B73FB-D0DF-4F6A-A6AD-31CF95D82025}" sibTransId="{286908CB-2CF9-4104-B964-B38AD3388DC8}"/>
    <dgm:cxn modelId="{19FEBBDB-FE2D-AA4C-BA83-0CA3D51678C1}" type="presParOf" srcId="{103E35C9-6D46-47F7-8786-53FA54A2DBEC}" destId="{03FD3D41-57EC-4609-81F7-75ABEF8C542F}" srcOrd="0" destOrd="0" presId="urn:microsoft.com/office/officeart/2018/5/layout/IconLeafLabelList"/>
    <dgm:cxn modelId="{10FD8D94-D1AB-F84B-8225-B7E9A3D9CA81}" type="presParOf" srcId="{03FD3D41-57EC-4609-81F7-75ABEF8C542F}" destId="{37C399FA-B8C2-48E8-A89B-6E7CFFDFA40F}" srcOrd="0" destOrd="0" presId="urn:microsoft.com/office/officeart/2018/5/layout/IconLeafLabelList"/>
    <dgm:cxn modelId="{F52AB105-6D42-ED43-843C-59D854A23BDD}" type="presParOf" srcId="{03FD3D41-57EC-4609-81F7-75ABEF8C542F}" destId="{2C8AFB04-A229-452D-868C-BD65342C0944}" srcOrd="1" destOrd="0" presId="urn:microsoft.com/office/officeart/2018/5/layout/IconLeafLabelList"/>
    <dgm:cxn modelId="{7325A3F9-C214-DE4D-80B0-ED445F278DA3}" type="presParOf" srcId="{03FD3D41-57EC-4609-81F7-75ABEF8C542F}" destId="{C55C7FF8-6166-4F8D-B2CB-744E20BF8F4C}" srcOrd="2" destOrd="0" presId="urn:microsoft.com/office/officeart/2018/5/layout/IconLeafLabelList"/>
    <dgm:cxn modelId="{58766140-5F0D-8D46-8A3C-1B9745A7EF8B}" type="presParOf" srcId="{03FD3D41-57EC-4609-81F7-75ABEF8C542F}" destId="{8B625F9D-BED3-40F7-97F6-AC7B254A4B83}" srcOrd="3" destOrd="0" presId="urn:microsoft.com/office/officeart/2018/5/layout/IconLeafLabelList"/>
    <dgm:cxn modelId="{BB709459-27AE-8D4E-A82E-14BA909E65DB}" type="presParOf" srcId="{103E35C9-6D46-47F7-8786-53FA54A2DBEC}" destId="{E6A881CF-3E88-4F0B-B19A-2FFD080A7CEA}" srcOrd="1" destOrd="0" presId="urn:microsoft.com/office/officeart/2018/5/layout/IconLeafLabelList"/>
    <dgm:cxn modelId="{06B10577-9209-0F4E-825B-73E22F236140}" type="presParOf" srcId="{103E35C9-6D46-47F7-8786-53FA54A2DBEC}" destId="{2B67D657-24FD-446D-93A6-8FC5DC6DF7CE}" srcOrd="2" destOrd="0" presId="urn:microsoft.com/office/officeart/2018/5/layout/IconLeafLabelList"/>
    <dgm:cxn modelId="{D46F0826-1BF1-4E49-81F3-C888231C840D}" type="presParOf" srcId="{2B67D657-24FD-446D-93A6-8FC5DC6DF7CE}" destId="{85786DA6-A4E9-4596-9165-2075FEE2B7D9}" srcOrd="0" destOrd="0" presId="urn:microsoft.com/office/officeart/2018/5/layout/IconLeafLabelList"/>
    <dgm:cxn modelId="{8AEC6C32-4C53-E543-A332-A9B426F6B6E0}" type="presParOf" srcId="{2B67D657-24FD-446D-93A6-8FC5DC6DF7CE}" destId="{A03ABA39-4C4E-499A-8033-9032005F5513}" srcOrd="1" destOrd="0" presId="urn:microsoft.com/office/officeart/2018/5/layout/IconLeafLabelList"/>
    <dgm:cxn modelId="{A09D05F0-04A4-BA45-9C52-750664474B18}" type="presParOf" srcId="{2B67D657-24FD-446D-93A6-8FC5DC6DF7CE}" destId="{B8A8E295-6C33-4522-B8B4-645F2A79C617}" srcOrd="2" destOrd="0" presId="urn:microsoft.com/office/officeart/2018/5/layout/IconLeafLabelList"/>
    <dgm:cxn modelId="{AC26F92F-94FF-7F49-B4E1-5E158A0DF7ED}" type="presParOf" srcId="{2B67D657-24FD-446D-93A6-8FC5DC6DF7CE}" destId="{E638816B-AD76-424D-B5C6-C6FFE0C1EE47}" srcOrd="3" destOrd="0" presId="urn:microsoft.com/office/officeart/2018/5/layout/IconLeafLabelList"/>
    <dgm:cxn modelId="{EA879A57-586D-E440-BFFB-0BB899022594}" type="presParOf" srcId="{103E35C9-6D46-47F7-8786-53FA54A2DBEC}" destId="{9A584E40-4F57-47D8-9F74-AEDF4A6B0AA3}" srcOrd="3" destOrd="0" presId="urn:microsoft.com/office/officeart/2018/5/layout/IconLeafLabelList"/>
    <dgm:cxn modelId="{FB1C50D1-7928-224E-86E6-67F363474D35}" type="presParOf" srcId="{103E35C9-6D46-47F7-8786-53FA54A2DBEC}" destId="{A1846706-00C0-42A4-8F9B-787CE92128EE}" srcOrd="4" destOrd="0" presId="urn:microsoft.com/office/officeart/2018/5/layout/IconLeafLabelList"/>
    <dgm:cxn modelId="{CDDE020C-EE4A-D748-88E5-1C0BAF7F69A5}" type="presParOf" srcId="{A1846706-00C0-42A4-8F9B-787CE92128EE}" destId="{5DF04D4F-9607-4FE0-B6D2-4452CE115C65}" srcOrd="0" destOrd="0" presId="urn:microsoft.com/office/officeart/2018/5/layout/IconLeafLabelList"/>
    <dgm:cxn modelId="{0E8040A5-4267-CB4C-AC71-528F7CE5190C}" type="presParOf" srcId="{A1846706-00C0-42A4-8F9B-787CE92128EE}" destId="{E176C1C5-22FB-46B9-8E25-8850C384AA0D}" srcOrd="1" destOrd="0" presId="urn:microsoft.com/office/officeart/2018/5/layout/IconLeafLabelList"/>
    <dgm:cxn modelId="{54C038E7-B6DC-A449-B2A7-FAF288CC6264}" type="presParOf" srcId="{A1846706-00C0-42A4-8F9B-787CE92128EE}" destId="{18CE48F2-4F90-4CD8-8426-BCD984A006DC}" srcOrd="2" destOrd="0" presId="urn:microsoft.com/office/officeart/2018/5/layout/IconLeafLabelList"/>
    <dgm:cxn modelId="{400A2297-0382-C949-8EA6-E1CDB94E94C6}" type="presParOf" srcId="{A1846706-00C0-42A4-8F9B-787CE92128EE}" destId="{31552AA9-147B-4ED0-9478-01027E9B674B}" srcOrd="3" destOrd="0" presId="urn:microsoft.com/office/officeart/2018/5/layout/IconLeafLabelList"/>
    <dgm:cxn modelId="{0918BA59-1351-504F-ABDE-85D48C82CA70}" type="presParOf" srcId="{103E35C9-6D46-47F7-8786-53FA54A2DBEC}" destId="{FB27AE1F-7213-4207-85A8-E6CE37A1FC83}" srcOrd="5" destOrd="0" presId="urn:microsoft.com/office/officeart/2018/5/layout/IconLeafLabelList"/>
    <dgm:cxn modelId="{139473A3-3756-9B4E-8A10-E9E148E5DB1D}" type="presParOf" srcId="{103E35C9-6D46-47F7-8786-53FA54A2DBEC}" destId="{BC3E5C63-2D42-41A8-A653-36A7A85D182D}" srcOrd="6" destOrd="0" presId="urn:microsoft.com/office/officeart/2018/5/layout/IconLeafLabelList"/>
    <dgm:cxn modelId="{F9C22988-F58E-8C4A-9771-B27D9E65A420}" type="presParOf" srcId="{BC3E5C63-2D42-41A8-A653-36A7A85D182D}" destId="{65DFAEC6-CA1B-4C88-BFC6-2BCC6BBAB0C6}" srcOrd="0" destOrd="0" presId="urn:microsoft.com/office/officeart/2018/5/layout/IconLeafLabelList"/>
    <dgm:cxn modelId="{9DFEDA52-38DF-594A-AE23-194EBB2C7A81}" type="presParOf" srcId="{BC3E5C63-2D42-41A8-A653-36A7A85D182D}" destId="{DD9E3346-B179-44AD-BCA1-8FE41531A089}" srcOrd="1" destOrd="0" presId="urn:microsoft.com/office/officeart/2018/5/layout/IconLeafLabelList"/>
    <dgm:cxn modelId="{2B9D4660-EC41-864B-8010-D583AD81FB9B}" type="presParOf" srcId="{BC3E5C63-2D42-41A8-A653-36A7A85D182D}" destId="{B3CC6C89-F189-465A-B64C-B582AE05FDD3}" srcOrd="2" destOrd="0" presId="urn:microsoft.com/office/officeart/2018/5/layout/IconLeafLabelList"/>
    <dgm:cxn modelId="{750FACD9-EC43-314B-B912-CE6986111E59}" type="presParOf" srcId="{BC3E5C63-2D42-41A8-A653-36A7A85D182D}" destId="{762300D3-F5C5-4105-A5E7-40E1752FA84F}" srcOrd="3" destOrd="0" presId="urn:microsoft.com/office/officeart/2018/5/layout/IconLeafLabelList"/>
    <dgm:cxn modelId="{F1209FD6-D9C3-AC45-BD18-A7BF088D7B49}" type="presParOf" srcId="{103E35C9-6D46-47F7-8786-53FA54A2DBEC}" destId="{A0A9AC51-31E5-4EB2-BB1F-8DEE35632D89}" srcOrd="7" destOrd="0" presId="urn:microsoft.com/office/officeart/2018/5/layout/IconLeafLabelList"/>
    <dgm:cxn modelId="{83A447E9-947A-2048-B6AD-89EC68C35662}" type="presParOf" srcId="{103E35C9-6D46-47F7-8786-53FA54A2DBEC}" destId="{A4EECB76-DF64-439D-AB3D-8AF1677AA720}" srcOrd="8" destOrd="0" presId="urn:microsoft.com/office/officeart/2018/5/layout/IconLeafLabelList"/>
    <dgm:cxn modelId="{313B61B8-4748-C34F-BBD0-E1A7188766EC}" type="presParOf" srcId="{A4EECB76-DF64-439D-AB3D-8AF1677AA720}" destId="{55E72181-C037-407C-8D5D-D42AFAAB3643}" srcOrd="0" destOrd="0" presId="urn:microsoft.com/office/officeart/2018/5/layout/IconLeafLabelList"/>
    <dgm:cxn modelId="{B7DF30A8-0FC0-F349-946E-23328429E7A3}" type="presParOf" srcId="{A4EECB76-DF64-439D-AB3D-8AF1677AA720}" destId="{A4480218-3312-4B52-9525-B621BB7FB009}" srcOrd="1" destOrd="0" presId="urn:microsoft.com/office/officeart/2018/5/layout/IconLeafLabelList"/>
    <dgm:cxn modelId="{13E4D945-A71A-ED4F-A384-076FF0F5AE09}" type="presParOf" srcId="{A4EECB76-DF64-439D-AB3D-8AF1677AA720}" destId="{E3429BAF-DBF5-42EA-9889-9FDBE1376639}" srcOrd="2" destOrd="0" presId="urn:microsoft.com/office/officeart/2018/5/layout/IconLeafLabelList"/>
    <dgm:cxn modelId="{75B01DDC-AA05-CA46-80B0-694F9EB93192}" type="presParOf" srcId="{A4EECB76-DF64-439D-AB3D-8AF1677AA720}" destId="{52818DEE-C259-4CA0-98B9-75CDFAED761B}" srcOrd="3" destOrd="0" presId="urn:microsoft.com/office/officeart/2018/5/layout/IconLeafLabelList"/>
    <dgm:cxn modelId="{D0BDB53F-A653-9F44-9B6A-3F43A5EDCFE8}" type="presParOf" srcId="{103E35C9-6D46-47F7-8786-53FA54A2DBEC}" destId="{078B6F2E-1EBF-4C60-B07A-BE6B3C020528}" srcOrd="9" destOrd="0" presId="urn:microsoft.com/office/officeart/2018/5/layout/IconLeafLabelList"/>
    <dgm:cxn modelId="{F670DD64-0C45-D749-9623-0A2E8CCBE9C8}" type="presParOf" srcId="{103E35C9-6D46-47F7-8786-53FA54A2DBEC}" destId="{70E2FF25-EF2C-454D-B672-74DB61384CB0}" srcOrd="10" destOrd="0" presId="urn:microsoft.com/office/officeart/2018/5/layout/IconLeafLabelList"/>
    <dgm:cxn modelId="{1D0D0363-E757-9643-921A-40D0CE340973}" type="presParOf" srcId="{70E2FF25-EF2C-454D-B672-74DB61384CB0}" destId="{B1FE3F99-B93C-4A55-B1A4-C865805A2DA1}" srcOrd="0" destOrd="0" presId="urn:microsoft.com/office/officeart/2018/5/layout/IconLeafLabelList"/>
    <dgm:cxn modelId="{16CE40F2-57EC-B441-A354-E696B9BA938F}" type="presParOf" srcId="{70E2FF25-EF2C-454D-B672-74DB61384CB0}" destId="{3B1506AF-5798-49E6-BCE1-C3A876D34051}" srcOrd="1" destOrd="0" presId="urn:microsoft.com/office/officeart/2018/5/layout/IconLeafLabelList"/>
    <dgm:cxn modelId="{97B71F9D-F976-D74A-BC78-A15969AF42B9}" type="presParOf" srcId="{70E2FF25-EF2C-454D-B672-74DB61384CB0}" destId="{2FA6804C-81AF-4C28-8248-E063B7ECA940}" srcOrd="2" destOrd="0" presId="urn:microsoft.com/office/officeart/2018/5/layout/IconLeafLabelList"/>
    <dgm:cxn modelId="{D68C66B5-C194-1543-B352-BE45DCF16B41}" type="presParOf" srcId="{70E2FF25-EF2C-454D-B672-74DB61384CB0}" destId="{7E5CE343-EE6F-475A-8FE5-C6306136AAB3}" srcOrd="3" destOrd="0" presId="urn:microsoft.com/office/officeart/2018/5/layout/IconLeafLabelList"/>
    <dgm:cxn modelId="{6C594554-8CA5-7441-9E61-AC7BF31DCE66}" type="presParOf" srcId="{103E35C9-6D46-47F7-8786-53FA54A2DBEC}" destId="{9321150F-3464-4E9D-BD67-DD7D33606E52}" srcOrd="11" destOrd="0" presId="urn:microsoft.com/office/officeart/2018/5/layout/IconLeafLabelList"/>
    <dgm:cxn modelId="{1CEE6869-0501-E046-8CB3-B97E4BF9A25F}" type="presParOf" srcId="{103E35C9-6D46-47F7-8786-53FA54A2DBEC}" destId="{BB086FE2-B220-4331-B759-C28C172166B0}" srcOrd="12" destOrd="0" presId="urn:microsoft.com/office/officeart/2018/5/layout/IconLeafLabelList"/>
    <dgm:cxn modelId="{90797485-5814-4E4E-A838-87A7DE7B3FE1}" type="presParOf" srcId="{BB086FE2-B220-4331-B759-C28C172166B0}" destId="{1A459CAF-C457-4162-AA9A-B460D86C05F8}" srcOrd="0" destOrd="0" presId="urn:microsoft.com/office/officeart/2018/5/layout/IconLeafLabelList"/>
    <dgm:cxn modelId="{F2BD835D-F876-9546-A51F-9CAB2D84B5F4}" type="presParOf" srcId="{BB086FE2-B220-4331-B759-C28C172166B0}" destId="{B906C9BC-9AE8-44A2-90EE-5DDE1B20067C}" srcOrd="1" destOrd="0" presId="urn:microsoft.com/office/officeart/2018/5/layout/IconLeafLabelList"/>
    <dgm:cxn modelId="{B589AEF1-09F5-4E42-8D31-DACB57FFE6A6}" type="presParOf" srcId="{BB086FE2-B220-4331-B759-C28C172166B0}" destId="{2AEB3950-6BE8-4F1E-B421-F52C37EF7B8E}" srcOrd="2" destOrd="0" presId="urn:microsoft.com/office/officeart/2018/5/layout/IconLeafLabelList"/>
    <dgm:cxn modelId="{EB4A2964-321E-1F44-A571-C4981CC26697}" type="presParOf" srcId="{BB086FE2-B220-4331-B759-C28C172166B0}" destId="{64DF1118-C5B6-44D8-AD94-D2013B94846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399FA-B8C2-48E8-A89B-6E7CFFDFA40F}">
      <dsp:nvSpPr>
        <dsp:cNvPr id="0" name=""/>
        <dsp:cNvSpPr/>
      </dsp:nvSpPr>
      <dsp:spPr>
        <a:xfrm>
          <a:off x="591850" y="129621"/>
          <a:ext cx="1247445" cy="124744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8AFB04-A229-452D-868C-BD65342C0944}">
      <dsp:nvSpPr>
        <dsp:cNvPr id="0" name=""/>
        <dsp:cNvSpPr/>
      </dsp:nvSpPr>
      <dsp:spPr>
        <a:xfrm>
          <a:off x="857699" y="395470"/>
          <a:ext cx="715747" cy="71574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25F9D-BED3-40F7-97F6-AC7B254A4B83}">
      <dsp:nvSpPr>
        <dsp:cNvPr id="0" name=""/>
        <dsp:cNvSpPr/>
      </dsp:nvSpPr>
      <dsp:spPr>
        <a:xfrm>
          <a:off x="212340" y="1600526"/>
          <a:ext cx="204499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Step-1 :</a:t>
          </a:r>
        </a:p>
        <a:p>
          <a:pPr lvl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 Data set collection </a:t>
          </a:r>
        </a:p>
      </dsp:txBody>
      <dsp:txXfrm>
        <a:off x="212340" y="1600526"/>
        <a:ext cx="2044991" cy="720000"/>
      </dsp:txXfrm>
    </dsp:sp>
    <dsp:sp modelId="{85786DA6-A4E9-4596-9165-2075FEE2B7D9}">
      <dsp:nvSpPr>
        <dsp:cNvPr id="0" name=""/>
        <dsp:cNvSpPr/>
      </dsp:nvSpPr>
      <dsp:spPr>
        <a:xfrm>
          <a:off x="2994716" y="163803"/>
          <a:ext cx="1247445" cy="124744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3ABA39-4C4E-499A-8033-9032005F5513}">
      <dsp:nvSpPr>
        <dsp:cNvPr id="0" name=""/>
        <dsp:cNvSpPr/>
      </dsp:nvSpPr>
      <dsp:spPr>
        <a:xfrm>
          <a:off x="3260565" y="429652"/>
          <a:ext cx="715747" cy="71574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8816B-AD76-424D-B5C6-C6FFE0C1EE47}">
      <dsp:nvSpPr>
        <dsp:cNvPr id="0" name=""/>
        <dsp:cNvSpPr/>
      </dsp:nvSpPr>
      <dsp:spPr>
        <a:xfrm>
          <a:off x="2843570" y="1703072"/>
          <a:ext cx="1598079" cy="583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Step-2 :</a:t>
          </a:r>
        </a:p>
        <a:p>
          <a:pPr lvl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 Data cleaning </a:t>
          </a:r>
        </a:p>
      </dsp:txBody>
      <dsp:txXfrm>
        <a:off x="2843570" y="1703072"/>
        <a:ext cx="1598079" cy="583272"/>
      </dsp:txXfrm>
    </dsp:sp>
    <dsp:sp modelId="{5DF04D4F-9607-4FE0-B6D2-4452CE115C65}">
      <dsp:nvSpPr>
        <dsp:cNvPr id="0" name=""/>
        <dsp:cNvSpPr/>
      </dsp:nvSpPr>
      <dsp:spPr>
        <a:xfrm>
          <a:off x="5397581" y="129621"/>
          <a:ext cx="1247445" cy="124744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76C1C5-22FB-46B9-8E25-8850C384AA0D}">
      <dsp:nvSpPr>
        <dsp:cNvPr id="0" name=""/>
        <dsp:cNvSpPr/>
      </dsp:nvSpPr>
      <dsp:spPr>
        <a:xfrm>
          <a:off x="5663430" y="395470"/>
          <a:ext cx="715747" cy="71574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52AA9-147B-4ED0-9478-01027E9B674B}">
      <dsp:nvSpPr>
        <dsp:cNvPr id="0" name=""/>
        <dsp:cNvSpPr/>
      </dsp:nvSpPr>
      <dsp:spPr>
        <a:xfrm>
          <a:off x="5219565" y="1600526"/>
          <a:ext cx="17342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Step-3 :</a:t>
          </a:r>
        </a:p>
        <a:p>
          <a:pPr lvl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 EDA phase</a:t>
          </a:r>
        </a:p>
      </dsp:txBody>
      <dsp:txXfrm>
        <a:off x="5219565" y="1600526"/>
        <a:ext cx="1734234" cy="720000"/>
      </dsp:txXfrm>
    </dsp:sp>
    <dsp:sp modelId="{65DFAEC6-CA1B-4C88-BFC6-2BCC6BBAB0C6}">
      <dsp:nvSpPr>
        <dsp:cNvPr id="0" name=""/>
        <dsp:cNvSpPr/>
      </dsp:nvSpPr>
      <dsp:spPr>
        <a:xfrm>
          <a:off x="7800447" y="167943"/>
          <a:ext cx="1247445" cy="124744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9E3346-B179-44AD-BCA1-8FE41531A089}">
      <dsp:nvSpPr>
        <dsp:cNvPr id="0" name=""/>
        <dsp:cNvSpPr/>
      </dsp:nvSpPr>
      <dsp:spPr>
        <a:xfrm>
          <a:off x="8066296" y="433792"/>
          <a:ext cx="715747" cy="7157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2300D3-F5C5-4105-A5E7-40E1752FA84F}">
      <dsp:nvSpPr>
        <dsp:cNvPr id="0" name=""/>
        <dsp:cNvSpPr/>
      </dsp:nvSpPr>
      <dsp:spPr>
        <a:xfrm>
          <a:off x="7666530" y="1614872"/>
          <a:ext cx="1720717" cy="566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Step-4 :</a:t>
          </a:r>
        </a:p>
        <a:p>
          <a:pPr lvl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 Model Building</a:t>
          </a:r>
        </a:p>
      </dsp:txBody>
      <dsp:txXfrm>
        <a:off x="7666530" y="1614872"/>
        <a:ext cx="1720717" cy="566711"/>
      </dsp:txXfrm>
    </dsp:sp>
    <dsp:sp modelId="{55E72181-C037-407C-8D5D-D42AFAAB3643}">
      <dsp:nvSpPr>
        <dsp:cNvPr id="0" name=""/>
        <dsp:cNvSpPr/>
      </dsp:nvSpPr>
      <dsp:spPr>
        <a:xfrm>
          <a:off x="1204938" y="2952422"/>
          <a:ext cx="1247445" cy="124744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480218-3312-4B52-9525-B621BB7FB009}">
      <dsp:nvSpPr>
        <dsp:cNvPr id="0" name=""/>
        <dsp:cNvSpPr/>
      </dsp:nvSpPr>
      <dsp:spPr>
        <a:xfrm>
          <a:off x="1461447" y="3190250"/>
          <a:ext cx="715747" cy="715747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818DEE-C259-4CA0-98B9-75CDFAED761B}">
      <dsp:nvSpPr>
        <dsp:cNvPr id="0" name=""/>
        <dsp:cNvSpPr/>
      </dsp:nvSpPr>
      <dsp:spPr>
        <a:xfrm>
          <a:off x="887331" y="4332883"/>
          <a:ext cx="1826627" cy="598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Step-5 : </a:t>
          </a:r>
        </a:p>
        <a:p>
          <a:pPr lvl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Finalize best model.</a:t>
          </a:r>
        </a:p>
      </dsp:txBody>
      <dsp:txXfrm>
        <a:off x="887331" y="4332883"/>
        <a:ext cx="1826627" cy="598924"/>
      </dsp:txXfrm>
    </dsp:sp>
    <dsp:sp modelId="{B1FE3F99-B93C-4A55-B1A4-C865805A2DA1}">
      <dsp:nvSpPr>
        <dsp:cNvPr id="0" name=""/>
        <dsp:cNvSpPr/>
      </dsp:nvSpPr>
      <dsp:spPr>
        <a:xfrm>
          <a:off x="4224166" y="2987520"/>
          <a:ext cx="1247445" cy="124744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506AF-5798-49E6-BCE1-C3A876D34051}">
      <dsp:nvSpPr>
        <dsp:cNvPr id="0" name=""/>
        <dsp:cNvSpPr/>
      </dsp:nvSpPr>
      <dsp:spPr>
        <a:xfrm>
          <a:off x="4461997" y="3262712"/>
          <a:ext cx="715747" cy="715747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CE343-EE6F-475A-8FE5-C6306136AAB3}">
      <dsp:nvSpPr>
        <dsp:cNvPr id="0" name=""/>
        <dsp:cNvSpPr/>
      </dsp:nvSpPr>
      <dsp:spPr>
        <a:xfrm>
          <a:off x="3890770" y="4384953"/>
          <a:ext cx="204499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Step-6 : </a:t>
          </a:r>
        </a:p>
        <a:p>
          <a:pPr lvl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Compare actual and predicted values.</a:t>
          </a:r>
        </a:p>
      </dsp:txBody>
      <dsp:txXfrm>
        <a:off x="3890770" y="4384953"/>
        <a:ext cx="2044991" cy="720000"/>
      </dsp:txXfrm>
    </dsp:sp>
    <dsp:sp modelId="{1A459CAF-C457-4162-AA9A-B460D86C05F8}">
      <dsp:nvSpPr>
        <dsp:cNvPr id="0" name=""/>
        <dsp:cNvSpPr/>
      </dsp:nvSpPr>
      <dsp:spPr>
        <a:xfrm>
          <a:off x="7178028" y="2950171"/>
          <a:ext cx="1247445" cy="124744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06C9BC-9AE8-44A2-90EE-5DDE1B20067C}">
      <dsp:nvSpPr>
        <dsp:cNvPr id="0" name=""/>
        <dsp:cNvSpPr/>
      </dsp:nvSpPr>
      <dsp:spPr>
        <a:xfrm>
          <a:off x="7425193" y="3225357"/>
          <a:ext cx="715747" cy="715747"/>
        </a:xfrm>
        <a:prstGeom prst="rect">
          <a:avLst/>
        </a:prstGeom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F1118-C5B6-44D8-AD94-D2013B948466}">
      <dsp:nvSpPr>
        <dsp:cNvPr id="0" name=""/>
        <dsp:cNvSpPr/>
      </dsp:nvSpPr>
      <dsp:spPr>
        <a:xfrm>
          <a:off x="6798053" y="4289705"/>
          <a:ext cx="204499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Step-7 : </a:t>
          </a:r>
        </a:p>
        <a:p>
          <a:pPr lvl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3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DeployMENT</a:t>
          </a:r>
          <a:r>
            <a:rPr lang="en-US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 </a:t>
          </a:r>
        </a:p>
        <a:p>
          <a:pPr lvl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USING </a:t>
          </a:r>
          <a:r>
            <a:rPr lang="en-US" sz="13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rPr>
            <a:t>sTREAMLIT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rebuchet MS" panose="020B0603020202020204" pitchFamily="34" charset="0"/>
          </a:endParaRPr>
        </a:p>
      </dsp:txBody>
      <dsp:txXfrm>
        <a:off x="6798053" y="4289705"/>
        <a:ext cx="2044991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 xmlns="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4" y="2514601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4" y="4777381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EB3ED-428F-4984-8A90-BB126F506901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1" y="432381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4529542"/>
            <a:ext cx="779767" cy="365125"/>
          </a:xfrm>
        </p:spPr>
        <p:txBody>
          <a:bodyPr/>
          <a:lstStyle/>
          <a:p>
            <a:fld id="{EF416CD3-6F9D-403A-8A45-B452371E5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17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EB3ED-428F-4984-8A90-BB126F506901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EF416CD3-6F9D-403A-8A45-B452371E5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82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EB3ED-428F-4984-8A90-BB126F506901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EF416CD3-6F9D-403A-8A45-B452371E57E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9248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2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EB3ED-428F-4984-8A90-BB126F506901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EF416CD3-6F9D-403A-8A45-B452371E5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442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EB3ED-428F-4984-8A90-BB126F506901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EF416CD3-6F9D-403A-8A45-B452371E57E1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2215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EB3ED-428F-4984-8A90-BB126F506901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EF416CD3-6F9D-403A-8A45-B452371E5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99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EB3ED-428F-4984-8A90-BB126F506901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6CD3-6F9D-403A-8A45-B452371E5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84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3" y="627407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7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EB3ED-428F-4984-8A90-BB126F506901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6CD3-6F9D-403A-8A45-B452371E5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21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EB3ED-428F-4984-8A90-BB126F506901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6CD3-6F9D-403A-8A45-B452371E5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001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EB3ED-428F-4984-8A90-BB126F506901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EF416CD3-6F9D-403A-8A45-B452371E5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79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EB3ED-428F-4984-8A90-BB126F506901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4"/>
            <a:ext cx="779767" cy="365125"/>
          </a:xfrm>
        </p:spPr>
        <p:txBody>
          <a:bodyPr/>
          <a:lstStyle/>
          <a:p>
            <a:fld id="{EF416CD3-6F9D-403A-8A45-B452371E5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79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4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30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5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EB3ED-428F-4984-8A90-BB126F506901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4"/>
            <a:ext cx="779767" cy="365125"/>
          </a:xfrm>
        </p:spPr>
        <p:txBody>
          <a:bodyPr/>
          <a:lstStyle/>
          <a:p>
            <a:fld id="{EF416CD3-6F9D-403A-8A45-B452371E5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73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EB3ED-428F-4984-8A90-BB126F506901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6CD3-6F9D-403A-8A45-B452371E5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42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EB3ED-428F-4984-8A90-BB126F506901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6CD3-6F9D-403A-8A45-B452371E5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27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90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4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EB3ED-428F-4984-8A90-BB126F506901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6CD3-6F9D-403A-8A45-B452371E5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7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EB3ED-428F-4984-8A90-BB126F506901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EF416CD3-6F9D-403A-8A45-B452371E5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0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5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3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EB3ED-428F-4984-8A90-BB126F506901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4" y="613581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4" y="787784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F416CD3-6F9D-403A-8A45-B452371E5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70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5FC1F38-3D9F-406A-B08A-CADD534BC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9392" y="242050"/>
            <a:ext cx="1264701" cy="43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3289A18-FE75-4122-A9BC-AC11A3CC9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6540" y="460985"/>
            <a:ext cx="7602071" cy="762000"/>
          </a:xfrm>
        </p:spPr>
        <p:txBody>
          <a:bodyPr>
            <a:normAutofit/>
          </a:bodyPr>
          <a:lstStyle/>
          <a:p>
            <a:r>
              <a:rPr lang="en-US" sz="4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cs typeface="Calibri" panose="020F0502020204030204" pitchFamily="34" charset="0"/>
              </a:rPr>
              <a:t>FORECASTING GOLD PRICES</a:t>
            </a:r>
            <a:endParaRPr lang="en-IN" sz="4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CAC6EA-9029-4612-9207-B35368E56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2538" y="1861485"/>
            <a:ext cx="3822607" cy="181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</a:pPr>
            <a:endParaRPr lang="en-US" altLang="en-US" sz="2000" b="1" u="sng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  <a:p>
            <a:pPr eaLnBrk="1" hangingPunct="1">
              <a:buSzPct val="100000"/>
            </a:pPr>
            <a:r>
              <a:rPr lang="en-US" altLang="en-US" sz="24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MENTOR</a:t>
            </a:r>
            <a:r>
              <a:rPr lang="en-US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:</a:t>
            </a:r>
            <a:r>
              <a:rPr lang="en-US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KARTHIK</a:t>
            </a:r>
          </a:p>
          <a:p>
            <a:pPr eaLnBrk="1" hangingPunct="1">
              <a:buSzPct val="100000"/>
            </a:pPr>
            <a:endParaRPr lang="en-US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  <a:p>
            <a:pPr eaLnBrk="1" hangingPunct="1">
              <a:buSzPct val="100000"/>
            </a:pPr>
            <a:r>
              <a:rPr lang="en-US" altLang="en-US" sz="24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DATE</a:t>
            </a:r>
            <a:r>
              <a:rPr lang="en-US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: 14.04.2022</a:t>
            </a:r>
          </a:p>
          <a:p>
            <a:pPr algn="ctr" eaLnBrk="1" hangingPunct="1">
              <a:buSzPct val="100000"/>
            </a:pPr>
            <a:endParaRPr lang="en-US" altLang="en-US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CCE640-902F-439F-B022-1EBAFB935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0270" y="1136823"/>
            <a:ext cx="4977222" cy="5105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</a:pPr>
            <a:endParaRPr lang="en-US" altLang="en-US" sz="2000" b="1" u="sng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  <a:p>
            <a:pPr algn="just" eaLnBrk="1" hangingPunct="1">
              <a:buSzPct val="100000"/>
            </a:pPr>
            <a:r>
              <a:rPr lang="en-US" altLang="en-US" sz="2400" b="1" u="sng" dirty="0">
                <a:solidFill>
                  <a:srgbClr val="000000"/>
                </a:solidFill>
                <a:latin typeface="Trebuchet MS" panose="020B0603020202020204" pitchFamily="34" charset="0"/>
              </a:rPr>
              <a:t>TEAM MEMBERS (GROUP 6):</a:t>
            </a:r>
          </a:p>
          <a:p>
            <a:pPr algn="just" eaLnBrk="1" hangingPunct="1">
              <a:buSzPct val="100000"/>
            </a:pPr>
            <a:endParaRPr lang="en-US" altLang="en-US" sz="2400" b="1" i="1" u="sng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891" indent="-342891" algn="just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000000"/>
                </a:solidFill>
                <a:latin typeface="Trebuchet MS" panose="020B0603020202020204" pitchFamily="34" charset="0"/>
              </a:rPr>
              <a:t>AMAAD AHMED GAGROO</a:t>
            </a:r>
            <a:endParaRPr lang="en-US" sz="2400" b="1" i="1" u="sng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891" indent="-342891" algn="just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000000"/>
                </a:solidFill>
                <a:latin typeface="Trebuchet MS" panose="020B0603020202020204" pitchFamily="34" charset="0"/>
              </a:rPr>
              <a:t>AMAN KUMAR</a:t>
            </a:r>
            <a:endParaRPr lang="en-US" sz="2400" b="1" i="1" u="sng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891" indent="-342891" algn="just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000000"/>
                </a:solidFill>
                <a:latin typeface="Trebuchet MS" panose="020B0603020202020204" pitchFamily="34" charset="0"/>
              </a:rPr>
              <a:t>AKASH KUNDU</a:t>
            </a:r>
            <a:endParaRPr lang="en-US" sz="2400" b="1" i="1" u="sng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891" indent="-342891" algn="just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000000"/>
                </a:solidFill>
                <a:latin typeface="Trebuchet MS" panose="020B0603020202020204" pitchFamily="34" charset="0"/>
              </a:rPr>
              <a:t>ARNICA SAIKIA</a:t>
            </a:r>
            <a:endParaRPr lang="en-US" sz="2400" b="1" i="1" u="sng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891" indent="-342891" algn="just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000000"/>
                </a:solidFill>
                <a:latin typeface="Trebuchet MS" panose="020B0603020202020204" pitchFamily="34" charset="0"/>
              </a:rPr>
              <a:t>DHANALAKSHMI S</a:t>
            </a:r>
            <a:endParaRPr lang="en-US" sz="2400" b="1" i="1" u="sng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891" indent="-342891" algn="just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000000"/>
                </a:solidFill>
                <a:latin typeface="Trebuchet MS" panose="020B0603020202020204" pitchFamily="34" charset="0"/>
              </a:rPr>
              <a:t>KAUSHALENDRA </a:t>
            </a:r>
            <a:r>
              <a:rPr lang="en-IN" sz="2400" b="1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SINGH</a:t>
            </a:r>
            <a:endParaRPr lang="en-US" sz="2400" b="1" i="1" u="sng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891" indent="-342891" algn="just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000000"/>
                </a:solidFill>
                <a:latin typeface="Trebuchet MS" panose="020B0603020202020204" pitchFamily="34" charset="0"/>
              </a:rPr>
              <a:t>SHUBHAM</a:t>
            </a:r>
            <a:endParaRPr lang="en-US" altLang="en-US" sz="2400" b="1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846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5FC1F38-3D9F-406A-B08A-CADD534BC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686" y="122417"/>
            <a:ext cx="1264701" cy="43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5F3534DC-D697-4DB6-8C01-A4FB81D7D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356" y="1629334"/>
            <a:ext cx="4777068" cy="370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ED5975F-3F62-41B7-8BF0-DEB3E263E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424" y="1602806"/>
            <a:ext cx="4903693" cy="376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A08FDD-7C91-4C97-ACF1-7C160892B3D4}"/>
              </a:ext>
            </a:extLst>
          </p:cNvPr>
          <p:cNvSpPr txBox="1"/>
          <p:nvPr/>
        </p:nvSpPr>
        <p:spPr>
          <a:xfrm>
            <a:off x="2232213" y="341353"/>
            <a:ext cx="8417180" cy="872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THE AUTOCORRELATION PLOT SUGGESTS THE IMMEDIATE LAGS HAVE ENOUGH SIGNIFICANT RELATIONSHIP TO BUILD A GOOD FORECASTING MODEL ON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58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5FC1F38-3D9F-406A-B08A-CADD534BC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5222" y="77587"/>
            <a:ext cx="1264701" cy="43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F20136-E173-42A6-B6AB-2F6655C58514}"/>
              </a:ext>
            </a:extLst>
          </p:cNvPr>
          <p:cNvSpPr txBox="1"/>
          <p:nvPr/>
        </p:nvSpPr>
        <p:spPr>
          <a:xfrm>
            <a:off x="842683" y="434525"/>
            <a:ext cx="99149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HEAT MAP VISUALIZATION OF THE DATA ON MONTHLY OF EACH YEAR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9BD3117-A948-4699-B796-ECF43834C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673" y="896190"/>
            <a:ext cx="9456644" cy="584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236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5FC1F38-3D9F-406A-B08A-CADD534BC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001" y="80685"/>
            <a:ext cx="1264701" cy="43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C9E1B9-CF58-41B9-83CB-901E7370A2C2}"/>
              </a:ext>
            </a:extLst>
          </p:cNvPr>
          <p:cNvSpPr txBox="1"/>
          <p:nvPr/>
        </p:nvSpPr>
        <p:spPr>
          <a:xfrm>
            <a:off x="2061882" y="729907"/>
            <a:ext cx="88750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BOXPLOT FOR EVERY MONTH THROUGHTOUT ALL THE YEARS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15AEB0A-9821-45FA-9462-79A62BCBF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906" y="1345369"/>
            <a:ext cx="8937812" cy="551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835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5FC1F38-3D9F-406A-B08A-CADD534BC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001" y="80685"/>
            <a:ext cx="1264701" cy="43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CF97BF6-A798-D0DD-0F37-88AEA72FF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971" y="718791"/>
            <a:ext cx="8410575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C019B15-1D54-8870-03F2-A3CEA7C2D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970" y="3475233"/>
            <a:ext cx="8410576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993B44-09D3-93A4-2805-D0E2CF259442}"/>
              </a:ext>
            </a:extLst>
          </p:cNvPr>
          <p:cNvSpPr txBox="1"/>
          <p:nvPr/>
        </p:nvSpPr>
        <p:spPr>
          <a:xfrm>
            <a:off x="1972236" y="333890"/>
            <a:ext cx="78620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MOVING AVERAGE TO FIND OUT ANY VISIBLE TREND</a:t>
            </a:r>
          </a:p>
        </p:txBody>
      </p:sp>
    </p:spTree>
    <p:extLst>
      <p:ext uri="{BB962C8B-B14F-4D97-AF65-F5344CB8AC3E}">
        <p14:creationId xmlns:p14="http://schemas.microsoft.com/office/powerpoint/2010/main" val="3947712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5FC1F38-3D9F-406A-B08A-CADD534BC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001" y="80685"/>
            <a:ext cx="1264701" cy="43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4457791-D94C-0018-99A5-ED86A0E30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821" y="861581"/>
            <a:ext cx="84105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B946113-C23F-A368-F12B-9A74B829F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820" y="3819525"/>
            <a:ext cx="84105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D8C3CF-57C0-3F12-7AD2-8E3150D06FB7}"/>
              </a:ext>
            </a:extLst>
          </p:cNvPr>
          <p:cNvSpPr txBox="1"/>
          <p:nvPr/>
        </p:nvSpPr>
        <p:spPr>
          <a:xfrm>
            <a:off x="2016218" y="157730"/>
            <a:ext cx="78897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MOVING AVERAGE TO FIND OUT ANY VISIBLE TREND</a:t>
            </a:r>
          </a:p>
          <a:p>
            <a:pPr algn="l"/>
            <a:r>
              <a:rPr lang="en-US" sz="2400" b="1" dirty="0">
                <a:solidFill>
                  <a:srgbClr val="000000"/>
                </a:solidFill>
                <a:latin typeface="Trebuchet MS" panose="020B0603020202020204" pitchFamily="34" charset="0"/>
              </a:rPr>
              <a:t>UPTO       MA 99 PLT.SHOW</a:t>
            </a:r>
            <a:endParaRPr lang="en-US" sz="2400" b="1" i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D551B6-B8BC-A06C-D150-DCFC45CF043B}"/>
              </a:ext>
            </a:extLst>
          </p:cNvPr>
          <p:cNvCxnSpPr/>
          <p:nvPr/>
        </p:nvCxnSpPr>
        <p:spPr>
          <a:xfrm>
            <a:off x="2920072" y="861581"/>
            <a:ext cx="493059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441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5FC1F38-3D9F-406A-B08A-CADD534BC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001" y="80685"/>
            <a:ext cx="1264701" cy="43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D3C87B-F176-DA1E-329F-37C8A9A28F6F}"/>
              </a:ext>
            </a:extLst>
          </p:cNvPr>
          <p:cNvSpPr txBox="1"/>
          <p:nvPr/>
        </p:nvSpPr>
        <p:spPr>
          <a:xfrm>
            <a:off x="3218329" y="26222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TIME SERIES DECOMPOSITION PLOT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8DE9440-0279-EA7C-F985-2AA56315D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012" y="1078725"/>
            <a:ext cx="8004842" cy="528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984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5FC1F38-3D9F-406A-B08A-CADD534BC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001" y="80685"/>
            <a:ext cx="1264701" cy="43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FBBCEF-33C1-D91F-D439-165BC97D04A4}"/>
              </a:ext>
            </a:extLst>
          </p:cNvPr>
          <p:cNvSpPr txBox="1"/>
          <p:nvPr/>
        </p:nvSpPr>
        <p:spPr>
          <a:xfrm>
            <a:off x="2348753" y="5185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PREPROCESS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4C10D-5404-B7F8-F333-C45D7F028D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38" t="41830" r="21471" b="9412"/>
          <a:stretch/>
        </p:blipFill>
        <p:spPr>
          <a:xfrm>
            <a:off x="2133600" y="1041303"/>
            <a:ext cx="9762565" cy="529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70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5FC1F38-3D9F-406A-B08A-CADD534BC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001" y="80685"/>
            <a:ext cx="1264701" cy="43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461FF4-427D-09EB-2386-0D4A9EA6DBEE}"/>
              </a:ext>
            </a:extLst>
          </p:cNvPr>
          <p:cNvSpPr txBox="1"/>
          <p:nvPr/>
        </p:nvSpPr>
        <p:spPr>
          <a:xfrm>
            <a:off x="1717963" y="226292"/>
            <a:ext cx="81649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SPLITTING THE DATA INTO TRAIN AND VALIDATION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A9DF26-671B-C7CC-8080-2E978E1AEF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73" t="44732" r="47197" b="8627"/>
          <a:stretch/>
        </p:blipFill>
        <p:spPr>
          <a:xfrm>
            <a:off x="1828799" y="2054140"/>
            <a:ext cx="4922981" cy="4469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246475-7A2F-0AD0-4FD9-DDC3D75D5D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125" t="25882" r="47425" b="26667"/>
          <a:stretch/>
        </p:blipFill>
        <p:spPr>
          <a:xfrm>
            <a:off x="6862618" y="2054139"/>
            <a:ext cx="5110083" cy="45775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432281-581B-4200-6761-420B11E2C1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85" t="31249" r="39869" b="56226"/>
          <a:stretch/>
        </p:blipFill>
        <p:spPr>
          <a:xfrm>
            <a:off x="1828799" y="761285"/>
            <a:ext cx="7943274" cy="114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4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5FC1F38-3D9F-406A-B08A-CADD534BC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001" y="80685"/>
            <a:ext cx="1264701" cy="43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DD4A65-DB0D-08ED-FCA8-B598AC7663AF}"/>
              </a:ext>
            </a:extLst>
          </p:cNvPr>
          <p:cNvSpPr txBox="1"/>
          <p:nvPr/>
        </p:nvSpPr>
        <p:spPr>
          <a:xfrm>
            <a:off x="1345934" y="155262"/>
            <a:ext cx="3722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APPLY FORECAST METHODS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EF6F420-4869-A38F-2F50-5789E5A03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666" y="987343"/>
            <a:ext cx="8345657" cy="244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C4B409F-DAE3-B32A-EC5D-A413B1B3A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907" y="4195506"/>
            <a:ext cx="8185458" cy="253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CB934D-4FB1-89CB-CCA7-04B9E8B5E8CE}"/>
              </a:ext>
            </a:extLst>
          </p:cNvPr>
          <p:cNvSpPr txBox="1"/>
          <p:nvPr/>
        </p:nvSpPr>
        <p:spPr>
          <a:xfrm>
            <a:off x="3274288" y="3795396"/>
            <a:ext cx="79110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Predicted value is the arithmetic average of all previous points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43FAFA-4949-B23E-8AE6-2D675CA989EC}"/>
              </a:ext>
            </a:extLst>
          </p:cNvPr>
          <p:cNvSpPr txBox="1"/>
          <p:nvPr/>
        </p:nvSpPr>
        <p:spPr>
          <a:xfrm>
            <a:off x="4327712" y="699429"/>
            <a:ext cx="54635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Expected forecast is the last actual value</a:t>
            </a:r>
          </a:p>
        </p:txBody>
      </p:sp>
    </p:spTree>
    <p:extLst>
      <p:ext uri="{BB962C8B-B14F-4D97-AF65-F5344CB8AC3E}">
        <p14:creationId xmlns:p14="http://schemas.microsoft.com/office/powerpoint/2010/main" val="1424736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5FC1F38-3D9F-406A-B08A-CADD534BC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001" y="80685"/>
            <a:ext cx="1264701" cy="43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3ED30E27-419E-9FFC-41F8-E45EC085F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817" y="1004508"/>
            <a:ext cx="8961284" cy="274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0911A2F-3C52-370E-294B-B5EFB0290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817" y="4134382"/>
            <a:ext cx="9034712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571A7E-ACF1-4661-8BE3-E5845516AD6E}"/>
              </a:ext>
            </a:extLst>
          </p:cNvPr>
          <p:cNvSpPr txBox="1"/>
          <p:nvPr/>
        </p:nvSpPr>
        <p:spPr>
          <a:xfrm>
            <a:off x="5042307" y="3734272"/>
            <a:ext cx="41644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Trying to fit a straight 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B651A9-EC2B-0DDB-E045-F3FC0787C0F6}"/>
              </a:ext>
            </a:extLst>
          </p:cNvPr>
          <p:cNvSpPr txBox="1"/>
          <p:nvPr/>
        </p:nvSpPr>
        <p:spPr>
          <a:xfrm>
            <a:off x="4003073" y="713843"/>
            <a:ext cx="6465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Predicted value is average of previous window 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54877D-76E0-C062-E445-6850BBE946BD}"/>
              </a:ext>
            </a:extLst>
          </p:cNvPr>
          <p:cNvSpPr txBox="1"/>
          <p:nvPr/>
        </p:nvSpPr>
        <p:spPr>
          <a:xfrm>
            <a:off x="1225754" y="1402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APPLY FORECAST METHODS…..CONDT….</a:t>
            </a:r>
          </a:p>
        </p:txBody>
      </p:sp>
    </p:spTree>
    <p:extLst>
      <p:ext uri="{BB962C8B-B14F-4D97-AF65-F5344CB8AC3E}">
        <p14:creationId xmlns:p14="http://schemas.microsoft.com/office/powerpoint/2010/main" val="265464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5FC1F38-3D9F-406A-B08A-CADD534BC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9392" y="242050"/>
            <a:ext cx="1264701" cy="43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5D345B-49DA-4BA1-8370-809EC55EB45C}"/>
              </a:ext>
            </a:extLst>
          </p:cNvPr>
          <p:cNvSpPr txBox="1"/>
          <p:nvPr/>
        </p:nvSpPr>
        <p:spPr>
          <a:xfrm>
            <a:off x="2541495" y="82666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BUSINESS OBJECTIVE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8CB55D-A896-44A5-84DB-6670D7C0B331}"/>
              </a:ext>
            </a:extLst>
          </p:cNvPr>
          <p:cNvSpPr txBox="1"/>
          <p:nvPr/>
        </p:nvSpPr>
        <p:spPr>
          <a:xfrm>
            <a:off x="1981200" y="1838326"/>
            <a:ext cx="10048875" cy="4297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1" indent="-342891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PROVIDED IS RELATED TO GOLD PRICES. THE OBJECTIVE IS TO UNDERSTAND THE UNDERLYING STRUCTURE IN YOUR DATASET AND COME UP WITH A SUITABLE FORECASTING MODEL WHICH CAN EFFECTIVELY FORECAST GOLD PRICES FOR NEXT 30 DAYS.  </a:t>
            </a:r>
          </a:p>
          <a:p>
            <a:pPr algn="just">
              <a:lnSpc>
                <a:spcPct val="150000"/>
              </a:lnSpc>
            </a:pP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891" indent="-342891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FORECAST MODEL WILL BE USED BY GOLD EXPORTING AND GOLD IMPORTING COMPANIES TO UNDERSTAND THE METAL PRICE MOVEMENTS AND ACCORDINGLY SET THEIR REVENUE EXPECTATIONS</a:t>
            </a:r>
          </a:p>
        </p:txBody>
      </p:sp>
    </p:spTree>
    <p:extLst>
      <p:ext uri="{BB962C8B-B14F-4D97-AF65-F5344CB8AC3E}">
        <p14:creationId xmlns:p14="http://schemas.microsoft.com/office/powerpoint/2010/main" val="3663781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5FC1F38-3D9F-406A-B08A-CADD534BC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001" y="80685"/>
            <a:ext cx="1264701" cy="43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3DD961FF-0183-312E-B959-F84EE12B1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506" y="2320207"/>
            <a:ext cx="8987495" cy="327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158ED2-9CDF-F6A3-4054-D435624E8960}"/>
              </a:ext>
            </a:extLst>
          </p:cNvPr>
          <p:cNvSpPr txBox="1"/>
          <p:nvPr/>
        </p:nvSpPr>
        <p:spPr>
          <a:xfrm>
            <a:off x="5244353" y="1614729"/>
            <a:ext cx="34514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Fitting an exponential 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AC8D34-94EA-D24B-1E85-BEC21059432D}"/>
              </a:ext>
            </a:extLst>
          </p:cNvPr>
          <p:cNvSpPr txBox="1"/>
          <p:nvPr/>
        </p:nvSpPr>
        <p:spPr>
          <a:xfrm>
            <a:off x="2017058" y="4540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APPLY FORECAST METHODS…..CONDT….</a:t>
            </a:r>
          </a:p>
        </p:txBody>
      </p:sp>
    </p:spTree>
    <p:extLst>
      <p:ext uri="{BB962C8B-B14F-4D97-AF65-F5344CB8AC3E}">
        <p14:creationId xmlns:p14="http://schemas.microsoft.com/office/powerpoint/2010/main" val="44262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5FC1F38-3D9F-406A-B08A-CADD534BC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001" y="80685"/>
            <a:ext cx="1264701" cy="43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49304A85-747F-8200-294A-9D800DDA4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921" y="3821426"/>
            <a:ext cx="7771079" cy="270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4E72AF-6D6D-6897-6898-98BDEF780425}"/>
              </a:ext>
            </a:extLst>
          </p:cNvPr>
          <p:cNvSpPr txBox="1"/>
          <p:nvPr/>
        </p:nvSpPr>
        <p:spPr>
          <a:xfrm>
            <a:off x="1416423" y="209828"/>
            <a:ext cx="40251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SMOOTHING METHODS</a:t>
            </a:r>
            <a:endParaRPr lang="en-IN" sz="2400" dirty="0">
              <a:latin typeface="Trebuchet MS" panose="020B0603020202020204" pitchFamily="34" charset="0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B0E9D3EC-7CAA-5FD0-A44D-382F5A5BF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776" y="1009096"/>
            <a:ext cx="77062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655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5FC1F38-3D9F-406A-B08A-CADD534BC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001" y="80685"/>
            <a:ext cx="1264701" cy="43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CE2ED9C6-D715-0D53-B60F-3499697D5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342" y="4067328"/>
            <a:ext cx="7418714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6E77C69D-76AD-E8B1-8C23-417385B31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342" y="1042156"/>
            <a:ext cx="7627003" cy="277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9AC696-2FDF-9DEC-89E9-0DC278E7A4CA}"/>
              </a:ext>
            </a:extLst>
          </p:cNvPr>
          <p:cNvSpPr txBox="1"/>
          <p:nvPr/>
        </p:nvSpPr>
        <p:spPr>
          <a:xfrm>
            <a:off x="1470209" y="37827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SMOOTHING METHODS….CONDT..</a:t>
            </a:r>
            <a:endParaRPr lang="en-IN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921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5FC1F38-3D9F-406A-B08A-CADD534BC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001" y="80685"/>
            <a:ext cx="1264701" cy="43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97E30A-D628-EE86-6DC7-9FA4265AFE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09" t="20392" r="56604" b="44166"/>
          <a:stretch/>
        </p:blipFill>
        <p:spPr>
          <a:xfrm>
            <a:off x="2920820" y="1224742"/>
            <a:ext cx="7470947" cy="47995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9F09F6-1BFB-9080-90C6-EC35FD578CE3}"/>
              </a:ext>
            </a:extLst>
          </p:cNvPr>
          <p:cNvSpPr txBox="1"/>
          <p:nvPr/>
        </p:nvSpPr>
        <p:spPr>
          <a:xfrm>
            <a:off x="4401669" y="633664"/>
            <a:ext cx="45092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i="0" u="sng" dirty="0">
                <a:solidFill>
                  <a:srgbClr val="000000"/>
                </a:solidFill>
                <a:latin typeface="Trebuchet MS" panose="020B0603020202020204" pitchFamily="34" charset="0"/>
              </a:rPr>
              <a:t>COMPARING ALL MODELS ACCURA</a:t>
            </a:r>
            <a:r>
              <a:rPr lang="en-IN" b="1" i="0" u="sng" dirty="0">
                <a:solidFill>
                  <a:srgbClr val="000000"/>
                </a:solidFill>
                <a:latin typeface="Helvetica Neue"/>
              </a:rPr>
              <a:t>CY</a:t>
            </a:r>
          </a:p>
        </p:txBody>
      </p:sp>
      <p:sp>
        <p:nvSpPr>
          <p:cNvPr id="2" name="Rectangle 1"/>
          <p:cNvSpPr/>
          <p:nvPr/>
        </p:nvSpPr>
        <p:spPr>
          <a:xfrm>
            <a:off x="4637903" y="4118919"/>
            <a:ext cx="4786183" cy="420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976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5FC1F38-3D9F-406A-B08A-CADD534BC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001" y="80685"/>
            <a:ext cx="1264701" cy="43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92A0AE-41FB-FB05-25E7-4D29D280BB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00" t="38562" r="39853" b="10719"/>
          <a:stretch/>
        </p:blipFill>
        <p:spPr>
          <a:xfrm>
            <a:off x="2886313" y="1447056"/>
            <a:ext cx="7030347" cy="4719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2FE361-3D6C-68E6-A2BA-0B2F0ED2E30D}"/>
              </a:ext>
            </a:extLst>
          </p:cNvPr>
          <p:cNvSpPr txBox="1"/>
          <p:nvPr/>
        </p:nvSpPr>
        <p:spPr>
          <a:xfrm>
            <a:off x="4212563" y="658600"/>
            <a:ext cx="33079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TABLE_RMSE_VALUES</a:t>
            </a:r>
          </a:p>
        </p:txBody>
      </p:sp>
    </p:spTree>
    <p:extLst>
      <p:ext uri="{BB962C8B-B14F-4D97-AF65-F5344CB8AC3E}">
        <p14:creationId xmlns:p14="http://schemas.microsoft.com/office/powerpoint/2010/main" val="281817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5FC1F38-3D9F-406A-B08A-CADD534BC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001" y="80685"/>
            <a:ext cx="1264701" cy="43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6503E0-B500-1220-D03A-CD2D1F98EE33}"/>
              </a:ext>
            </a:extLst>
          </p:cNvPr>
          <p:cNvSpPr txBox="1"/>
          <p:nvPr/>
        </p:nvSpPr>
        <p:spPr>
          <a:xfrm>
            <a:off x="2115670" y="489498"/>
            <a:ext cx="8489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rebuchet MS" panose="020B0603020202020204" pitchFamily="34" charset="0"/>
              </a:rPr>
              <a:t> </a:t>
            </a: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DEPLOYMENT WITH STREAMLIT – FOR NEXT 30 DAYS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C0487C-C821-7E82-CC41-DDE9F753EE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470" r="16216" b="7214"/>
          <a:stretch/>
        </p:blipFill>
        <p:spPr>
          <a:xfrm>
            <a:off x="1757760" y="1229699"/>
            <a:ext cx="10214942" cy="523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78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5FC1F38-3D9F-406A-B08A-CADD534BC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001" y="80685"/>
            <a:ext cx="1264701" cy="43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0DF4F9-FB8D-6C40-DC9F-A85548E2B98D}"/>
              </a:ext>
            </a:extLst>
          </p:cNvPr>
          <p:cNvSpPr txBox="1"/>
          <p:nvPr/>
        </p:nvSpPr>
        <p:spPr>
          <a:xfrm>
            <a:off x="1739153" y="696316"/>
            <a:ext cx="99418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DEPLOYMENT WITH STREAMLIT – FOR NEXT 30 DAYS WITH GRAPH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046D24-3F60-A760-D8CD-0471A52BB1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771" r="15294" b="10611"/>
          <a:stretch/>
        </p:blipFill>
        <p:spPr>
          <a:xfrm>
            <a:off x="1739153" y="1335741"/>
            <a:ext cx="10327341" cy="511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37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5FC1F38-3D9F-406A-B08A-CADD534BC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001" y="80685"/>
            <a:ext cx="1264701" cy="43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87A4CF-EF44-E401-5572-CA08DE48C7B7}"/>
              </a:ext>
            </a:extLst>
          </p:cNvPr>
          <p:cNvSpPr txBox="1"/>
          <p:nvPr/>
        </p:nvSpPr>
        <p:spPr>
          <a:xfrm>
            <a:off x="4446494" y="3045068"/>
            <a:ext cx="519056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62335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5FC1F38-3D9F-406A-B08A-CADD534BC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317" y="308726"/>
            <a:ext cx="1542608" cy="64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0AD4C15-7470-460E-B666-036FDD52877F}"/>
              </a:ext>
            </a:extLst>
          </p:cNvPr>
          <p:cNvSpPr txBox="1">
            <a:spLocks/>
          </p:cNvSpPr>
          <p:nvPr/>
        </p:nvSpPr>
        <p:spPr>
          <a:xfrm>
            <a:off x="3390900" y="390668"/>
            <a:ext cx="6334126" cy="6440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000000"/>
              </a:buClr>
              <a:buSzPts val="2800"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Arial"/>
                <a:cs typeface="Calibri" panose="020F0502020204030204" pitchFamily="34" charset="0"/>
                <a:sym typeface="Arial"/>
              </a:rPr>
              <a:t>PROJECT ARCHITECTURE 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66432431-46CB-46BE-9264-29B528596B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306812"/>
              </p:ext>
            </p:extLst>
          </p:nvPr>
        </p:nvGraphicFramePr>
        <p:xfrm>
          <a:off x="2142686" y="1326221"/>
          <a:ext cx="9639743" cy="5482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9202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5FC1F38-3D9F-406A-B08A-CADD534BC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9392" y="242050"/>
            <a:ext cx="1264701" cy="43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1A9903-3143-46CE-B81D-355A1B5718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50" t="32898" r="59861" b="20041"/>
          <a:stretch/>
        </p:blipFill>
        <p:spPr>
          <a:xfrm>
            <a:off x="1933578" y="1381129"/>
            <a:ext cx="4333876" cy="450532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B39A06F-347C-4D10-9967-B417C2311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8975" y="342596"/>
            <a:ext cx="7019926" cy="716253"/>
          </a:xfrm>
        </p:spPr>
        <p:txBody>
          <a:bodyPr anchor="t">
            <a:normAutofit fontScale="90000"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cs typeface="Calibri" panose="020F0502020204030204" pitchFamily="34" charset="0"/>
              </a:rPr>
              <a:t>DATA SET COLLECTION &amp; CLEANING</a:t>
            </a:r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8517FC-8274-43F9-B71E-8EB79F0D911F}"/>
              </a:ext>
            </a:extLst>
          </p:cNvPr>
          <p:cNvSpPr txBox="1"/>
          <p:nvPr/>
        </p:nvSpPr>
        <p:spPr>
          <a:xfrm>
            <a:off x="6650563" y="2040735"/>
            <a:ext cx="4788963" cy="27763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44" indent="-285744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2182 rows &amp; 2 column</a:t>
            </a:r>
          </a:p>
          <a:p>
            <a:pPr marL="285744" indent="-285744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Year range 01-01-2016 to  21-12-2021</a:t>
            </a:r>
          </a:p>
          <a:p>
            <a:pPr>
              <a:lnSpc>
                <a:spcPct val="200000"/>
              </a:lnSpc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These are the explanations for variables.</a:t>
            </a:r>
          </a:p>
          <a:p>
            <a:pPr>
              <a:lnSpc>
                <a:spcPct val="200000"/>
              </a:lnSpc>
              <a:buNone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      1) Date (object) : Daily entry date                 </a:t>
            </a:r>
          </a:p>
          <a:p>
            <a:pPr>
              <a:lnSpc>
                <a:spcPct val="200000"/>
              </a:lnSpc>
              <a:buNone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      2) Price (Float64)  : Gold Price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871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CD0A972-95A9-4913-9E00-53A929BA2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557" y="779022"/>
            <a:ext cx="7354492" cy="20917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C0F0908-D2EA-437B-8287-D4192A422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6964" y="134022"/>
            <a:ext cx="5900737" cy="525460"/>
          </a:xfr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t">
            <a:normAutofit/>
          </a:bodyPr>
          <a:lstStyle/>
          <a:p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BOXPLOT FOR PRICE &amp; NO OUTLIERS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524622F-D5E6-4410-986B-BE089843E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084" y="3779373"/>
            <a:ext cx="7354491" cy="292417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8AA193-5F19-43F7-A617-AF3D72461F63}"/>
              </a:ext>
            </a:extLst>
          </p:cNvPr>
          <p:cNvSpPr txBox="1"/>
          <p:nvPr/>
        </p:nvSpPr>
        <p:spPr>
          <a:xfrm>
            <a:off x="3437333" y="3198168"/>
            <a:ext cx="6096000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DISTPLOT OF PRICE DENSITY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EA2E9C6-DC71-4786-B0BA-52B2A3678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768" y="242050"/>
            <a:ext cx="1264701" cy="43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453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5FC1F38-3D9F-406A-B08A-CADD534BC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9392" y="242050"/>
            <a:ext cx="1264701" cy="43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3DC6C4-247F-488B-8202-207FCE39C2BE}"/>
              </a:ext>
            </a:extLst>
          </p:cNvPr>
          <p:cNvSpPr txBox="1"/>
          <p:nvPr/>
        </p:nvSpPr>
        <p:spPr>
          <a:xfrm>
            <a:off x="3541059" y="496843"/>
            <a:ext cx="52353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TREND IS UPWARD OR POSITIVE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BC7D5A-D025-460A-9E15-D4E503BF6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790" y="1300075"/>
            <a:ext cx="8143602" cy="500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163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5FC1F38-3D9F-406A-B08A-CADD534BC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9392" y="242050"/>
            <a:ext cx="1264701" cy="43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6EE8C0D2-391E-4ECF-8E3F-EC7C7719B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46" y="1557362"/>
            <a:ext cx="9368796" cy="46820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B9AA4C-BDA3-4803-ABD1-A10FDE5A84AD}"/>
              </a:ext>
            </a:extLst>
          </p:cNvPr>
          <p:cNvSpPr txBox="1"/>
          <p:nvPr/>
        </p:nvSpPr>
        <p:spPr>
          <a:xfrm>
            <a:off x="2850776" y="825056"/>
            <a:ext cx="71538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SEASONALITY CAN BE OBSERVED A LITTLE BIT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060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5FC1F38-3D9F-406A-B08A-CADD534BC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9392" y="242050"/>
            <a:ext cx="1264701" cy="43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2F00CA-CA91-4020-BB8A-65E519081685}"/>
              </a:ext>
            </a:extLst>
          </p:cNvPr>
          <p:cNvSpPr txBox="1"/>
          <p:nvPr/>
        </p:nvSpPr>
        <p:spPr>
          <a:xfrm>
            <a:off x="2796988" y="460985"/>
            <a:ext cx="7593105" cy="8309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 THE GROWTH IN PRICE HAS MUCH MORE OF </a:t>
            </a:r>
          </a:p>
          <a:p>
            <a:r>
              <a:rPr lang="en-US" sz="24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   			AN EXPONENTIAL GROWTH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CD4C0C9-9F1C-4663-94D1-3BFEBB58D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870" y="1420065"/>
            <a:ext cx="8339978" cy="500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310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5FC1F38-3D9F-406A-B08A-CADD534BC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9392" y="242050"/>
            <a:ext cx="1264701" cy="43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49D632-58AC-4DD4-8ECF-64DB3E000134}"/>
              </a:ext>
            </a:extLst>
          </p:cNvPr>
          <p:cNvSpPr txBox="1"/>
          <p:nvPr/>
        </p:nvSpPr>
        <p:spPr>
          <a:xfrm>
            <a:off x="1640541" y="160936"/>
            <a:ext cx="84357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OBSERVE CORRELATIONS BETWEEN VARIABLES 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lagplot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with lag 1 ,2,3 and 4 suggests the positive correlation</a:t>
            </a:r>
            <a:endParaRPr lang="en-IN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44F7046-130E-4435-95BD-3E67FA2F4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606" y="1258230"/>
            <a:ext cx="4400668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46FDFAB-4793-4923-AA97-0268087AE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533" y="1170874"/>
            <a:ext cx="4400668" cy="266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2F76CCD9-04C2-4F83-8AA0-F8FCD668E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606" y="4156535"/>
            <a:ext cx="4463583" cy="266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7D681BCE-289C-470E-A6EB-91DEB8DC3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782" y="4196240"/>
            <a:ext cx="4275324" cy="266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299B19B-8F88-402D-8D1F-251C55072B2B}"/>
              </a:ext>
            </a:extLst>
          </p:cNvPr>
          <p:cNvSpPr txBox="1"/>
          <p:nvPr/>
        </p:nvSpPr>
        <p:spPr>
          <a:xfrm>
            <a:off x="3626433" y="960614"/>
            <a:ext cx="1461247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en-IN" b="1" i="1" dirty="0" err="1">
                <a:solidFill>
                  <a:srgbClr val="000000"/>
                </a:solidFill>
                <a:effectLst/>
                <a:latin typeface="Helvetica Neue"/>
              </a:rPr>
              <a:t>lag_plot</a:t>
            </a:r>
            <a:r>
              <a:rPr lang="en-IN" b="1" i="1" dirty="0">
                <a:solidFill>
                  <a:srgbClr val="000000"/>
                </a:solidFill>
                <a:effectLst/>
                <a:latin typeface="Helvetica Neue"/>
              </a:rPr>
              <a:t> :1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34D2B0-840A-4111-AFB0-178E949E1329}"/>
              </a:ext>
            </a:extLst>
          </p:cNvPr>
          <p:cNvSpPr txBox="1"/>
          <p:nvPr/>
        </p:nvSpPr>
        <p:spPr>
          <a:xfrm>
            <a:off x="8803341" y="831474"/>
            <a:ext cx="1461247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en-IN" b="1" i="1" dirty="0" err="1">
                <a:solidFill>
                  <a:srgbClr val="000000"/>
                </a:solidFill>
                <a:effectLst/>
                <a:latin typeface="Helvetica Neue"/>
              </a:rPr>
              <a:t>lag_plot</a:t>
            </a:r>
            <a:r>
              <a:rPr lang="en-IN" b="1" i="1" dirty="0">
                <a:solidFill>
                  <a:srgbClr val="000000"/>
                </a:solidFill>
                <a:effectLst/>
                <a:latin typeface="Helvetica Neue"/>
              </a:rPr>
              <a:t> :2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171C42-E279-41F3-B5E9-23430C577AA0}"/>
              </a:ext>
            </a:extLst>
          </p:cNvPr>
          <p:cNvSpPr txBox="1"/>
          <p:nvPr/>
        </p:nvSpPr>
        <p:spPr>
          <a:xfrm>
            <a:off x="3505200" y="3779629"/>
            <a:ext cx="1461247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en-IN" b="1" i="1" dirty="0" err="1">
                <a:solidFill>
                  <a:srgbClr val="000000"/>
                </a:solidFill>
                <a:effectLst/>
                <a:latin typeface="Helvetica Neue"/>
              </a:rPr>
              <a:t>lag_plot</a:t>
            </a:r>
            <a:r>
              <a:rPr lang="en-IN" b="1" i="1" dirty="0">
                <a:solidFill>
                  <a:srgbClr val="000000"/>
                </a:solidFill>
                <a:effectLst/>
                <a:latin typeface="Helvetica Neue"/>
              </a:rPr>
              <a:t> :3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D86D9A-910B-47DD-ACC8-0057A3D311BF}"/>
              </a:ext>
            </a:extLst>
          </p:cNvPr>
          <p:cNvSpPr txBox="1"/>
          <p:nvPr/>
        </p:nvSpPr>
        <p:spPr>
          <a:xfrm>
            <a:off x="8892147" y="3802701"/>
            <a:ext cx="1461247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en-IN" b="1" i="1" dirty="0" err="1">
                <a:solidFill>
                  <a:srgbClr val="000000"/>
                </a:solidFill>
                <a:effectLst/>
                <a:latin typeface="Helvetica Neue"/>
              </a:rPr>
              <a:t>lag_plot</a:t>
            </a:r>
            <a:r>
              <a:rPr lang="en-IN" b="1" i="1" dirty="0">
                <a:solidFill>
                  <a:srgbClr val="000000"/>
                </a:solidFill>
                <a:effectLst/>
                <a:latin typeface="Helvetica Neue"/>
              </a:rPr>
              <a:t> :4</a:t>
            </a:r>
          </a:p>
        </p:txBody>
      </p:sp>
    </p:spTree>
    <p:extLst>
      <p:ext uri="{BB962C8B-B14F-4D97-AF65-F5344CB8AC3E}">
        <p14:creationId xmlns:p14="http://schemas.microsoft.com/office/powerpoint/2010/main" val="26961526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146</TotalTime>
  <Words>404</Words>
  <Application>Microsoft Office PowerPoint</Application>
  <PresentationFormat>Widescreen</PresentationFormat>
  <Paragraphs>76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Microsoft YaHei</vt:lpstr>
      <vt:lpstr>Arial</vt:lpstr>
      <vt:lpstr>Calibri</vt:lpstr>
      <vt:lpstr>Century Gothic</vt:lpstr>
      <vt:lpstr>Helvetica Neue</vt:lpstr>
      <vt:lpstr>Trebuchet MS</vt:lpstr>
      <vt:lpstr>Wingdings</vt:lpstr>
      <vt:lpstr>Wingdings 3</vt:lpstr>
      <vt:lpstr>Wisp</vt:lpstr>
      <vt:lpstr>FORECASTING GOLD PRICES</vt:lpstr>
      <vt:lpstr>PowerPoint Presentation</vt:lpstr>
      <vt:lpstr>PowerPoint Presentation</vt:lpstr>
      <vt:lpstr>DATA SET COLLECTION &amp; CLEANING</vt:lpstr>
      <vt:lpstr>BOXPLOT FOR PRICE &amp; NO OUTLIERS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Dhanalakshmi S</dc:creator>
  <cp:lastModifiedBy>Aman Upadhyay</cp:lastModifiedBy>
  <cp:revision>52</cp:revision>
  <dcterms:created xsi:type="dcterms:W3CDTF">2022-04-19T04:26:07Z</dcterms:created>
  <dcterms:modified xsi:type="dcterms:W3CDTF">2022-05-02T08:39:38Z</dcterms:modified>
</cp:coreProperties>
</file>