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4" r:id="rId3"/>
    <p:sldId id="287" r:id="rId4"/>
    <p:sldId id="257" r:id="rId5"/>
    <p:sldId id="271" r:id="rId6"/>
    <p:sldId id="272" r:id="rId7"/>
    <p:sldId id="273" r:id="rId8"/>
    <p:sldId id="274" r:id="rId9"/>
    <p:sldId id="286" r:id="rId10"/>
    <p:sldId id="259" r:id="rId11"/>
    <p:sldId id="275" r:id="rId12"/>
    <p:sldId id="285" r:id="rId13"/>
    <p:sldId id="266" r:id="rId14"/>
    <p:sldId id="268" r:id="rId15"/>
    <p:sldId id="260" r:id="rId16"/>
    <p:sldId id="276" r:id="rId17"/>
    <p:sldId id="277" r:id="rId18"/>
    <p:sldId id="281" r:id="rId19"/>
    <p:sldId id="282" r:id="rId20"/>
    <p:sldId id="279" r:id="rId21"/>
    <p:sldId id="280" r:id="rId22"/>
    <p:sldId id="283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F709-A95D-4F5C-A8AB-B1CC8CDBEBD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D60FD-4543-4A44-9E91-7809C9EA9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ZA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A3FB8-E8EA-43F5-BCB3-2F5192FA0F37}" type="slidenum">
              <a:rPr lang="en-ZA"/>
              <a:pPr/>
              <a:t>15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FB80E6-5A3E-49CC-99B7-C9845A9B58FC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429B-E7FF-4E80-8818-CA199CD3E72E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C69E94-0AC1-45DC-8414-C0986BC2561A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4CB-73EF-4789-BA38-D814D14B2311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F262-448B-4DE4-92D7-51B0D8BDBC58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247066-8474-42C8-91D7-0F68936E09A9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69BF7A-CFF6-4BDF-A317-29137543446F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E9EC-5E54-4D25-961C-9A7055FFC070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48BB-5556-491A-B2D0-58879BFE953D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5F-923E-4F40-8010-CBFAA51CABE1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2B9DA0-0582-4069-9873-94A49ABB1941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FBE300-8E4A-45CF-8625-5498586BD399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19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0" y="4956175"/>
            <a:ext cx="7123113" cy="1673225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/>
              <a:t>Prepared By</a:t>
            </a:r>
          </a:p>
          <a:p>
            <a:pPr algn="r"/>
            <a:r>
              <a:rPr lang="en-US" sz="2000" b="1" dirty="0" smtClean="0"/>
              <a:t>Group - 6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67056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 smtClean="0">
                <a:solidFill>
                  <a:schemeClr val="bg1"/>
                </a:solidFill>
              </a:rPr>
              <a:t>v/s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N</a:t>
            </a:r>
            <a:r>
              <a:rPr lang="en-US" sz="4800" b="1" dirty="0" err="1" smtClean="0">
                <a:solidFill>
                  <a:schemeClr val="bg1"/>
                </a:solidFill>
              </a:rPr>
              <a:t>o</a:t>
            </a:r>
            <a:r>
              <a:rPr lang="en-US" sz="5400" b="1" dirty="0" err="1" smtClean="0">
                <a:solidFill>
                  <a:schemeClr val="bg1"/>
                </a:solidFill>
              </a:rPr>
              <a:t>SQL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v/s </a:t>
            </a:r>
            <a:r>
              <a:rPr lang="en-US" sz="4800" b="1" cap="none" dirty="0" err="1" smtClean="0">
                <a:solidFill>
                  <a:schemeClr val="bg1"/>
                </a:solidFill>
              </a:rPr>
              <a:t>NewSQL</a:t>
            </a:r>
            <a:endParaRPr lang="en-US" sz="4800" b="1" cap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Non relational- No pre-defined schema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Collection of structures</a:t>
            </a:r>
          </a:p>
          <a:p>
            <a:r>
              <a:rPr lang="en-US" dirty="0" smtClean="0"/>
              <a:t>No join operations</a:t>
            </a:r>
          </a:p>
          <a:p>
            <a:r>
              <a:rPr lang="en-US" dirty="0" smtClean="0"/>
              <a:t>CAP theorem</a:t>
            </a:r>
          </a:p>
          <a:p>
            <a:pPr lvl="1"/>
            <a:r>
              <a:rPr lang="en-US" dirty="0" smtClean="0"/>
              <a:t>Consistency, Availability and Partitioning (but not all three at once!)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3074" name="Picture 2" descr="C:\Users\Srinidhi\Desktop\nosql_logo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-76200"/>
            <a:ext cx="2819400" cy="1667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rinidhi\Desktop\Fig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2502"/>
            <a:ext cx="5268913" cy="4417297"/>
          </a:xfrm>
          <a:prstGeom prst="rect">
            <a:avLst/>
          </a:prstGeom>
          <a:noFill/>
        </p:spPr>
      </p:pic>
      <p:pic>
        <p:nvPicPr>
          <p:cNvPr id="3074" name="Picture 2" descr="C:\Users\Srinidhi\Desktop\nosql_logo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76199"/>
            <a:ext cx="2057400" cy="1216877"/>
          </a:xfrm>
          <a:prstGeom prst="rect">
            <a:avLst/>
          </a:prstGeom>
          <a:noFill/>
        </p:spPr>
      </p:pic>
      <p:pic>
        <p:nvPicPr>
          <p:cNvPr id="5" name="Picture 2" descr="MongoD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19800"/>
            <a:ext cx="1683605" cy="6413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pic>
        <p:nvPicPr>
          <p:cNvPr id="7" name="Picture 6" descr="Cassandr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71404"/>
            <a:ext cx="1219200" cy="1086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267325" cy="491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NoSQL databases first started out as in-house solutions to </a:t>
            </a:r>
            <a:r>
              <a:rPr lang="en-US" sz="2400" dirty="0" smtClean="0"/>
              <a:t>real problems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smtClean="0"/>
              <a:t>Amazon’s </a:t>
            </a:r>
            <a:r>
              <a:rPr lang="en-US" sz="2400" dirty="0"/>
              <a:t>Dynamo</a:t>
            </a:r>
          </a:p>
          <a:p>
            <a:pPr lvl="1"/>
            <a:r>
              <a:rPr lang="en-US" sz="2400" dirty="0" err="1" smtClean="0"/>
              <a:t>Facebook’s</a:t>
            </a:r>
            <a:r>
              <a:rPr lang="en-US" sz="2400" dirty="0" smtClean="0"/>
              <a:t> </a:t>
            </a:r>
            <a:r>
              <a:rPr lang="en-US" sz="2400" dirty="0"/>
              <a:t>Cassandra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listed companies didn’t start </a:t>
            </a:r>
            <a:r>
              <a:rPr lang="en-US" sz="2400" dirty="0" smtClean="0"/>
              <a:t>of </a:t>
            </a:r>
            <a:r>
              <a:rPr lang="en-US" sz="2400" dirty="0"/>
              <a:t>by rejecting </a:t>
            </a:r>
            <a:r>
              <a:rPr lang="en-US" sz="2400" dirty="0" smtClean="0"/>
              <a:t>relational technologies.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tried them and found that they didn’t </a:t>
            </a:r>
            <a:r>
              <a:rPr lang="en-US" sz="2400" dirty="0" smtClean="0"/>
              <a:t>meet their </a:t>
            </a:r>
            <a:r>
              <a:rPr lang="en-US" sz="2400" dirty="0"/>
              <a:t>requirements:</a:t>
            </a:r>
          </a:p>
          <a:p>
            <a:pPr lvl="1"/>
            <a:r>
              <a:rPr lang="fr-FR" sz="2400" dirty="0" err="1" smtClean="0"/>
              <a:t>Huge</a:t>
            </a:r>
            <a:r>
              <a:rPr lang="fr-FR" sz="2400" dirty="0" smtClean="0"/>
              <a:t> </a:t>
            </a:r>
            <a:r>
              <a:rPr lang="fr-FR" sz="2400" dirty="0"/>
              <a:t>concurrent transactions volume</a:t>
            </a:r>
          </a:p>
          <a:p>
            <a:pPr lvl="1"/>
            <a:r>
              <a:rPr lang="en-US" sz="2400" dirty="0" smtClean="0"/>
              <a:t>Expectations </a:t>
            </a:r>
            <a:r>
              <a:rPr lang="en-US" sz="2400" dirty="0"/>
              <a:t>of low-latency access to massive datasets</a:t>
            </a:r>
          </a:p>
          <a:p>
            <a:pPr lvl="1"/>
            <a:r>
              <a:rPr lang="en-US" sz="2400" dirty="0" smtClean="0"/>
              <a:t>Expectations </a:t>
            </a:r>
            <a:r>
              <a:rPr lang="en-US" sz="2400" dirty="0"/>
              <a:t>of nearly perfect service availability </a:t>
            </a:r>
            <a:r>
              <a:rPr lang="en-US" sz="2400" dirty="0" smtClean="0"/>
              <a:t>while operating </a:t>
            </a:r>
            <a:r>
              <a:rPr lang="en-US" sz="2400" dirty="0"/>
              <a:t>in an unreliable environment</a:t>
            </a:r>
          </a:p>
        </p:txBody>
      </p:sp>
    </p:spTree>
    <p:extLst>
      <p:ext uri="{BB962C8B-B14F-4D97-AF65-F5344CB8AC3E}">
        <p14:creationId xmlns="" xmlns:p14="http://schemas.microsoft.com/office/powerpoint/2010/main" val="25081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 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RDBMSs enforce global ACID properties thus </a:t>
            </a:r>
            <a:r>
              <a:rPr lang="en-US" dirty="0" smtClean="0"/>
              <a:t>allowing multiple </a:t>
            </a:r>
            <a:r>
              <a:rPr lang="en-US" dirty="0"/>
              <a:t>arbitrary operations in the context of a </a:t>
            </a:r>
            <a:r>
              <a:rPr lang="en-US" dirty="0" smtClean="0"/>
              <a:t>single transaction</a:t>
            </a:r>
            <a:r>
              <a:rPr lang="en-US" dirty="0"/>
              <a:t>.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 enforce only local BASE properties</a:t>
            </a:r>
          </a:p>
          <a:p>
            <a:pPr lvl="1"/>
            <a:r>
              <a:rPr lang="en-US" dirty="0" smtClean="0"/>
              <a:t>Basically Available (data is always perceived as available by the user)</a:t>
            </a:r>
          </a:p>
          <a:p>
            <a:pPr lvl="1"/>
            <a:r>
              <a:rPr lang="en-US" dirty="0" smtClean="0"/>
              <a:t>Soft State (data at some node could change without any explicit user intervention. This follows from eventual consistency)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/>
              <a:t>Consistent (NoSQL guarantees consistency only </a:t>
            </a:r>
            <a:r>
              <a:rPr lang="en-US" dirty="0" smtClean="0"/>
              <a:t>at some </a:t>
            </a:r>
            <a:r>
              <a:rPr lang="en-US" dirty="0"/>
              <a:t>undefined future time)</a:t>
            </a:r>
          </a:p>
        </p:txBody>
      </p:sp>
    </p:spTree>
    <p:extLst>
      <p:ext uri="{BB962C8B-B14F-4D97-AF65-F5344CB8AC3E}">
        <p14:creationId xmlns="" xmlns:p14="http://schemas.microsoft.com/office/powerpoint/2010/main" val="3937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Limitations of </a:t>
            </a:r>
            <a:r>
              <a:rPr lang="en-US" dirty="0" err="1" smtClean="0"/>
              <a:t>NoSQL</a:t>
            </a: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dirty="0" smtClean="0">
                <a:ea typeface="+mn-ea"/>
              </a:rPr>
              <a:t>No standardized schema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ZA" dirty="0" smtClean="0">
                <a:ea typeface="+mn-ea"/>
              </a:rPr>
              <a:t>No standard format of language for queries</a:t>
            </a:r>
          </a:p>
          <a:p>
            <a:pPr>
              <a:defRPr/>
            </a:pPr>
            <a:r>
              <a:rPr lang="en-ZA" dirty="0" smtClean="0"/>
              <a:t>Data is generally duplicated, potential for inconsistency </a:t>
            </a:r>
            <a:r>
              <a:rPr lang="en-ZA" dirty="0" smtClean="0">
                <a:ea typeface="+mn-ea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ZA" dirty="0" smtClean="0">
                <a:ea typeface="+mn-ea"/>
              </a:rPr>
              <a:t>Depend on the application layer to enforce data integrity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ZA" dirty="0" smtClean="0">
                <a:ea typeface="+mn-ea"/>
              </a:rPr>
              <a:t>No guarantee of support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Too many options, which one, or ones to pick</a:t>
            </a:r>
            <a:endParaRPr lang="en-ZA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 smtClean="0"/>
              <a:t>NewSQL</a:t>
            </a:r>
            <a:endParaRPr lang="en-IN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Properties of SQL and </a:t>
            </a:r>
            <a:r>
              <a:rPr lang="en-IN" dirty="0" err="1" smtClean="0"/>
              <a:t>NoSQL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ACID Properties</a:t>
            </a:r>
          </a:p>
          <a:p>
            <a:r>
              <a:rPr lang="en-IN" dirty="0" smtClean="0"/>
              <a:t>Schema oriented</a:t>
            </a:r>
          </a:p>
          <a:p>
            <a:r>
              <a:rPr lang="en-IN" dirty="0" smtClean="0"/>
              <a:t>Tables and rows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CAP Theorem</a:t>
            </a:r>
          </a:p>
          <a:p>
            <a:r>
              <a:rPr lang="en-IN" dirty="0" smtClean="0"/>
              <a:t>Schema less</a:t>
            </a:r>
          </a:p>
          <a:p>
            <a:r>
              <a:rPr lang="en-IN" dirty="0" smtClean="0"/>
              <a:t>Document, Columnar, Graph.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SQL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IN" dirty="0" err="1" smtClean="0"/>
              <a:t>NoSQL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52900"/>
            <a:ext cx="2524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114800"/>
            <a:ext cx="1600200" cy="220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scale out architecture is good?</a:t>
            </a:r>
            <a:endParaRPr lang="en-IN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C:\Users\Srinidhi\Desktop\index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1676400" cy="1676400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 rot="19354898">
            <a:off x="1050452" y="2787533"/>
            <a:ext cx="685800" cy="692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124200"/>
            <a:ext cx="990600" cy="990600"/>
          </a:xfrm>
          <a:prstGeom prst="rect">
            <a:avLst/>
          </a:prstGeom>
          <a:noFill/>
        </p:spPr>
      </p:pic>
      <p:pic>
        <p:nvPicPr>
          <p:cNvPr id="18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990600" cy="990600"/>
          </a:xfrm>
          <a:prstGeom prst="rect">
            <a:avLst/>
          </a:prstGeom>
          <a:noFill/>
        </p:spPr>
      </p:pic>
      <p:pic>
        <p:nvPicPr>
          <p:cNvPr id="24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990600" cy="990600"/>
          </a:xfrm>
          <a:prstGeom prst="rect">
            <a:avLst/>
          </a:prstGeom>
          <a:noFill/>
        </p:spPr>
      </p:pic>
      <p:pic>
        <p:nvPicPr>
          <p:cNvPr id="25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990600" cy="990600"/>
          </a:xfrm>
          <a:prstGeom prst="rect">
            <a:avLst/>
          </a:prstGeom>
          <a:noFill/>
        </p:spPr>
      </p:pic>
      <p:pic>
        <p:nvPicPr>
          <p:cNvPr id="26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990600" cy="990600"/>
          </a:xfrm>
          <a:prstGeom prst="rect">
            <a:avLst/>
          </a:prstGeom>
          <a:noFill/>
        </p:spPr>
      </p:pic>
      <p:pic>
        <p:nvPicPr>
          <p:cNvPr id="27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486400"/>
            <a:ext cx="990600" cy="990600"/>
          </a:xfrm>
          <a:prstGeom prst="rect">
            <a:avLst/>
          </a:prstGeom>
          <a:noFill/>
        </p:spPr>
      </p:pic>
      <p:pic>
        <p:nvPicPr>
          <p:cNvPr id="28" name="Picture 2" descr="C:\Users\Srinidhi\Desktop\sql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181600"/>
            <a:ext cx="990600" cy="990600"/>
          </a:xfrm>
          <a:prstGeom prst="rect">
            <a:avLst/>
          </a:prstGeom>
          <a:noFill/>
        </p:spPr>
      </p:pic>
      <p:sp>
        <p:nvSpPr>
          <p:cNvPr id="29" name="Down Arrow 28"/>
          <p:cNvSpPr/>
          <p:nvPr/>
        </p:nvSpPr>
        <p:spPr>
          <a:xfrm rot="12813989">
            <a:off x="972366" y="4627682"/>
            <a:ext cx="685800" cy="692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/>
          <p:cNvGrpSpPr/>
          <p:nvPr/>
        </p:nvGrpSpPr>
        <p:grpSpPr>
          <a:xfrm>
            <a:off x="2375463" y="2057400"/>
            <a:ext cx="2425137" cy="3048000"/>
            <a:chOff x="2375463" y="2057400"/>
            <a:chExt cx="2425137" cy="3048000"/>
          </a:xfrm>
        </p:grpSpPr>
        <p:sp>
          <p:nvSpPr>
            <p:cNvPr id="10" name="Down Arrow 9"/>
            <p:cNvSpPr/>
            <p:nvPr/>
          </p:nvSpPr>
          <p:spPr>
            <a:xfrm rot="1938977">
              <a:off x="2375463" y="2885202"/>
              <a:ext cx="6858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C:\Users\Srinidhi\Desktop\table_excel_row_document_teach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0" y="20574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30" name="Picture 4" descr="C:\Users\Srinidhi\Desktop\table_excel_row_document_teach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25146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31" name="Picture 4" descr="C:\Users\Srinidhi\Desktop\table_excel_row_document_teach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32004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32" name="Picture 4" descr="C:\Users\Srinidhi\Desktop\table_excel_row_document_teach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3733800"/>
              <a:ext cx="1371600" cy="1371600"/>
            </a:xfrm>
            <a:prstGeom prst="rect">
              <a:avLst/>
            </a:prstGeom>
            <a:noFill/>
          </p:spPr>
        </p:pic>
      </p:grpSp>
      <p:pic>
        <p:nvPicPr>
          <p:cNvPr id="1030" name="Picture 6" descr="C:\Users\Srinidhi\Desktop\inde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200650"/>
            <a:ext cx="2762250" cy="1657350"/>
          </a:xfrm>
          <a:prstGeom prst="rect">
            <a:avLst/>
          </a:prstGeom>
          <a:noFill/>
        </p:spPr>
      </p:pic>
      <p:pic>
        <p:nvPicPr>
          <p:cNvPr id="1031" name="Picture 7" descr="C:\Users\Srinidhi\Desktop\arrow-32-xx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124200"/>
            <a:ext cx="762000" cy="762000"/>
          </a:xfrm>
          <a:prstGeom prst="rect">
            <a:avLst/>
          </a:prstGeom>
          <a:noFill/>
        </p:spPr>
      </p:pic>
      <p:pic>
        <p:nvPicPr>
          <p:cNvPr id="33" name="Picture 2" descr="C:\Users\Srinidhi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52600"/>
            <a:ext cx="3200400" cy="3200400"/>
          </a:xfrm>
          <a:prstGeom prst="rect">
            <a:avLst/>
          </a:prstGeom>
          <a:noFill/>
        </p:spPr>
      </p:pic>
      <p:pic>
        <p:nvPicPr>
          <p:cNvPr id="1033" name="Picture 9" descr="C:\Users\Srinidhi\Desktop\money-clipart71-300x27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0" y="4114800"/>
            <a:ext cx="1256044" cy="1143000"/>
          </a:xfrm>
          <a:prstGeom prst="rect">
            <a:avLst/>
          </a:prstGeom>
          <a:noFill/>
        </p:spPr>
      </p:pic>
      <p:pic>
        <p:nvPicPr>
          <p:cNvPr id="39" name="Picture 9" descr="C:\Users\Srinidhi\Desktop\money-clipart71-300x27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0" y="5105400"/>
            <a:ext cx="1256044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81200" y="1676400"/>
            <a:ext cx="45720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scale out architecture is good?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C:\Users\Srinidhi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1219200" cy="1219200"/>
          </a:xfrm>
          <a:prstGeom prst="rect">
            <a:avLst/>
          </a:prstGeom>
          <a:noFill/>
        </p:spPr>
      </p:pic>
      <p:pic>
        <p:nvPicPr>
          <p:cNvPr id="5123" name="Picture 3" descr="C:\Users\Srinidh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1604962" cy="1604962"/>
          </a:xfrm>
          <a:prstGeom prst="rect">
            <a:avLst/>
          </a:prstGeom>
          <a:noFill/>
        </p:spPr>
      </p:pic>
      <p:pic>
        <p:nvPicPr>
          <p:cNvPr id="5124" name="Picture 4" descr="C:\Users\Srinidhi\Desktop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0476" y="3810001"/>
            <a:ext cx="1954924" cy="1600200"/>
          </a:xfrm>
          <a:prstGeom prst="rect">
            <a:avLst/>
          </a:prstGeom>
          <a:noFill/>
        </p:spPr>
      </p:pic>
      <p:pic>
        <p:nvPicPr>
          <p:cNvPr id="35" name="Picture 2" descr="C:\Users\Srinidhi\Desktop\inde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133600"/>
            <a:ext cx="1828800" cy="3581400"/>
          </a:xfrm>
          <a:prstGeom prst="rect">
            <a:avLst/>
          </a:prstGeom>
          <a:noFill/>
        </p:spPr>
      </p:pic>
      <p:pic>
        <p:nvPicPr>
          <p:cNvPr id="5125" name="Picture 5" descr="C:\Users\Srinidhi\Desktop\money-clip-art-9Tpbpoq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4343400"/>
            <a:ext cx="2315110" cy="1828800"/>
          </a:xfrm>
          <a:prstGeom prst="rect">
            <a:avLst/>
          </a:prstGeom>
          <a:noFill/>
        </p:spPr>
      </p:pic>
      <p:pic>
        <p:nvPicPr>
          <p:cNvPr id="36" name="Picture 5" descr="C:\Users\Srinidhi\Desktop\money-clip-art-9Tpbpoq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209800"/>
            <a:ext cx="231511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Content Placeholder 3" descr="nosq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862192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NewSQL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153400" cy="39624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451 Group’s Definition</a:t>
            </a:r>
            <a:endParaRPr lang="en-IN" dirty="0" smtClean="0"/>
          </a:p>
          <a:p>
            <a:pPr algn="just"/>
            <a:r>
              <a:rPr lang="en-IN" dirty="0" smtClean="0"/>
              <a:t>A DBMS that delivers the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scalability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flexibility</a:t>
            </a:r>
            <a:r>
              <a:rPr lang="en-IN" dirty="0" smtClean="0"/>
              <a:t> promised by </a:t>
            </a:r>
            <a:r>
              <a:rPr lang="en-IN" dirty="0" err="1" smtClean="0"/>
              <a:t>NoSQL</a:t>
            </a:r>
            <a:r>
              <a:rPr lang="en-IN" dirty="0" smtClean="0"/>
              <a:t> while retaining the support for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en-IN" dirty="0" smtClean="0"/>
              <a:t> queries and/or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ACID</a:t>
            </a:r>
            <a:r>
              <a:rPr lang="en-IN" dirty="0" smtClean="0"/>
              <a:t>, or to improve performance for appropriate workloads.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sz="1200" b="1" dirty="0" smtClean="0"/>
              <a:t>Matt </a:t>
            </a:r>
            <a:r>
              <a:rPr lang="en-IN" sz="1200" b="1" dirty="0" err="1" smtClean="0"/>
              <a:t>Aslett</a:t>
            </a:r>
            <a:r>
              <a:rPr lang="en-IN" sz="1200" b="1" dirty="0" smtClean="0"/>
              <a:t>–“How Will The Database Incumbents Respond To </a:t>
            </a:r>
            <a:r>
              <a:rPr lang="en-IN" sz="1200" b="1" dirty="0" err="1" smtClean="0"/>
              <a:t>NoSQLAnd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NewSQL</a:t>
            </a:r>
            <a:r>
              <a:rPr lang="en-IN" sz="1200" b="1" dirty="0" smtClean="0"/>
              <a:t>?”https://www.451research.com/report </a:t>
            </a:r>
            <a:r>
              <a:rPr lang="en-IN" sz="1200" b="1" dirty="0" err="1" smtClean="0"/>
              <a:t>short?entityId</a:t>
            </a:r>
            <a:r>
              <a:rPr lang="en-IN" sz="1200" b="1" dirty="0" smtClean="0"/>
              <a:t>=66963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19995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49819"/>
            <a:ext cx="1524000" cy="11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81400" y="1679317"/>
            <a:ext cx="2590800" cy="2225776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Geo-distributed OLTP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(production)</a:t>
            </a:r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1" y="4235293"/>
            <a:ext cx="2522621" cy="2241707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In-Memory 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Real-Time Analytics</a:t>
            </a:r>
          </a:p>
          <a:p>
            <a:pPr algn="ctr"/>
            <a:r>
              <a:rPr lang="en-US" sz="1400" dirty="0">
                <a:solidFill>
                  <a:srgbClr val="7F7F7F"/>
                </a:solidFill>
                <a:latin typeface="Helvetica"/>
                <a:cs typeface="Helvetica"/>
              </a:rPr>
              <a:t>(Add-on to production</a:t>
            </a:r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4136829"/>
            <a:ext cx="2590800" cy="2225776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In-memory OLTP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ETL for Analytics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(Add-on to production)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1" y="1679317"/>
            <a:ext cx="2522621" cy="2225776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Transactions (OLTP)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Real-Time Analytics 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High Availability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(production)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25400" dist="12700" dir="2700000" algn="tl">
                    <a:schemeClr val="bg1">
                      <a:alpha val="43000"/>
                    </a:schemeClr>
                  </a:outerShdw>
                </a:effectLst>
              </a:rPr>
              <a:t>NewSQL</a:t>
            </a:r>
            <a:r>
              <a:rPr lang="en-US" dirty="0" smtClean="0">
                <a:effectLst>
                  <a:outerShdw blurRad="25400" dist="12700" dir="2700000" algn="tl">
                    <a:schemeClr val="bg1">
                      <a:alpha val="43000"/>
                    </a:schemeClr>
                  </a:outerShdw>
                </a:effectLst>
              </a:rPr>
              <a:t>: Scale-out SQL</a:t>
            </a:r>
            <a:endParaRPr lang="en-US" dirty="0">
              <a:effectLst>
                <a:outerShdw blurRad="25400" dist="127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21086" b="21209"/>
          <a:stretch/>
        </p:blipFill>
        <p:spPr>
          <a:xfrm>
            <a:off x="533400" y="4034216"/>
            <a:ext cx="1122266" cy="512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2303" y="4183505"/>
            <a:ext cx="457200" cy="769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1" y="1797756"/>
            <a:ext cx="760259" cy="640644"/>
          </a:xfrm>
          <a:prstGeom prst="rect">
            <a:avLst/>
          </a:prstGeom>
        </p:spPr>
      </p:pic>
      <p:pic>
        <p:nvPicPr>
          <p:cNvPr id="15" name="Picture 14" descr="clustrix-logo.eps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6" y="1902313"/>
            <a:ext cx="1103451" cy="3074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0800" y="3016093"/>
            <a:ext cx="2590800" cy="2225776"/>
          </a:xfrm>
          <a:prstGeom prst="rect">
            <a:avLst/>
          </a:prstGeom>
          <a:solidFill>
            <a:schemeClr val="bg1"/>
          </a:solidFill>
          <a:ln>
            <a:solidFill>
              <a:srgbClr val="004F7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SAP</a:t>
            </a:r>
            <a:endParaRPr lang="en-US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1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SQL v/s NoSQL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676401"/>
          <a:ext cx="7162800" cy="480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00"/>
                <a:gridCol w="2387600"/>
                <a:gridCol w="2387600"/>
              </a:tblGrid>
              <a:tr h="3702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SQL</a:t>
                      </a:r>
                    </a:p>
                  </a:txBody>
                  <a:tcPr marL="34353" marR="34353" marT="22902" marB="229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NoSQL</a:t>
                      </a:r>
                    </a:p>
                  </a:txBody>
                  <a:tcPr marL="34353" marR="34353" marT="22902" marB="22902" anchor="ctr"/>
                </a:tc>
              </a:tr>
              <a:tr h="146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Stored in a relational model, with rows and columns.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main ones are: document, graph, key-value and columnar. 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912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Schemas and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Each record conforms to fixed schema.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</a:rPr>
                        <a:t>Schemas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</a:rPr>
                        <a:t> are dynamic.</a:t>
                      </a:r>
                      <a:endParaRPr lang="en-US" sz="18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913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Scaling is vertical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Scaling is horizontal, meaning across servers. </a:t>
                      </a:r>
                    </a:p>
                  </a:txBody>
                  <a:tcPr/>
                </a:tc>
              </a:tr>
              <a:tr h="1142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ACID Compliancy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vast majority of relational databases are ACID compliant.</a:t>
                      </a:r>
                    </a:p>
                  </a:txBody>
                  <a:tcPr marL="34353" marR="34353" marT="22902" marB="229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Sacrifice </a:t>
                      </a:r>
                      <a:r>
                        <a:rPr lang="en-US" sz="1800" dirty="0"/>
                        <a:t>ACID compliancy for performance and scalability</a:t>
                      </a:r>
                    </a:p>
                  </a:txBody>
                  <a:tcPr marL="34353" marR="34353" marT="22902" marB="22902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12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457200" y="685799"/>
          <a:ext cx="8382000" cy="5963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25333"/>
                <a:gridCol w="1164167"/>
                <a:gridCol w="1629833"/>
                <a:gridCol w="1862667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Characteristic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 RDBMS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NoSQL</a:t>
                      </a:r>
                      <a:endParaRPr lang="en-US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NewSQL</a:t>
                      </a:r>
                      <a:endParaRPr lang="en-US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22601" marR="22601" marT="30134" marB="30134"/>
                </a:tc>
              </a:tr>
              <a:tr h="64529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ACID compliance (Data, Transaction integrity)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</a:tr>
              <a:tr h="36199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OLAP/OLTP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 No 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</a:tr>
              <a:tr h="459529">
                <a:tc>
                  <a:txBody>
                    <a:bodyPr/>
                    <a:lstStyle/>
                    <a:p>
                      <a:pPr algn="l"/>
                      <a:r>
                        <a:rPr lang="nb-NO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Data analysis (aggregate, transform, etc.)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 No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Schema rigidity (Strict mapping of model)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 No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Maybe</a:t>
                      </a:r>
                    </a:p>
                  </a:txBody>
                  <a:tcPr marL="22601" marR="22601" marT="30134" marB="30134"/>
                </a:tc>
              </a:tr>
              <a:tr h="36199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Data format flexibility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 Maybe</a:t>
                      </a:r>
                    </a:p>
                  </a:txBody>
                  <a:tcPr marL="22601" marR="22601" marT="30134" marB="30134"/>
                </a:tc>
              </a:tr>
              <a:tr h="36199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Distributed computing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</a:tr>
              <a:tr h="49521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Scale up (vertical)/Scale out (horizontal)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 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 Yes</a:t>
                      </a:r>
                    </a:p>
                  </a:txBody>
                  <a:tcPr marL="22601" marR="22601" marT="30134" marB="30134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Performance with growing data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Fast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Fast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Very Fast</a:t>
                      </a:r>
                    </a:p>
                  </a:txBody>
                  <a:tcPr marL="22601" marR="22601" marT="30134" marB="30134"/>
                </a:tc>
              </a:tr>
              <a:tr h="36199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Performance overhead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Huge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Moderate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Minimal</a:t>
                      </a:r>
                    </a:p>
                  </a:txBody>
                  <a:tcPr marL="22601" marR="22601" marT="30134" marB="30134"/>
                </a:tc>
              </a:tr>
              <a:tr h="476209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 Popularity/community Support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Huge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 Growing</a:t>
                      </a:r>
                    </a:p>
                  </a:txBody>
                  <a:tcPr marL="22601" marR="22601" marT="30134" marB="301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 Slowly growing</a:t>
                      </a:r>
                    </a:p>
                  </a:txBody>
                  <a:tcPr marL="22601" marR="22601" marT="30134" marB="30134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-76200"/>
            <a:ext cx="81534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SQL v/s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v/s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NewSQL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8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/>
              <a:t>SQL</a:t>
            </a:r>
            <a:endParaRPr lang="en-IN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Yanone Kaffeesatz Bold" charset="0"/>
              </a:rPr>
              <a:t>Early</a:t>
            </a:r>
          </a:p>
          <a:p>
            <a:pPr lvl="1"/>
            <a:r>
              <a:rPr lang="en-US" dirty="0" smtClean="0"/>
              <a:t>Fixed schema</a:t>
            </a:r>
          </a:p>
          <a:p>
            <a:pPr lvl="1"/>
            <a:r>
              <a:rPr lang="en-US" dirty="0" smtClean="0"/>
              <a:t>Data is normalized</a:t>
            </a:r>
          </a:p>
          <a:p>
            <a:pPr lvl="1"/>
            <a:r>
              <a:rPr lang="en-US" dirty="0" smtClean="0"/>
              <a:t>Expensive storage</a:t>
            </a:r>
          </a:p>
          <a:p>
            <a:pPr lvl="1"/>
            <a:r>
              <a:rPr lang="en-US" dirty="0" smtClean="0"/>
              <a:t>Client/Server model</a:t>
            </a:r>
          </a:p>
          <a:p>
            <a:pPr lvl="1"/>
            <a:r>
              <a:rPr lang="en-US" dirty="0" smtClean="0"/>
              <a:t>SQL becomes a standard</a:t>
            </a:r>
          </a:p>
          <a:p>
            <a:pPr lvl="1">
              <a:buNone/>
            </a:pPr>
            <a:endParaRPr lang="en-US" dirty="0" smtClean="0"/>
          </a:p>
          <a:p>
            <a:pPr algn="just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en-US" i="1" dirty="0" smtClean="0"/>
              <a:t> is a standard Interactive and </a:t>
            </a:r>
          </a:p>
          <a:p>
            <a:pPr algn="just">
              <a:buNone/>
            </a:pPr>
            <a:r>
              <a:rPr lang="en-US" i="1" dirty="0" smtClean="0"/>
              <a:t>	Programming language for getting information from and updating a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It is a relational model and obeys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ACID</a:t>
            </a:r>
            <a:r>
              <a:rPr lang="en-US" dirty="0" smtClean="0"/>
              <a:t> properties.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Srinidhi\Desktop\14334198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"/>
            <a:ext cx="2438400" cy="1720344"/>
          </a:xfrm>
          <a:prstGeom prst="rect">
            <a:avLst/>
          </a:prstGeom>
          <a:noFill/>
        </p:spPr>
      </p:pic>
      <p:pic>
        <p:nvPicPr>
          <p:cNvPr id="1027" name="Picture 3" descr="C:\Users\Srinidhi\Desktop\mysql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203373" cy="1143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19800" y="1066800"/>
            <a:ext cx="2895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Vendors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Srinidhi\Desktop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200400"/>
            <a:ext cx="1768741" cy="14478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276600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1828800"/>
            <a:ext cx="1371600" cy="12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its ACID Properties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Banking Transaction</a:t>
            </a:r>
          </a:p>
          <a:p>
            <a:endParaRPr lang="en-US" dirty="0"/>
          </a:p>
        </p:txBody>
      </p:sp>
      <p:pic>
        <p:nvPicPr>
          <p:cNvPr id="2050" name="Picture 2" descr="C:\Users\Srinidhi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143000" cy="1355518"/>
          </a:xfrm>
          <a:prstGeom prst="rect">
            <a:avLst/>
          </a:prstGeom>
          <a:noFill/>
        </p:spPr>
      </p:pic>
      <p:pic>
        <p:nvPicPr>
          <p:cNvPr id="2051" name="Picture 3" descr="C:\Users\Srinidh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362201"/>
            <a:ext cx="1295400" cy="151765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41910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Transfer Money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038600"/>
            <a:ext cx="3200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(Ram)</a:t>
            </a:r>
          </a:p>
          <a:p>
            <a:r>
              <a:rPr lang="en-US" b="1" dirty="0" err="1" smtClean="0"/>
              <a:t>OldBalance</a:t>
            </a:r>
            <a:r>
              <a:rPr lang="en-US" b="1" dirty="0" smtClean="0"/>
              <a:t>=</a:t>
            </a:r>
            <a:r>
              <a:rPr lang="en-US" b="1" dirty="0" err="1" smtClean="0"/>
              <a:t>Ram.Balance</a:t>
            </a:r>
            <a:endParaRPr lang="en-US" b="1" dirty="0" smtClean="0"/>
          </a:p>
          <a:p>
            <a:r>
              <a:rPr lang="en-US" b="1" dirty="0" err="1" smtClean="0"/>
              <a:t>NewBalance</a:t>
            </a:r>
            <a:r>
              <a:rPr lang="en-US" b="1" dirty="0" smtClean="0"/>
              <a:t>=OldBalance-1000</a:t>
            </a:r>
          </a:p>
          <a:p>
            <a:r>
              <a:rPr lang="en-US" b="1" dirty="0" err="1" smtClean="0"/>
              <a:t>Ram.Balance</a:t>
            </a:r>
            <a:r>
              <a:rPr lang="en-US" b="1" dirty="0" smtClean="0"/>
              <a:t>=</a:t>
            </a:r>
            <a:r>
              <a:rPr lang="en-US" b="1" dirty="0" err="1" smtClean="0"/>
              <a:t>NewBalance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038601"/>
            <a:ext cx="327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(Ahmed)</a:t>
            </a:r>
          </a:p>
          <a:p>
            <a:r>
              <a:rPr lang="en-US" b="1" dirty="0" err="1" smtClean="0"/>
              <a:t>OldBalance</a:t>
            </a:r>
            <a:r>
              <a:rPr lang="en-US" b="1" dirty="0" smtClean="0"/>
              <a:t>=</a:t>
            </a:r>
            <a:r>
              <a:rPr lang="en-US" b="1" dirty="0" err="1" smtClean="0"/>
              <a:t>Ahmed.Balance</a:t>
            </a:r>
            <a:endParaRPr lang="en-US" b="1" dirty="0" smtClean="0"/>
          </a:p>
          <a:p>
            <a:r>
              <a:rPr lang="en-US" b="1" dirty="0" err="1" smtClean="0"/>
              <a:t>NewBalance</a:t>
            </a:r>
            <a:r>
              <a:rPr lang="en-US" b="1" dirty="0" smtClean="0"/>
              <a:t>=OldBalance+1000</a:t>
            </a:r>
          </a:p>
          <a:p>
            <a:r>
              <a:rPr lang="en-US" b="1" dirty="0" err="1" smtClean="0"/>
              <a:t>Ahmed.Balance</a:t>
            </a:r>
            <a:r>
              <a:rPr lang="en-US" b="1" dirty="0" smtClean="0"/>
              <a:t>=</a:t>
            </a:r>
            <a:r>
              <a:rPr lang="en-US" b="1" dirty="0" err="1" smtClean="0"/>
              <a:t>NewBalance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3810000"/>
            <a:ext cx="1846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ATOMICITY</a:t>
            </a:r>
          </a:p>
          <a:p>
            <a:pPr algn="ctr"/>
            <a:r>
              <a:rPr lang="en-IN" sz="2800" b="1" dirty="0" smtClean="0"/>
              <a:t>All or nothing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its ACID Properties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Banking Transaction</a:t>
            </a:r>
          </a:p>
          <a:p>
            <a:endParaRPr lang="en-US" dirty="0"/>
          </a:p>
        </p:txBody>
      </p:sp>
      <p:pic>
        <p:nvPicPr>
          <p:cNvPr id="2050" name="Picture 2" descr="C:\Users\Srinidhi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143000" cy="1355518"/>
          </a:xfrm>
          <a:prstGeom prst="rect">
            <a:avLst/>
          </a:prstGeom>
          <a:noFill/>
        </p:spPr>
      </p:pic>
      <p:pic>
        <p:nvPicPr>
          <p:cNvPr id="2051" name="Picture 3" descr="C:\Users\Srinidh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362201"/>
            <a:ext cx="1295400" cy="151765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41910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Transfer Money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038601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(Ram)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Ram.Bal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=OldBal-1000</a:t>
            </a:r>
          </a:p>
          <a:p>
            <a:r>
              <a:rPr lang="en-US" b="1" dirty="0" err="1" smtClean="0"/>
              <a:t>Ram.Bal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03860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(Ahmed)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Ahmed.Bal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=OldBal+1000</a:t>
            </a:r>
          </a:p>
          <a:p>
            <a:r>
              <a:rPr lang="en-US" b="1" dirty="0" err="1" smtClean="0"/>
              <a:t>Ahmed.Bal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429001"/>
            <a:ext cx="2438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CONSISTENCY</a:t>
            </a:r>
          </a:p>
          <a:p>
            <a:pPr algn="ctr"/>
            <a:r>
              <a:rPr lang="en-IN" sz="2000" b="1" dirty="0" smtClean="0"/>
              <a:t>Transaction must leave database in consistent state even if it succeed or rollback.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its ACID Properties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Banking Transaction</a:t>
            </a:r>
          </a:p>
          <a:p>
            <a:endParaRPr lang="en-US" dirty="0"/>
          </a:p>
        </p:txBody>
      </p:sp>
      <p:pic>
        <p:nvPicPr>
          <p:cNvPr id="2050" name="Picture 2" descr="C:\Users\Srinidhi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143000" cy="1355518"/>
          </a:xfrm>
          <a:prstGeom prst="rect">
            <a:avLst/>
          </a:prstGeom>
          <a:noFill/>
        </p:spPr>
      </p:pic>
      <p:pic>
        <p:nvPicPr>
          <p:cNvPr id="2051" name="Picture 3" descr="C:\Users\Srinidh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362201"/>
            <a:ext cx="1295400" cy="151765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41910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Transfer Money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429001"/>
            <a:ext cx="243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ISOLATION</a:t>
            </a:r>
          </a:p>
          <a:p>
            <a:pPr algn="ctr"/>
            <a:r>
              <a:rPr lang="en-IN" sz="2000" b="1" dirty="0" smtClean="0"/>
              <a:t>Two database transactions happening at same time should not affect each other and has consistent view of database. 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038601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(Ram)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Ram.Bal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=OldBal-1000</a:t>
            </a:r>
          </a:p>
          <a:p>
            <a:r>
              <a:rPr lang="en-US" b="1" dirty="0" err="1" smtClean="0"/>
              <a:t>Ram.Bal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03860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(Ahmed)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Ahmed.Bal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=OldBal+1000</a:t>
            </a:r>
          </a:p>
          <a:p>
            <a:r>
              <a:rPr lang="en-US" b="1" dirty="0" err="1" smtClean="0"/>
              <a:t>Ahmed.Bal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its ACID Properties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Banking Transaction</a:t>
            </a:r>
          </a:p>
          <a:p>
            <a:endParaRPr lang="en-US" dirty="0"/>
          </a:p>
        </p:txBody>
      </p:sp>
      <p:pic>
        <p:nvPicPr>
          <p:cNvPr id="2050" name="Picture 2" descr="C:\Users\Srinidhi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143000" cy="1355518"/>
          </a:xfrm>
          <a:prstGeom prst="rect">
            <a:avLst/>
          </a:prstGeom>
          <a:noFill/>
        </p:spPr>
      </p:pic>
      <p:pic>
        <p:nvPicPr>
          <p:cNvPr id="2051" name="Picture 3" descr="C:\Users\Srinidh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362201"/>
            <a:ext cx="1295400" cy="151765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41910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Transfer Money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429001"/>
            <a:ext cx="2438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DURABILITY</a:t>
            </a:r>
          </a:p>
          <a:p>
            <a:pPr algn="ctr"/>
            <a:r>
              <a:rPr lang="en-IN" b="1" dirty="0" smtClean="0"/>
              <a:t>Data has to be persisted successfully in database once transaction completed successfully and it has to be saved from power outage or other threats.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038601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(Ram)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Ram.Bal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=OldBal-1000</a:t>
            </a:r>
          </a:p>
          <a:p>
            <a:r>
              <a:rPr lang="en-US" b="1" dirty="0" err="1" smtClean="0"/>
              <a:t>Ram.Bal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03860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Account of (Ahmed)</a:t>
            </a:r>
          </a:p>
          <a:p>
            <a:r>
              <a:rPr lang="en-US" b="1" dirty="0" err="1" smtClean="0"/>
              <a:t>OldBal</a:t>
            </a:r>
            <a:r>
              <a:rPr lang="en-US" b="1" dirty="0" smtClean="0"/>
              <a:t>=</a:t>
            </a:r>
            <a:r>
              <a:rPr lang="en-US" b="1" dirty="0" err="1" smtClean="0"/>
              <a:t>Ahmed.Bal</a:t>
            </a:r>
            <a:endParaRPr lang="en-US" b="1" dirty="0" smtClean="0"/>
          </a:p>
          <a:p>
            <a:r>
              <a:rPr lang="en-US" b="1" dirty="0" err="1" smtClean="0"/>
              <a:t>NewBal</a:t>
            </a:r>
            <a:r>
              <a:rPr lang="en-US" b="1" dirty="0" smtClean="0"/>
              <a:t>=OldBal+1000</a:t>
            </a:r>
          </a:p>
          <a:p>
            <a:r>
              <a:rPr lang="en-US" b="1" dirty="0" err="1" smtClean="0"/>
              <a:t>Ahmed.Bal</a:t>
            </a:r>
            <a:r>
              <a:rPr lang="en-US" b="1" dirty="0" smtClean="0"/>
              <a:t>=</a:t>
            </a:r>
            <a:r>
              <a:rPr lang="en-US" b="1" dirty="0" err="1" smtClean="0"/>
              <a:t>NewBal</a:t>
            </a:r>
            <a:endParaRPr lang="en-US" b="1" dirty="0" smtClean="0"/>
          </a:p>
          <a:p>
            <a:r>
              <a:rPr lang="en-US" b="1" dirty="0" smtClean="0"/>
              <a:t>Close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 smtClean="0"/>
              <a:t>NoSQL</a:t>
            </a:r>
            <a:endParaRPr lang="en-IN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675</Words>
  <Application>Microsoft Office PowerPoint</Application>
  <PresentationFormat>On-screen Show (4:3)</PresentationFormat>
  <Paragraphs>234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SQL v/s NoSQL v/s NewSQL</vt:lpstr>
      <vt:lpstr>Introduction</vt:lpstr>
      <vt:lpstr>SQL</vt:lpstr>
      <vt:lpstr>Slide 4</vt:lpstr>
      <vt:lpstr>SQL and its ACID Properties </vt:lpstr>
      <vt:lpstr>SQL and its ACID Properties </vt:lpstr>
      <vt:lpstr>SQL and its ACID Properties </vt:lpstr>
      <vt:lpstr>SQL and its ACID Properties </vt:lpstr>
      <vt:lpstr>NoSQL</vt:lpstr>
      <vt:lpstr>Slide 10</vt:lpstr>
      <vt:lpstr>Slide 11</vt:lpstr>
      <vt:lpstr>Types of NoSQL</vt:lpstr>
      <vt:lpstr>Why NoSQL? </vt:lpstr>
      <vt:lpstr>RDBMS vs NoSQL</vt:lpstr>
      <vt:lpstr>Limitations of NoSQL</vt:lpstr>
      <vt:lpstr>NewSQL</vt:lpstr>
      <vt:lpstr>Properties of SQL and NoSQL</vt:lpstr>
      <vt:lpstr>Why scale out architecture is good?</vt:lpstr>
      <vt:lpstr>Why scale out architecture is good?</vt:lpstr>
      <vt:lpstr>What is NewSQL?</vt:lpstr>
      <vt:lpstr>NewSQL: Scale-out SQL</vt:lpstr>
      <vt:lpstr>SQL v/s NoSQL</vt:lpstr>
      <vt:lpstr>SQL v/s NoSQL v/s NewSQL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 vs NewSQL</dc:title>
  <dc:creator>burkpalli</dc:creator>
  <cp:lastModifiedBy>admin</cp:lastModifiedBy>
  <cp:revision>112</cp:revision>
  <dcterms:created xsi:type="dcterms:W3CDTF">2006-08-16T00:00:00Z</dcterms:created>
  <dcterms:modified xsi:type="dcterms:W3CDTF">2017-08-30T14:45:49Z</dcterms:modified>
</cp:coreProperties>
</file>