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C939-EC67-4E08-801C-37254DF4D17B}" type="datetimeFigureOut">
              <a:rPr lang="en-IN" smtClean="0"/>
              <a:pPr/>
              <a:t>09-10-2020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A1BB-3F6C-4EA7-9862-97417129460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C939-EC67-4E08-801C-37254DF4D17B}" type="datetimeFigureOut">
              <a:rPr lang="en-IN" smtClean="0"/>
              <a:pPr/>
              <a:t>09-10-2020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A1BB-3F6C-4EA7-9862-97417129460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C939-EC67-4E08-801C-37254DF4D17B}" type="datetimeFigureOut">
              <a:rPr lang="en-IN" smtClean="0"/>
              <a:pPr/>
              <a:t>09-10-2020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A1BB-3F6C-4EA7-9862-97417129460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C939-EC67-4E08-801C-37254DF4D17B}" type="datetimeFigureOut">
              <a:rPr lang="en-IN" smtClean="0"/>
              <a:pPr/>
              <a:t>09-10-2020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A1BB-3F6C-4EA7-9862-97417129460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C939-EC67-4E08-801C-37254DF4D17B}" type="datetimeFigureOut">
              <a:rPr lang="en-IN" smtClean="0"/>
              <a:pPr/>
              <a:t>09-10-2020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A1BB-3F6C-4EA7-9862-97417129460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C939-EC67-4E08-801C-37254DF4D17B}" type="datetimeFigureOut">
              <a:rPr lang="en-IN" smtClean="0"/>
              <a:pPr/>
              <a:t>09-10-2020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A1BB-3F6C-4EA7-9862-97417129460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C939-EC67-4E08-801C-37254DF4D17B}" type="datetimeFigureOut">
              <a:rPr lang="en-IN" smtClean="0"/>
              <a:pPr/>
              <a:t>09-10-2020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A1BB-3F6C-4EA7-9862-97417129460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C939-EC67-4E08-801C-37254DF4D17B}" type="datetimeFigureOut">
              <a:rPr lang="en-IN" smtClean="0"/>
              <a:pPr/>
              <a:t>09-10-2020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A1BB-3F6C-4EA7-9862-97417129460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C939-EC67-4E08-801C-37254DF4D17B}" type="datetimeFigureOut">
              <a:rPr lang="en-IN" smtClean="0"/>
              <a:pPr/>
              <a:t>09-10-2020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A1BB-3F6C-4EA7-9862-97417129460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C939-EC67-4E08-801C-37254DF4D17B}" type="datetimeFigureOut">
              <a:rPr lang="en-IN" smtClean="0"/>
              <a:pPr/>
              <a:t>09-10-2020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A1BB-3F6C-4EA7-9862-97417129460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C939-EC67-4E08-801C-37254DF4D17B}" type="datetimeFigureOut">
              <a:rPr lang="en-IN" smtClean="0"/>
              <a:pPr/>
              <a:t>09-10-2020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A1BB-3F6C-4EA7-9862-97417129460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BC939-EC67-4E08-801C-37254DF4D17B}" type="datetimeFigureOut">
              <a:rPr lang="en-IN" smtClean="0"/>
              <a:pPr/>
              <a:t>09-10-2020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3A1BB-3F6C-4EA7-9862-97417129460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520" y="612845"/>
            <a:ext cx="770485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Cassandra Architecture &amp; Replication Factor Strategy</a:t>
            </a:r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Cassandra is designed to handle big data. Cassandra’s main feature is to store data on multiple nodes with no single point of failure.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The reason for this kind of Cassandra’s architecture was that the hardware failure can occur at any time. 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Any node can be down. In case of failure data stored in another node can be used. Hence, Cassandra is designed with its distributed architecture.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Cassandra stores data on different nodes with a peer to peer distributed fashion architecture.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All the nodes exchange information with each other using Gossip protocol. 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Gossip is a protocol in Cassandra by which nodes can communicate with each other.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255183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https://www.guru99.com/cassandra-architecture.html#:~:text=There%20are%20two%20kinds%20of%20replication%20strategies%20in%20Cassandra.&amp;text=SimpleStrategy%20is%20used%20when%20you,direction%20in%20the%20Node%20ring.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476672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Components of Cassandra</a:t>
            </a:r>
          </a:p>
          <a:p>
            <a:r>
              <a:rPr lang="en-IN" dirty="0"/>
              <a:t>There are following components in the Cassandra;</a:t>
            </a:r>
          </a:p>
        </p:txBody>
      </p:sp>
      <p:pic>
        <p:nvPicPr>
          <p:cNvPr id="4098" name="Picture 2" descr="Cassandra Architecture &amp; Replication Factor Strategy Tutori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628800"/>
            <a:ext cx="5210175" cy="29813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92696"/>
            <a:ext cx="860444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b="1" dirty="0" err="1" smtClean="0"/>
              <a:t>Node</a:t>
            </a:r>
            <a:r>
              <a:rPr lang="en-IN" sz="2000" dirty="0" err="1" smtClean="0"/>
              <a:t>Node</a:t>
            </a:r>
            <a:r>
              <a:rPr lang="en-IN" sz="2000" dirty="0" smtClean="0"/>
              <a:t> is the place where data is stored. It is the basic component of Cassandra</a:t>
            </a:r>
            <a:r>
              <a:rPr lang="en-IN" sz="2000" dirty="0" smtClean="0"/>
              <a:t>.</a:t>
            </a:r>
          </a:p>
          <a:p>
            <a:pPr algn="just"/>
            <a:endParaRPr lang="en-IN" sz="2000" dirty="0" smtClean="0"/>
          </a:p>
          <a:p>
            <a:pPr algn="just"/>
            <a:r>
              <a:rPr lang="en-IN" sz="2000" b="1" dirty="0" smtClean="0"/>
              <a:t>Data </a:t>
            </a:r>
            <a:r>
              <a:rPr lang="en-IN" sz="2000" b="1" dirty="0" err="1" smtClean="0"/>
              <a:t>Center</a:t>
            </a:r>
            <a:r>
              <a:rPr lang="en-IN" sz="2000" dirty="0" err="1" smtClean="0"/>
              <a:t>A</a:t>
            </a:r>
            <a:r>
              <a:rPr lang="en-IN" sz="2000" dirty="0" smtClean="0"/>
              <a:t> collection of nodes are called data </a:t>
            </a:r>
            <a:r>
              <a:rPr lang="en-IN" sz="2000" dirty="0" err="1" smtClean="0"/>
              <a:t>center</a:t>
            </a:r>
            <a:r>
              <a:rPr lang="en-IN" sz="2000" dirty="0" smtClean="0"/>
              <a:t>. Many nodes are categorized as a data </a:t>
            </a:r>
            <a:r>
              <a:rPr lang="en-IN" sz="2000" dirty="0" err="1" smtClean="0"/>
              <a:t>center</a:t>
            </a:r>
            <a:r>
              <a:rPr lang="en-IN" sz="2000" dirty="0" smtClean="0"/>
              <a:t>.</a:t>
            </a:r>
          </a:p>
          <a:p>
            <a:pPr algn="just"/>
            <a:endParaRPr lang="en-IN" sz="2000" dirty="0" smtClean="0"/>
          </a:p>
          <a:p>
            <a:pPr algn="just"/>
            <a:r>
              <a:rPr lang="en-IN" sz="2000" b="1" dirty="0" err="1" smtClean="0"/>
              <a:t>Cluster</a:t>
            </a:r>
            <a:r>
              <a:rPr lang="en-IN" sz="2000" dirty="0" err="1" smtClean="0"/>
              <a:t>The</a:t>
            </a:r>
            <a:r>
              <a:rPr lang="en-IN" sz="2000" dirty="0" smtClean="0"/>
              <a:t> cluster is the collection of many data </a:t>
            </a:r>
            <a:r>
              <a:rPr lang="en-IN" sz="2000" dirty="0" err="1" smtClean="0"/>
              <a:t>centers</a:t>
            </a:r>
            <a:r>
              <a:rPr lang="en-IN" sz="2000" dirty="0" smtClean="0"/>
              <a:t>.</a:t>
            </a:r>
          </a:p>
          <a:p>
            <a:pPr algn="just"/>
            <a:endParaRPr lang="en-IN" sz="2000" dirty="0" smtClean="0"/>
          </a:p>
          <a:p>
            <a:pPr algn="just"/>
            <a:r>
              <a:rPr lang="en-IN" sz="2000" b="1" dirty="0" smtClean="0"/>
              <a:t>Commit </a:t>
            </a:r>
            <a:r>
              <a:rPr lang="en-IN" sz="2000" b="1" dirty="0" err="1" smtClean="0"/>
              <a:t>Log</a:t>
            </a:r>
            <a:r>
              <a:rPr lang="en-IN" sz="2000" dirty="0" err="1" smtClean="0"/>
              <a:t>Every</a:t>
            </a:r>
            <a:r>
              <a:rPr lang="en-IN" sz="2000" dirty="0" smtClean="0"/>
              <a:t> write operation is written to Commit Log. Commit log is used for crash recovery</a:t>
            </a:r>
            <a:r>
              <a:rPr lang="en-IN" sz="2000" dirty="0" smtClean="0"/>
              <a:t>.</a:t>
            </a:r>
          </a:p>
          <a:p>
            <a:pPr algn="just"/>
            <a:endParaRPr lang="en-IN" sz="2000" dirty="0" smtClean="0"/>
          </a:p>
          <a:p>
            <a:pPr algn="just"/>
            <a:r>
              <a:rPr lang="en-IN" sz="2000" b="1" dirty="0" err="1" smtClean="0"/>
              <a:t>Mem-table</a:t>
            </a:r>
            <a:r>
              <a:rPr lang="en-IN" sz="2000" dirty="0" err="1" smtClean="0"/>
              <a:t>After</a:t>
            </a:r>
            <a:r>
              <a:rPr lang="en-IN" sz="2000" dirty="0" smtClean="0"/>
              <a:t> data written in Commit log, data is written in </a:t>
            </a:r>
            <a:r>
              <a:rPr lang="en-IN" sz="2000" dirty="0" err="1" smtClean="0"/>
              <a:t>Mem</a:t>
            </a:r>
            <a:r>
              <a:rPr lang="en-IN" sz="2000" dirty="0" smtClean="0"/>
              <a:t>-table. Data is written in </a:t>
            </a:r>
            <a:r>
              <a:rPr lang="en-IN" sz="2000" dirty="0" err="1" smtClean="0"/>
              <a:t>Mem</a:t>
            </a:r>
            <a:r>
              <a:rPr lang="en-IN" sz="2000" dirty="0" smtClean="0"/>
              <a:t>-table temporarily</a:t>
            </a:r>
            <a:r>
              <a:rPr lang="en-IN" sz="2000" dirty="0" smtClean="0"/>
              <a:t>.</a:t>
            </a:r>
          </a:p>
          <a:p>
            <a:pPr algn="just"/>
            <a:endParaRPr lang="en-IN" sz="2000" dirty="0" smtClean="0"/>
          </a:p>
          <a:p>
            <a:pPr algn="just"/>
            <a:r>
              <a:rPr lang="en-IN" sz="2000" b="1" dirty="0" err="1" smtClean="0"/>
              <a:t>SSTable</a:t>
            </a:r>
            <a:r>
              <a:rPr lang="en-IN" sz="2000" dirty="0" err="1" smtClean="0"/>
              <a:t>When</a:t>
            </a:r>
            <a:r>
              <a:rPr lang="en-IN" sz="2000" dirty="0" smtClean="0"/>
              <a:t> </a:t>
            </a:r>
            <a:r>
              <a:rPr lang="en-IN" sz="2000" dirty="0" err="1" smtClean="0"/>
              <a:t>Mem</a:t>
            </a:r>
            <a:r>
              <a:rPr lang="en-IN" sz="2000" dirty="0" smtClean="0"/>
              <a:t>-table reaches a certain threshold, data is flushed to an </a:t>
            </a:r>
            <a:r>
              <a:rPr lang="en-IN" sz="2000" dirty="0" err="1" smtClean="0"/>
              <a:t>SSTable</a:t>
            </a:r>
            <a:r>
              <a:rPr lang="en-IN" sz="2000" dirty="0" smtClean="0"/>
              <a:t> disk file.</a:t>
            </a:r>
            <a:endParaRPr lang="en-I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474345"/>
            <a:ext cx="849694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Data </a:t>
            </a:r>
            <a:r>
              <a:rPr lang="en-IN" b="1" dirty="0" smtClean="0"/>
              <a:t>Replication</a:t>
            </a:r>
          </a:p>
          <a:p>
            <a:endParaRPr lang="en-IN" b="1" dirty="0" smtClean="0"/>
          </a:p>
          <a:p>
            <a:pPr algn="just">
              <a:buFont typeface="Arial" pitchFamily="34" charset="0"/>
              <a:buChar char="•"/>
            </a:pPr>
            <a:r>
              <a:rPr lang="en-IN" dirty="0" smtClean="0"/>
              <a:t>As hardware problem can occur or link can be down at any time during data process, a solution is required to provide a backup when the problem has occurred. </a:t>
            </a:r>
            <a:endParaRPr lang="en-IN" dirty="0" smtClean="0"/>
          </a:p>
          <a:p>
            <a:pPr algn="just">
              <a:buFont typeface="Arial" pitchFamily="34" charset="0"/>
              <a:buChar char="•"/>
            </a:pPr>
            <a:endParaRPr lang="en-IN" dirty="0" smtClean="0"/>
          </a:p>
          <a:p>
            <a:pPr algn="just">
              <a:buFont typeface="Arial" pitchFamily="34" charset="0"/>
              <a:buChar char="•"/>
            </a:pPr>
            <a:r>
              <a:rPr lang="en-IN" dirty="0" smtClean="0"/>
              <a:t>So </a:t>
            </a:r>
            <a:r>
              <a:rPr lang="en-IN" dirty="0" smtClean="0"/>
              <a:t>data is replicated for assuring no single point of failure</a:t>
            </a:r>
            <a:r>
              <a:rPr lang="en-IN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endParaRPr lang="en-IN" dirty="0" smtClean="0"/>
          </a:p>
          <a:p>
            <a:pPr algn="just">
              <a:buFont typeface="Arial" pitchFamily="34" charset="0"/>
              <a:buChar char="•"/>
            </a:pPr>
            <a:r>
              <a:rPr lang="en-IN" dirty="0" smtClean="0"/>
              <a:t>Cassandra places replicas of data on different nodes based on these two factors.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 smtClean="0"/>
              <a:t>Where to place next replica is determined by the </a:t>
            </a:r>
            <a:r>
              <a:rPr lang="en-IN" b="1" dirty="0" smtClean="0"/>
              <a:t>Replication Strategy</a:t>
            </a:r>
            <a:r>
              <a:rPr lang="en-IN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endParaRPr lang="en-IN" dirty="0" smtClean="0"/>
          </a:p>
          <a:p>
            <a:pPr algn="just">
              <a:buFont typeface="Arial" pitchFamily="34" charset="0"/>
              <a:buChar char="•"/>
            </a:pPr>
            <a:r>
              <a:rPr lang="en-IN" dirty="0" smtClean="0"/>
              <a:t>While the total number of replicas placed on different nodes is determined by the </a:t>
            </a:r>
            <a:r>
              <a:rPr lang="en-IN" b="1" dirty="0" smtClean="0"/>
              <a:t>Replication Factor</a:t>
            </a:r>
            <a:r>
              <a:rPr lang="en-IN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endParaRPr lang="en-IN" dirty="0" smtClean="0"/>
          </a:p>
          <a:p>
            <a:pPr algn="just">
              <a:buFont typeface="Arial" pitchFamily="34" charset="0"/>
              <a:buChar char="•"/>
            </a:pPr>
            <a:r>
              <a:rPr lang="en-IN" dirty="0" smtClean="0"/>
              <a:t>One Replication factor means that there is only a single copy of data while three replication factor means that there are three copies of the data on three different nodes</a:t>
            </a:r>
            <a:r>
              <a:rPr lang="en-IN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endParaRPr lang="en-IN" dirty="0" smtClean="0"/>
          </a:p>
          <a:p>
            <a:pPr algn="just">
              <a:buFont typeface="Arial" pitchFamily="34" charset="0"/>
              <a:buChar char="•"/>
            </a:pPr>
            <a:r>
              <a:rPr lang="en-IN" dirty="0" smtClean="0"/>
              <a:t>For ensuring there is no single point of failure, </a:t>
            </a:r>
            <a:r>
              <a:rPr lang="en-IN" b="1" dirty="0" smtClean="0"/>
              <a:t>replication factor must be three.</a:t>
            </a:r>
            <a:endParaRPr lang="en-IN" dirty="0" smtClean="0"/>
          </a:p>
          <a:p>
            <a:r>
              <a:rPr lang="en-IN" dirty="0" smtClean="0"/>
              <a:t>There are two kinds of replication strategies in Cassandra.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476672"/>
            <a:ext cx="84249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 smtClean="0"/>
              <a:t>SimpleStrategy</a:t>
            </a:r>
            <a:endParaRPr lang="en-IN" dirty="0" smtClean="0"/>
          </a:p>
          <a:p>
            <a:endParaRPr lang="en-IN" dirty="0" smtClean="0"/>
          </a:p>
          <a:p>
            <a:pPr algn="just">
              <a:buFont typeface="Arial" pitchFamily="34" charset="0"/>
              <a:buChar char="•"/>
            </a:pPr>
            <a:r>
              <a:rPr lang="en-IN" dirty="0" err="1" smtClean="0"/>
              <a:t>SimpleStrategy</a:t>
            </a:r>
            <a:r>
              <a:rPr lang="en-IN" dirty="0" smtClean="0"/>
              <a:t> is used when you have just one data </a:t>
            </a:r>
            <a:r>
              <a:rPr lang="en-IN" dirty="0" err="1" smtClean="0"/>
              <a:t>center</a:t>
            </a:r>
            <a:r>
              <a:rPr lang="en-IN" dirty="0" smtClean="0"/>
              <a:t>. </a:t>
            </a:r>
            <a:endParaRPr lang="en-IN" dirty="0" smtClean="0"/>
          </a:p>
          <a:p>
            <a:pPr algn="just">
              <a:buFont typeface="Arial" pitchFamily="34" charset="0"/>
              <a:buChar char="•"/>
            </a:pPr>
            <a:endParaRPr lang="en-IN" dirty="0" smtClean="0"/>
          </a:p>
          <a:p>
            <a:pPr algn="just">
              <a:buFont typeface="Arial" pitchFamily="34" charset="0"/>
              <a:buChar char="•"/>
            </a:pPr>
            <a:r>
              <a:rPr lang="en-IN" dirty="0" err="1" smtClean="0"/>
              <a:t>SimpleStrategy</a:t>
            </a:r>
            <a:r>
              <a:rPr lang="en-IN" dirty="0" smtClean="0"/>
              <a:t> </a:t>
            </a:r>
            <a:r>
              <a:rPr lang="en-IN" dirty="0" smtClean="0"/>
              <a:t>places the first replica on the node selected by the </a:t>
            </a:r>
            <a:r>
              <a:rPr lang="en-IN" dirty="0" err="1" smtClean="0"/>
              <a:t>partitioner</a:t>
            </a:r>
            <a:r>
              <a:rPr lang="en-IN" dirty="0" smtClean="0"/>
              <a:t>. </a:t>
            </a:r>
            <a:endParaRPr lang="en-IN" dirty="0" smtClean="0"/>
          </a:p>
          <a:p>
            <a:pPr algn="just">
              <a:buFont typeface="Arial" pitchFamily="34" charset="0"/>
              <a:buChar char="•"/>
            </a:pPr>
            <a:endParaRPr lang="en-IN" dirty="0" smtClean="0"/>
          </a:p>
          <a:p>
            <a:pPr algn="just">
              <a:buFont typeface="Arial" pitchFamily="34" charset="0"/>
              <a:buChar char="•"/>
            </a:pPr>
            <a:r>
              <a:rPr lang="en-IN" dirty="0" smtClean="0"/>
              <a:t>After </a:t>
            </a:r>
            <a:r>
              <a:rPr lang="en-IN" dirty="0" smtClean="0"/>
              <a:t>that, remaining replicas are placed in clockwise direction in the Node ring.</a:t>
            </a:r>
          </a:p>
          <a:p>
            <a:pPr algn="just">
              <a:buFont typeface="Arial" pitchFamily="34" charset="0"/>
              <a:buChar char="•"/>
            </a:pPr>
            <a:endParaRPr lang="en-IN" dirty="0" smtClean="0"/>
          </a:p>
          <a:p>
            <a:pPr algn="just">
              <a:buFont typeface="Arial" pitchFamily="34" charset="0"/>
              <a:buChar char="•"/>
            </a:pPr>
            <a:r>
              <a:rPr lang="en-IN" dirty="0" smtClean="0"/>
              <a:t>Here is the pictorial representation of the </a:t>
            </a:r>
            <a:r>
              <a:rPr lang="en-IN" dirty="0" err="1" smtClean="0"/>
              <a:t>SimpleStrategy</a:t>
            </a:r>
            <a:r>
              <a:rPr lang="en-IN" dirty="0" smtClean="0"/>
              <a:t>.</a:t>
            </a:r>
            <a:endParaRPr lang="en-IN" dirty="0" smtClean="0"/>
          </a:p>
        </p:txBody>
      </p:sp>
      <p:pic>
        <p:nvPicPr>
          <p:cNvPr id="1028" name="Picture 4" descr="Cassandra Architecture &amp; Replication Factor Strategy Tutori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3501008"/>
            <a:ext cx="2524125" cy="190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71296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 smtClean="0"/>
              <a:t>NetworkTopologyStrategy</a:t>
            </a:r>
            <a:endParaRPr lang="en-IN" dirty="0" smtClean="0"/>
          </a:p>
          <a:p>
            <a:endParaRPr lang="en-IN" dirty="0" smtClean="0"/>
          </a:p>
          <a:p>
            <a:pPr algn="just">
              <a:buFont typeface="Arial" pitchFamily="34" charset="0"/>
              <a:buChar char="•"/>
            </a:pPr>
            <a:r>
              <a:rPr lang="en-IN" dirty="0" err="1" smtClean="0"/>
              <a:t>NetworkTopologyStrategy</a:t>
            </a:r>
            <a:r>
              <a:rPr lang="en-IN" dirty="0" smtClean="0"/>
              <a:t> is used when you have more than two data </a:t>
            </a:r>
            <a:r>
              <a:rPr lang="en-IN" dirty="0" err="1" smtClean="0"/>
              <a:t>centers</a:t>
            </a:r>
            <a:r>
              <a:rPr lang="en-IN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endParaRPr lang="en-IN" dirty="0" smtClean="0"/>
          </a:p>
          <a:p>
            <a:pPr algn="just">
              <a:buFont typeface="Arial" pitchFamily="34" charset="0"/>
              <a:buChar char="•"/>
            </a:pPr>
            <a:r>
              <a:rPr lang="en-IN" dirty="0" smtClean="0"/>
              <a:t>In </a:t>
            </a:r>
            <a:r>
              <a:rPr lang="en-IN" dirty="0" err="1" smtClean="0"/>
              <a:t>NetworkTopologyStrategy</a:t>
            </a:r>
            <a:r>
              <a:rPr lang="en-IN" dirty="0" smtClean="0"/>
              <a:t>, replicas are set for each data </a:t>
            </a:r>
            <a:r>
              <a:rPr lang="en-IN" dirty="0" err="1" smtClean="0"/>
              <a:t>center</a:t>
            </a:r>
            <a:r>
              <a:rPr lang="en-IN" dirty="0" smtClean="0"/>
              <a:t> separately. </a:t>
            </a:r>
            <a:endParaRPr lang="en-IN" dirty="0" smtClean="0"/>
          </a:p>
          <a:p>
            <a:pPr algn="just">
              <a:buFont typeface="Arial" pitchFamily="34" charset="0"/>
              <a:buChar char="•"/>
            </a:pPr>
            <a:endParaRPr lang="en-IN" dirty="0" smtClean="0"/>
          </a:p>
          <a:p>
            <a:pPr algn="just">
              <a:buFont typeface="Arial" pitchFamily="34" charset="0"/>
              <a:buChar char="•"/>
            </a:pPr>
            <a:r>
              <a:rPr lang="en-IN" dirty="0" err="1" smtClean="0"/>
              <a:t>NetworkTopologyStrategy</a:t>
            </a:r>
            <a:r>
              <a:rPr lang="en-IN" dirty="0" smtClean="0"/>
              <a:t> </a:t>
            </a:r>
            <a:r>
              <a:rPr lang="en-IN" dirty="0" smtClean="0"/>
              <a:t>places replicas in the clockwise direction in the ring until reaches the first node in another rack.</a:t>
            </a:r>
          </a:p>
          <a:p>
            <a:pPr algn="just">
              <a:buFont typeface="Arial" pitchFamily="34" charset="0"/>
              <a:buChar char="•"/>
            </a:pPr>
            <a:endParaRPr lang="en-IN" dirty="0" smtClean="0"/>
          </a:p>
          <a:p>
            <a:pPr algn="just">
              <a:buFont typeface="Arial" pitchFamily="34" charset="0"/>
              <a:buChar char="•"/>
            </a:pPr>
            <a:r>
              <a:rPr lang="en-IN" dirty="0" smtClean="0"/>
              <a:t>This strategy tries to place replicas on different racks in the same data </a:t>
            </a:r>
            <a:r>
              <a:rPr lang="en-IN" dirty="0" err="1" smtClean="0"/>
              <a:t>center</a:t>
            </a:r>
            <a:r>
              <a:rPr lang="en-IN" dirty="0" smtClean="0"/>
              <a:t>. </a:t>
            </a:r>
            <a:endParaRPr lang="en-IN" dirty="0" smtClean="0"/>
          </a:p>
          <a:p>
            <a:pPr algn="just">
              <a:buFont typeface="Arial" pitchFamily="34" charset="0"/>
              <a:buChar char="•"/>
            </a:pPr>
            <a:endParaRPr lang="en-IN" dirty="0" smtClean="0"/>
          </a:p>
          <a:p>
            <a:pPr algn="just">
              <a:buFont typeface="Arial" pitchFamily="34" charset="0"/>
              <a:buChar char="•"/>
            </a:pPr>
            <a:r>
              <a:rPr lang="en-IN" dirty="0" smtClean="0"/>
              <a:t>This </a:t>
            </a:r>
            <a:r>
              <a:rPr lang="en-IN" dirty="0" smtClean="0"/>
              <a:t>is due to the reason that sometimes failure or problem can occur in the rack. Then replicas on other nodes can provide data.</a:t>
            </a:r>
          </a:p>
          <a:p>
            <a:pPr algn="just">
              <a:buFont typeface="Arial" pitchFamily="34" charset="0"/>
              <a:buChar char="•"/>
            </a:pPr>
            <a:endParaRPr lang="en-IN" dirty="0" smtClean="0"/>
          </a:p>
          <a:p>
            <a:pPr algn="just">
              <a:buFont typeface="Arial" pitchFamily="34" charset="0"/>
              <a:buChar char="•"/>
            </a:pPr>
            <a:r>
              <a:rPr lang="en-IN" dirty="0" smtClean="0"/>
              <a:t>Here is the pictorial representation of the Network topology strategy</a:t>
            </a:r>
            <a:endParaRPr lang="en-IN" dirty="0"/>
          </a:p>
        </p:txBody>
      </p:sp>
      <p:pic>
        <p:nvPicPr>
          <p:cNvPr id="19458" name="Picture 2" descr="Cassandra Architecture &amp; Replication Factor Strategy Tutori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293096"/>
            <a:ext cx="8280920" cy="25649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5846"/>
            <a:ext cx="88924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Write Operation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 smtClean="0"/>
              <a:t>The coordinator sends a write request to replicas. If all the replicas are up, they will receive write request regardless of their consistency level</a:t>
            </a:r>
            <a:r>
              <a:rPr lang="en-IN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endParaRPr lang="en-IN" dirty="0" smtClean="0"/>
          </a:p>
          <a:p>
            <a:pPr algn="just">
              <a:buFont typeface="Arial" pitchFamily="34" charset="0"/>
              <a:buChar char="•"/>
            </a:pPr>
            <a:r>
              <a:rPr lang="en-IN" b="1" dirty="0" smtClean="0"/>
              <a:t>Consistency level</a:t>
            </a:r>
            <a:r>
              <a:rPr lang="en-IN" dirty="0" smtClean="0"/>
              <a:t> determines how many nodes will respond back with the success acknowledgment</a:t>
            </a:r>
            <a:r>
              <a:rPr lang="en-IN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endParaRPr lang="en-IN" dirty="0" smtClean="0"/>
          </a:p>
          <a:p>
            <a:pPr algn="just">
              <a:buFont typeface="Arial" pitchFamily="34" charset="0"/>
              <a:buChar char="•"/>
            </a:pPr>
            <a:r>
              <a:rPr lang="en-IN" dirty="0" smtClean="0"/>
              <a:t>The node will respond back with the success acknowledgment if data is written successfully to the commit log and </a:t>
            </a:r>
            <a:r>
              <a:rPr lang="en-IN" b="1" dirty="0" err="1" smtClean="0"/>
              <a:t>memTable</a:t>
            </a:r>
            <a:r>
              <a:rPr lang="en-IN" b="1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endParaRPr lang="en-IN" dirty="0" smtClean="0"/>
          </a:p>
          <a:p>
            <a:pPr algn="just">
              <a:buFont typeface="Arial" pitchFamily="34" charset="0"/>
              <a:buChar char="•"/>
            </a:pPr>
            <a:r>
              <a:rPr lang="en-IN" dirty="0" smtClean="0"/>
              <a:t>For example, in a single data </a:t>
            </a:r>
            <a:r>
              <a:rPr lang="en-IN" dirty="0" err="1" smtClean="0"/>
              <a:t>center</a:t>
            </a:r>
            <a:r>
              <a:rPr lang="en-IN" dirty="0" smtClean="0"/>
              <a:t> with replication factor equals to three, three replicas will receive write request. </a:t>
            </a:r>
            <a:endParaRPr lang="en-IN" dirty="0" smtClean="0"/>
          </a:p>
          <a:p>
            <a:pPr algn="just">
              <a:buFont typeface="Arial" pitchFamily="34" charset="0"/>
              <a:buChar char="•"/>
            </a:pPr>
            <a:endParaRPr lang="en-IN" dirty="0" smtClean="0"/>
          </a:p>
          <a:p>
            <a:pPr algn="just">
              <a:buFont typeface="Arial" pitchFamily="34" charset="0"/>
              <a:buChar char="•"/>
            </a:pPr>
            <a:r>
              <a:rPr lang="en-IN" dirty="0" smtClean="0"/>
              <a:t>If </a:t>
            </a:r>
            <a:r>
              <a:rPr lang="en-IN" dirty="0" smtClean="0"/>
              <a:t>consistency level is one, only one replica will respond back with the success acknowledgment, and the remaining two will remain dormant</a:t>
            </a:r>
            <a:r>
              <a:rPr lang="en-IN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endParaRPr lang="en-IN" dirty="0" smtClean="0"/>
          </a:p>
          <a:p>
            <a:pPr algn="just">
              <a:buFont typeface="Arial" pitchFamily="34" charset="0"/>
              <a:buChar char="•"/>
            </a:pPr>
            <a:r>
              <a:rPr lang="en-IN" dirty="0" smtClean="0"/>
              <a:t>Suppose if remaining two replicas lose data due to node downs or some other problem, Cassandra will make the row consistent by the built-in repair mechanism in Cassandra.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332656"/>
            <a:ext cx="81369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 smtClean="0"/>
              <a:t>Here it is explained, how write process occurs in </a:t>
            </a:r>
            <a:r>
              <a:rPr lang="en-IN" b="1" dirty="0" smtClean="0"/>
              <a:t>Cassandr</a:t>
            </a:r>
            <a:r>
              <a:rPr lang="en-IN" dirty="0" smtClean="0"/>
              <a:t>a</a:t>
            </a:r>
          </a:p>
          <a:p>
            <a:pPr algn="just">
              <a:buFont typeface="Arial" pitchFamily="34" charset="0"/>
              <a:buChar char="•"/>
            </a:pPr>
            <a:endParaRPr lang="en-IN" dirty="0" smtClean="0"/>
          </a:p>
          <a:p>
            <a:pPr algn="just">
              <a:buFont typeface="Arial" pitchFamily="34" charset="0"/>
              <a:buChar char="•"/>
            </a:pPr>
            <a:r>
              <a:rPr lang="en-IN" dirty="0" smtClean="0"/>
              <a:t>When write request comes to the node, first of all, it logs in the commit log</a:t>
            </a:r>
            <a:r>
              <a:rPr lang="en-IN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endParaRPr lang="en-IN" dirty="0" smtClean="0"/>
          </a:p>
          <a:p>
            <a:pPr algn="just">
              <a:buFont typeface="Arial" pitchFamily="34" charset="0"/>
              <a:buChar char="•"/>
            </a:pPr>
            <a:r>
              <a:rPr lang="en-IN" dirty="0" smtClean="0"/>
              <a:t>Then Cassandra writes the data in the </a:t>
            </a:r>
            <a:r>
              <a:rPr lang="en-IN" dirty="0" err="1" smtClean="0"/>
              <a:t>mem</a:t>
            </a:r>
            <a:r>
              <a:rPr lang="en-IN" dirty="0" smtClean="0"/>
              <a:t>-table</a:t>
            </a:r>
            <a:r>
              <a:rPr lang="en-IN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endParaRPr lang="en-IN" dirty="0" smtClean="0"/>
          </a:p>
          <a:p>
            <a:pPr algn="just"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Data written in the </a:t>
            </a:r>
            <a:r>
              <a:rPr lang="en-IN" dirty="0" err="1" smtClean="0"/>
              <a:t>mem</a:t>
            </a:r>
            <a:r>
              <a:rPr lang="en-IN" dirty="0" smtClean="0"/>
              <a:t>-table on each write request also writes in commit log separately. </a:t>
            </a:r>
            <a:endParaRPr lang="en-IN" dirty="0" smtClean="0"/>
          </a:p>
          <a:p>
            <a:pPr algn="just">
              <a:buFont typeface="Arial" pitchFamily="34" charset="0"/>
              <a:buChar char="•"/>
            </a:pPr>
            <a:endParaRPr lang="en-IN" dirty="0" smtClean="0"/>
          </a:p>
          <a:p>
            <a:pPr algn="just">
              <a:buFont typeface="Arial" pitchFamily="34" charset="0"/>
              <a:buChar char="•"/>
            </a:pPr>
            <a:r>
              <a:rPr lang="en-IN" dirty="0" err="1" smtClean="0"/>
              <a:t>Mem</a:t>
            </a:r>
            <a:r>
              <a:rPr lang="en-IN" dirty="0" smtClean="0"/>
              <a:t>-table </a:t>
            </a:r>
            <a:r>
              <a:rPr lang="en-IN" dirty="0" smtClean="0"/>
              <a:t>is a temporarily stored data in the memory while Commit log logs the transaction records for back up purposes</a:t>
            </a:r>
            <a:r>
              <a:rPr lang="en-IN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endParaRPr lang="en-IN" dirty="0" smtClean="0"/>
          </a:p>
          <a:p>
            <a:pPr algn="just">
              <a:buFont typeface="Arial" pitchFamily="34" charset="0"/>
              <a:buChar char="•"/>
            </a:pPr>
            <a:r>
              <a:rPr lang="en-IN" dirty="0" smtClean="0"/>
              <a:t>When </a:t>
            </a:r>
            <a:r>
              <a:rPr lang="en-IN" dirty="0" err="1" smtClean="0"/>
              <a:t>mem</a:t>
            </a:r>
            <a:r>
              <a:rPr lang="en-IN" dirty="0" smtClean="0"/>
              <a:t>-table is full, data is flushed to the </a:t>
            </a:r>
            <a:r>
              <a:rPr lang="en-IN" dirty="0" err="1" smtClean="0"/>
              <a:t>SSTable</a:t>
            </a:r>
            <a:r>
              <a:rPr lang="en-IN" dirty="0" smtClean="0"/>
              <a:t> data file.</a:t>
            </a:r>
            <a:endParaRPr lang="en-IN" dirty="0"/>
          </a:p>
        </p:txBody>
      </p:sp>
      <p:pic>
        <p:nvPicPr>
          <p:cNvPr id="20482" name="Picture 2" descr="https://www.guru99.com/images/cassandra/021116_0524_CassandraAr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4221088"/>
            <a:ext cx="4457700" cy="18573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0648"/>
            <a:ext cx="8640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There are three types of read requests that a coordinator sends to replicas.</a:t>
            </a:r>
          </a:p>
          <a:p>
            <a:r>
              <a:rPr lang="en-IN" dirty="0" smtClean="0"/>
              <a:t>Direct request</a:t>
            </a:r>
          </a:p>
          <a:p>
            <a:r>
              <a:rPr lang="en-IN" dirty="0" smtClean="0"/>
              <a:t>Digest request</a:t>
            </a:r>
          </a:p>
          <a:p>
            <a:r>
              <a:rPr lang="en-IN" dirty="0" smtClean="0"/>
              <a:t>Read repair </a:t>
            </a:r>
            <a:r>
              <a:rPr lang="en-IN" dirty="0" smtClean="0"/>
              <a:t>request</a:t>
            </a:r>
          </a:p>
          <a:p>
            <a:endParaRPr lang="en-IN" dirty="0" smtClean="0"/>
          </a:p>
          <a:p>
            <a:pPr algn="just">
              <a:buFont typeface="Arial" pitchFamily="34" charset="0"/>
              <a:buChar char="•"/>
            </a:pPr>
            <a:r>
              <a:rPr lang="en-IN" dirty="0" smtClean="0"/>
              <a:t>The coordinator sends direct request to one of the replicas. </a:t>
            </a:r>
            <a:endParaRPr lang="en-IN" dirty="0" smtClean="0"/>
          </a:p>
          <a:p>
            <a:pPr algn="just">
              <a:buFont typeface="Arial" pitchFamily="34" charset="0"/>
              <a:buChar char="•"/>
            </a:pPr>
            <a:endParaRPr lang="en-IN" dirty="0" smtClean="0"/>
          </a:p>
          <a:p>
            <a:pPr algn="just">
              <a:buFont typeface="Arial" pitchFamily="34" charset="0"/>
              <a:buChar char="•"/>
            </a:pPr>
            <a:r>
              <a:rPr lang="en-IN" dirty="0" smtClean="0"/>
              <a:t>After </a:t>
            </a:r>
            <a:r>
              <a:rPr lang="en-IN" dirty="0" smtClean="0"/>
              <a:t>that, the coordinator sends the digest request to the number of replicas specified by the consistency level and checks whether the returned data is an updated data</a:t>
            </a:r>
            <a:r>
              <a:rPr lang="en-IN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endParaRPr lang="en-IN" dirty="0" smtClean="0"/>
          </a:p>
          <a:p>
            <a:pPr algn="just">
              <a:buFont typeface="Arial" pitchFamily="34" charset="0"/>
              <a:buChar char="•"/>
            </a:pPr>
            <a:r>
              <a:rPr lang="en-IN" dirty="0" smtClean="0"/>
              <a:t>After that, the coordinator sends digest request to all the remaining replicas</a:t>
            </a:r>
            <a:r>
              <a:rPr lang="en-IN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endParaRPr lang="en-IN" dirty="0" smtClean="0"/>
          </a:p>
          <a:p>
            <a:pPr algn="just"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If any node gives out of date value, a background read repair request will update that data. This process is called read repair mechanism.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678</Words>
  <Application>Microsoft Office PowerPoint</Application>
  <PresentationFormat>On-screen Show (4:3)</PresentationFormat>
  <Paragraphs>99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pallavi</dc:creator>
  <cp:lastModifiedBy>pallavi</cp:lastModifiedBy>
  <cp:revision>3</cp:revision>
  <dcterms:created xsi:type="dcterms:W3CDTF">2020-10-07T10:42:14Z</dcterms:created>
  <dcterms:modified xsi:type="dcterms:W3CDTF">2020-10-09T10:10:36Z</dcterms:modified>
</cp:coreProperties>
</file>