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72E47-053C-4F99-8142-73D4BA9DB62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E8E9-1D4B-4832-AA75-B1408EBB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8DAC-23BF-4C67-B7AE-F1570C83252D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C666-5102-444E-AEF0-04AED6C9BFF2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1FA-AA1F-4194-9D20-16606CDEF40D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746-38E7-493D-AF15-BC15EFEC1FDF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8A11-0480-4B7F-80DC-6ACF5AB08C81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540-ED31-4BD0-AEF9-3EC11DAA7871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0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C949-8893-4F7F-8D70-F6D6BC670155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71E-B133-4DA1-B629-0FEDCB6D30CD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3725-773E-4EA2-8A5D-A8516B7BF245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4695-4495-4159-B3C8-A9E3860E90BF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1668-D116-45AE-866C-095A94F4EC52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7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0DEB-76E0-4DEA-97F0-598CE1E6234A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7C48-EB5F-4EDB-96C9-CB83F040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Training Feed-Forward </a:t>
            </a:r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3.1</a:t>
            </a:r>
          </a:p>
          <a:p>
            <a:r>
              <a:rPr lang="en-US" dirty="0" smtClean="0"/>
              <a:t>MDS 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Delta Rule and Learning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50" y="2185894"/>
            <a:ext cx="5863276" cy="3630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Hyperparameter</a:t>
            </a:r>
            <a:r>
              <a:rPr lang="en-US" dirty="0" smtClean="0"/>
              <a:t>: Learning Rate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 </a:t>
            </a:r>
            <a:r>
              <a:rPr lang="en-US" dirty="0"/>
              <a:t>each step of moving perpendicular to the contour, we need to determine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far we want to walk before recalculating our new direction.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Why this distance needs </a:t>
            </a:r>
            <a:r>
              <a:rPr lang="en-US" dirty="0"/>
              <a:t>to depend on the steepness of the </a:t>
            </a:r>
            <a:r>
              <a:rPr lang="en-US" dirty="0" smtClean="0"/>
              <a:t>surface?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Delta Rule and Learning Rates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closer we are to the minimum, the shorter we want to step forward and vice versa.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know we are close to the minimum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because the surface is a lot flatter, </a:t>
            </a:r>
          </a:p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o we can use the steepness as an indicator of how close we are to the minimum.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Delta Rule and Learning Rates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However, if our error surface is rather mellow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Training can potentially take a large amount of time by shorter step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 a result, we often multiply the gradient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by a factor , the learning rate </a:t>
            </a:r>
            <a:r>
              <a:rPr lang="el-GR" dirty="0" smtClean="0"/>
              <a:t>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Delta Rule and Learning Rates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Picking the learning rate is a hard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we pick a learning rate that’s too </a:t>
            </a:r>
            <a:r>
              <a:rPr lang="en-US" dirty="0" smtClean="0"/>
              <a:t>small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 risk taking </a:t>
            </a:r>
            <a:r>
              <a:rPr lang="en-US" dirty="0"/>
              <a:t>too long during the training </a:t>
            </a:r>
            <a:r>
              <a:rPr lang="en-US" dirty="0" smtClean="0"/>
              <a:t>process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But if we pick a learning rate that’s too big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we’ll mostly likely start diverging away from the minimum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Delta Rule and Learning Rates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Therefore various optimization techniques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that utilize adaptive learning rates to automate the process of selecting learning rates is required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Delta Rule and Learning Rates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Delta </a:t>
            </a:r>
            <a:r>
              <a:rPr lang="en-US" dirty="0"/>
              <a:t>rule </a:t>
            </a:r>
            <a:r>
              <a:rPr lang="en-US" dirty="0" smtClean="0"/>
              <a:t>for training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order to calculate how to change each weight, we evaluate the gradient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essentially </a:t>
            </a:r>
            <a:r>
              <a:rPr lang="en-US" dirty="0"/>
              <a:t>the partial derivative of the error function with respect to each of </a:t>
            </a:r>
            <a:r>
              <a:rPr lang="en-US" dirty="0" smtClean="0"/>
              <a:t>the weights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Delta Rule and Learning Rates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873" y="1980559"/>
            <a:ext cx="3986098" cy="36597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Delta Rule and Learning Rates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r>
              <a:rPr lang="en-US" dirty="0" smtClean="0"/>
              <a:t>: Minimize the error function E for a single neuron. </a:t>
            </a:r>
          </a:p>
          <a:p>
            <a:r>
              <a:rPr lang="en-US" dirty="0" smtClean="0"/>
              <a:t>The error function is typically defined as the mean squared error (MSE):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261" y="2976499"/>
            <a:ext cx="2705478" cy="90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057" y="4016437"/>
            <a:ext cx="6106377" cy="16480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Output Calculation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The actual output calculated using the activation function. </a:t>
            </a:r>
          </a:p>
          <a:p>
            <a:pPr marL="0" indent="0">
              <a:buNone/>
            </a:pPr>
            <a:r>
              <a:rPr lang="en-US" dirty="0" smtClean="0"/>
              <a:t>For simplicity, assume a linear activation function: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68" y="3757462"/>
            <a:ext cx="2067213" cy="809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138" y="4514712"/>
            <a:ext cx="6363588" cy="171473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 Derivation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Food Problem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97" y="1930236"/>
            <a:ext cx="3606985" cy="3587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07" y="5593174"/>
            <a:ext cx="3511730" cy="8255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61165" y="2517782"/>
            <a:ext cx="725978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E</a:t>
            </a:r>
            <a:r>
              <a:rPr lang="en-US" b="0" i="0" u="none" strike="noStrike" baseline="0" dirty="0" smtClean="0">
                <a:latin typeface="MinionPro-Regular"/>
              </a:rPr>
              <a:t>very single day, we purchase a restaurant meal consisting of burgers, fries, and sodas</a:t>
            </a:r>
          </a:p>
          <a:p>
            <a:pPr>
              <a:lnSpc>
                <a:spcPct val="150000"/>
              </a:lnSpc>
            </a:pPr>
            <a:endParaRPr lang="en-US" b="0" i="0" u="none" strike="noStrike" baseline="0" dirty="0" smtClean="0">
              <a:latin typeface="MinionPr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 smtClean="0">
                <a:latin typeface="MinionPro-Regular"/>
              </a:rPr>
              <a:t>We buy some number of servings for each item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baseline="0" dirty="0" smtClean="0">
                <a:latin typeface="MinionPro-Regular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 smtClean="0">
                <a:latin typeface="MinionPro-Regular"/>
              </a:rPr>
              <a:t>We want to be able to predict how much a meal is going to cost us, but the items don’t have price tags.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Error Gradient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To minimize the error E, we need to adjust the weights</a:t>
            </a:r>
          </a:p>
          <a:p>
            <a:r>
              <a:rPr lang="en-US" dirty="0" smtClean="0"/>
              <a:t>This is done using gradient descent </a:t>
            </a:r>
          </a:p>
          <a:p>
            <a:r>
              <a:rPr lang="en-US" dirty="0" smtClean="0"/>
              <a:t>The gradient of the error with respect to a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65" y="4139160"/>
            <a:ext cx="2181529" cy="93358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 Derivation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Partial Derivatives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partial derivative of the error with respect to the output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partial derivative of the output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with respect to the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77" y="2971736"/>
            <a:ext cx="2295845" cy="914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95" y="4831952"/>
            <a:ext cx="1495634" cy="7430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 Derivation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Combining the Derivatives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66" y="2947920"/>
            <a:ext cx="2810267" cy="96215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 Derivation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Weight Update Rule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Using gradient descent, the weights are updated in the direction that reduces the error. </a:t>
            </a:r>
          </a:p>
          <a:p>
            <a:pPr marL="0" indent="0">
              <a:buNone/>
            </a:pPr>
            <a:r>
              <a:rPr lang="en-US" dirty="0" smtClean="0"/>
              <a:t>The learning rate ε/</a:t>
            </a:r>
            <a:r>
              <a:rPr lang="el-GR" dirty="0" smtClean="0"/>
              <a:t>η</a:t>
            </a:r>
            <a:r>
              <a:rPr lang="en-US" dirty="0" smtClean="0"/>
              <a:t> controls the step size of the update: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009" y="4271110"/>
            <a:ext cx="3858163" cy="7240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 Derivation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Final Delta Rule Equation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Therefore, the weight update rule, known as the Delta Rule, is: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learning rate η is a critical parameter that determines the size of the weight updates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η is too small, the training process will be slow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η is too large, the algorithm may oscillate and fail to converge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603" y="3167026"/>
            <a:ext cx="2638793" cy="5239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 Derivation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Delta Rule is a straightforward method for updating weights in a neural network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By iteratively applying the rule to each weight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network's error can be minimized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leading to improved performance in prediction tasks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rule forms the basis for more complex learning algorithms in neural networks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 Derivation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5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Back Propagation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Slide 1.1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Batch Gradient Descent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idea </a:t>
            </a:r>
            <a:r>
              <a:rPr lang="en-US" dirty="0"/>
              <a:t>behind batch gradient descent is that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use our entire dataset to compute </a:t>
            </a:r>
            <a:r>
              <a:rPr lang="en-US" dirty="0" smtClean="0"/>
              <a:t>the error </a:t>
            </a:r>
            <a:r>
              <a:rPr lang="en-US" dirty="0"/>
              <a:t>surface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and </a:t>
            </a:r>
            <a:r>
              <a:rPr lang="en-US" dirty="0"/>
              <a:t>then follow the gradient to take the path of steepest </a:t>
            </a:r>
            <a:r>
              <a:rPr lang="en-US" dirty="0" smtClean="0"/>
              <a:t>descent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a simple </a:t>
            </a:r>
            <a:r>
              <a:rPr lang="en-US" dirty="0"/>
              <a:t>quadratic error surface, this works quite </a:t>
            </a:r>
            <a:r>
              <a:rPr lang="en-US" dirty="0" smtClean="0"/>
              <a:t>well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But </a:t>
            </a:r>
            <a:r>
              <a:rPr lang="en-US" dirty="0"/>
              <a:t>in most cases, our error </a:t>
            </a:r>
            <a:r>
              <a:rPr lang="en-US" dirty="0" smtClean="0"/>
              <a:t>surface may </a:t>
            </a:r>
            <a:r>
              <a:rPr lang="en-US" dirty="0"/>
              <a:t>be a lot more complicated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9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Stochastic Gradient Descent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 </a:t>
            </a:r>
            <a:r>
              <a:rPr lang="en-US" dirty="0"/>
              <a:t>each </a:t>
            </a:r>
            <a:r>
              <a:rPr lang="en-US" dirty="0" smtClean="0"/>
              <a:t>iteration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our error surface is estimated only with respect to a single </a:t>
            </a:r>
            <a:r>
              <a:rPr lang="en-US" dirty="0" smtClean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where </a:t>
            </a:r>
            <a:r>
              <a:rPr lang="en-US" dirty="0"/>
              <a:t>instead of a single static error surface, </a:t>
            </a:r>
            <a:r>
              <a:rPr lang="en-US" dirty="0" smtClean="0"/>
              <a:t>our error </a:t>
            </a:r>
            <a:r>
              <a:rPr lang="en-US" dirty="0"/>
              <a:t>surface is </a:t>
            </a:r>
            <a:r>
              <a:rPr lang="en-US" dirty="0" smtClean="0"/>
              <a:t>dynamic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 </a:t>
            </a:r>
            <a:r>
              <a:rPr lang="en-US" dirty="0"/>
              <a:t>a result, descending on this stochastic surface </a:t>
            </a:r>
            <a:r>
              <a:rPr lang="en-US" dirty="0" smtClean="0"/>
              <a:t>significantly improves </a:t>
            </a:r>
            <a:r>
              <a:rPr lang="en-US" dirty="0"/>
              <a:t>our ability to navigate flat regions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8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The </a:t>
            </a:r>
            <a:r>
              <a:rPr lang="en-US" i="1" dirty="0"/>
              <a:t>stochastic error surface fluctuates with respect to the batch error </a:t>
            </a:r>
            <a:r>
              <a:rPr lang="en-US" i="1" dirty="0" smtClean="0"/>
              <a:t>surface, enabling </a:t>
            </a:r>
            <a:r>
              <a:rPr lang="en-US" i="1" dirty="0"/>
              <a:t>saddle point avoidance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21" y="2148115"/>
            <a:ext cx="6790276" cy="290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solve fast food problem?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Preparing appropriate training set. ( mixture of different servings like 1-1-1 for breakfast, lunch, dinner or 1-2-1, 2-1-2, 3-1-2 and so on…)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Adjustment of parameter vector </a:t>
            </a:r>
            <a:r>
              <a:rPr lang="el-GR" dirty="0" smtClean="0"/>
              <a:t>θ</a:t>
            </a:r>
            <a:r>
              <a:rPr lang="en-US" dirty="0" smtClean="0"/>
              <a:t> (weights)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Minimization of error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Food Problem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major pitfall of stochastic gradient </a:t>
            </a:r>
            <a:r>
              <a:rPr lang="en-US" dirty="0" smtClean="0"/>
              <a:t>descent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looking </a:t>
            </a:r>
            <a:r>
              <a:rPr lang="en-US" dirty="0"/>
              <a:t>at the </a:t>
            </a:r>
            <a:r>
              <a:rPr lang="en-US" dirty="0" smtClean="0"/>
              <a:t>error incurred </a:t>
            </a:r>
            <a:r>
              <a:rPr lang="en-US" dirty="0"/>
              <a:t>one example at a time may not be a good enough approximation of the </a:t>
            </a:r>
            <a:r>
              <a:rPr lang="en-US" dirty="0" smtClean="0"/>
              <a:t>error surface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</a:t>
            </a:r>
            <a:r>
              <a:rPr lang="en-US" dirty="0"/>
              <a:t>, in turn, could potentially make gradient descent take </a:t>
            </a:r>
            <a:r>
              <a:rPr lang="en-US" dirty="0" smtClean="0"/>
              <a:t>a significant amount </a:t>
            </a:r>
            <a:r>
              <a:rPr lang="en-US" dirty="0"/>
              <a:t>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4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Minibatch</a:t>
            </a:r>
            <a:r>
              <a:rPr lang="en-US" dirty="0" smtClean="0"/>
              <a:t>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Minibatch</a:t>
            </a:r>
            <a:r>
              <a:rPr lang="en-US" dirty="0" smtClean="0"/>
              <a:t> Gradient Descent</a:t>
            </a:r>
          </a:p>
          <a:p>
            <a:pPr>
              <a:lnSpc>
                <a:spcPct val="150000"/>
              </a:lnSpc>
            </a:pPr>
            <a:r>
              <a:rPr lang="en-US" dirty="0"/>
              <a:t>In mini-batch gradient descent, at every </a:t>
            </a:r>
            <a:r>
              <a:rPr lang="en-US" dirty="0" smtClean="0"/>
              <a:t>iteration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compute the error </a:t>
            </a:r>
            <a:r>
              <a:rPr lang="en-US" dirty="0" smtClean="0"/>
              <a:t>surface with </a:t>
            </a:r>
            <a:r>
              <a:rPr lang="en-US" dirty="0"/>
              <a:t>respect to some subset of the total dataset (instead of just a single example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subset is called a </a:t>
            </a:r>
            <a:r>
              <a:rPr lang="en-US" i="1" dirty="0" err="1"/>
              <a:t>minibatch</a:t>
            </a:r>
            <a:r>
              <a:rPr lang="en-US" dirty="0"/>
              <a:t>, and in addition to the learning rate, </a:t>
            </a:r>
            <a:r>
              <a:rPr lang="en-US" dirty="0" err="1"/>
              <a:t>minibatch</a:t>
            </a:r>
            <a:r>
              <a:rPr lang="en-US" dirty="0"/>
              <a:t> </a:t>
            </a:r>
            <a:r>
              <a:rPr lang="en-US" dirty="0" smtClean="0"/>
              <a:t>size is </a:t>
            </a:r>
            <a:r>
              <a:rPr lang="en-US" dirty="0"/>
              <a:t>another </a:t>
            </a:r>
            <a:r>
              <a:rPr lang="en-US" dirty="0" err="1"/>
              <a:t>hyperparameter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48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Here, instead </a:t>
            </a:r>
            <a:r>
              <a:rPr lang="en-US" dirty="0"/>
              <a:t>of </a:t>
            </a:r>
            <a:r>
              <a:rPr lang="en-US" dirty="0" smtClean="0"/>
              <a:t>summing over </a:t>
            </a:r>
            <a:r>
              <a:rPr lang="en-US" dirty="0"/>
              <a:t>all the examples in the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we </a:t>
            </a:r>
            <a:r>
              <a:rPr lang="en-US" dirty="0"/>
              <a:t>sum over the examples in the current </a:t>
            </a:r>
            <a:r>
              <a:rPr lang="en-US" dirty="0" err="1"/>
              <a:t>minibatch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323" y="2381808"/>
            <a:ext cx="5801535" cy="7906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minimize the value of the error function </a:t>
            </a:r>
            <a:r>
              <a:rPr lang="en-US" dirty="0" smtClean="0"/>
              <a:t>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squared error is zero when our model makes a perfectly correct prediction </a:t>
            </a:r>
            <a:r>
              <a:rPr lang="en-US" dirty="0" smtClean="0"/>
              <a:t>on every </a:t>
            </a:r>
            <a:r>
              <a:rPr lang="en-US" dirty="0"/>
              <a:t>training example. </a:t>
            </a:r>
            <a:endParaRPr lang="en-US" dirty="0" smtClean="0"/>
          </a:p>
          <a:p>
            <a:r>
              <a:rPr lang="en-US" dirty="0" smtClean="0"/>
              <a:t>Moreover</a:t>
            </a:r>
            <a:r>
              <a:rPr lang="en-US" dirty="0"/>
              <a:t>, the closer </a:t>
            </a:r>
            <a:r>
              <a:rPr lang="en-US" i="1" dirty="0"/>
              <a:t>E </a:t>
            </a:r>
            <a:r>
              <a:rPr lang="en-US" dirty="0"/>
              <a:t>is to 0, the better our model is.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arameter </a:t>
            </a:r>
            <a:r>
              <a:rPr lang="en-US" dirty="0"/>
              <a:t>vector </a:t>
            </a:r>
            <a:r>
              <a:rPr lang="en-US" i="1" dirty="0"/>
              <a:t>θ </a:t>
            </a:r>
            <a:r>
              <a:rPr lang="en-US" dirty="0"/>
              <a:t>(the values for all the </a:t>
            </a:r>
            <a:r>
              <a:rPr lang="en-US" dirty="0" smtClean="0"/>
              <a:t>weights in </a:t>
            </a:r>
            <a:r>
              <a:rPr lang="en-US" dirty="0"/>
              <a:t>our model) </a:t>
            </a:r>
            <a:r>
              <a:rPr lang="en-US" dirty="0" smtClean="0"/>
              <a:t>should be chosen such </a:t>
            </a:r>
            <a:r>
              <a:rPr lang="en-US" dirty="0"/>
              <a:t>that </a:t>
            </a:r>
            <a:r>
              <a:rPr lang="en-US" i="1" dirty="0"/>
              <a:t>E </a:t>
            </a:r>
            <a:r>
              <a:rPr lang="en-US" dirty="0"/>
              <a:t>is as close to 0 as possible.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509" y="2407035"/>
            <a:ext cx="2191056" cy="69542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Food Problem (continued…)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378" y="2194594"/>
            <a:ext cx="3870225" cy="361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Visualizing the error surface as a set of contours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973" y="2266045"/>
            <a:ext cx="6187726" cy="38222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Contours correspond </a:t>
            </a:r>
            <a:r>
              <a:rPr lang="en-US" dirty="0"/>
              <a:t>to settings of w1 and w2 that evaluate to the same value of 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closer </a:t>
            </a:r>
            <a:r>
              <a:rPr lang="en-US" dirty="0"/>
              <a:t>the contours are to each </a:t>
            </a:r>
            <a:r>
              <a:rPr lang="en-US" dirty="0" smtClean="0"/>
              <a:t>other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steeper the </a:t>
            </a:r>
            <a:r>
              <a:rPr lang="en-US" dirty="0" smtClean="0"/>
              <a:t>slope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direction </a:t>
            </a:r>
            <a:r>
              <a:rPr lang="en-US" dirty="0"/>
              <a:t>of the steepest descent is always perpendicular to the contours.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This direction </a:t>
            </a:r>
            <a:r>
              <a:rPr lang="en-US" dirty="0"/>
              <a:t>is expressed as a vector known as the 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Gradient Descent Algorithm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Randomly </a:t>
            </a:r>
            <a:r>
              <a:rPr lang="en-US" dirty="0"/>
              <a:t>initialize the weights of </a:t>
            </a:r>
            <a:r>
              <a:rPr lang="en-US" dirty="0" smtClean="0"/>
              <a:t>our network </a:t>
            </a:r>
            <a:r>
              <a:rPr lang="en-US" dirty="0"/>
              <a:t>so we find ourselves somewhere on the horizontal plane.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By </a:t>
            </a:r>
            <a:r>
              <a:rPr lang="en-US" dirty="0"/>
              <a:t>evaluating </a:t>
            </a:r>
            <a:r>
              <a:rPr lang="en-US" dirty="0" smtClean="0"/>
              <a:t>the gradient </a:t>
            </a:r>
            <a:r>
              <a:rPr lang="en-US" dirty="0"/>
              <a:t>at our current </a:t>
            </a:r>
            <a:r>
              <a:rPr lang="en-US" dirty="0" smtClean="0"/>
              <a:t>position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can find the direction of steepest </a:t>
            </a:r>
            <a:r>
              <a:rPr lang="en-US" dirty="0" smtClean="0"/>
              <a:t>descent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and we can </a:t>
            </a:r>
            <a:r>
              <a:rPr lang="en-US" dirty="0"/>
              <a:t>take a step in that direction.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Then we’ll find ourselves at a new position that’s closer to the minimum than we were before.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We can reevaluate the direction of steepest descent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by taking the gradient at this new position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and taking a step in this new direction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Following </a:t>
            </a:r>
            <a:r>
              <a:rPr lang="en-US" dirty="0"/>
              <a:t>this strategy </a:t>
            </a:r>
            <a:r>
              <a:rPr lang="en-US" dirty="0" smtClean="0"/>
              <a:t>will eventually </a:t>
            </a:r>
            <a:r>
              <a:rPr lang="en-US" dirty="0"/>
              <a:t>get us to the point of minimum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7C48-EB5F-4EDB-96C9-CB83F0409E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1279</Words>
  <Application>Microsoft Office PowerPoint</Application>
  <PresentationFormat>Widescreen</PresentationFormat>
  <Paragraphs>184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MinionPro-Regular</vt:lpstr>
      <vt:lpstr>Office Theme</vt:lpstr>
      <vt:lpstr>Training Feed-Forward Neural Networks</vt:lpstr>
      <vt:lpstr>Fast Food Problem</vt:lpstr>
      <vt:lpstr>Fast Food Problem (continued…)</vt:lpstr>
      <vt:lpstr>Fast Food Problem (continued…)</vt:lpstr>
      <vt:lpstr>Gradient Descent</vt:lpstr>
      <vt:lpstr>Gradient Descent (Continued…)</vt:lpstr>
      <vt:lpstr>PowerPoint Presentation</vt:lpstr>
      <vt:lpstr>Gradient Descent (Continued…)</vt:lpstr>
      <vt:lpstr>Gradient Descent (Continued…)</vt:lpstr>
      <vt:lpstr>The Delta Rule and Learning Rates</vt:lpstr>
      <vt:lpstr>The Delta Rule and Learning Rates (Continued…)</vt:lpstr>
      <vt:lpstr>The Delta Rule and Learning Rates (Continued…)</vt:lpstr>
      <vt:lpstr>The Delta Rule and Learning Rates (Continued…)</vt:lpstr>
      <vt:lpstr>The Delta Rule and Learning Rates (Continued…)</vt:lpstr>
      <vt:lpstr>The Delta Rule and Learning Rates (Continued…)</vt:lpstr>
      <vt:lpstr>The Delta Rule and Learning Rates (Continued…)</vt:lpstr>
      <vt:lpstr>The Delta Rule and Learning Rates (Continued…)</vt:lpstr>
      <vt:lpstr>Delta Rule Derivation</vt:lpstr>
      <vt:lpstr>Delta Rule Derivation (continued…)</vt:lpstr>
      <vt:lpstr>Delta Rule Derivation (continued…)</vt:lpstr>
      <vt:lpstr>Delta Rule Derivation (continued…)</vt:lpstr>
      <vt:lpstr>Delta Rule Derivation (continued…)</vt:lpstr>
      <vt:lpstr>Delta Rule Derivation (continued…)</vt:lpstr>
      <vt:lpstr>Delta Rule Derivation (continued…)</vt:lpstr>
      <vt:lpstr>Delta Rule Derivation (continued…)</vt:lpstr>
      <vt:lpstr>The Back Propagation Algorithm</vt:lpstr>
      <vt:lpstr>Batch Gradient Descent</vt:lpstr>
      <vt:lpstr>Stochastic Gradient Descent</vt:lpstr>
      <vt:lpstr>Stochastic Gradient Descent (Continued…)</vt:lpstr>
      <vt:lpstr>Stochastic Gradient Descent (Continued…)</vt:lpstr>
      <vt:lpstr>Minibatch 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Windows User</cp:lastModifiedBy>
  <cp:revision>30</cp:revision>
  <dcterms:created xsi:type="dcterms:W3CDTF">2024-07-11T12:14:10Z</dcterms:created>
  <dcterms:modified xsi:type="dcterms:W3CDTF">2025-07-24T23:38:47Z</dcterms:modified>
</cp:coreProperties>
</file>