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60" r:id="rId4"/>
    <p:sldId id="258" r:id="rId5"/>
    <p:sldId id="259" r:id="rId6"/>
    <p:sldId id="267" r:id="rId7"/>
    <p:sldId id="268" r:id="rId8"/>
    <p:sldId id="269" r:id="rId9"/>
    <p:sldId id="270" r:id="rId10"/>
    <p:sldId id="271" r:id="rId11"/>
    <p:sldId id="261" r:id="rId12"/>
    <p:sldId id="262" r:id="rId13"/>
    <p:sldId id="263" r:id="rId14"/>
    <p:sldId id="272" r:id="rId15"/>
    <p:sldId id="273" r:id="rId16"/>
    <p:sldId id="264" r:id="rId17"/>
    <p:sldId id="265" r:id="rId18"/>
    <p:sldId id="266" r:id="rId19"/>
    <p:sldId id="274" r:id="rId20"/>
    <p:sldId id="275" r:id="rId21"/>
    <p:sldId id="276" r:id="rId22"/>
    <p:sldId id="278" r:id="rId23"/>
    <p:sldId id="279" r:id="rId24"/>
    <p:sldId id="280" r:id="rId25"/>
    <p:sldId id="281" r:id="rId26"/>
    <p:sldId id="282" r:id="rId27"/>
    <p:sldId id="283" r:id="rId28"/>
    <p:sldId id="277" r:id="rId29"/>
    <p:sldId id="286" r:id="rId30"/>
    <p:sldId id="284" r:id="rId31"/>
    <p:sldId id="285" r:id="rId32"/>
    <p:sldId id="287" r:id="rId33"/>
    <p:sldId id="288" r:id="rId34"/>
    <p:sldId id="289" r:id="rId35"/>
    <p:sldId id="290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4" autoAdjust="0"/>
    <p:restoredTop sz="94660"/>
  </p:normalViewPr>
  <p:slideViewPr>
    <p:cSldViewPr snapToGrid="0">
      <p:cViewPr varScale="1">
        <p:scale>
          <a:sx n="70" d="100"/>
          <a:sy n="70" d="100"/>
        </p:scale>
        <p:origin x="4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25832-9BDC-492D-9969-F3624C71B47A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3651A4-B740-4F7B-B15B-2FBC2614A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923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63C02-2311-4B79-AFEE-4C614AAA0BEF}" type="datetime1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C1647-49FF-408A-A94B-14B9DE26D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658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3D7C5-11A0-436A-B61C-48FBCD62978F}" type="datetime1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C1647-49FF-408A-A94B-14B9DE26D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901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51DBC-EE3F-4769-8522-1BA6D8E030D6}" type="datetime1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C1647-49FF-408A-A94B-14B9DE26D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943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A2630-F772-4800-B623-EEC16F09B57B}" type="datetime1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C1647-49FF-408A-A94B-14B9DE26D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620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24027-2276-4C55-8C62-25C201728A53}" type="datetime1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C1647-49FF-408A-A94B-14B9DE26D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722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2303D-B7BC-4CFF-9F8A-3EB7751A2E4E}" type="datetime1">
              <a:rPr lang="en-US" smtClean="0"/>
              <a:t>7/31/2025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C1647-49FF-408A-A94B-14B9DE26D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874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E8948-A6DA-49E2-8960-1B798AD564FE}" type="datetime1">
              <a:rPr lang="en-US" smtClean="0"/>
              <a:t>7/31/2025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C1647-49FF-408A-A94B-14B9DE26D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705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2D63E-0743-4EE0-802D-23E593FF6636}" type="datetime1">
              <a:rPr lang="en-US" smtClean="0"/>
              <a:t>7/31/2025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C1647-49FF-408A-A94B-14B9DE26D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043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23B3D-532D-4EC4-A5AB-F398F7CEA83E}" type="datetime1">
              <a:rPr lang="en-US" smtClean="0"/>
              <a:t>7/31/2025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C1647-49FF-408A-A94B-14B9DE26D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94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B7BCF-C8C6-4188-B408-15FF87862F43}" type="datetime1">
              <a:rPr lang="en-US" smtClean="0"/>
              <a:t>7/31/2025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C1647-49FF-408A-A94B-14B9DE26D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713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4869F-027E-40C3-AD0B-DC80F7A06BD9}" type="datetime1">
              <a:rPr lang="en-US" smtClean="0"/>
              <a:t>7/31/2025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C1647-49FF-408A-A94B-14B9DE26D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60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6A380-7E4C-4C98-A2DD-FDD25A588879}" type="datetime1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C1647-49FF-408A-A94B-14B9DE26D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488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Regularization</a:t>
            </a:r>
            <a:br>
              <a:rPr lang="en-US" smtClean="0"/>
            </a:b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40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b="1" dirty="0"/>
              <a:t>Impact:</a:t>
            </a:r>
            <a:endParaRPr lang="en-US" dirty="0"/>
          </a:p>
          <a:p>
            <a:pPr algn="just"/>
            <a:r>
              <a:rPr lang="en-US" b="1" dirty="0"/>
              <a:t>Slows convergence</a:t>
            </a:r>
            <a:r>
              <a:rPr lang="en-US" dirty="0"/>
              <a:t> (model keeps bouncing around minima</a:t>
            </a:r>
            <a:r>
              <a:rPr lang="en-US" dirty="0" smtClean="0"/>
              <a:t>)</a:t>
            </a:r>
            <a:endParaRPr lang="en-US" dirty="0"/>
          </a:p>
          <a:p>
            <a:pPr algn="just"/>
            <a:r>
              <a:rPr lang="en-US" b="1" dirty="0"/>
              <a:t>May prevent convergence</a:t>
            </a:r>
            <a:r>
              <a:rPr lang="en-US" dirty="0"/>
              <a:t> if oscillations are too </a:t>
            </a:r>
            <a:r>
              <a:rPr lang="en-US" dirty="0" smtClean="0"/>
              <a:t>large</a:t>
            </a:r>
            <a:endParaRPr lang="en-US" dirty="0"/>
          </a:p>
          <a:p>
            <a:pPr marL="0" indent="0" algn="just">
              <a:buNone/>
            </a:pPr>
            <a:endParaRPr lang="en-US" b="1" dirty="0" smtClean="0"/>
          </a:p>
          <a:p>
            <a:pPr marL="0" indent="0" algn="just">
              <a:buNone/>
            </a:pPr>
            <a:r>
              <a:rPr lang="en-US" b="1" dirty="0" smtClean="0"/>
              <a:t>Solutions</a:t>
            </a:r>
            <a:r>
              <a:rPr lang="en-US" b="1" dirty="0"/>
              <a:t>:</a:t>
            </a:r>
            <a:endParaRPr lang="en-US" dirty="0"/>
          </a:p>
          <a:p>
            <a:pPr algn="just"/>
            <a:r>
              <a:rPr lang="en-US" dirty="0"/>
              <a:t>Reduce learning rate or use </a:t>
            </a:r>
            <a:r>
              <a:rPr lang="en-US" b="1" dirty="0"/>
              <a:t>learning rate scheduling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Use </a:t>
            </a:r>
            <a:r>
              <a:rPr lang="en-US" b="1" dirty="0"/>
              <a:t>adaptive optimizers</a:t>
            </a:r>
            <a:r>
              <a:rPr lang="en-US" dirty="0"/>
              <a:t> (Adam, </a:t>
            </a:r>
            <a:r>
              <a:rPr lang="en-US" dirty="0" err="1"/>
              <a:t>RMSprop</a:t>
            </a:r>
            <a:r>
              <a:rPr lang="en-US" dirty="0"/>
              <a:t>) to normalize updates.</a:t>
            </a:r>
          </a:p>
          <a:p>
            <a:pPr algn="just"/>
            <a:r>
              <a:rPr lang="en-US" dirty="0"/>
              <a:t>Apply </a:t>
            </a:r>
            <a:r>
              <a:rPr lang="en-US" b="1" dirty="0"/>
              <a:t>momentum</a:t>
            </a:r>
            <a:r>
              <a:rPr lang="en-US" dirty="0"/>
              <a:t> (dampens oscillations).</a:t>
            </a:r>
          </a:p>
          <a:p>
            <a:pPr marL="0" indent="0" algn="just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Oscillation (Continued…)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C1647-49FF-408A-A94B-14B9DE26DD4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70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with and without intrinsic noise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674" y="2887580"/>
            <a:ext cx="5695756" cy="26535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3437" y="2887580"/>
            <a:ext cx="5824207" cy="2653552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C1647-49FF-408A-A94B-14B9DE26DD4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44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loss with and without noise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7158" y="2117326"/>
            <a:ext cx="5809999" cy="474067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C1647-49FF-408A-A94B-14B9DE26DD4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271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variance and Gradient Oscillation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9810978"/>
              </p:ext>
            </p:extLst>
          </p:nvPr>
        </p:nvGraphicFramePr>
        <p:xfrm>
          <a:off x="838200" y="2103118"/>
          <a:ext cx="10820400" cy="4229103"/>
        </p:xfrm>
        <a:graphic>
          <a:graphicData uri="http://schemas.openxmlformats.org/drawingml/2006/table">
            <a:tbl>
              <a:tblPr/>
              <a:tblGrid>
                <a:gridCol w="3564116">
                  <a:extLst>
                    <a:ext uri="{9D8B030D-6E8A-4147-A177-3AD203B41FA5}">
                      <a16:colId xmlns:a16="http://schemas.microsoft.com/office/drawing/2014/main" val="1224897600"/>
                    </a:ext>
                  </a:extLst>
                </a:gridCol>
                <a:gridCol w="3628142">
                  <a:extLst>
                    <a:ext uri="{9D8B030D-6E8A-4147-A177-3AD203B41FA5}">
                      <a16:colId xmlns:a16="http://schemas.microsoft.com/office/drawing/2014/main" val="3973473399"/>
                    </a:ext>
                  </a:extLst>
                </a:gridCol>
                <a:gridCol w="3628142">
                  <a:extLst>
                    <a:ext uri="{9D8B030D-6E8A-4147-A177-3AD203B41FA5}">
                      <a16:colId xmlns:a16="http://schemas.microsoft.com/office/drawing/2014/main" val="75191051"/>
                    </a:ext>
                  </a:extLst>
                </a:gridCol>
              </a:tblGrid>
              <a:tr h="574555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  <a:effectLst/>
                        </a:rPr>
                        <a:t>Feature</a:t>
                      </a:r>
                    </a:p>
                  </a:txBody>
                  <a:tcPr marR="95250" marT="95250" marB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8B8B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60000"/>
                            <a:lumOff val="4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  <a:effectLst/>
                        </a:rPr>
                        <a:t>Gradient Variance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8B8B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60000"/>
                            <a:lumOff val="4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  <a:effectLst/>
                        </a:rPr>
                        <a:t>Gradient Oscillations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8B8B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60000"/>
                            <a:lumOff val="40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088351553"/>
                  </a:ext>
                </a:extLst>
              </a:tr>
              <a:tr h="913637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Definition</a:t>
                      </a:r>
                      <a:endParaRPr lang="en-US" dirty="0">
                        <a:effectLst/>
                      </a:endParaRPr>
                    </a:p>
                  </a:txBody>
                  <a:tcPr marR="95250" marT="95250" marB="952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8B8B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Random fluctuations across batches/steps.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8B8B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Consistent back-and-forth swings in gradient direction.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8B8B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4625473"/>
                  </a:ext>
                </a:extLst>
              </a:tr>
              <a:tr h="913637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Cause</a:t>
                      </a:r>
                      <a:endParaRPr lang="en-US">
                        <a:effectLst/>
                      </a:endParaRPr>
                    </a:p>
                  </a:txBody>
                  <a:tcPr marR="95250" marT="95250" marB="952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Small batches, noisy data.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High learning rate, ill-conditioned loss landscape.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2744015"/>
                  </a:ext>
                </a:extLst>
              </a:tr>
              <a:tr h="913637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Effect</a:t>
                      </a:r>
                      <a:endParaRPr lang="en-US">
                        <a:effectLst/>
                      </a:endParaRPr>
                    </a:p>
                  </a:txBody>
                  <a:tcPr marR="95250" marT="95250" marB="952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Unstable training, noisy updates.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Slow convergence, bouncing around minima.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384966"/>
                  </a:ext>
                </a:extLst>
              </a:tr>
              <a:tr h="913637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Solution</a:t>
                      </a:r>
                      <a:endParaRPr lang="en-US" dirty="0">
                        <a:effectLst/>
                      </a:endParaRPr>
                    </a:p>
                  </a:txBody>
                  <a:tcPr marR="95250" marT="95250" marB="952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Larger batches, gradient clipping.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Lower learning rate, adaptive optimizers.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8210758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C1647-49FF-408A-A94B-14B9DE26DD4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08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Variance and Oscillations effects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b="1" dirty="0"/>
              <a:t>High Variance + Oscillations</a:t>
            </a:r>
            <a:r>
              <a:rPr lang="en-US" dirty="0"/>
              <a:t> 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→ </a:t>
            </a:r>
            <a:r>
              <a:rPr lang="en-US" dirty="0"/>
              <a:t>Very unstable training (common in deep RL, GANs</a:t>
            </a:r>
            <a:r>
              <a:rPr lang="en-US" dirty="0" smtClean="0"/>
              <a:t>)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Low Variance + Oscillations</a:t>
            </a:r>
            <a:r>
              <a:rPr lang="en-US" dirty="0"/>
              <a:t> 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→ </a:t>
            </a:r>
            <a:r>
              <a:rPr lang="en-US" dirty="0"/>
              <a:t>Model may still struggle to converge (needs better optimization tuning</a:t>
            </a:r>
            <a:r>
              <a:rPr lang="en-US" dirty="0" smtClean="0"/>
              <a:t>)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Balanced Variance + Minimal Oscillations</a:t>
            </a:r>
            <a:r>
              <a:rPr lang="en-US" dirty="0"/>
              <a:t> 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→ </a:t>
            </a:r>
            <a:r>
              <a:rPr lang="en-US" dirty="0"/>
              <a:t>Smooth, fast convergence (ideal case</a:t>
            </a:r>
            <a:r>
              <a:rPr lang="en-US" dirty="0" smtClean="0"/>
              <a:t>)</a:t>
            </a:r>
            <a:endParaRPr lang="en-US" dirty="0"/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C1647-49FF-408A-A94B-14B9DE26DD4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825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High gradient variance</a:t>
            </a:r>
            <a:r>
              <a:rPr lang="en-US" dirty="0"/>
              <a:t> 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→ </a:t>
            </a:r>
            <a:r>
              <a:rPr lang="en-US" dirty="0"/>
              <a:t>Unstable training 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→ </a:t>
            </a:r>
            <a:r>
              <a:rPr lang="en-US" dirty="0"/>
              <a:t>Risk of </a:t>
            </a:r>
            <a:r>
              <a:rPr lang="en-US" dirty="0" smtClean="0"/>
              <a:t>overfitting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b="1" dirty="0"/>
              <a:t>Controlled gradients</a:t>
            </a:r>
            <a:r>
              <a:rPr lang="en-US" dirty="0"/>
              <a:t> (via regularization, normalization, proper optimization) 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→ </a:t>
            </a:r>
            <a:r>
              <a:rPr lang="en-US" dirty="0"/>
              <a:t>Smoother convergence 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→ </a:t>
            </a:r>
            <a:r>
              <a:rPr lang="en-US" dirty="0"/>
              <a:t>Better </a:t>
            </a:r>
            <a:r>
              <a:rPr lang="en-US" dirty="0" smtClean="0"/>
              <a:t>generalization</a:t>
            </a:r>
            <a:endParaRPr lang="en-US" dirty="0"/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C1647-49FF-408A-A94B-14B9DE26DD4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412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Bias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975" y="1825625"/>
            <a:ext cx="7258050" cy="441007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C1647-49FF-408A-A94B-14B9DE26DD4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13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Variance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4309" y="1825625"/>
            <a:ext cx="7267575" cy="435133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C1647-49FF-408A-A94B-14B9DE26DD4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005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Overfitting result in low performance in unseen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062" y="1825625"/>
            <a:ext cx="7381875" cy="43053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C1647-49FF-408A-A94B-14B9DE26DD4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44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 of overfitting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High Training Accuracy, Low Test Accuracy</a:t>
            </a:r>
            <a:r>
              <a:rPr lang="en-US" dirty="0"/>
              <a:t> – The model performs exceptionally well on training data but fails on test/validation </a:t>
            </a:r>
            <a:r>
              <a:rPr lang="en-US" dirty="0" smtClean="0"/>
              <a:t>data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Overly Complex Model</a:t>
            </a:r>
            <a:r>
              <a:rPr lang="en-US" dirty="0"/>
              <a:t> – The model has too many parameters relative to the amount of training data, making it fit even random </a:t>
            </a:r>
            <a:r>
              <a:rPr lang="en-US" dirty="0" smtClean="0"/>
              <a:t>fluctuations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Poor Generalization</a:t>
            </a:r>
            <a:r>
              <a:rPr lang="en-US" dirty="0"/>
              <a:t> – The model fails to make accurate predictions on new, real-world data.</a:t>
            </a:r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C1647-49FF-408A-A94B-14B9DE26DD4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32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irrelevant</a:t>
            </a:r>
            <a:r>
              <a:rPr lang="en-US" dirty="0"/>
              <a:t>, erroneous, or random variations in data that do not represent the true underlying </a:t>
            </a:r>
            <a:r>
              <a:rPr lang="en-US" dirty="0" smtClean="0"/>
              <a:t>pattern</a:t>
            </a:r>
          </a:p>
          <a:p>
            <a:endParaRPr lang="en-US" dirty="0" smtClean="0"/>
          </a:p>
          <a:p>
            <a:r>
              <a:rPr lang="en-US" dirty="0" smtClean="0"/>
              <a:t>mislead models causing </a:t>
            </a:r>
            <a:r>
              <a:rPr lang="en-US" dirty="0"/>
              <a:t>them to </a:t>
            </a:r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learn </a:t>
            </a:r>
            <a:r>
              <a:rPr lang="en-US" dirty="0"/>
              <a:t>incorrect </a:t>
            </a:r>
            <a:r>
              <a:rPr lang="en-US" dirty="0" smtClean="0"/>
              <a:t>relationships</a:t>
            </a:r>
          </a:p>
          <a:p>
            <a:pPr lvl="1"/>
            <a:r>
              <a:rPr lang="en-US" dirty="0" smtClean="0"/>
              <a:t>perform </a:t>
            </a:r>
            <a:r>
              <a:rPr lang="en-US" dirty="0"/>
              <a:t>poorly on new, unseen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C1647-49FF-408A-A94B-14B9DE26DD4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91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Causes of overfitting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b="1" dirty="0"/>
              <a:t>Too Few Training Samples</a:t>
            </a:r>
            <a:r>
              <a:rPr lang="en-US" dirty="0"/>
              <a:t> – Not enough data to capture true </a:t>
            </a:r>
            <a:r>
              <a:rPr lang="en-US" dirty="0" smtClean="0"/>
              <a:t>patterns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Excessively Complex Model</a:t>
            </a:r>
            <a:r>
              <a:rPr lang="en-US" dirty="0"/>
              <a:t> (e.g., deep neural networks with too many layers</a:t>
            </a:r>
            <a:r>
              <a:rPr lang="en-US" dirty="0" smtClean="0"/>
              <a:t>)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Training for Too Long</a:t>
            </a:r>
            <a:r>
              <a:rPr lang="en-US" dirty="0"/>
              <a:t> (common in deep learning, leading to "memorization</a:t>
            </a:r>
            <a:r>
              <a:rPr lang="en-US" dirty="0" smtClean="0"/>
              <a:t>")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Noisy or Irrelevant Features</a:t>
            </a:r>
            <a:r>
              <a:rPr lang="en-US" dirty="0"/>
              <a:t> – The model tries to fit meaningless </a:t>
            </a:r>
            <a:r>
              <a:rPr lang="en-US" dirty="0" smtClean="0"/>
              <a:t>variations</a:t>
            </a:r>
            <a:endParaRPr lang="en-US" dirty="0"/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C1647-49FF-408A-A94B-14B9DE26DD4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52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Preventing overfitting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b="1" dirty="0"/>
              <a:t>Use More Training Data</a:t>
            </a:r>
            <a:r>
              <a:rPr lang="en-US" dirty="0"/>
              <a:t> – Helps the model generalize </a:t>
            </a:r>
            <a:r>
              <a:rPr lang="en-US" dirty="0" smtClean="0"/>
              <a:t>better</a:t>
            </a:r>
            <a:endParaRPr lang="en-US" dirty="0"/>
          </a:p>
          <a:p>
            <a:pPr algn="just"/>
            <a:r>
              <a:rPr lang="en-US" b="1" dirty="0"/>
              <a:t>Simplify the Model</a:t>
            </a:r>
            <a:r>
              <a:rPr lang="en-US" dirty="0"/>
              <a:t> – Reduce complexity (e.g., fewer layers/nodes in neural networks</a:t>
            </a:r>
            <a:r>
              <a:rPr lang="en-US" dirty="0" smtClean="0"/>
              <a:t>)</a:t>
            </a:r>
            <a:endParaRPr lang="en-US" dirty="0"/>
          </a:p>
          <a:p>
            <a:pPr algn="just"/>
            <a:r>
              <a:rPr lang="en-US" b="1" dirty="0"/>
              <a:t>Regularization</a:t>
            </a:r>
            <a:r>
              <a:rPr lang="en-US" dirty="0"/>
              <a:t> (L1/L2) – Penalizes large weights to avoid extreme </a:t>
            </a:r>
            <a:r>
              <a:rPr lang="en-US" dirty="0" smtClean="0"/>
              <a:t>adjustments</a:t>
            </a:r>
            <a:endParaRPr lang="en-US" dirty="0"/>
          </a:p>
          <a:p>
            <a:pPr algn="just"/>
            <a:r>
              <a:rPr lang="en-US" b="1" dirty="0"/>
              <a:t>Cross-Validation</a:t>
            </a:r>
            <a:r>
              <a:rPr lang="en-US" dirty="0"/>
              <a:t> – Ensures the model performs well on unseen </a:t>
            </a:r>
            <a:r>
              <a:rPr lang="en-US" dirty="0" smtClean="0"/>
              <a:t>data</a:t>
            </a:r>
            <a:endParaRPr lang="en-US" dirty="0"/>
          </a:p>
          <a:p>
            <a:pPr algn="just"/>
            <a:r>
              <a:rPr lang="en-US" b="1" dirty="0"/>
              <a:t>Early Stopping</a:t>
            </a:r>
            <a:r>
              <a:rPr lang="en-US" dirty="0"/>
              <a:t> – Halts training before the model starts </a:t>
            </a:r>
            <a:r>
              <a:rPr lang="en-US" dirty="0" smtClean="0"/>
              <a:t>overfitting</a:t>
            </a:r>
            <a:endParaRPr lang="en-US" dirty="0"/>
          </a:p>
          <a:p>
            <a:pPr algn="just"/>
            <a:r>
              <a:rPr lang="en-US" b="1" dirty="0"/>
              <a:t>Dropout (for Neural Networks)</a:t>
            </a:r>
            <a:r>
              <a:rPr lang="en-US" dirty="0"/>
              <a:t> – Randomly deactivates neurons to prevent reliance on specific </a:t>
            </a:r>
            <a:r>
              <a:rPr lang="en-US" dirty="0" smtClean="0"/>
              <a:t>features</a:t>
            </a:r>
            <a:endParaRPr lang="en-US" dirty="0"/>
          </a:p>
          <a:p>
            <a:pPr algn="just"/>
            <a:r>
              <a:rPr lang="en-US" b="1" dirty="0"/>
              <a:t>Feature Selection</a:t>
            </a:r>
            <a:r>
              <a:rPr lang="en-US" dirty="0"/>
              <a:t> – Remove irrelevant/noisy features.</a:t>
            </a:r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C1647-49FF-408A-A94B-14B9DE26DD4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20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For a model with parameters θ = (θ₁, θ₂, ..., θₙ), the standard loss function is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L(</a:t>
            </a:r>
            <a:r>
              <a:rPr lang="el-GR" dirty="0" smtClean="0"/>
              <a:t>θ) = (1/</a:t>
            </a:r>
            <a:r>
              <a:rPr lang="en-US" dirty="0" smtClean="0"/>
              <a:t>m) * </a:t>
            </a:r>
            <a:r>
              <a:rPr lang="el-GR" dirty="0" smtClean="0"/>
              <a:t>Σ[</a:t>
            </a:r>
            <a:r>
              <a:rPr lang="en-US" dirty="0" smtClean="0"/>
              <a:t>loss(yⁱ, f(xⁱ;</a:t>
            </a:r>
            <a:r>
              <a:rPr lang="el-GR" dirty="0" smtClean="0"/>
              <a:t>θ))]  </a:t>
            </a:r>
            <a:r>
              <a:rPr lang="en-US" dirty="0" smtClean="0"/>
              <a:t>for </a:t>
            </a:r>
            <a:r>
              <a:rPr lang="en-US" dirty="0" err="1" smtClean="0"/>
              <a:t>i</a:t>
            </a:r>
            <a:r>
              <a:rPr lang="en-US" dirty="0" smtClean="0"/>
              <a:t>=1 to m</a:t>
            </a:r>
          </a:p>
          <a:p>
            <a:pPr marL="0" indent="0">
              <a:buNone/>
            </a:pPr>
            <a:r>
              <a:rPr lang="en-US" dirty="0" smtClean="0"/>
              <a:t>Where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 </a:t>
            </a:r>
            <a:r>
              <a:rPr lang="en-US" dirty="0"/>
              <a:t>is the number of training </a:t>
            </a:r>
            <a:r>
              <a:rPr lang="en-US" dirty="0" smtClean="0"/>
              <a:t>examples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yⁱ is the true </a:t>
            </a:r>
            <a:r>
              <a:rPr lang="en-US" dirty="0" smtClean="0"/>
              <a:t>label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f(xⁱ;θ) is the model's prediction.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C1647-49FF-408A-A94B-14B9DE26DD4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02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L1 Regularization (Lasso Regression)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Adds a penalty term proportional to the absolute value of the </a:t>
            </a:r>
            <a:r>
              <a:rPr lang="en-US" dirty="0" smtClean="0"/>
              <a:t>coefficients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L₁(</a:t>
            </a:r>
            <a:r>
              <a:rPr lang="el-GR" dirty="0" smtClean="0"/>
              <a:t>θ) = </a:t>
            </a:r>
            <a:r>
              <a:rPr lang="en-US" dirty="0" smtClean="0"/>
              <a:t>L(</a:t>
            </a:r>
            <a:r>
              <a:rPr lang="el-GR" dirty="0" smtClean="0"/>
              <a:t>θ) + λ * Σ|θⱼ|  </a:t>
            </a:r>
            <a:r>
              <a:rPr lang="en-US" dirty="0" smtClean="0"/>
              <a:t>for j=1 to 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Effects</a:t>
            </a:r>
            <a:r>
              <a:rPr lang="en-US" dirty="0"/>
              <a:t>:</a:t>
            </a:r>
          </a:p>
          <a:p>
            <a:r>
              <a:rPr lang="en-US" dirty="0"/>
              <a:t>Can drive some coefficients to exactly zero (feature selection)</a:t>
            </a:r>
          </a:p>
          <a:p>
            <a:r>
              <a:rPr lang="en-US" dirty="0"/>
              <a:t>Creates sparse models</a:t>
            </a:r>
          </a:p>
          <a:p>
            <a:r>
              <a:rPr lang="en-US" dirty="0"/>
              <a:t>Useful when you suspect many features are irrelevant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C1647-49FF-408A-A94B-14B9DE26DD4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Gradient (for gradient descent):</a:t>
            </a:r>
          </a:p>
          <a:p>
            <a:r>
              <a:rPr lang="en-US" dirty="0"/>
              <a:t>The gradient of the L1 penalty term is λ * sign(θⱼ),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where </a:t>
            </a:r>
            <a:r>
              <a:rPr lang="en-US" dirty="0"/>
              <a:t>sign(θⱼ) is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+1 if θⱼ &gt; 0</a:t>
            </a:r>
          </a:p>
          <a:p>
            <a:r>
              <a:rPr lang="en-US" dirty="0"/>
              <a:t>-1 if θⱼ &lt; 0</a:t>
            </a:r>
          </a:p>
          <a:p>
            <a:r>
              <a:rPr lang="en-US" dirty="0"/>
              <a:t>Undefined at 0 (in practice, often treated as 0)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C1647-49FF-408A-A94B-14B9DE26DD49}" type="slidenum">
              <a:rPr lang="en-US" smtClean="0"/>
              <a:t>24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L1 Regularization (Continued…)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74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L2 Regularization (Ridge Regularization)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Adds a penalty term proportional to the square of the magnitude of the </a:t>
            </a:r>
            <a:r>
              <a:rPr lang="en-US" dirty="0" smtClean="0"/>
              <a:t>coefficients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L₂(</a:t>
            </a:r>
            <a:r>
              <a:rPr lang="el-GR" dirty="0" smtClean="0"/>
              <a:t>θ) = </a:t>
            </a:r>
            <a:r>
              <a:rPr lang="en-US" dirty="0" smtClean="0"/>
              <a:t>L(</a:t>
            </a:r>
            <a:r>
              <a:rPr lang="el-GR" dirty="0" smtClean="0"/>
              <a:t>θ) + λ * (1/2) * Σ(θⱼ²)  </a:t>
            </a:r>
            <a:r>
              <a:rPr lang="en-US" dirty="0" smtClean="0"/>
              <a:t>for j=1 to n</a:t>
            </a:r>
          </a:p>
          <a:p>
            <a:pPr marL="0" indent="0">
              <a:buNone/>
            </a:pPr>
            <a:r>
              <a:rPr lang="en-US" dirty="0"/>
              <a:t>Where:</a:t>
            </a:r>
          </a:p>
          <a:p>
            <a:pPr marL="0" indent="0">
              <a:buNone/>
            </a:pPr>
            <a:r>
              <a:rPr lang="en-US" dirty="0" smtClean="0"/>
              <a:t>λ is the regularization parameter</a:t>
            </a:r>
          </a:p>
          <a:p>
            <a:pPr marL="0" indent="0">
              <a:buNone/>
            </a:pPr>
            <a:r>
              <a:rPr lang="en-US" dirty="0" smtClean="0"/>
              <a:t>Effects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Shrinks coefficients toward zero but doesn't set any to exactly zero</a:t>
            </a:r>
          </a:p>
          <a:p>
            <a:pPr marL="0" indent="0">
              <a:buNone/>
            </a:pPr>
            <a:r>
              <a:rPr lang="en-US" dirty="0"/>
              <a:t>Prevents any single feature from having too large an impact</a:t>
            </a:r>
          </a:p>
          <a:p>
            <a:pPr marL="0" indent="0">
              <a:buNone/>
            </a:pPr>
            <a:r>
              <a:rPr lang="en-US" dirty="0"/>
              <a:t>Works well when many features contribute to the outcome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C1647-49FF-408A-A94B-14B9DE26DD4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23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Gradient (for gradient descent):</a:t>
            </a:r>
          </a:p>
          <a:p>
            <a:r>
              <a:rPr lang="en-US" dirty="0"/>
              <a:t>The gradient of the L2 penalty term is simply </a:t>
            </a:r>
            <a:r>
              <a:rPr lang="en-US" dirty="0" err="1"/>
              <a:t>λθ</a:t>
            </a:r>
            <a:r>
              <a:rPr lang="en-US" dirty="0"/>
              <a:t>ⱼ for each parameter </a:t>
            </a:r>
            <a:r>
              <a:rPr lang="en-US" dirty="0" smtClean="0"/>
              <a:t>θⱼ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C1647-49FF-408A-A94B-14B9DE26DD49}" type="slidenum">
              <a:rPr lang="en-US" smtClean="0"/>
              <a:t>26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L2 Regularization (Continued…)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36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Elastic Net Regularization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Combines both L1 and L2 </a:t>
            </a:r>
            <a:r>
              <a:rPr lang="en-US" dirty="0" smtClean="0"/>
              <a:t>regularization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L_elastic</a:t>
            </a:r>
            <a:r>
              <a:rPr lang="en-US" dirty="0" smtClean="0"/>
              <a:t>(</a:t>
            </a:r>
            <a:r>
              <a:rPr lang="el-GR" dirty="0" smtClean="0"/>
              <a:t>θ) = </a:t>
            </a:r>
            <a:r>
              <a:rPr lang="en-US" dirty="0" smtClean="0"/>
              <a:t>L(</a:t>
            </a:r>
            <a:r>
              <a:rPr lang="el-GR" dirty="0" smtClean="0"/>
              <a:t>θ) + λ₁ * ||θ||₁ + λ₂ * (1/2) * ||θ||₂²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C1647-49FF-408A-A94B-14B9DE26DD4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85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Different cases for tuning values of lambda1 and lamda2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fontAlgn="base"/>
            <a:r>
              <a:rPr lang="en-US" dirty="0" smtClean="0"/>
              <a:t>If </a:t>
            </a:r>
            <a:r>
              <a:rPr lang="en-US" dirty="0"/>
              <a:t>lambda1 and lambda2 are set to be 0, Elastic-Net Regression equals Linear Regression.</a:t>
            </a:r>
          </a:p>
          <a:p>
            <a:pPr algn="just" fontAlgn="base"/>
            <a:r>
              <a:rPr lang="en-US" dirty="0"/>
              <a:t>If lambda1 is set to be 0, Elastic-Net Regression equals Ridge Regression.</a:t>
            </a:r>
          </a:p>
          <a:p>
            <a:pPr algn="just" fontAlgn="base"/>
            <a:r>
              <a:rPr lang="en-US" dirty="0"/>
              <a:t>If lambda2 is set to be 0, Elastic-Net Regression equals Lasso Regression.</a:t>
            </a:r>
          </a:p>
          <a:p>
            <a:pPr algn="just" fontAlgn="base"/>
            <a:r>
              <a:rPr lang="en-US" dirty="0"/>
              <a:t>If lambda1 and lambda2 are set to be infinity, all weights are shrunk to zero</a:t>
            </a:r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C1647-49FF-408A-A94B-14B9DE26DD4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98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Bias-Variance Tradeoff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fontAlgn="base"/>
            <a:endParaRPr lang="en-US" b="1" dirty="0" smtClean="0"/>
          </a:p>
          <a:p>
            <a:pPr algn="just" fontAlgn="base"/>
            <a:r>
              <a:rPr lang="en-US" b="1" dirty="0" smtClean="0"/>
              <a:t>Bias</a:t>
            </a:r>
            <a:r>
              <a:rPr lang="en-US" dirty="0"/>
              <a:t>: Error caused by over simplistic assumptions of the </a:t>
            </a:r>
            <a:r>
              <a:rPr lang="en-US" dirty="0" smtClean="0"/>
              <a:t>data</a:t>
            </a:r>
          </a:p>
          <a:p>
            <a:pPr algn="just" fontAlgn="base"/>
            <a:endParaRPr lang="en-US" dirty="0"/>
          </a:p>
          <a:p>
            <a:pPr algn="just" fontAlgn="base"/>
            <a:r>
              <a:rPr lang="en-US" b="1" dirty="0"/>
              <a:t>Variance</a:t>
            </a:r>
            <a:r>
              <a:rPr lang="en-US" dirty="0"/>
              <a:t>: Error caused by the model being too sensitive to small changes in the training data.</a:t>
            </a:r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C1647-49FF-408A-A94B-14B9DE26DD4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919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Impact of Noise on ML Models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Overfitting:</a:t>
            </a:r>
            <a:r>
              <a:rPr lang="en-US" dirty="0"/>
              <a:t> </a:t>
            </a:r>
            <a:endParaRPr lang="en-US" dirty="0" smtClean="0"/>
          </a:p>
          <a:p>
            <a:pPr lvl="1"/>
            <a:r>
              <a:rPr lang="en-US" dirty="0" smtClean="0"/>
              <a:t>Models </a:t>
            </a:r>
            <a:r>
              <a:rPr lang="en-US" dirty="0"/>
              <a:t>may memorize noise instead of learning true </a:t>
            </a:r>
            <a:r>
              <a:rPr lang="en-US" dirty="0" smtClean="0"/>
              <a:t>patterns</a:t>
            </a:r>
          </a:p>
          <a:p>
            <a:endParaRPr lang="en-US" dirty="0"/>
          </a:p>
          <a:p>
            <a:r>
              <a:rPr lang="en-US" b="1" dirty="0"/>
              <a:t>Reduced Generalization:</a:t>
            </a:r>
            <a:r>
              <a:rPr lang="en-US" dirty="0"/>
              <a:t> </a:t>
            </a:r>
            <a:endParaRPr lang="en-US" dirty="0" smtClean="0"/>
          </a:p>
          <a:p>
            <a:pPr lvl="1"/>
            <a:r>
              <a:rPr lang="en-US" dirty="0" smtClean="0"/>
              <a:t>Poor </a:t>
            </a:r>
            <a:r>
              <a:rPr lang="en-US" dirty="0"/>
              <a:t>performance on unseen </a:t>
            </a:r>
            <a:r>
              <a:rPr lang="en-US" dirty="0" smtClean="0"/>
              <a:t>data</a:t>
            </a:r>
          </a:p>
          <a:p>
            <a:endParaRPr lang="en-US" dirty="0"/>
          </a:p>
          <a:p>
            <a:r>
              <a:rPr lang="en-US" b="1" dirty="0"/>
              <a:t>Unstable Training:</a:t>
            </a:r>
            <a:r>
              <a:rPr lang="en-US" dirty="0"/>
              <a:t> </a:t>
            </a:r>
            <a:endParaRPr lang="en-US" dirty="0" smtClean="0"/>
          </a:p>
          <a:p>
            <a:pPr lvl="1"/>
            <a:r>
              <a:rPr lang="en-US" dirty="0" smtClean="0"/>
              <a:t>High </a:t>
            </a:r>
            <a:r>
              <a:rPr lang="en-US" dirty="0"/>
              <a:t>gradient variance, slower </a:t>
            </a:r>
            <a:r>
              <a:rPr lang="en-US" dirty="0" smtClean="0"/>
              <a:t>convergence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C1647-49FF-408A-A94B-14B9DE26DD4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75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Bias-Variance Tradeoff in L1 (Lasso)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C1647-49FF-408A-A94B-14B9DE26DD49}" type="slidenum">
              <a:rPr lang="en-US" smtClean="0"/>
              <a:t>30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8582" y="1870075"/>
            <a:ext cx="7631683" cy="430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13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fontAlgn="base"/>
            <a:r>
              <a:rPr lang="en-US" dirty="0"/>
              <a:t>penalty reduces variance by making the coefficients of less important features to zero. This prevents overfitting by ensuring model doesn't fit to noise in the data.</a:t>
            </a:r>
          </a:p>
          <a:p>
            <a:pPr algn="just" fontAlgn="base"/>
            <a:r>
              <a:rPr lang="en-US" dirty="0"/>
              <a:t>However increasing regularization strength </a:t>
            </a:r>
            <a:r>
              <a:rPr lang="en-US" dirty="0" err="1"/>
              <a:t>i.e</a:t>
            </a:r>
            <a:r>
              <a:rPr lang="en-US" dirty="0"/>
              <a:t> </a:t>
            </a:r>
            <a:r>
              <a:rPr lang="en-US" dirty="0" smtClean="0"/>
              <a:t>raising the</a:t>
            </a:r>
            <a:r>
              <a:rPr lang="en-US" dirty="0"/>
              <a:t> </a:t>
            </a:r>
            <a:r>
              <a:rPr lang="en-US" b="1" dirty="0"/>
              <a:t>lambda</a:t>
            </a:r>
            <a:r>
              <a:rPr lang="en-US" dirty="0"/>
              <a:t> value can </a:t>
            </a:r>
            <a:r>
              <a:rPr lang="en-US" b="1" dirty="0"/>
              <a:t>increase bias</a:t>
            </a:r>
            <a:r>
              <a:rPr lang="en-US" dirty="0"/>
              <a:t>. This happens because a stronger penalty can cause the model to oversimplify making it unable to capture the true relationships in the data leading to </a:t>
            </a:r>
            <a:r>
              <a:rPr lang="en-US" b="1" dirty="0" err="1"/>
              <a:t>underfitting</a:t>
            </a:r>
            <a:r>
              <a:rPr lang="en-US" dirty="0"/>
              <a:t>.</a:t>
            </a:r>
          </a:p>
          <a:p>
            <a:pPr algn="just" fontAlgn="base"/>
            <a:r>
              <a:rPr lang="en-US" dirty="0"/>
              <a:t>Thus the goal is to choose right </a:t>
            </a:r>
            <a:r>
              <a:rPr lang="en-US" b="1" dirty="0"/>
              <a:t>lambda value</a:t>
            </a:r>
            <a:r>
              <a:rPr lang="en-US" dirty="0"/>
              <a:t> that balances both bias and variance </a:t>
            </a:r>
            <a:r>
              <a:rPr lang="en-US" dirty="0" smtClean="0"/>
              <a:t>through cross validation</a:t>
            </a:r>
            <a:r>
              <a:rPr lang="en-US" b="1" dirty="0" smtClean="0"/>
              <a:t>.</a:t>
            </a:r>
            <a:endParaRPr lang="en-US" dirty="0"/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C1647-49FF-408A-A94B-14B9DE26DD49}" type="slidenum">
              <a:rPr lang="en-US" smtClean="0"/>
              <a:t>31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Bias-Variance Tradeoff in L1 (Lasso) (continued…)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32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9222" y="1847850"/>
            <a:ext cx="6336325" cy="435133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C1647-49FF-408A-A94B-14B9DE26DD49}" type="slidenum">
              <a:rPr lang="en-US" smtClean="0"/>
              <a:t>32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Bias-Variance Tradeoff in L2 (Ridge)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66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fontAlgn="base"/>
            <a:r>
              <a:rPr lang="en-US" dirty="0"/>
              <a:t>penalty reduces variance by making the coefficients of less important features </a:t>
            </a:r>
            <a:r>
              <a:rPr lang="en-US" dirty="0" smtClean="0"/>
              <a:t>near to </a:t>
            </a:r>
            <a:r>
              <a:rPr lang="en-US" dirty="0"/>
              <a:t>zero. This prevents overfitting by ensuring model doesn't fit to noise in the data.</a:t>
            </a:r>
          </a:p>
          <a:p>
            <a:pPr algn="just" fontAlgn="base"/>
            <a:r>
              <a:rPr lang="en-US" dirty="0"/>
              <a:t>However increasing regularization strength </a:t>
            </a:r>
            <a:r>
              <a:rPr lang="en-US" dirty="0" err="1"/>
              <a:t>i.e</a:t>
            </a:r>
            <a:r>
              <a:rPr lang="en-US" dirty="0"/>
              <a:t> </a:t>
            </a:r>
            <a:r>
              <a:rPr lang="en-US" dirty="0" smtClean="0"/>
              <a:t>raising the</a:t>
            </a:r>
            <a:r>
              <a:rPr lang="en-US" dirty="0"/>
              <a:t> </a:t>
            </a:r>
            <a:r>
              <a:rPr lang="en-US" b="1" dirty="0"/>
              <a:t>lambda</a:t>
            </a:r>
            <a:r>
              <a:rPr lang="en-US" dirty="0"/>
              <a:t> value can </a:t>
            </a:r>
            <a:r>
              <a:rPr lang="en-US" b="1" dirty="0"/>
              <a:t>increase </a:t>
            </a:r>
            <a:r>
              <a:rPr lang="en-US" b="1" dirty="0" smtClean="0"/>
              <a:t>variance </a:t>
            </a:r>
            <a:r>
              <a:rPr lang="en-US" dirty="0" smtClean="0"/>
              <a:t>leading to </a:t>
            </a:r>
            <a:r>
              <a:rPr lang="en-US" b="1" dirty="0" err="1" smtClean="0"/>
              <a:t>underfitting</a:t>
            </a:r>
            <a:r>
              <a:rPr lang="en-US" dirty="0" smtClean="0"/>
              <a:t>.</a:t>
            </a:r>
            <a:endParaRPr lang="en-US" dirty="0"/>
          </a:p>
          <a:p>
            <a:pPr algn="just" fontAlgn="base"/>
            <a:r>
              <a:rPr lang="en-US" dirty="0"/>
              <a:t>Thus the goal is to choose right </a:t>
            </a:r>
            <a:r>
              <a:rPr lang="en-US" b="1" dirty="0"/>
              <a:t>lambda value</a:t>
            </a:r>
            <a:r>
              <a:rPr lang="en-US" dirty="0"/>
              <a:t> that balances both bias and variance </a:t>
            </a:r>
            <a:r>
              <a:rPr lang="en-US" dirty="0" smtClean="0"/>
              <a:t>through cross validation</a:t>
            </a:r>
            <a:r>
              <a:rPr lang="en-US" b="1" dirty="0" smtClean="0"/>
              <a:t>.</a:t>
            </a:r>
            <a:endParaRPr lang="en-US" dirty="0"/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C1647-49FF-408A-A94B-14B9DE26DD49}" type="slidenum">
              <a:rPr lang="en-US" smtClean="0"/>
              <a:t>33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Bias-Variance Tradeoff in L1 (Lasso) (continued…)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76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3745" y="2182872"/>
            <a:ext cx="9564510" cy="363684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C1647-49FF-408A-A94B-14B9DE26DD4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99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8212" y="1881981"/>
            <a:ext cx="10315575" cy="423862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C1647-49FF-408A-A94B-14B9DE26DD4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742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noise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Input Noise (Feature Noise)</a:t>
            </a:r>
            <a:endParaRPr lang="en-US" dirty="0"/>
          </a:p>
          <a:p>
            <a:pPr lvl="1"/>
            <a:r>
              <a:rPr lang="en-US" dirty="0"/>
              <a:t>Errors or distortions in the input features.</a:t>
            </a:r>
          </a:p>
          <a:p>
            <a:pPr marL="457200" lvl="1" indent="0">
              <a:buNone/>
            </a:pPr>
            <a:r>
              <a:rPr lang="en-US" b="1" dirty="0"/>
              <a:t>Examples:</a:t>
            </a:r>
            <a:endParaRPr lang="en-US" dirty="0"/>
          </a:p>
          <a:p>
            <a:pPr lvl="1"/>
            <a:r>
              <a:rPr lang="en-US" dirty="0"/>
              <a:t>Sensor errors (e.g., pixel corruption in images).</a:t>
            </a:r>
          </a:p>
          <a:p>
            <a:pPr lvl="1"/>
            <a:r>
              <a:rPr lang="en-US" dirty="0"/>
              <a:t>Typos or mislabeled categories in tabular data.</a:t>
            </a:r>
          </a:p>
          <a:p>
            <a:pPr lvl="1"/>
            <a:r>
              <a:rPr lang="en-US" dirty="0"/>
              <a:t>Background noise in speech recognition.</a:t>
            </a:r>
          </a:p>
          <a:p>
            <a:r>
              <a:rPr lang="en-US" b="1" dirty="0" smtClean="0"/>
              <a:t>Output </a:t>
            </a:r>
            <a:r>
              <a:rPr lang="en-US" b="1" dirty="0"/>
              <a:t>Noise (Label Noise)</a:t>
            </a:r>
            <a:endParaRPr lang="en-US" dirty="0"/>
          </a:p>
          <a:p>
            <a:pPr lvl="1"/>
            <a:r>
              <a:rPr lang="en-US" dirty="0"/>
              <a:t>Incorrect labels in supervised learning.</a:t>
            </a:r>
          </a:p>
          <a:p>
            <a:pPr marL="457200" lvl="1" indent="0">
              <a:buNone/>
            </a:pPr>
            <a:r>
              <a:rPr lang="en-US" b="1" dirty="0"/>
              <a:t>Examples:</a:t>
            </a:r>
            <a:endParaRPr lang="en-US" dirty="0"/>
          </a:p>
          <a:p>
            <a:pPr lvl="1"/>
            <a:r>
              <a:rPr lang="en-US" dirty="0"/>
              <a:t>Human annotation mistakes (e.g., labeling a cat as a dog).</a:t>
            </a:r>
          </a:p>
          <a:p>
            <a:pPr lvl="1"/>
            <a:r>
              <a:rPr lang="en-US" dirty="0"/>
              <a:t>Automated labeling errors (e.g., web-scraped data with wrong tags).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C1647-49FF-408A-A94B-14B9DE26DD4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348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 smtClean="0"/>
              <a:t>Intrinsic Noise (Model-Induced Noise)</a:t>
            </a:r>
            <a:endParaRPr lang="en-US" dirty="0" smtClean="0"/>
          </a:p>
          <a:p>
            <a:pPr lvl="1" algn="just"/>
            <a:r>
              <a:rPr lang="en-US" dirty="0" smtClean="0"/>
              <a:t>Randomness introduced by the learning process itself.</a:t>
            </a:r>
          </a:p>
          <a:p>
            <a:pPr marL="457200" lvl="1" indent="0" algn="just">
              <a:buNone/>
            </a:pPr>
            <a:r>
              <a:rPr lang="en-US" b="1" dirty="0" smtClean="0"/>
              <a:t>Examples:</a:t>
            </a:r>
            <a:endParaRPr lang="en-US" dirty="0" smtClean="0"/>
          </a:p>
          <a:p>
            <a:pPr lvl="1" algn="just"/>
            <a:r>
              <a:rPr lang="en-US" dirty="0" err="1" smtClean="0"/>
              <a:t>Stochasticity</a:t>
            </a:r>
            <a:r>
              <a:rPr lang="en-US" dirty="0" smtClean="0"/>
              <a:t> in optimization (e.g., SGD updates).</a:t>
            </a:r>
          </a:p>
          <a:p>
            <a:pPr lvl="1" algn="just"/>
            <a:r>
              <a:rPr lang="en-US" dirty="0" smtClean="0"/>
              <a:t>Dropout in neural networks (random deactivation of neurons).</a:t>
            </a:r>
          </a:p>
          <a:p>
            <a:pPr algn="just"/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noise (Continued…)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C1647-49FF-408A-A94B-14B9DE26DD4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213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Intrinsic noise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Generates </a:t>
            </a:r>
          </a:p>
          <a:p>
            <a:pPr lvl="1"/>
            <a:r>
              <a:rPr lang="en-US" dirty="0"/>
              <a:t>G</a:t>
            </a:r>
            <a:r>
              <a:rPr lang="en-US" dirty="0" smtClean="0"/>
              <a:t>radient variance</a:t>
            </a:r>
          </a:p>
          <a:p>
            <a:pPr lvl="1"/>
            <a:r>
              <a:rPr lang="en-US" dirty="0" smtClean="0"/>
              <a:t>Gradient oscillation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C1647-49FF-408A-A94B-14B9DE26DD4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987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Variance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2789" y="1623345"/>
            <a:ext cx="10515600" cy="4351338"/>
          </a:xfrm>
        </p:spPr>
        <p:txBody>
          <a:bodyPr vert="horz" lIns="91440" tIns="45720" rIns="91440" bIns="45720" rtlCol="0">
            <a:normAutofit fontScale="55000" lnSpcReduction="20000"/>
          </a:bodyPr>
          <a:lstStyle/>
          <a:p>
            <a:r>
              <a:rPr lang="en-US" sz="4400" dirty="0"/>
              <a:t>Measures how much the gradients fluctuate across different batches (in SGD) or </a:t>
            </a:r>
            <a:r>
              <a:rPr lang="en-US" sz="4400" dirty="0" smtClean="0"/>
              <a:t>across </a:t>
            </a:r>
            <a:r>
              <a:rPr lang="en-US" sz="4400" dirty="0"/>
              <a:t>different training </a:t>
            </a:r>
            <a:r>
              <a:rPr lang="en-US" sz="4400" dirty="0" smtClean="0"/>
              <a:t>steps</a:t>
            </a:r>
          </a:p>
          <a:p>
            <a:endParaRPr lang="en-US" sz="4400" dirty="0"/>
          </a:p>
          <a:p>
            <a:r>
              <a:rPr lang="en-US" sz="4400" dirty="0"/>
              <a:t>High variance means gradients change significantly between updates, leading to unstable </a:t>
            </a:r>
            <a:r>
              <a:rPr lang="en-US" sz="4400" dirty="0" smtClean="0"/>
              <a:t>training</a:t>
            </a:r>
          </a:p>
          <a:p>
            <a:endParaRPr lang="en-US" sz="4400" dirty="0"/>
          </a:p>
          <a:p>
            <a:pPr marL="0" indent="0">
              <a:buNone/>
            </a:pPr>
            <a:r>
              <a:rPr lang="en-US" sz="4400" b="1" dirty="0"/>
              <a:t>Causes:</a:t>
            </a:r>
          </a:p>
          <a:p>
            <a:r>
              <a:rPr lang="en-US" sz="4400" dirty="0"/>
              <a:t>Small batch sizes (each batch has different gradient estimates</a:t>
            </a:r>
            <a:r>
              <a:rPr lang="en-US" sz="4400" dirty="0" smtClean="0"/>
              <a:t>)</a:t>
            </a:r>
            <a:endParaRPr lang="en-US" sz="4400" dirty="0"/>
          </a:p>
          <a:p>
            <a:r>
              <a:rPr lang="en-US" sz="4400" dirty="0"/>
              <a:t>Noisy or imbalanced data (some samples produce very different gradients</a:t>
            </a:r>
            <a:r>
              <a:rPr lang="en-US" sz="4400" dirty="0" smtClean="0"/>
              <a:t>)</a:t>
            </a:r>
            <a:endParaRPr lang="en-US" sz="4400" dirty="0"/>
          </a:p>
          <a:p>
            <a:r>
              <a:rPr lang="en-US" sz="4400" dirty="0"/>
              <a:t>Poorly conditioned optimization landscapes (e.g., sharp loss curvatures</a:t>
            </a:r>
            <a:r>
              <a:rPr lang="en-US" sz="4400" dirty="0" smtClean="0"/>
              <a:t>)</a:t>
            </a:r>
            <a:endParaRPr lang="en-US" sz="4400" dirty="0"/>
          </a:p>
          <a:p>
            <a:pPr marL="0" indent="0">
              <a:buNone/>
            </a:pPr>
            <a:r>
              <a:rPr lang="en-US" b="1" dirty="0"/>
              <a:t/>
            </a:r>
            <a:br>
              <a:rPr lang="en-US" b="1" dirty="0"/>
            </a:b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C1647-49FF-408A-A94B-14B9DE26DD4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0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Variance (continued…)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b="1" dirty="0"/>
              <a:t>Impact:</a:t>
            </a:r>
          </a:p>
          <a:p>
            <a:pPr algn="just"/>
            <a:r>
              <a:rPr lang="en-US" dirty="0"/>
              <a:t>High variance → Unstable training, harder </a:t>
            </a:r>
            <a:r>
              <a:rPr lang="en-US" dirty="0" smtClean="0"/>
              <a:t>convergence</a:t>
            </a:r>
            <a:endParaRPr lang="en-US" dirty="0"/>
          </a:p>
          <a:p>
            <a:pPr algn="just"/>
            <a:r>
              <a:rPr lang="en-US" dirty="0"/>
              <a:t>Too low variance (e.g., full-batch GD) → May converge to sharp minima (overfitting risk</a:t>
            </a:r>
            <a:r>
              <a:rPr lang="en-US" dirty="0" smtClean="0"/>
              <a:t>)</a:t>
            </a:r>
            <a:endParaRPr lang="en-US" dirty="0"/>
          </a:p>
          <a:p>
            <a:pPr marL="0" indent="0" algn="just">
              <a:buNone/>
            </a:pPr>
            <a:r>
              <a:rPr lang="en-US" b="1" dirty="0"/>
              <a:t>Solutions:</a:t>
            </a:r>
          </a:p>
          <a:p>
            <a:pPr algn="just"/>
            <a:r>
              <a:rPr lang="en-US" dirty="0"/>
              <a:t>Increase batch size (reduces variance but may hurt generalization</a:t>
            </a:r>
            <a:r>
              <a:rPr lang="en-US" dirty="0" smtClean="0"/>
              <a:t>)</a:t>
            </a:r>
            <a:endParaRPr lang="en-US" dirty="0"/>
          </a:p>
          <a:p>
            <a:pPr algn="just"/>
            <a:r>
              <a:rPr lang="en-US" dirty="0"/>
              <a:t>Use gradient clipping (limits extreme updates</a:t>
            </a:r>
            <a:r>
              <a:rPr lang="en-US" dirty="0" smtClean="0"/>
              <a:t>)</a:t>
            </a:r>
            <a:endParaRPr lang="en-US" dirty="0"/>
          </a:p>
          <a:p>
            <a:pPr algn="just"/>
            <a:r>
              <a:rPr lang="en-US" dirty="0"/>
              <a:t>Apply momentum (smooths gradient updates</a:t>
            </a:r>
            <a:r>
              <a:rPr lang="en-US" dirty="0" smtClean="0"/>
              <a:t>)</a:t>
            </a:r>
            <a:endParaRPr lang="en-US" dirty="0"/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C1647-49FF-408A-A94B-14B9DE26DD4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78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Oscillation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Refers to </a:t>
            </a:r>
            <a:r>
              <a:rPr lang="en-US" b="1" dirty="0"/>
              <a:t>consistent back-and-forth fluctuations</a:t>
            </a:r>
            <a:r>
              <a:rPr lang="en-US" dirty="0"/>
              <a:t> in gradient directions (rather than random variations).</a:t>
            </a:r>
          </a:p>
          <a:p>
            <a:r>
              <a:rPr lang="en-US" dirty="0"/>
              <a:t>Often seen when the learning rate is too high or the loss landscape has steep slopes.</a:t>
            </a:r>
          </a:p>
          <a:p>
            <a:pPr marL="0" indent="0">
              <a:buNone/>
            </a:pPr>
            <a:r>
              <a:rPr lang="en-US" b="1" dirty="0"/>
              <a:t>Causes:</a:t>
            </a:r>
            <a:endParaRPr lang="en-US" dirty="0"/>
          </a:p>
          <a:p>
            <a:r>
              <a:rPr lang="en-US" b="1" dirty="0"/>
              <a:t>Too high learning rate</a:t>
            </a:r>
            <a:r>
              <a:rPr lang="en-US" dirty="0"/>
              <a:t> → Overshooting optimal updates.</a:t>
            </a:r>
          </a:p>
          <a:p>
            <a:r>
              <a:rPr lang="en-US" b="1" dirty="0"/>
              <a:t>Ill-conditioned optimization</a:t>
            </a:r>
            <a:r>
              <a:rPr lang="en-US" dirty="0"/>
              <a:t> (e.g., different weights have very different optimal learning rates).</a:t>
            </a:r>
          </a:p>
          <a:p>
            <a:r>
              <a:rPr lang="en-US" b="1" dirty="0"/>
              <a:t>Poor weight initialization</a:t>
            </a:r>
            <a:r>
              <a:rPr lang="en-US" dirty="0"/>
              <a:t> (e.g., some weights dominate early training).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C1647-49FF-408A-A94B-14B9DE26DD4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20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885</Words>
  <Application>Microsoft Office PowerPoint</Application>
  <PresentationFormat>Widescreen</PresentationFormat>
  <Paragraphs>229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Calibri Light</vt:lpstr>
      <vt:lpstr>Office Theme</vt:lpstr>
      <vt:lpstr>Regularization </vt:lpstr>
      <vt:lpstr>Noise</vt:lpstr>
      <vt:lpstr>Impact of Noise on ML Models </vt:lpstr>
      <vt:lpstr>Types of noise</vt:lpstr>
      <vt:lpstr>Types of noise (Continued…)</vt:lpstr>
      <vt:lpstr>Intrinsic noise</vt:lpstr>
      <vt:lpstr>Gradient Variance</vt:lpstr>
      <vt:lpstr>Gradient Variance (continued…)</vt:lpstr>
      <vt:lpstr>Gradient Oscillation</vt:lpstr>
      <vt:lpstr>Gradient Oscillation (Continued…)</vt:lpstr>
      <vt:lpstr>Training with and without intrinsic noise</vt:lpstr>
      <vt:lpstr>Training loss with and without noise</vt:lpstr>
      <vt:lpstr>Gradient variance and Gradient Oscillation</vt:lpstr>
      <vt:lpstr>Variance and Oscillations effects</vt:lpstr>
      <vt:lpstr>PowerPoint Presentation</vt:lpstr>
      <vt:lpstr>High Bias</vt:lpstr>
      <vt:lpstr>High Variance</vt:lpstr>
      <vt:lpstr>Overfitting result in low performance in unseen data</vt:lpstr>
      <vt:lpstr>Characteristics of overfitting</vt:lpstr>
      <vt:lpstr>Causes of overfitting</vt:lpstr>
      <vt:lpstr>Preventing overfitting</vt:lpstr>
      <vt:lpstr>PowerPoint Presentation</vt:lpstr>
      <vt:lpstr>L1 Regularization (Lasso Regression)</vt:lpstr>
      <vt:lpstr>L1 Regularization (Continued…)</vt:lpstr>
      <vt:lpstr>L2 Regularization (Ridge Regularization)</vt:lpstr>
      <vt:lpstr>L2 Regularization (Continued…)</vt:lpstr>
      <vt:lpstr>Elastic Net Regularization</vt:lpstr>
      <vt:lpstr>Different cases for tuning values of lambda1 and lamda2 </vt:lpstr>
      <vt:lpstr>Bias-Variance Tradeoff</vt:lpstr>
      <vt:lpstr>Bias-Variance Tradeoff in L1 (Lasso)</vt:lpstr>
      <vt:lpstr>Bias-Variance Tradeoff in L1 (Lasso) (continued…)</vt:lpstr>
      <vt:lpstr>Bias-Variance Tradeoff in L2 (Ridge)</vt:lpstr>
      <vt:lpstr>Bias-Variance Tradeoff in L1 (Lasso) (continued…)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43</cp:revision>
  <dcterms:created xsi:type="dcterms:W3CDTF">2025-07-31T12:23:07Z</dcterms:created>
  <dcterms:modified xsi:type="dcterms:W3CDTF">2025-07-31T17:27:12Z</dcterms:modified>
</cp:coreProperties>
</file>