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6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535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90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6105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76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824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29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24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8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60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8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2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1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2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6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8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00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7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Rockwell" panose="02060603020205020403" pitchFamily="18" charset="0"/>
              </a:rPr>
              <a:t>System of  Linear Equation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Suman Paudel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33</a:t>
            </a:r>
          </a:p>
          <a:p>
            <a:pPr algn="ctr"/>
            <a:r>
              <a:rPr lang="en-US" sz="2400" dirty="0">
                <a:latin typeface="Rockwell" panose="02060603020205020403" pitchFamily="18" charset="0"/>
              </a:rPr>
              <a:t>Mathematics for Data Science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A676-0CE9-D353-D759-DEE575C8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3875"/>
          </a:xfrm>
        </p:spPr>
        <p:txBody>
          <a:bodyPr>
            <a:normAutofit/>
          </a:bodyPr>
          <a:lstStyle/>
          <a:p>
            <a:r>
              <a:rPr lang="en-US" sz="2400" dirty="0"/>
              <a:t>Example: Solving the previous equation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39826-965C-395F-4857-C77160C11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86855-5AA6-FFB4-F32A-EDF900E2A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15" y="1126008"/>
            <a:ext cx="8479705" cy="491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8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A676-0CE9-D353-D759-DEE575C8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3875"/>
          </a:xfrm>
        </p:spPr>
        <p:txBody>
          <a:bodyPr>
            <a:normAutofit/>
          </a:bodyPr>
          <a:lstStyle/>
          <a:p>
            <a:r>
              <a:rPr lang="en-US" sz="2400" dirty="0"/>
              <a:t>Example: Solving the previous equation 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DE189C-48F1-DC28-DE4D-8595C0A58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C78E16-E048-436E-057B-2C46D89F4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37" y="1343025"/>
            <a:ext cx="8520862" cy="380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3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A676-0CE9-D353-D759-DEE575C8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3875"/>
          </a:xfrm>
        </p:spPr>
        <p:txBody>
          <a:bodyPr>
            <a:normAutofit/>
          </a:bodyPr>
          <a:lstStyle/>
          <a:p>
            <a:r>
              <a:rPr lang="en-US" sz="2400" dirty="0"/>
              <a:t>Example: Solving the previous equation 3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DE189C-48F1-DC28-DE4D-8595C0A58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51064"/>
            <a:ext cx="8596668" cy="3880773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that the only solution of the original system is (1, 0, -1). 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verify that (1, 0, -1) is a solution, substitute these values into the left side of the original system,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agrees with the right side of the original equation, so (1, 0 , -1) is a solution of the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93CDC-CFCC-B2D9-DFBE-8EE0FC1E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14449"/>
            <a:ext cx="8460454" cy="2491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08D70A-39ED-9B8D-A886-4374DC43D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936" y="4832572"/>
            <a:ext cx="3435249" cy="91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23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AD18-DE6D-0137-D17D-1BA864B1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34" y="3429000"/>
            <a:ext cx="8596668" cy="1320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731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DB6CE4-2B13-4715-B5B2-615A55922C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496351" y="3108189"/>
                <a:ext cx="9562740" cy="931505"/>
              </a:xfrm>
            </p:spPr>
            <p:txBody>
              <a:bodyPr>
                <a:normAutofit fontScale="9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4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4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+…</m:t>
                    </m:r>
                    <m:r>
                      <a:rPr lang="en-US" sz="44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4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4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4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   </a:t>
                </a:r>
                <a:r>
                  <a:rPr 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(1)</a:t>
                </a:r>
                <a:r>
                  <a:rPr lang="en-US" sz="4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          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DB6CE4-2B13-4715-B5B2-615A55922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96351" y="3108189"/>
                <a:ext cx="9562740" cy="93150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3BD10BD-5293-CF62-B862-536D678355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4723" y="2130014"/>
                <a:ext cx="9905999" cy="9315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linear equations in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an equation that can be written in the form: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3BD10BD-5293-CF62-B862-536D678355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4723" y="2130014"/>
                <a:ext cx="9905999" cy="931504"/>
              </a:xfrm>
              <a:blipFill>
                <a:blip r:embed="rId3"/>
                <a:stretch>
                  <a:fillRect l="-492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21A0DE99-72CD-0FEF-F6EB-3F80556027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9897" y="4633391"/>
                <a:ext cx="9905999" cy="931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where b and the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are real or complex numbers.</a:t>
                </a:r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21A0DE99-72CD-0FEF-F6EB-3F8055602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897" y="4633391"/>
                <a:ext cx="9905999" cy="931504"/>
              </a:xfrm>
              <a:prstGeom prst="rect">
                <a:avLst/>
              </a:prstGeom>
              <a:blipFill>
                <a:blip r:embed="rId4"/>
                <a:stretch>
                  <a:fillRect l="-923" t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AA4F91E-ED26-99BA-A38C-D047DAE3E4DF}"/>
              </a:ext>
            </a:extLst>
          </p:cNvPr>
          <p:cNvSpPr txBox="1">
            <a:spLocks/>
          </p:cNvSpPr>
          <p:nvPr/>
        </p:nvSpPr>
        <p:spPr>
          <a:xfrm>
            <a:off x="1239897" y="1368167"/>
            <a:ext cx="9905999" cy="93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Linear Equation ?</a:t>
            </a:r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DB6CE4-2B13-4715-B5B2-615A55922CA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83155" y="1631459"/>
                <a:ext cx="9562740" cy="931505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+5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+2=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en-US" sz="2000" cap="none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well" panose="02060603020205020403" pitchFamily="18" charset="0"/>
                  </a:rPr>
                  <a:t>and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well" panose="02060603020205020403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=2(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rad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well" panose="02060603020205020403" pitchFamily="18" charset="0"/>
                  </a:rPr>
                  <a:t>     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DB6CE4-2B13-4715-B5B2-615A55922C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83155" y="1631459"/>
                <a:ext cx="9562740" cy="931505"/>
              </a:xfrm>
              <a:blipFill>
                <a:blip r:embed="rId2"/>
                <a:stretch>
                  <a:fillRect t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BD10BD-5293-CF62-B862-536D67835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337" y="480449"/>
            <a:ext cx="9905999" cy="1465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Some examples of linear equations:</a:t>
            </a: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equation: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1A0DE99-72CD-0FEF-F6EB-3F805560271C}"/>
              </a:ext>
            </a:extLst>
          </p:cNvPr>
          <p:cNvSpPr txBox="1">
            <a:spLocks/>
          </p:cNvSpPr>
          <p:nvPr/>
        </p:nvSpPr>
        <p:spPr>
          <a:xfrm>
            <a:off x="1462338" y="2336505"/>
            <a:ext cx="9905999" cy="93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are both linear because the can be rearrange algebraically as in equation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821C02B2-BAD3-88F9-DC31-D1820B02ED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3155" y="2643745"/>
                <a:ext cx="9562740" cy="9315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 cap="all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well" panose="02060603020205020403" pitchFamily="18" charset="0"/>
                  </a:rPr>
                  <a:t> </a:t>
                </a:r>
                <a:r>
                  <a:rPr lang="en-US" sz="2000" cap="none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well" panose="02060603020205020403" pitchFamily="18" charset="0"/>
                  </a:rPr>
                  <a:t>and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well" panose="02060603020205020403" pitchFamily="18" charset="0"/>
                  </a:rPr>
                  <a:t>  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rad>
                  </m:oMath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821C02B2-BAD3-88F9-DC31-D1820B02E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155" y="2643745"/>
                <a:ext cx="9562740" cy="931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7C2E464A-6974-D2BF-C6EB-F52AFAD761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33967" y="3993658"/>
                <a:ext cx="9562740" cy="93150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600" kern="1200" cap="all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+2=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sz="2000" cap="none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well" panose="02060603020205020403" pitchFamily="18" charset="0"/>
                  </a:rPr>
                  <a:t>and</a:t>
                </a: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well" panose="02060603020205020403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a:rPr lang="en-US" sz="20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7C2E464A-6974-D2BF-C6EB-F52AFAD76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967" y="3993658"/>
                <a:ext cx="9562740" cy="931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C481780-3162-DF37-C611-B8691E173CE7}"/>
              </a:ext>
            </a:extLst>
          </p:cNvPr>
          <p:cNvSpPr txBox="1">
            <a:spLocks/>
          </p:cNvSpPr>
          <p:nvPr/>
        </p:nvSpPr>
        <p:spPr>
          <a:xfrm>
            <a:off x="1462338" y="3492617"/>
            <a:ext cx="9905999" cy="93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equation: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B2FCC6DA-AA99-47F8-6079-E10B4261A6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3150" y="4731362"/>
                <a:ext cx="9905999" cy="9315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are not linear because of the presence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in the first equation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rad>
                    <m:r>
                      <a:rPr lang="en-US" sz="2000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in the second.</a:t>
                </a:r>
              </a:p>
            </p:txBody>
          </p:sp>
        </mc:Choice>
        <mc:Fallback xmlns="">
          <p:sp>
            <p:nvSpPr>
              <p:cNvPr id="9" name="Content Placeholder 4">
                <a:extLst>
                  <a:ext uri="{FF2B5EF4-FFF2-40B4-BE49-F238E27FC236}">
                    <a16:creationId xmlns:a16="http://schemas.microsoft.com/office/drawing/2014/main" id="{B2FCC6DA-AA99-47F8-6079-E10B4261A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150" y="4731362"/>
                <a:ext cx="9905999" cy="931504"/>
              </a:xfrm>
              <a:prstGeom prst="rect">
                <a:avLst/>
              </a:prstGeom>
              <a:blipFill>
                <a:blip r:embed="rId5"/>
                <a:stretch>
                  <a:fillRect l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96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7319556-3266-4638-BF88-586D2BE56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828" y="3820886"/>
            <a:ext cx="5055239" cy="30371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5AA4F91E-ED26-99BA-A38C-D047DAE3E4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3000" y="823881"/>
                <a:ext cx="9905999" cy="36066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System of Linear Equations</a:t>
                </a:r>
                <a:b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</a:br>
                <a:b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system of linear equations (or a linear systems) is a collection of one or  more linear equations involving the same variables ---say,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160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600" b="0" i="0" dirty="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example is </a:t>
                </a:r>
                <a:endParaRPr lang="en-US" sz="1600" b="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well" panose="02060603020205020403" pitchFamily="18" charset="0"/>
                  </a:rPr>
                  <a:t>                                                               </a:t>
                </a:r>
                <a:r>
                  <a:rPr 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well" panose="02060603020205020403" pitchFamily="18" charset="0"/>
                  </a:rPr>
                  <a:t>(2)</a:t>
                </a:r>
                <a:b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well" panose="02060603020205020403" pitchFamily="18" charset="0"/>
                  </a:rPr>
                </a:b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Rockwell" panose="02060603020205020403" pitchFamily="18" charset="0"/>
                  </a:rPr>
                  <a:t>	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600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 solution of the system is a list of numbers that makes each equation a true statement when the values of the unknown numbers satisfying the given system.</a:t>
                </a:r>
                <a:b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instance, solution for the given equation is 3, 2 and is only solution.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graph of these equations are lines</a:t>
                </a:r>
              </a:p>
            </p:txBody>
          </p:sp>
        </mc:Choice>
        <mc:Fallback>
          <p:sp>
            <p:nvSpPr>
              <p:cNvPr id="8" name="Content Placeholder 4">
                <a:extLst>
                  <a:ext uri="{FF2B5EF4-FFF2-40B4-BE49-F238E27FC236}">
                    <a16:creationId xmlns:a16="http://schemas.microsoft.com/office/drawing/2014/main" id="{5AA4F91E-ED26-99BA-A38C-D047DAE3E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823881"/>
                <a:ext cx="9905999" cy="3606604"/>
              </a:xfrm>
              <a:prstGeom prst="rect">
                <a:avLst/>
              </a:prstGeom>
              <a:blipFill>
                <a:blip r:embed="rId3"/>
                <a:stretch>
                  <a:fillRect l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A2EE164-8C9F-B4B2-DAE2-952A12DCC25F}"/>
              </a:ext>
            </a:extLst>
          </p:cNvPr>
          <p:cNvSpPr txBox="1"/>
          <p:nvPr/>
        </p:nvSpPr>
        <p:spPr>
          <a:xfrm>
            <a:off x="4731002" y="6581001"/>
            <a:ext cx="3072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Fig: Graph of system of linear equation using R</a:t>
            </a:r>
          </a:p>
        </p:txBody>
      </p:sp>
    </p:spTree>
    <p:extLst>
      <p:ext uri="{BB962C8B-B14F-4D97-AF65-F5344CB8AC3E}">
        <p14:creationId xmlns:p14="http://schemas.microsoft.com/office/powerpoint/2010/main" val="320226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1A0DE99-72CD-0FEF-F6EB-3F805560271C}"/>
              </a:ext>
            </a:extLst>
          </p:cNvPr>
          <p:cNvSpPr txBox="1">
            <a:spLocks/>
          </p:cNvSpPr>
          <p:nvPr/>
        </p:nvSpPr>
        <p:spPr>
          <a:xfrm>
            <a:off x="1239897" y="4633391"/>
            <a:ext cx="9905999" cy="93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AA4F91E-ED26-99BA-A38C-D047DAE3E4DF}"/>
              </a:ext>
            </a:extLst>
          </p:cNvPr>
          <p:cNvSpPr txBox="1">
            <a:spLocks/>
          </p:cNvSpPr>
          <p:nvPr/>
        </p:nvSpPr>
        <p:spPr>
          <a:xfrm>
            <a:off x="1239897" y="1368167"/>
            <a:ext cx="9905999" cy="235474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system of linear equations has either: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solution, 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exactly, one solution, 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infinitely many solutions.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system of linear equations is said to be consistent if it has either one solution or infinitely many solutions; a system is inconsistent if it has no solution.</a:t>
            </a:r>
          </a:p>
        </p:txBody>
      </p:sp>
    </p:spTree>
    <p:extLst>
      <p:ext uri="{BB962C8B-B14F-4D97-AF65-F5344CB8AC3E}">
        <p14:creationId xmlns:p14="http://schemas.microsoft.com/office/powerpoint/2010/main" val="2236007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AEF1AA9-B371-6043-3BFC-DFD5A885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97" y="1190625"/>
            <a:ext cx="7459330" cy="4848225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1A0DE99-72CD-0FEF-F6EB-3F805560271C}"/>
              </a:ext>
            </a:extLst>
          </p:cNvPr>
          <p:cNvSpPr txBox="1">
            <a:spLocks/>
          </p:cNvSpPr>
          <p:nvPr/>
        </p:nvSpPr>
        <p:spPr>
          <a:xfrm>
            <a:off x="1239897" y="4633391"/>
            <a:ext cx="9905999" cy="93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5AA4F91E-ED26-99BA-A38C-D047DAE3E4DF}"/>
              </a:ext>
            </a:extLst>
          </p:cNvPr>
          <p:cNvSpPr txBox="1">
            <a:spLocks/>
          </p:cNvSpPr>
          <p:nvPr/>
        </p:nvSpPr>
        <p:spPr>
          <a:xfrm>
            <a:off x="1316097" y="625217"/>
            <a:ext cx="4522728" cy="565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Matrix Notation</a:t>
            </a:r>
          </a:p>
        </p:txBody>
      </p:sp>
    </p:spTree>
    <p:extLst>
      <p:ext uri="{BB962C8B-B14F-4D97-AF65-F5344CB8AC3E}">
        <p14:creationId xmlns:p14="http://schemas.microsoft.com/office/powerpoint/2010/main" val="103193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FE59-BDF2-876C-6E8D-AD54FF13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Solving a Linear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C68A4-BD6B-0632-EEE3-7BD055A74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r>
              <a:rPr lang="en-US" dirty="0"/>
              <a:t>The basic strategy is to replace one system with an equivalent system (i.e., one with the same solution set) that is easier to solve.</a:t>
            </a:r>
          </a:p>
          <a:p>
            <a:endParaRPr lang="en-US" dirty="0"/>
          </a:p>
          <a:p>
            <a:r>
              <a:rPr lang="en-US" dirty="0"/>
              <a:t>There are three basic operations are used to simplify a linear system.</a:t>
            </a:r>
          </a:p>
          <a:p>
            <a:pPr lvl="1"/>
            <a:r>
              <a:rPr lang="en-US" dirty="0"/>
              <a:t>Replace one equation by the sum of itself and a multiple of another equation,</a:t>
            </a:r>
          </a:p>
          <a:p>
            <a:pPr lvl="1"/>
            <a:r>
              <a:rPr lang="en-US" dirty="0"/>
              <a:t>Interchange two equations, </a:t>
            </a:r>
          </a:p>
          <a:p>
            <a:pPr lvl="1"/>
            <a:r>
              <a:rPr lang="en-US" dirty="0"/>
              <a:t>And multiply all the terms in an equation by a nonzero constant.</a:t>
            </a:r>
          </a:p>
        </p:txBody>
      </p:sp>
    </p:spTree>
    <p:extLst>
      <p:ext uri="{BB962C8B-B14F-4D97-AF65-F5344CB8AC3E}">
        <p14:creationId xmlns:p14="http://schemas.microsoft.com/office/powerpoint/2010/main" val="2644023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A676-0CE9-D353-D759-DEE575C8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387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Example: Solving the previous equation 3 (Elimination Method)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6062DA-6F32-5F93-A1D5-82C60AF0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738" y="1611908"/>
            <a:ext cx="8596312" cy="3340496"/>
          </a:xfrm>
        </p:spPr>
      </p:pic>
    </p:spTree>
    <p:extLst>
      <p:ext uri="{BB962C8B-B14F-4D97-AF65-F5344CB8AC3E}">
        <p14:creationId xmlns:p14="http://schemas.microsoft.com/office/powerpoint/2010/main" val="368523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A676-0CE9-D353-D759-DEE575C8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23875"/>
          </a:xfrm>
        </p:spPr>
        <p:txBody>
          <a:bodyPr>
            <a:normAutofit/>
          </a:bodyPr>
          <a:lstStyle/>
          <a:p>
            <a:r>
              <a:rPr lang="en-US" sz="2400" dirty="0"/>
              <a:t>Example: Solving the previous equation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39826-965C-395F-4857-C77160C11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5B6A2-AE67-EAAD-EEA6-792A9239B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2" y="1571624"/>
            <a:ext cx="8909821" cy="350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057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155</TotalTime>
  <Words>545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Cambria Math</vt:lpstr>
      <vt:lpstr>Rockwell</vt:lpstr>
      <vt:lpstr>Tahoma</vt:lpstr>
      <vt:lpstr>Times New Roman</vt:lpstr>
      <vt:lpstr>Trebuchet MS</vt:lpstr>
      <vt:lpstr>Wingdings 3</vt:lpstr>
      <vt:lpstr>Facet</vt:lpstr>
      <vt:lpstr>System of  Linear Equation</vt:lpstr>
      <vt:lpstr>a_1 x_1+a_2 x_2+…+a_n x_n=b                   (1)                </vt:lpstr>
      <vt:lpstr>4x_1+5x_2+2=x_1 and   x_2=2(√6-x_1+x_3      </vt:lpstr>
      <vt:lpstr>PowerPoint Presentation</vt:lpstr>
      <vt:lpstr>PowerPoint Presentation</vt:lpstr>
      <vt:lpstr>PowerPoint Presentation</vt:lpstr>
      <vt:lpstr>Solving a Linear Equation</vt:lpstr>
      <vt:lpstr>Example: Solving the previous equation 3 (Elimination Method)</vt:lpstr>
      <vt:lpstr>Example: Solving the previous equation 3</vt:lpstr>
      <vt:lpstr>Example: Solving the previous equation 3</vt:lpstr>
      <vt:lpstr>Example: Solving the previous equation 3</vt:lpstr>
      <vt:lpstr>Example: Solving the previous equation 3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Suman Paudel</dc:creator>
  <cp:lastModifiedBy>Suman Paudel</cp:lastModifiedBy>
  <cp:revision>56</cp:revision>
  <dcterms:created xsi:type="dcterms:W3CDTF">2024-05-08T15:24:00Z</dcterms:created>
  <dcterms:modified xsi:type="dcterms:W3CDTF">2024-05-09T02:41:00Z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