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3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9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8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50CC-5FFB-418E-9AC3-4162C2B0AADB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D37F4-4E08-4AF8-B2A2-8B50CC2D0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9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2</a:t>
            </a:r>
          </a:p>
          <a:p>
            <a:r>
              <a:rPr lang="en-US" dirty="0" smtClean="0"/>
              <a:t>MDS 655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6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 of Machine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9245" y="2198254"/>
            <a:ext cx="7815191" cy="27072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564" y="2037660"/>
            <a:ext cx="367536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h(x,</a:t>
            </a:r>
            <a:r>
              <a:rPr lang="el-GR" sz="2800" dirty="0"/>
              <a:t>θ</a:t>
            </a:r>
            <a:r>
              <a:rPr lang="en-US" sz="2800" dirty="0"/>
              <a:t>)</a:t>
            </a:r>
          </a:p>
          <a:p>
            <a:r>
              <a:rPr lang="en-US" sz="2800" dirty="0"/>
              <a:t>X: </a:t>
            </a:r>
            <a:r>
              <a:rPr lang="en-US" sz="2800" dirty="0" smtClean="0"/>
              <a:t>vector</a:t>
            </a:r>
          </a:p>
          <a:p>
            <a:r>
              <a:rPr lang="en-US" sz="2800" dirty="0" smtClean="0"/>
              <a:t>(</a:t>
            </a:r>
            <a:r>
              <a:rPr lang="en-US" sz="2800" dirty="0"/>
              <a:t>pixel intensities </a:t>
            </a:r>
          </a:p>
          <a:p>
            <a:r>
              <a:rPr lang="en-US" sz="2800" dirty="0"/>
              <a:t>of gray scale image)</a:t>
            </a:r>
          </a:p>
          <a:p>
            <a:endParaRPr lang="en-US" sz="2800" dirty="0"/>
          </a:p>
          <a:p>
            <a:r>
              <a:rPr lang="el-GR" sz="2800" dirty="0"/>
              <a:t>Θ</a:t>
            </a:r>
            <a:r>
              <a:rPr lang="en-US" sz="2800" dirty="0"/>
              <a:t>: Vector of </a:t>
            </a:r>
            <a:r>
              <a:rPr lang="en-US" sz="2800" dirty="0" smtClean="0"/>
              <a:t>parameters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hat model uses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635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46" y="2093349"/>
            <a:ext cx="1457528" cy="5239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2783" y="2169188"/>
            <a:ext cx="1857634" cy="6192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637426"/>
            <a:ext cx="4488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x1:  number of hours of sleep</a:t>
            </a:r>
          </a:p>
          <a:p>
            <a:r>
              <a:rPr lang="en-US" sz="2800" dirty="0"/>
              <a:t>x2 : number of hours of study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332" y="3549431"/>
            <a:ext cx="4363059" cy="2200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604" y="2852869"/>
            <a:ext cx="4855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Parameters that is to be learned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 of Machine Learning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155" y="3341420"/>
            <a:ext cx="3512791" cy="3516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72382" y="1958108"/>
            <a:ext cx="57196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Geometrically</a:t>
            </a:r>
            <a:r>
              <a:rPr lang="en-US" sz="2800" dirty="0"/>
              <a:t>, this particular blueprint describes a linear classifier that divides the coordinate plane into two </a:t>
            </a:r>
            <a:r>
              <a:rPr lang="en-US" sz="2800" dirty="0" smtClean="0"/>
              <a:t>halves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model is called Linear Perceptron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155" y="1856912"/>
            <a:ext cx="1790950" cy="581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81" y="1856912"/>
            <a:ext cx="4515480" cy="96215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 of Machine Learning (continued..)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 of Machine Learning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Optimization of parameter </a:t>
            </a:r>
            <a:r>
              <a:rPr lang="el-GR" dirty="0" smtClean="0"/>
              <a:t>θ</a:t>
            </a:r>
            <a:r>
              <a:rPr lang="en-US" dirty="0" smtClean="0"/>
              <a:t> is required</a:t>
            </a:r>
          </a:p>
          <a:p>
            <a:pPr>
              <a:lnSpc>
                <a:spcPct val="200000"/>
              </a:lnSpc>
            </a:pPr>
            <a:r>
              <a:rPr lang="en-US" dirty="0"/>
              <a:t>An optimal </a:t>
            </a:r>
            <a:r>
              <a:rPr lang="en-US" dirty="0" smtClean="0"/>
              <a:t>parameter vector </a:t>
            </a:r>
            <a:r>
              <a:rPr lang="el-GR" dirty="0" smtClean="0"/>
              <a:t>θ</a:t>
            </a:r>
            <a:r>
              <a:rPr lang="en-US" dirty="0" smtClean="0"/>
              <a:t> positions </a:t>
            </a:r>
            <a:r>
              <a:rPr lang="en-US" dirty="0"/>
              <a:t>the </a:t>
            </a:r>
            <a:r>
              <a:rPr lang="en-US" dirty="0" smtClean="0"/>
              <a:t>classifier correctly with less error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This is related to gradient descent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7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 of Machine Learning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our data takes on more complex forms, we need more complex models </a:t>
            </a:r>
            <a:r>
              <a:rPr lang="en-US" dirty="0" smtClean="0"/>
              <a:t>to describe them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75" y="3323513"/>
            <a:ext cx="7300126" cy="24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Mechanics of Machine Learning (continued..)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 recognition, text analysis, image analysis, NLP, computer vision are complex problems</a:t>
            </a:r>
          </a:p>
          <a:p>
            <a:endParaRPr lang="en-US" dirty="0"/>
          </a:p>
          <a:p>
            <a:r>
              <a:rPr lang="en-US" dirty="0" smtClean="0"/>
              <a:t>Extremely high dimensional </a:t>
            </a:r>
          </a:p>
          <a:p>
            <a:endParaRPr lang="en-US" dirty="0"/>
          </a:p>
          <a:p>
            <a:r>
              <a:rPr lang="en-US" dirty="0" smtClean="0"/>
              <a:t>Highly non linear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Requires deep learning i.e. complex models to solve them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704" y="2499094"/>
            <a:ext cx="6396301" cy="30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46" y="2463994"/>
            <a:ext cx="7300126" cy="2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3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432" y="2032994"/>
            <a:ext cx="4334480" cy="1276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505" y="3993571"/>
            <a:ext cx="2505425" cy="943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875" y="2104261"/>
            <a:ext cx="3174975" cy="31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8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flows from </a:t>
            </a:r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layer to another </a:t>
            </a:r>
            <a:endParaRPr lang="en-US" dirty="0" smtClean="0"/>
          </a:p>
          <a:p>
            <a:pPr lvl="1"/>
            <a:r>
              <a:rPr lang="en-US" dirty="0" smtClean="0"/>
              <a:t>until </a:t>
            </a:r>
            <a:r>
              <a:rPr lang="en-US" dirty="0"/>
              <a:t>sensory input is </a:t>
            </a:r>
            <a:r>
              <a:rPr lang="en-US" dirty="0" smtClean="0"/>
              <a:t>converted into conceptual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understanding.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Analogy to Brain</a:t>
            </a:r>
          </a:p>
          <a:p>
            <a:r>
              <a:rPr lang="en-US" dirty="0" smtClean="0"/>
              <a:t>Bottom most layer visual inputs</a:t>
            </a:r>
          </a:p>
          <a:p>
            <a:r>
              <a:rPr lang="en-US" dirty="0" smtClean="0"/>
              <a:t>The information flows to higher level</a:t>
            </a:r>
            <a:endParaRPr lang="en-US" dirty="0"/>
          </a:p>
          <a:p>
            <a:r>
              <a:rPr lang="en-US" dirty="0" smtClean="0"/>
              <a:t>Sixth layer decides which object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439" y="1518865"/>
            <a:ext cx="2772597" cy="450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Intelligent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Brain is, inherently, what makes us intelligent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 smtClean="0"/>
              <a:t>Incredible organ 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stores memories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experience </a:t>
            </a:r>
            <a:r>
              <a:rPr lang="en-US" dirty="0" smtClean="0"/>
              <a:t>emotions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Dream</a:t>
            </a:r>
          </a:p>
        </p:txBody>
      </p:sp>
    </p:spTree>
    <p:extLst>
      <p:ext uri="{BB962C8B-B14F-4D97-AF65-F5344CB8AC3E}">
        <p14:creationId xmlns:p14="http://schemas.microsoft.com/office/powerpoint/2010/main" val="1719069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Networks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As we mentioned, the layers of neurons that lie sandwiched between the </a:t>
            </a:r>
            <a:r>
              <a:rPr lang="en-US" dirty="0" smtClean="0"/>
              <a:t>first layer </a:t>
            </a:r>
            <a:r>
              <a:rPr lang="en-US" dirty="0"/>
              <a:t>of neurons (input layer) and the last layer of neurons (output layer) </a:t>
            </a:r>
            <a:r>
              <a:rPr lang="en-US" dirty="0" smtClean="0"/>
              <a:t>are called </a:t>
            </a:r>
            <a:r>
              <a:rPr lang="en-US" dirty="0"/>
              <a:t>the hidden layers. This is where most of the magic is happening when </a:t>
            </a:r>
            <a:r>
              <a:rPr lang="en-US" dirty="0" smtClean="0"/>
              <a:t>the neural </a:t>
            </a:r>
            <a:r>
              <a:rPr lang="en-US" dirty="0"/>
              <a:t>net tries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1764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Although in this example every layer has the same number of neurons, this </a:t>
            </a:r>
            <a:r>
              <a:rPr lang="en-US" dirty="0" smtClean="0"/>
              <a:t>is neither </a:t>
            </a:r>
            <a:r>
              <a:rPr lang="en-US" dirty="0"/>
              <a:t>necessary nor recommended. More often than not, hidden layers </a:t>
            </a:r>
            <a:r>
              <a:rPr lang="en-US" dirty="0" smtClean="0"/>
              <a:t>have fewer </a:t>
            </a:r>
            <a:r>
              <a:rPr lang="en-US" dirty="0"/>
              <a:t>neurons than the input layer to force the network to learn compressed </a:t>
            </a:r>
            <a:r>
              <a:rPr lang="en-US" dirty="0" smtClean="0"/>
              <a:t>representations of </a:t>
            </a:r>
            <a:r>
              <a:rPr lang="en-US" dirty="0"/>
              <a:t>the original input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Networks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3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It is not required that every neuron has its output connected to the inputs of </a:t>
            </a:r>
            <a:r>
              <a:rPr lang="en-US" dirty="0" smtClean="0"/>
              <a:t>all neurons </a:t>
            </a:r>
            <a:r>
              <a:rPr lang="en-US" dirty="0"/>
              <a:t>in the next layer. In fact, selecting which neurons to connect to </a:t>
            </a:r>
            <a:r>
              <a:rPr lang="en-US" dirty="0" smtClean="0"/>
              <a:t>which other </a:t>
            </a:r>
            <a:r>
              <a:rPr lang="en-US" dirty="0"/>
              <a:t>neurons in the next layer is an art that comes from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Networks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3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inputs and outputs are </a:t>
            </a:r>
            <a:r>
              <a:rPr lang="en-US" dirty="0" err="1"/>
              <a:t>vectorized</a:t>
            </a:r>
            <a:r>
              <a:rPr lang="en-US" dirty="0"/>
              <a:t> </a:t>
            </a:r>
            <a:r>
              <a:rPr lang="en-US" dirty="0" smtClean="0"/>
              <a:t>representations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50" y="2502588"/>
            <a:ext cx="1743318" cy="48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34" y="3103953"/>
            <a:ext cx="2048161" cy="362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68" y="3639212"/>
            <a:ext cx="1581371" cy="3810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249" y="36319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endParaRPr lang="en-US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Forward Networks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13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657" y="2539936"/>
            <a:ext cx="4658175" cy="32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37" y="2467194"/>
            <a:ext cx="4704526" cy="3068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1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624" y="2322194"/>
            <a:ext cx="4866751" cy="3358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9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Intelligent Machines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Powerful than supercomputers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Face recognition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Discern discrete objects from their backgrounds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Can understand grammar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Enhancement of </a:t>
            </a:r>
            <a:r>
              <a:rPr lang="en-US" dirty="0" smtClean="0"/>
              <a:t>vocabulary</a:t>
            </a: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1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Intelligent Machines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Intelligent machines are build by using brains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Robots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Disease detection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Automated vehicles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Intelligent Machines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Building Intelligent machines is a challenge</a:t>
            </a:r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Needs to solve Computational problems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Developing radically different way of programming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This leads to deep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Limits of Traditional Computer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Computer Programs are good only at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performing </a:t>
            </a:r>
            <a:r>
              <a:rPr lang="en-US" dirty="0"/>
              <a:t>arithmetic really fast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explicitly follows </a:t>
            </a:r>
            <a:r>
              <a:rPr lang="en-US" dirty="0"/>
              <a:t>a list of </a:t>
            </a:r>
            <a:r>
              <a:rPr lang="en-US" dirty="0" smtClean="0"/>
              <a:t>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49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Limits of Traditional Computer Programs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641" y="1690688"/>
            <a:ext cx="6290159" cy="41728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436" y="1690687"/>
            <a:ext cx="41840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Brain can recognize every digits though are</a:t>
            </a:r>
          </a:p>
          <a:p>
            <a:r>
              <a:rPr lang="en-US" sz="2800" dirty="0"/>
              <a:t>drastically different</a:t>
            </a:r>
          </a:p>
          <a:p>
            <a:endParaRPr lang="en-US" sz="2800" dirty="0"/>
          </a:p>
          <a:p>
            <a:r>
              <a:rPr lang="en-US" sz="2800" dirty="0"/>
              <a:t>Programs find it difficult specially when the character is not complete</a:t>
            </a:r>
          </a:p>
        </p:txBody>
      </p:sp>
    </p:spTree>
    <p:extLst>
      <p:ext uri="{BB962C8B-B14F-4D97-AF65-F5344CB8AC3E}">
        <p14:creationId xmlns:p14="http://schemas.microsoft.com/office/powerpoint/2010/main" val="72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Limits of Traditional Computer Programs (Continued…)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zero that’s algorithmically difficult to distinguish from a six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to handle this situation?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Threshold level  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cutoff value of distance to form a close loop</a:t>
            </a:r>
            <a:endParaRPr lang="en-US" dirty="0"/>
          </a:p>
          <a:p>
            <a:pPr marL="0" indent="0" algn="ctr">
              <a:lnSpc>
                <a:spcPct val="220000"/>
              </a:lnSpc>
              <a:buNone/>
            </a:pPr>
            <a:r>
              <a:rPr lang="en-US" dirty="0" smtClean="0"/>
              <a:t>Infinite rules for every situation is not possible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306" y="2834164"/>
            <a:ext cx="973350" cy="15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don’t know what program to write because we don’t know how it’s done by our brains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even if we did know how to do it, the program might be horrendously complicated.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Limits of Traditional Computer Programs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634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The Neural Network</vt:lpstr>
      <vt:lpstr>Building Intelligent Machines</vt:lpstr>
      <vt:lpstr>Building Intelligent Machines (continued…)</vt:lpstr>
      <vt:lpstr>Building Intelligent Machines (continued…)</vt:lpstr>
      <vt:lpstr>Building Intelligent Machines (continued…)</vt:lpstr>
      <vt:lpstr>The Limits of Traditional Computer Programs</vt:lpstr>
      <vt:lpstr>The Limits of Traditional Computer Programs</vt:lpstr>
      <vt:lpstr>The Limits of Traditional Computer Programs (Continued…)</vt:lpstr>
      <vt:lpstr>The Limits of Traditional Computer Programs (Continued…)</vt:lpstr>
      <vt:lpstr>The Mechanics of Machine Learning</vt:lpstr>
      <vt:lpstr>The Mechanics of Machine Learning (continued…)</vt:lpstr>
      <vt:lpstr>The Mechanics of Machine Learning (continued..)</vt:lpstr>
      <vt:lpstr>The Mechanics of Machine Learning (continued..)</vt:lpstr>
      <vt:lpstr>The Mechanics of Machine Learning (continued..)</vt:lpstr>
      <vt:lpstr>The Mechanics of Machine Learning (continued..)</vt:lpstr>
      <vt:lpstr>The Neuron</vt:lpstr>
      <vt:lpstr>PowerPoint Presentation</vt:lpstr>
      <vt:lpstr>PowerPoint Presentation</vt:lpstr>
      <vt:lpstr>Feed Forward Networks</vt:lpstr>
      <vt:lpstr>Feed Forward Networks (continued…)</vt:lpstr>
      <vt:lpstr>Feed Forward Networks (continued…)</vt:lpstr>
      <vt:lpstr>Feed Forward Networks (continued…)</vt:lpstr>
      <vt:lpstr>Feed Forward Networks (continued…)</vt:lpstr>
      <vt:lpstr>Activation Function </vt:lpstr>
      <vt:lpstr>Activation Function (continued…)</vt:lpstr>
      <vt:lpstr>Activation Function (continued…)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Neural Network</dc:title>
  <dc:creator>Lenovo</dc:creator>
  <cp:lastModifiedBy>Lenovo</cp:lastModifiedBy>
  <cp:revision>22</cp:revision>
  <dcterms:created xsi:type="dcterms:W3CDTF">2024-07-05T13:46:52Z</dcterms:created>
  <dcterms:modified xsi:type="dcterms:W3CDTF">2024-07-07T00:00:55Z</dcterms:modified>
</cp:coreProperties>
</file>