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7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3925" y="335705"/>
            <a:ext cx="9327515" cy="129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225" y="335705"/>
            <a:ext cx="9914255" cy="129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4547" y="1802662"/>
            <a:ext cx="10247630" cy="480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blast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041" y="1929067"/>
            <a:ext cx="45148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Bioinformatics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218458" y="2452847"/>
            <a:ext cx="5751195" cy="2935605"/>
          </a:xfrm>
          <a:prstGeom prst="rect">
            <a:avLst/>
          </a:prstGeom>
        </p:spPr>
        <p:txBody>
          <a:bodyPr vert="horz" wrap="square" lIns="0" tIns="3390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670"/>
              </a:spcBef>
            </a:pPr>
            <a:r>
              <a:rPr sz="4400" dirty="0">
                <a:latin typeface="Calibri"/>
                <a:cs typeface="Calibri"/>
              </a:rPr>
              <a:t>Lecture</a:t>
            </a:r>
            <a:r>
              <a:rPr sz="4400" spc="-170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2</a:t>
            </a:r>
            <a:endParaRPr sz="4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405"/>
              </a:spcBef>
            </a:pPr>
            <a:r>
              <a:rPr sz="2400" b="1" spc="-10" dirty="0">
                <a:latin typeface="Calibri"/>
                <a:cs typeface="Calibri"/>
              </a:rPr>
              <a:t>“Pairwise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Multiple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Sequence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Alignment”</a:t>
            </a:r>
            <a:endParaRPr sz="2400" dirty="0">
              <a:latin typeface="Calibri"/>
              <a:cs typeface="Calibri"/>
            </a:endParaRPr>
          </a:p>
          <a:p>
            <a:pPr marL="1442085" marR="1433195" algn="ctr">
              <a:lnSpc>
                <a:spcPct val="124700"/>
              </a:lnSpc>
            </a:pPr>
            <a:r>
              <a:rPr sz="2400" dirty="0">
                <a:latin typeface="Calibri"/>
                <a:cs typeface="Calibri"/>
              </a:rPr>
              <a:t>Course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657 </a:t>
            </a:r>
            <a:r>
              <a:rPr sz="2400" dirty="0" smtClean="0">
                <a:latin typeface="Calibri"/>
                <a:cs typeface="Calibri"/>
              </a:rPr>
              <a:t>2</a:t>
            </a:r>
            <a:r>
              <a:rPr lang="en-US" sz="2400" dirty="0" smtClean="0">
                <a:latin typeface="Calibri"/>
                <a:cs typeface="Calibri"/>
              </a:rPr>
              <a:t>8</a:t>
            </a:r>
            <a:r>
              <a:rPr lang="en-US" sz="2400" baseline="30000" dirty="0" smtClean="0">
                <a:latin typeface="Calibri"/>
                <a:cs typeface="Calibri"/>
              </a:rPr>
              <a:t>th</a:t>
            </a:r>
            <a:r>
              <a:rPr lang="en-US" sz="2400" dirty="0" smtClean="0">
                <a:latin typeface="Calibri"/>
                <a:cs typeface="Calibri"/>
              </a:rPr>
              <a:t> July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2025</a:t>
            </a:r>
            <a:endParaRPr sz="2400" dirty="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715"/>
              </a:spcBef>
            </a:pPr>
            <a:r>
              <a:rPr sz="2400" dirty="0">
                <a:latin typeface="Calibri"/>
                <a:cs typeface="Calibri"/>
              </a:rPr>
              <a:t>Roji</a:t>
            </a:r>
            <a:r>
              <a:rPr sz="2400" spc="-20" dirty="0">
                <a:latin typeface="Calibri"/>
                <a:cs typeface="Calibri"/>
              </a:rPr>
              <a:t> Raut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5111" y="1770302"/>
            <a:ext cx="7453630" cy="43605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Homology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Similarity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Homology: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evolutionary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origin.</a:t>
            </a:r>
            <a:endParaRPr sz="2400">
              <a:latin typeface="Calibri"/>
              <a:cs typeface="Calibri"/>
            </a:endParaRPr>
          </a:p>
          <a:p>
            <a:pPr marL="643255" marR="1270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spc="-10" dirty="0">
                <a:latin typeface="Calibri"/>
                <a:cs typeface="Calibri"/>
              </a:rPr>
              <a:t>Sequence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percentage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aligned 	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physiochemical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 	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charge,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hydrophobicity.</a:t>
            </a:r>
            <a:endParaRPr sz="2400">
              <a:latin typeface="Calibri"/>
              <a:cs typeface="Calibri"/>
            </a:endParaRPr>
          </a:p>
          <a:p>
            <a:pPr marL="643255" marR="39116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spc="-10" dirty="0">
                <a:latin typeface="Calibri"/>
                <a:cs typeface="Calibri"/>
              </a:rPr>
              <a:t>Sequence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homology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inference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conclusion 	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ancestral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drawn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	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comparison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 	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similarity.</a:t>
            </a:r>
            <a:endParaRPr sz="2400">
              <a:latin typeface="Calibri"/>
              <a:cs typeface="Calibri"/>
            </a:endParaRPr>
          </a:p>
          <a:p>
            <a:pPr marL="643255" marR="593090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observation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00" y="2158640"/>
            <a:ext cx="3887637" cy="3551206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6261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5667" y="2453303"/>
            <a:ext cx="6899362" cy="4378877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47" y="1743099"/>
            <a:ext cx="7312025" cy="47536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2730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Blastn: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nucleotide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nucleotide 	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643255" marR="83439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Blastp: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protein 	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643255" marR="51371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Blastx: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translation 	</a:t>
            </a:r>
            <a:r>
              <a:rPr sz="2400" dirty="0">
                <a:latin typeface="Calibri"/>
                <a:cs typeface="Calibri"/>
              </a:rPr>
              <a:t>products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nucleotide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(both 	</a:t>
            </a:r>
            <a:r>
              <a:rPr sz="2400" dirty="0">
                <a:latin typeface="Calibri"/>
                <a:cs typeface="Calibri"/>
              </a:rPr>
              <a:t>strands)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643255" marR="29210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tBlastn: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six 	</a:t>
            </a:r>
            <a:r>
              <a:rPr sz="2400" dirty="0">
                <a:latin typeface="Calibri"/>
                <a:cs typeface="Calibri"/>
              </a:rPr>
              <a:t>reading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translated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nucleotide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 	database.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tBlastx: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nucleotide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translated 	nucleotide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8822" y="2620717"/>
            <a:ext cx="4876799" cy="253449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5679440" cy="43834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320675" indent="-17462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 	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646430" lvl="1" indent="-181610" algn="just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Score: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biological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relevance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finding.</a:t>
            </a:r>
            <a:endParaRPr sz="2400">
              <a:latin typeface="Calibri"/>
              <a:cs typeface="Calibri"/>
            </a:endParaRPr>
          </a:p>
          <a:p>
            <a:pPr marL="643255" marR="5080" lvl="1" indent="-181610" algn="just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context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numerical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describes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marR="36322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higher 	similarity.</a:t>
            </a:r>
            <a:endParaRPr sz="2400">
              <a:latin typeface="Calibri"/>
              <a:cs typeface="Calibri"/>
            </a:endParaRPr>
          </a:p>
          <a:p>
            <a:pPr marL="643255" marR="18796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scoring 	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(substitution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gap 	</a:t>
            </a:r>
            <a:r>
              <a:rPr sz="2400" spc="-10" dirty="0">
                <a:latin typeface="Calibri"/>
                <a:cs typeface="Calibri"/>
              </a:rPr>
              <a:t>penalty).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1883" y="2755610"/>
            <a:ext cx="5030811" cy="3078461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9273540" cy="23221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12065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Gap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Penalty: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penalty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aligned.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penalty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everywhere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prevent 	</a:t>
            </a:r>
            <a:r>
              <a:rPr sz="2400" dirty="0">
                <a:latin typeface="Calibri"/>
                <a:cs typeface="Calibri"/>
              </a:rPr>
              <a:t>mismatches.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"best"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obtained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intermediary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penalty.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4073" y="4337690"/>
            <a:ext cx="7288210" cy="2426268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26980" cy="43605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32702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Raw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obtained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 	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scheme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643255" marR="45656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Raw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normalized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incorporating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 	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bit-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S'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normalized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estimate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magnitude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 	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	</a:t>
            </a:r>
            <a:r>
              <a:rPr sz="2400" spc="-10" dirty="0">
                <a:latin typeface="Calibri"/>
                <a:cs typeface="Calibri"/>
              </a:rPr>
              <a:t>chance.</a:t>
            </a:r>
            <a:endParaRPr sz="2400">
              <a:latin typeface="Calibri"/>
              <a:cs typeface="Calibri"/>
            </a:endParaRPr>
          </a:p>
          <a:p>
            <a:pPr marL="643255" marR="14986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normalized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Bit 	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searches,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even 	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5625"/>
            <a:ext cx="10515599" cy="43513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7247" y="1802663"/>
            <a:ext cx="125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76890" y="1098171"/>
            <a:ext cx="3115109" cy="1095527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47" y="1770302"/>
            <a:ext cx="11953875" cy="47536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2159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Lambda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(λ)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scaling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describes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 	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estimated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frequency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matches 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mismatches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λ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significant</a:t>
            </a:r>
            <a:r>
              <a:rPr sz="2400" spc="600" dirty="0">
                <a:latin typeface="Calibri"/>
                <a:cs typeface="Calibri"/>
              </a:rPr>
              <a:t>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score.</a:t>
            </a:r>
            <a:endParaRPr sz="2400">
              <a:latin typeface="Calibri"/>
              <a:cs typeface="Calibri"/>
            </a:endParaRPr>
          </a:p>
          <a:p>
            <a:pPr marL="643255" marR="33655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Karlin-</a:t>
            </a:r>
            <a:r>
              <a:rPr sz="2400" dirty="0">
                <a:latin typeface="Calibri"/>
                <a:cs typeface="Calibri"/>
              </a:rPr>
              <a:t>Altschul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account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composition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λ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 	</a:t>
            </a:r>
            <a:r>
              <a:rPr sz="2400" dirty="0">
                <a:latin typeface="Calibri"/>
                <a:cs typeface="Calibri"/>
              </a:rPr>
              <a:t>size.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relaxed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statistical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threshold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particular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independent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S',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derived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statistical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 	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account.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3100" y="1174381"/>
            <a:ext cx="3038899" cy="990738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847" y="1770304"/>
            <a:ext cx="10181590" cy="36385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00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000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55955" marR="177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57860" algn="l"/>
              </a:tabLst>
            </a:pPr>
            <a:r>
              <a:rPr sz="2400" dirty="0">
                <a:latin typeface="Calibri"/>
                <a:cs typeface="Calibri"/>
              </a:rPr>
              <a:t>E.g.: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bit-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30,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average,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baseline="31250" dirty="0">
                <a:latin typeface="Calibri"/>
                <a:cs typeface="Calibri"/>
              </a:rPr>
              <a:t>30</a:t>
            </a:r>
            <a:r>
              <a:rPr sz="2400" spc="225" baseline="31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 	</a:t>
            </a:r>
            <a:r>
              <a:rPr sz="2400" dirty="0">
                <a:latin typeface="Calibri"/>
                <a:cs typeface="Calibri"/>
              </a:rPr>
              <a:t>billion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independent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 	</a:t>
            </a: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doubles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space.</a:t>
            </a:r>
            <a:endParaRPr sz="2400">
              <a:latin typeface="Calibri"/>
              <a:cs typeface="Calibri"/>
            </a:endParaRPr>
          </a:p>
          <a:p>
            <a:pPr marL="655955" marR="51054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578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bit-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rescaled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spc="-10" dirty="0">
                <a:latin typeface="Calibri"/>
                <a:cs typeface="Calibri"/>
              </a:rPr>
              <a:t>independent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space.</a:t>
            </a:r>
            <a:endParaRPr sz="2400">
              <a:latin typeface="Calibri"/>
              <a:cs typeface="Calibri"/>
            </a:endParaRPr>
          </a:p>
          <a:p>
            <a:pPr marL="655955" marR="65786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578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proportional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query 	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(m):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n*m.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obtained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	</a:t>
            </a:r>
            <a:r>
              <a:rPr sz="2400" dirty="0">
                <a:latin typeface="Calibri"/>
                <a:cs typeface="Calibri"/>
              </a:rPr>
              <a:t>multiplying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3100" y="1132259"/>
            <a:ext cx="3038899" cy="990738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847" y="1770304"/>
            <a:ext cx="10139680" cy="21951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00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000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55955" marR="177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57860" algn="l"/>
              </a:tabLst>
            </a:pPr>
            <a:r>
              <a:rPr sz="2400" dirty="0">
                <a:latin typeface="Calibri"/>
                <a:cs typeface="Calibri"/>
              </a:rPr>
              <a:t>E.g.: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0.13. 	</a:t>
            </a:r>
            <a:r>
              <a:rPr sz="2400" dirty="0">
                <a:latin typeface="Calibri"/>
                <a:cs typeface="Calibri"/>
              </a:rPr>
              <a:t>Thus,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235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 	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12496420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aa,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0.13* 	</a:t>
            </a:r>
            <a:r>
              <a:rPr sz="2400" dirty="0">
                <a:latin typeface="Calibri"/>
                <a:cs typeface="Calibri"/>
              </a:rPr>
              <a:t>235*12496420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0.38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billion.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(which 	corresponds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baseline="31250" dirty="0">
                <a:latin typeface="Calibri"/>
                <a:cs typeface="Calibri"/>
              </a:rPr>
              <a:t>30</a:t>
            </a:r>
            <a:r>
              <a:rPr sz="2400" spc="202" baseline="31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billion)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alone.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3100" y="1132259"/>
            <a:ext cx="3038899" cy="990738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050145" cy="23221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context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P-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obtain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S: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20" dirty="0">
                <a:latin typeface="Calibri"/>
                <a:cs typeface="Calibri"/>
              </a:rPr>
              <a:t>P-</a:t>
            </a:r>
            <a:r>
              <a:rPr sz="2400" dirty="0">
                <a:latin typeface="Calibri"/>
                <a:cs typeface="Calibri"/>
              </a:rPr>
              <a:t>val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P(x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≥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S)</a:t>
            </a:r>
            <a:endParaRPr sz="2400">
              <a:latin typeface="Calibri"/>
              <a:cs typeface="Calibri"/>
            </a:endParaRPr>
          </a:p>
          <a:p>
            <a:pPr marL="643255" marR="39751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derived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Extreme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(EVD)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 	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3455" y="4340717"/>
            <a:ext cx="3950344" cy="1836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226040" cy="40316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Homology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Similarity</a:t>
            </a:r>
            <a:endParaRPr sz="2800">
              <a:latin typeface="Calibri"/>
              <a:cs typeface="Calibri"/>
            </a:endParaRPr>
          </a:p>
          <a:p>
            <a:pPr marL="643255" marR="30416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spc="-10" dirty="0">
                <a:latin typeface="Calibri"/>
                <a:cs typeface="Calibri"/>
              </a:rPr>
              <a:t>Sequence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quantified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percentages;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homology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spc="-10" dirty="0">
                <a:latin typeface="Calibri"/>
                <a:cs typeface="Calibri"/>
              </a:rPr>
              <a:t>qualitative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statement.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share 	</a:t>
            </a:r>
            <a:r>
              <a:rPr sz="2400" dirty="0">
                <a:latin typeface="Calibri"/>
                <a:cs typeface="Calibri"/>
              </a:rPr>
              <a:t>40%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incorrect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40% 	</a:t>
            </a:r>
            <a:r>
              <a:rPr sz="2400" spc="-10" dirty="0">
                <a:latin typeface="Calibri"/>
                <a:cs typeface="Calibri"/>
              </a:rPr>
              <a:t>homology.</a:t>
            </a:r>
            <a:endParaRPr sz="2400">
              <a:latin typeface="Calibri"/>
              <a:cs typeface="Calibri"/>
            </a:endParaRPr>
          </a:p>
          <a:p>
            <a:pPr marL="643255" marR="1176020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spc="-10" dirty="0">
                <a:latin typeface="Calibri"/>
                <a:cs typeface="Calibri"/>
              </a:rPr>
              <a:t>Generally,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common 	evolutionary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inferred.</a:t>
            </a:r>
            <a:endParaRPr sz="2400">
              <a:latin typeface="Calibri"/>
              <a:cs typeface="Calibri"/>
            </a:endParaRPr>
          </a:p>
          <a:p>
            <a:pPr marL="643255" marR="399415" lvl="1" indent="-181610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dealing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research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 	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homologous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clear.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answer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examined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 	lengths.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68525"/>
            <a:ext cx="10252710" cy="398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ts val="3320"/>
              </a:lnSpc>
              <a:spcBef>
                <a:spcPts val="10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ct val="80000"/>
              </a:lnSpc>
              <a:spcBef>
                <a:spcPts val="53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Expectation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value(E-</a:t>
            </a:r>
            <a:r>
              <a:rPr sz="2400" dirty="0">
                <a:latin typeface="Calibri"/>
                <a:cs typeface="Calibri"/>
              </a:rPr>
              <a:t>value).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scores 	equivalent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 	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chance.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ts val="2765"/>
              </a:lnSpc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score.</a:t>
            </a:r>
            <a:endParaRPr sz="2400">
              <a:latin typeface="Calibri"/>
              <a:cs typeface="Calibri"/>
            </a:endParaRPr>
          </a:p>
          <a:p>
            <a:pPr marL="643255" marR="660400" lvl="1" indent="-181610">
              <a:lnSpc>
                <a:spcPct val="8000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decreases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exponentially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increases.</a:t>
            </a:r>
            <a:endParaRPr sz="2400">
              <a:latin typeface="Calibri"/>
              <a:cs typeface="Calibri"/>
            </a:endParaRPr>
          </a:p>
          <a:p>
            <a:pPr marL="643255" marR="861694" lvl="1" indent="-181610">
              <a:lnSpc>
                <a:spcPts val="2300"/>
              </a:lnSpc>
              <a:spcBef>
                <a:spcPts val="48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(expectation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bit-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adjusted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size.</a:t>
            </a:r>
            <a:endParaRPr sz="2400">
              <a:latin typeface="Calibri"/>
              <a:cs typeface="Calibri"/>
            </a:endParaRPr>
          </a:p>
          <a:p>
            <a:pPr marL="643255" marR="286385" lvl="1" indent="-181610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645160" algn="l"/>
                <a:tab pos="856869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therefore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 	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hits,</a:t>
            </a:r>
            <a:r>
              <a:rPr sz="2400" dirty="0">
                <a:latin typeface="Calibri"/>
                <a:cs typeface="Calibri"/>
              </a:rPr>
              <a:t>	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spc="-10" dirty="0">
                <a:latin typeface="Calibri"/>
                <a:cs typeface="Calibri"/>
              </a:rPr>
              <a:t>value 	</a:t>
            </a:r>
            <a:r>
              <a:rPr sz="2400" dirty="0">
                <a:latin typeface="Calibri"/>
                <a:cs typeface="Calibri"/>
              </a:rPr>
              <a:t>corrects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6261100" cy="24491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size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n=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size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K=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constant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λ=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constant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adjust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S=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High-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(HSP)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8288" y="2586216"/>
            <a:ext cx="1652189" cy="1685567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847" y="1770304"/>
            <a:ext cx="10219055" cy="3373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000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000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55955" marR="177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57860" algn="l"/>
              </a:tabLst>
            </a:pPr>
            <a:r>
              <a:rPr sz="2400" dirty="0">
                <a:latin typeface="Calibri"/>
                <a:cs typeface="Calibri"/>
              </a:rPr>
              <a:t>Comparing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250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 	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billion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normalized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≥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35 	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chance?</a:t>
            </a:r>
            <a:endParaRPr sz="2400">
              <a:latin typeface="Calibri"/>
              <a:cs typeface="Calibri"/>
            </a:endParaRPr>
          </a:p>
          <a:p>
            <a:pPr marL="655955" lvl="1" indent="-1816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55955" algn="l"/>
                <a:tab pos="653160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approximately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baseline="31250" dirty="0">
                <a:latin typeface="Calibri"/>
                <a:cs typeface="Calibri"/>
              </a:rPr>
              <a:t>8</a:t>
            </a:r>
            <a:r>
              <a:rPr sz="2400" spc="217" baseline="31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×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2</a:t>
            </a:r>
            <a:r>
              <a:rPr sz="2400" spc="-37" baseline="31250" dirty="0">
                <a:latin typeface="Calibri"/>
                <a:cs typeface="Calibri"/>
              </a:rPr>
              <a:t>30</a:t>
            </a:r>
            <a:r>
              <a:rPr sz="2400" baseline="31250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baseline="31250" dirty="0">
                <a:latin typeface="Calibri"/>
                <a:cs typeface="Calibri"/>
              </a:rPr>
              <a:t>38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≈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baseline="31250" dirty="0">
                <a:latin typeface="Calibri"/>
                <a:cs typeface="Calibri"/>
              </a:rPr>
              <a:t>38</a:t>
            </a:r>
            <a:r>
              <a:rPr sz="2400" dirty="0">
                <a:latin typeface="Calibri"/>
                <a:cs typeface="Calibri"/>
              </a:rPr>
              <a:t>/2</a:t>
            </a:r>
            <a:r>
              <a:rPr sz="2400" baseline="31250" dirty="0">
                <a:latin typeface="Calibri"/>
                <a:cs typeface="Calibri"/>
              </a:rPr>
              <a:t>35</a:t>
            </a:r>
            <a:r>
              <a:rPr sz="2400" spc="240" baseline="31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baseline="31250" dirty="0">
                <a:latin typeface="Calibri"/>
                <a:cs typeface="Calibri"/>
              </a:rPr>
              <a:t>3</a:t>
            </a:r>
            <a:r>
              <a:rPr sz="2400" spc="240" baseline="31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8.</a:t>
            </a:r>
            <a:endParaRPr sz="2400">
              <a:latin typeface="Calibri"/>
              <a:cs typeface="Calibri"/>
            </a:endParaRPr>
          </a:p>
          <a:p>
            <a:pPr marL="655955" marR="62738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578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≥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35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	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8.</a:t>
            </a:r>
            <a:endParaRPr sz="2400">
              <a:latin typeface="Calibri"/>
              <a:cs typeface="Calibri"/>
            </a:endParaRPr>
          </a:p>
          <a:p>
            <a:pPr marL="655955" marR="627380" lvl="1" indent="-181610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578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≥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45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	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0.008.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32060" cy="40951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Karlin-</a:t>
            </a:r>
            <a:r>
              <a:rPr sz="2400" dirty="0">
                <a:latin typeface="Calibri"/>
                <a:cs typeface="Calibri"/>
              </a:rPr>
              <a:t>Altschul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equation</a:t>
            </a:r>
            <a:endParaRPr sz="2400">
              <a:latin typeface="Calibri"/>
              <a:cs typeface="Calibri"/>
            </a:endParaRPr>
          </a:p>
          <a:p>
            <a:pPr marL="643255" marR="4699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decreases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exponentially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(higher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 	correspond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alignments).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643255" marR="775335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penalized 	otherwise,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acquire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scores</a:t>
            </a:r>
            <a:endParaRPr sz="2400">
              <a:latin typeface="Calibri"/>
              <a:cs typeface="Calibri"/>
            </a:endParaRPr>
          </a:p>
          <a:p>
            <a:pPr marL="713740" lvl="1" indent="-252095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Parameter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describes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(database).</a:t>
            </a:r>
            <a:endParaRPr sz="2400">
              <a:latin typeface="Calibri"/>
              <a:cs typeface="Calibri"/>
            </a:endParaRPr>
          </a:p>
          <a:p>
            <a:pPr marL="645160" marR="5080" lvl="1" indent="-183515">
              <a:lnSpc>
                <a:spcPts val="2590"/>
              </a:lnSpc>
              <a:spcBef>
                <a:spcPts val="540"/>
              </a:spcBef>
              <a:buChar char="•"/>
              <a:tabLst>
                <a:tab pos="645160" algn="l"/>
                <a:tab pos="713740" algn="l"/>
                <a:tab pos="4530090" algn="l"/>
                <a:tab pos="7572375" algn="l"/>
              </a:tabLst>
            </a:pPr>
            <a:r>
              <a:rPr sz="2400" dirty="0">
                <a:latin typeface="Arial MT"/>
                <a:cs typeface="Arial MT"/>
              </a:rPr>
              <a:t>	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E=1,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	occur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database,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vary </a:t>
            </a:r>
            <a:r>
              <a:rPr sz="2400" spc="-10" dirty="0">
                <a:latin typeface="Calibri"/>
                <a:cs typeface="Calibri"/>
              </a:rPr>
              <a:t>accordingly.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2499" y="1177834"/>
            <a:ext cx="3277056" cy="609685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302875" cy="41763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1e-</a:t>
            </a:r>
            <a:r>
              <a:rPr sz="2400" spc="-35" dirty="0">
                <a:latin typeface="Calibri"/>
                <a:cs typeface="Calibri"/>
              </a:rPr>
              <a:t>50</a:t>
            </a:r>
            <a:endParaRPr sz="24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E-</a:t>
            </a:r>
            <a:r>
              <a:rPr sz="2000" dirty="0">
                <a:latin typeface="Calibri"/>
                <a:cs typeface="Calibri"/>
              </a:rPr>
              <a:t>value: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hits,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quality</a:t>
            </a:r>
            <a:endParaRPr sz="2000">
              <a:latin typeface="Calibri"/>
              <a:cs typeface="Calibri"/>
            </a:endParaRPr>
          </a:p>
          <a:p>
            <a:pPr marL="1101090" marR="459105" lvl="2" indent="-189230">
              <a:lnSpc>
                <a:spcPts val="2160"/>
              </a:lnSpc>
              <a:spcBef>
                <a:spcPts val="530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dirty="0">
                <a:latin typeface="Calibri"/>
                <a:cs typeface="Calibri"/>
              </a:rPr>
              <a:t>Blast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E-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1e-</a:t>
            </a:r>
            <a:r>
              <a:rPr sz="2000" dirty="0">
                <a:latin typeface="Calibri"/>
                <a:cs typeface="Calibri"/>
              </a:rPr>
              <a:t>50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high 	</a:t>
            </a:r>
            <a:r>
              <a:rPr sz="2000" spc="-10" dirty="0">
                <a:latin typeface="Calibri"/>
                <a:cs typeface="Calibri"/>
              </a:rPr>
              <a:t>quality.</a:t>
            </a:r>
            <a:endParaRPr sz="20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0.01</a:t>
            </a:r>
            <a:endParaRPr sz="2400">
              <a:latin typeface="Calibri"/>
              <a:cs typeface="Calibri"/>
            </a:endParaRPr>
          </a:p>
          <a:p>
            <a:pPr marL="1101090" marR="97790" lvl="2" indent="-18923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dirty="0">
                <a:latin typeface="Calibri"/>
                <a:cs typeface="Calibri"/>
              </a:rPr>
              <a:t>Blast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E-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0.01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still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homology 	matches.</a:t>
            </a:r>
            <a:endParaRPr sz="20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E-</a:t>
            </a:r>
            <a:r>
              <a:rPr sz="2000" dirty="0">
                <a:latin typeface="Calibri"/>
                <a:cs typeface="Calibri"/>
              </a:rPr>
              <a:t>value: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hits,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quality</a:t>
            </a:r>
            <a:endParaRPr sz="2000">
              <a:latin typeface="Calibri"/>
              <a:cs typeface="Calibri"/>
            </a:endParaRPr>
          </a:p>
          <a:p>
            <a:pPr marL="1101090" marR="5080" lvl="2" indent="-18923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spc="-20" dirty="0">
                <a:latin typeface="Calibri"/>
                <a:cs typeface="Calibri"/>
              </a:rPr>
              <a:t>E-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significant,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may 	</a:t>
            </a:r>
            <a:r>
              <a:rPr sz="2000" dirty="0">
                <a:latin typeface="Calibri"/>
                <a:cs typeface="Calibri"/>
              </a:rPr>
              <a:t>give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potential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847" y="1768525"/>
            <a:ext cx="10329545" cy="411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indent="-174625">
              <a:lnSpc>
                <a:spcPts val="3320"/>
              </a:lnSpc>
              <a:spcBef>
                <a:spcPts val="100"/>
              </a:spcBef>
              <a:buFont typeface="Arial MT"/>
              <a:buChar char="•"/>
              <a:tabLst>
                <a:tab pos="2000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55955" lvl="1" indent="-181610">
              <a:lnSpc>
                <a:spcPts val="2800"/>
              </a:lnSpc>
              <a:buFont typeface="Arial MT"/>
              <a:buChar char="•"/>
              <a:tabLst>
                <a:tab pos="655955" algn="l"/>
              </a:tabLst>
            </a:pPr>
            <a:r>
              <a:rPr sz="2400" dirty="0">
                <a:latin typeface="Calibri"/>
                <a:cs typeface="Calibri"/>
              </a:rPr>
              <a:t>P-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(Probability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chance</a:t>
            </a:r>
            <a:endParaRPr sz="2400">
              <a:latin typeface="Calibri"/>
              <a:cs typeface="Calibri"/>
            </a:endParaRPr>
          </a:p>
          <a:p>
            <a:pPr marL="655955" marR="484505" lvl="1" indent="-181610">
              <a:lnSpc>
                <a:spcPts val="2300"/>
              </a:lnSpc>
              <a:spcBef>
                <a:spcPts val="520"/>
              </a:spcBef>
              <a:buFont typeface="Arial MT"/>
              <a:buChar char="•"/>
              <a:tabLst>
                <a:tab pos="657860" algn="l"/>
                <a:tab pos="910209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achieving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</a:t>
            </a:r>
            <a:r>
              <a:rPr sz="2400" dirty="0">
                <a:latin typeface="Calibri"/>
                <a:cs typeface="Calibri"/>
              </a:rPr>
              <a:t>	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 	</a:t>
            </a:r>
            <a:r>
              <a:rPr sz="2400" dirty="0">
                <a:latin typeface="Calibri"/>
                <a:cs typeface="Calibri"/>
              </a:rPr>
              <a:t>observed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HSP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655955" lvl="1" indent="-181610">
              <a:lnSpc>
                <a:spcPts val="2790"/>
              </a:lnSpc>
              <a:buFont typeface="Arial MT"/>
              <a:buChar char="•"/>
              <a:tabLst>
                <a:tab pos="655955" algn="l"/>
              </a:tabLst>
            </a:pP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transfer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E?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?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1-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baseline="31250" dirty="0">
                <a:latin typeface="Calibri"/>
                <a:cs typeface="Calibri"/>
              </a:rPr>
              <a:t>-</a:t>
            </a:r>
            <a:r>
              <a:rPr sz="2400" spc="-75" baseline="31250" dirty="0">
                <a:latin typeface="Calibri"/>
                <a:cs typeface="Calibri"/>
              </a:rPr>
              <a:t>E</a:t>
            </a:r>
            <a:endParaRPr sz="2400" baseline="31250">
              <a:latin typeface="Calibri"/>
              <a:cs typeface="Calibri"/>
            </a:endParaRPr>
          </a:p>
          <a:p>
            <a:pPr marL="655955" marR="427355" lvl="1" indent="-181610">
              <a:lnSpc>
                <a:spcPts val="2300"/>
              </a:lnSpc>
              <a:spcBef>
                <a:spcPts val="520"/>
              </a:spcBef>
              <a:buFont typeface="Arial MT"/>
              <a:buChar char="•"/>
              <a:tabLst>
                <a:tab pos="6578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0.03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3%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obtaining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	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particular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HSP</a:t>
            </a:r>
            <a:endParaRPr sz="2400">
              <a:latin typeface="Calibri"/>
              <a:cs typeface="Calibri"/>
            </a:endParaRPr>
          </a:p>
          <a:p>
            <a:pPr marL="655955" lvl="1" indent="-181610">
              <a:lnSpc>
                <a:spcPts val="2790"/>
              </a:lnSpc>
              <a:buFont typeface="Arial MT"/>
              <a:buChar char="•"/>
              <a:tabLst>
                <a:tab pos="655955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0.01,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P-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identical</a:t>
            </a:r>
            <a:endParaRPr sz="2400">
              <a:latin typeface="Calibri"/>
              <a:cs typeface="Calibri"/>
            </a:endParaRPr>
          </a:p>
          <a:p>
            <a:pPr marL="655955" lvl="1" indent="-181610">
              <a:lnSpc>
                <a:spcPts val="2805"/>
              </a:lnSpc>
              <a:buFont typeface="Arial MT"/>
              <a:buChar char="•"/>
              <a:tabLst>
                <a:tab pos="655955" algn="l"/>
              </a:tabLst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655955" marR="17780" lvl="1" indent="-181610">
              <a:lnSpc>
                <a:spcPct val="80000"/>
              </a:lnSpc>
              <a:spcBef>
                <a:spcPts val="540"/>
              </a:spcBef>
              <a:buFont typeface="Arial MT"/>
              <a:buChar char="•"/>
              <a:tabLst>
                <a:tab pos="657860" algn="l"/>
                <a:tab pos="7543800" algn="l"/>
                <a:tab pos="907288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BLAST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rather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P-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	is</a:t>
            </a:r>
            <a:r>
              <a:rPr sz="2400" spc="-10" dirty="0">
                <a:latin typeface="Calibri"/>
                <a:cs typeface="Calibri"/>
              </a:rPr>
              <a:t> easier 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	value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than 	P-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0.993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0.99995.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6261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97" y="2549055"/>
            <a:ext cx="11869805" cy="2591161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6261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3130" y="0"/>
            <a:ext cx="666886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pc="-10" dirty="0"/>
              <a:t>BLAST(Basic</a:t>
            </a:r>
            <a:r>
              <a:rPr spc="-45" dirty="0"/>
              <a:t> </a:t>
            </a:r>
            <a:r>
              <a:rPr dirty="0"/>
              <a:t>Local</a:t>
            </a:r>
            <a:r>
              <a:rPr spc="-40" dirty="0"/>
              <a:t> </a:t>
            </a:r>
            <a:r>
              <a:rPr dirty="0"/>
              <a:t>Alignment</a:t>
            </a:r>
            <a:r>
              <a:rPr spc="-40" dirty="0"/>
              <a:t> </a:t>
            </a:r>
            <a:r>
              <a:rPr dirty="0"/>
              <a:t>Search</a:t>
            </a:r>
            <a:r>
              <a:rPr spc="-40" dirty="0"/>
              <a:t> </a:t>
            </a:r>
            <a:r>
              <a:rPr dirty="0"/>
              <a:t>Tool</a:t>
            </a:r>
            <a:r>
              <a:rPr spc="-40" dirty="0"/>
              <a:t> </a:t>
            </a:r>
            <a:r>
              <a:rPr spc="-50" dirty="0"/>
              <a:t>)</a:t>
            </a: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Low-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(LCR)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repetitive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residues</a:t>
            </a:r>
            <a:endParaRPr sz="24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Short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segments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repeats</a:t>
            </a:r>
            <a:endParaRPr sz="20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spc="-10" dirty="0">
                <a:latin typeface="Calibri"/>
                <a:cs typeface="Calibri"/>
              </a:rPr>
              <a:t>Segments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overrepresented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residues</a:t>
            </a:r>
            <a:endParaRPr sz="20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false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sequence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alignment</a:t>
            </a:r>
            <a:endParaRPr sz="20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Hence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ambiguity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similarities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Low-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recognized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visual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inspection.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PPCDPPPPPKDKKKKDDGPP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low 	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nucleotide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AAATAAAAAAAATAAAAAAT.</a:t>
            </a:r>
            <a:endParaRPr sz="2400">
              <a:latin typeface="Calibri"/>
              <a:cs typeface="Calibri"/>
            </a:endParaRPr>
          </a:p>
          <a:p>
            <a:pPr marL="643255" marR="535305" lvl="1" indent="-181610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Filters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low-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	</a:t>
            </a:r>
            <a:r>
              <a:rPr sz="2400" dirty="0">
                <a:latin typeface="Calibri"/>
                <a:cs typeface="Calibri"/>
              </a:rPr>
              <a:t>cause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artifactual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2"/>
            <a:ext cx="9876155" cy="48342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Masking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low-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Masking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eliminate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statistically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biologically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uninteresting 	</a:t>
            </a:r>
            <a:r>
              <a:rPr sz="2400" dirty="0">
                <a:latin typeface="Calibri"/>
                <a:cs typeface="Calibri"/>
              </a:rPr>
              <a:t>reports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blast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leaving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biologically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interesting 	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against 	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2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masking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Hard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masking</a:t>
            </a:r>
            <a:endParaRPr sz="24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Replaces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LCR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sequences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(nucleotides)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(amino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acids)</a:t>
            </a:r>
            <a:endParaRPr sz="20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Soft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masking</a:t>
            </a:r>
            <a:endParaRPr sz="24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Converts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sequences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cases</a:t>
            </a:r>
            <a:endParaRPr sz="2000">
              <a:latin typeface="Calibri"/>
              <a:cs typeface="Calibri"/>
            </a:endParaRPr>
          </a:p>
          <a:p>
            <a:pPr marL="643255" marR="793750" lvl="1" indent="-181610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45160" algn="l"/>
                <a:tab pos="6980555" algn="l"/>
              </a:tabLst>
            </a:pPr>
            <a:r>
              <a:rPr sz="2400" dirty="0">
                <a:latin typeface="Calibri"/>
                <a:cs typeface="Calibri"/>
              </a:rPr>
              <a:t>Lower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ignored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construction</a:t>
            </a:r>
            <a:r>
              <a:rPr sz="2400" dirty="0">
                <a:latin typeface="Calibri"/>
                <a:cs typeface="Calibri"/>
              </a:rPr>
              <a:t>	but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 	</a:t>
            </a:r>
            <a:r>
              <a:rPr sz="2400" spc="-10" dirty="0">
                <a:latin typeface="Calibri"/>
                <a:cs typeface="Calibri"/>
              </a:rPr>
              <a:t>extension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optimization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2"/>
            <a:ext cx="10309225" cy="44240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Homology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Similarity</a:t>
            </a:r>
            <a:endParaRPr sz="2800">
              <a:latin typeface="Calibri"/>
              <a:cs typeface="Calibri"/>
            </a:endParaRPr>
          </a:p>
          <a:p>
            <a:pPr marL="643255" marR="9525" lvl="1" indent="-181610" algn="just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Nucleotide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sequences</a:t>
            </a:r>
            <a:r>
              <a:rPr sz="2400" spc="2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consist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four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characters,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therefore, 	unrelated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25%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identical.</a:t>
            </a:r>
            <a:endParaRPr sz="2400">
              <a:latin typeface="Calibri"/>
              <a:cs typeface="Calibri"/>
            </a:endParaRPr>
          </a:p>
          <a:p>
            <a:pPr marL="643255" marR="5080" lvl="1" indent="-181610" algn="just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 sequences, there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 twenty possible amino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 residues, and </a:t>
            </a:r>
            <a:r>
              <a:rPr sz="2400" spc="-25" dirty="0">
                <a:latin typeface="Calibri"/>
                <a:cs typeface="Calibri"/>
              </a:rPr>
              <a:t>so 	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unrelated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sequences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5%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random 	chance.</a:t>
            </a:r>
            <a:endParaRPr sz="2400">
              <a:latin typeface="Calibri"/>
              <a:cs typeface="Calibri"/>
            </a:endParaRPr>
          </a:p>
          <a:p>
            <a:pPr marL="643255" lvl="1" indent="-181610" algn="just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Sequence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crucial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factor.</a:t>
            </a:r>
            <a:endParaRPr sz="2400">
              <a:latin typeface="Calibri"/>
              <a:cs typeface="Calibri"/>
            </a:endParaRPr>
          </a:p>
          <a:p>
            <a:pPr marL="643255" marR="9525" lvl="1" indent="-181610" algn="just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shorter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sequence,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dirty="0">
                <a:latin typeface="Calibri"/>
                <a:cs typeface="Calibri"/>
              </a:rPr>
              <a:t>attributable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chance.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longer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sequence,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likely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matching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chance.</a:t>
            </a:r>
            <a:endParaRPr sz="2400">
              <a:latin typeface="Calibri"/>
              <a:cs typeface="Calibri"/>
            </a:endParaRPr>
          </a:p>
          <a:p>
            <a:pPr marL="643255" marR="8255" lvl="1" indent="-181610" algn="just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suggests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shorter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sequences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require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cutoffs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inferring 	</a:t>
            </a:r>
            <a:r>
              <a:rPr sz="2400" dirty="0">
                <a:latin typeface="Calibri"/>
                <a:cs typeface="Calibri"/>
              </a:rPr>
              <a:t>homologous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pc="-10" dirty="0"/>
              <a:t>FASTA</a:t>
            </a: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Pearson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Lipman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1988</a:t>
            </a:r>
            <a:endParaRPr sz="2400">
              <a:latin typeface="Calibri"/>
              <a:cs typeface="Calibri"/>
            </a:endParaRPr>
          </a:p>
          <a:p>
            <a:pPr marL="643255" marR="800735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FASTA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similarity 	search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slower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accurate</a:t>
            </a:r>
            <a:endParaRPr sz="2400">
              <a:latin typeface="Calibri"/>
              <a:cs typeface="Calibri"/>
            </a:endParaRPr>
          </a:p>
          <a:p>
            <a:pPr marL="643255" marR="90805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“Hashing”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strategy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stretch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identical 	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(window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size)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k-</a:t>
            </a:r>
            <a:r>
              <a:rPr sz="2400" spc="-10" dirty="0">
                <a:latin typeface="Calibri"/>
                <a:cs typeface="Calibri"/>
              </a:rPr>
              <a:t>tuples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Hashing: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densities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matches 	</a:t>
            </a:r>
            <a:r>
              <a:rPr sz="2400" dirty="0">
                <a:latin typeface="Calibri"/>
                <a:cs typeface="Calibri"/>
              </a:rPr>
              <a:t>(without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gaps).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ktup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335705"/>
            <a:ext cx="9914255" cy="132087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</a:t>
            </a:r>
            <a:r>
              <a:rPr spc="-10" dirty="0" smtClean="0"/>
              <a:t>Searching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6254750" cy="12077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FASTA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(construction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lookout 	</a:t>
            </a:r>
            <a:r>
              <a:rPr sz="2400" dirty="0">
                <a:latin typeface="Calibri"/>
                <a:cs typeface="Calibri"/>
              </a:rPr>
              <a:t>table)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window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9500" y="2290803"/>
            <a:ext cx="4049612" cy="3374116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2"/>
            <a:ext cx="10288905" cy="47536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FASTA</a:t>
            </a:r>
            <a:endParaRPr sz="2800">
              <a:latin typeface="Calibri"/>
              <a:cs typeface="Calibri"/>
            </a:endParaRPr>
          </a:p>
          <a:p>
            <a:pPr marL="643255" marR="26416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Scoring: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rescored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init1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Introduction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Gaps: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FastA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	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diagonals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joined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together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approximate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 	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gaps.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non-</a:t>
            </a:r>
            <a:r>
              <a:rPr sz="2400" spc="-10" dirty="0">
                <a:latin typeface="Calibri"/>
                <a:cs typeface="Calibri"/>
              </a:rPr>
              <a:t>overlapping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joined.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joined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joining 	</a:t>
            </a:r>
            <a:r>
              <a:rPr sz="2400" dirty="0">
                <a:latin typeface="Calibri"/>
                <a:cs typeface="Calibri"/>
              </a:rPr>
              <a:t>penalty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spc="600" dirty="0">
                <a:latin typeface="Calibri"/>
                <a:cs typeface="Calibri"/>
              </a:rPr>
              <a:t> 	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initn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score.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Diagonals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BLOSOM</a:t>
            </a:r>
            <a:endParaRPr sz="2400">
              <a:latin typeface="Calibri"/>
              <a:cs typeface="Calibri"/>
            </a:endParaRPr>
          </a:p>
          <a:p>
            <a:pPr marL="643255" marR="58674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Non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overlapping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HSPs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diagonals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	</a:t>
            </a:r>
            <a:r>
              <a:rPr sz="2400" dirty="0">
                <a:latin typeface="Calibri"/>
                <a:cs typeface="Calibri"/>
              </a:rPr>
              <a:t>allowing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gaps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gapped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further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refined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Smith-</a:t>
            </a:r>
            <a:r>
              <a:rPr sz="2400" dirty="0">
                <a:latin typeface="Calibri"/>
                <a:cs typeface="Calibri"/>
              </a:rPr>
              <a:t>Waterman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201275" cy="40316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FASTA</a:t>
            </a:r>
            <a:endParaRPr sz="2800">
              <a:latin typeface="Calibri"/>
              <a:cs typeface="Calibri"/>
            </a:endParaRPr>
          </a:p>
          <a:p>
            <a:pPr marL="643255" marR="29845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Simulation: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evaluate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such 	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FastA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empirically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estimates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precisely,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characters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reshuffled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(to 	</a:t>
            </a:r>
            <a:r>
              <a:rPr sz="2400" dirty="0">
                <a:latin typeface="Calibri"/>
                <a:cs typeface="Calibri"/>
              </a:rPr>
              <a:t>maintain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composition)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against 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marL="643255" marR="27432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empirical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extrapolated,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extreme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	</a:t>
            </a:r>
            <a:r>
              <a:rPr sz="2400" dirty="0">
                <a:latin typeface="Calibri"/>
                <a:cs typeface="Calibri"/>
              </a:rPr>
              <a:t>distribution,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Z-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E-score.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FASTA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086340" cy="45694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FASTA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BLAST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Seeding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BLAST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substitution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words.</a:t>
            </a:r>
            <a:endParaRPr sz="20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FASTA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hashing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identical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matches.</a:t>
            </a:r>
            <a:endParaRPr sz="20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Sensitivity</a:t>
            </a:r>
            <a:endParaRPr sz="2400">
              <a:latin typeface="Calibri"/>
              <a:cs typeface="Calibri"/>
            </a:endParaRPr>
          </a:p>
          <a:p>
            <a:pPr marL="1101090" marR="41275" lvl="2" indent="-18923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dirty="0">
                <a:latin typeface="Calibri"/>
                <a:cs typeface="Calibri"/>
              </a:rPr>
              <a:t>FASTA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comparatively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slower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BLAST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however,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FASTA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window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sizes 	</a:t>
            </a:r>
            <a:r>
              <a:rPr sz="2000" dirty="0">
                <a:latin typeface="Calibri"/>
                <a:cs typeface="Calibri"/>
              </a:rPr>
              <a:t>thus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increasing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sensitivity.</a:t>
            </a:r>
            <a:endParaRPr sz="20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Selectivity</a:t>
            </a:r>
            <a:endParaRPr sz="2400">
              <a:latin typeface="Calibri"/>
              <a:cs typeface="Calibri"/>
            </a:endParaRPr>
          </a:p>
          <a:p>
            <a:pPr marL="1101090" marR="198755" lvl="2" indent="-189230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dirty="0">
                <a:latin typeface="Calibri"/>
                <a:cs typeface="Calibri"/>
              </a:rPr>
              <a:t>BLAST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masking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procedures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LCRs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thus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increasing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selectivity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(Exclusion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false 	positives).</a:t>
            </a:r>
            <a:endParaRPr sz="20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1101090" marR="5080" lvl="2" indent="-18923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dirty="0">
                <a:latin typeface="Calibri"/>
                <a:cs typeface="Calibri"/>
              </a:rPr>
              <a:t>BLAST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sometimes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best-</a:t>
            </a:r>
            <a:r>
              <a:rPr sz="2000" dirty="0">
                <a:latin typeface="Calibri"/>
                <a:cs typeface="Calibri"/>
              </a:rPr>
              <a:t>scoring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alignments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FASTA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final 	alignments.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40005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3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223500" cy="29806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Identity</a:t>
            </a:r>
            <a:endParaRPr sz="2800">
              <a:latin typeface="Calibri"/>
              <a:cs typeface="Calibri"/>
            </a:endParaRPr>
          </a:p>
          <a:p>
            <a:pPr marL="643255" marR="44640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spc="-10" dirty="0">
                <a:latin typeface="Calibri"/>
                <a:cs typeface="Calibri"/>
              </a:rPr>
              <a:t>Sequence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synonymous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nucleotide 	sequences.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percentage 	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  <a:p>
            <a:pPr marL="643255" marR="6604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percentage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 	</a:t>
            </a:r>
            <a:r>
              <a:rPr sz="2400" dirty="0">
                <a:latin typeface="Calibri"/>
                <a:cs typeface="Calibri"/>
              </a:rPr>
              <a:t>physicochemical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characteristics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readily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 	</a:t>
            </a:r>
            <a:r>
              <a:rPr sz="2400" spc="-10" dirty="0">
                <a:latin typeface="Calibri"/>
                <a:cs typeface="Calibri"/>
              </a:rPr>
              <a:t>other.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750" y="5167311"/>
            <a:ext cx="8096249" cy="11443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91115" cy="4668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Depending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aligned,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types: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pairwise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aligned</a:t>
            </a:r>
            <a:endParaRPr sz="2400">
              <a:latin typeface="Calibri"/>
              <a:cs typeface="Calibri"/>
            </a:endParaRPr>
          </a:p>
          <a:p>
            <a:pPr marL="643255" marR="1050925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mutual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 	</a:t>
            </a:r>
            <a:r>
              <a:rPr sz="2400" spc="-10" dirty="0">
                <a:latin typeface="Calibri"/>
                <a:cs typeface="Calibri"/>
              </a:rPr>
              <a:t>sequences</a:t>
            </a:r>
            <a:endParaRPr sz="2400">
              <a:latin typeface="Calibri"/>
              <a:cs typeface="Calibri"/>
            </a:endParaRPr>
          </a:p>
          <a:p>
            <a:pPr marL="186690" marR="454659" indent="-17462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overall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pairwise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best 	</a:t>
            </a:r>
            <a:r>
              <a:rPr sz="2800" dirty="0">
                <a:latin typeface="Calibri"/>
                <a:cs typeface="Calibri"/>
              </a:rPr>
              <a:t>pairing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maximum 	correspondence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among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residues.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achieve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goal,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shifted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maximum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found.</a:t>
            </a:r>
            <a:endParaRPr sz="2800">
              <a:latin typeface="Calibri"/>
              <a:cs typeface="Calibri"/>
            </a:endParaRPr>
          </a:p>
          <a:p>
            <a:pPr marL="186690" marR="646430" indent="-17462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strategies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often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used: 	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/>
              <a:t>Global</a:t>
            </a:r>
            <a:r>
              <a:rPr spc="-40" dirty="0"/>
              <a:t> </a:t>
            </a:r>
            <a:r>
              <a:rPr spc="-10" dirty="0"/>
              <a:t>Alignment:</a:t>
            </a: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generally 	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length.</a:t>
            </a:r>
            <a:endParaRPr sz="2400">
              <a:latin typeface="Calibri"/>
              <a:cs typeface="Calibri"/>
            </a:endParaRPr>
          </a:p>
          <a:p>
            <a:pPr marL="643255" marR="4572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carried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beginning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across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  <a:p>
            <a:pPr marL="643255" marR="18224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roughly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length.</a:t>
            </a:r>
            <a:endParaRPr sz="2400">
              <a:latin typeface="Calibri"/>
              <a:cs typeface="Calibri"/>
            </a:endParaRPr>
          </a:p>
          <a:p>
            <a:pPr marL="645160" marR="15875" lvl="1" indent="-183515">
              <a:lnSpc>
                <a:spcPts val="2590"/>
              </a:lnSpc>
              <a:spcBef>
                <a:spcPts val="500"/>
              </a:spcBef>
              <a:buChar char="•"/>
              <a:tabLst>
                <a:tab pos="645160" algn="l"/>
                <a:tab pos="713740" algn="l"/>
              </a:tabLst>
            </a:pPr>
            <a:r>
              <a:rPr sz="2400" dirty="0">
                <a:latin typeface="Arial MT"/>
                <a:cs typeface="Arial MT"/>
              </a:rPr>
              <a:t>	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divergent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may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optimal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recognize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highly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0" y="0"/>
            <a:ext cx="8503919" cy="1781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243185" cy="44240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alignment:</a:t>
            </a:r>
            <a:endParaRPr sz="2800">
              <a:latin typeface="Calibri"/>
              <a:cs typeface="Calibri"/>
            </a:endParaRPr>
          </a:p>
          <a:p>
            <a:pPr marL="643255" marR="38925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	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length.</a:t>
            </a:r>
            <a:endParaRPr sz="2400">
              <a:latin typeface="Calibri"/>
              <a:cs typeface="Calibri"/>
            </a:endParaRPr>
          </a:p>
          <a:p>
            <a:pPr marL="643255" marR="7747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 	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regard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rest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regions.</a:t>
            </a:r>
            <a:endParaRPr sz="2400">
              <a:latin typeface="Calibri"/>
              <a:cs typeface="Calibri"/>
            </a:endParaRPr>
          </a:p>
          <a:p>
            <a:pPr marL="643255" marR="40195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divergent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conserved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  <a:p>
            <a:pPr marL="643255" lvl="1" indent="-181610" algn="just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 algn="just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divergent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biological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 	</a:t>
            </a:r>
            <a:r>
              <a:rPr sz="2400" dirty="0">
                <a:latin typeface="Calibri"/>
                <a:cs typeface="Calibri"/>
              </a:rPr>
              <a:t>containing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domains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	</a:t>
            </a:r>
            <a:r>
              <a:rPr sz="2400" spc="-10" dirty="0">
                <a:latin typeface="Calibri"/>
                <a:cs typeface="Calibri"/>
              </a:rPr>
              <a:t>motifs.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0" y="146756"/>
            <a:ext cx="8503919" cy="17622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9416415" cy="2115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76835" indent="-17462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than 	</a:t>
            </a:r>
            <a:r>
              <a:rPr sz="2800" dirty="0">
                <a:latin typeface="Calibri"/>
                <a:cs typeface="Calibri"/>
              </a:rPr>
              <a:t>pairwise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revealing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patterns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spc="-10" dirty="0">
                <a:latin typeface="Calibri"/>
                <a:cs typeface="Calibri"/>
              </a:rPr>
              <a:t>conservation.</a:t>
            </a:r>
            <a:endParaRPr sz="2800">
              <a:latin typeface="Calibri"/>
              <a:cs typeface="Calibri"/>
            </a:endParaRPr>
          </a:p>
          <a:p>
            <a:pPr marL="186690" marR="5080" indent="-17462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usually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families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by 	</a:t>
            </a:r>
            <a:r>
              <a:rPr sz="2800" dirty="0">
                <a:latin typeface="Calibri"/>
                <a:cs typeface="Calibri"/>
              </a:rPr>
              <a:t>identifying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homologues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7867" y="4112714"/>
            <a:ext cx="8824132" cy="27452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9956800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508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Any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correspondences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preserves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residues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</a:t>
            </a:r>
            <a:endParaRPr sz="2800">
              <a:latin typeface="Calibri"/>
              <a:cs typeface="Calibri"/>
            </a:endParaRPr>
          </a:p>
          <a:p>
            <a:pPr marL="186690" marR="889635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During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gaps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introduced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residues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never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changed.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reasonable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151" y="4349921"/>
            <a:ext cx="5334080" cy="8154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5026" y="4351589"/>
            <a:ext cx="2042849" cy="81381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18335"/>
            <a:ext cx="7978775" cy="222694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But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never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best.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43255" algn="l"/>
              </a:tabLst>
            </a:pPr>
            <a:r>
              <a:rPr sz="2400" i="1" dirty="0">
                <a:latin typeface="Calibri"/>
                <a:cs typeface="Calibri"/>
              </a:rPr>
              <a:t>GCTGAACG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43255" algn="l"/>
              </a:tabLst>
            </a:pPr>
            <a:r>
              <a:rPr sz="2400" i="1" spc="-10" dirty="0">
                <a:latin typeface="Calibri"/>
                <a:cs typeface="Calibri"/>
              </a:rPr>
              <a:t>CTATAATC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–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#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m*n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378" y="2986985"/>
            <a:ext cx="7407830" cy="3735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5" y="335705"/>
            <a:ext cx="9914255" cy="1354217"/>
          </a:xfrm>
        </p:spPr>
        <p:txBody>
          <a:bodyPr/>
          <a:lstStyle/>
          <a:p>
            <a:r>
              <a:rPr lang="en-US" b="1" dirty="0" smtClean="0"/>
              <a:t>Unit 2 : Pairwise and Multiple Sequence Alignment </a:t>
            </a:r>
            <a:r>
              <a:rPr lang="en-US" b="1" spc="-10" dirty="0"/>
              <a:t>(10hrs)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547" y="1802662"/>
            <a:ext cx="10247630" cy="1723549"/>
          </a:xfrm>
        </p:spPr>
        <p:txBody>
          <a:bodyPr/>
          <a:lstStyle/>
          <a:p>
            <a:r>
              <a:rPr lang="en-US" dirty="0" smtClean="0"/>
              <a:t>Pairwise Sequence alignment, Substitution matrix, PAM and BLOSUM, Dot matrix, Dynamic Programming, Local Alignment and Global Alignment, Heuristic Method: FASTA, BLAST, </a:t>
            </a:r>
            <a:r>
              <a:rPr lang="en-US" dirty="0" err="1" smtClean="0"/>
              <a:t>comparisions</a:t>
            </a:r>
            <a:r>
              <a:rPr lang="en-US" dirty="0" smtClean="0"/>
              <a:t>, Multiple Sequence alignment, Guide tree, Types of MSA,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3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096500" cy="4417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370205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correct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way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examine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systematically.</a:t>
            </a:r>
            <a:endParaRPr sz="2800">
              <a:latin typeface="Calibri"/>
              <a:cs typeface="Calibri"/>
            </a:endParaRPr>
          </a:p>
          <a:p>
            <a:pPr marL="186690" marR="772795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reflecting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quality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each 	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alignment.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score.</a:t>
            </a:r>
            <a:endParaRPr sz="2800">
              <a:latin typeface="Calibri"/>
              <a:cs typeface="Calibri"/>
            </a:endParaRPr>
          </a:p>
          <a:p>
            <a:pPr marL="186690" marR="5080" indent="-174625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cases,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unique: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several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 	</a:t>
            </a:r>
            <a:r>
              <a:rPr sz="2800" dirty="0">
                <a:latin typeface="Calibri"/>
                <a:cs typeface="Calibri"/>
              </a:rPr>
              <a:t>alignments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score.</a:t>
            </a:r>
            <a:endParaRPr sz="2800">
              <a:latin typeface="Calibri"/>
              <a:cs typeface="Calibri"/>
            </a:endParaRPr>
          </a:p>
          <a:p>
            <a:pPr marL="186690" marR="113030" indent="-174625" algn="just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Moreover,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variations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scheme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ranking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emerge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best.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9218295" cy="201548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508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three 	</a:t>
            </a:r>
            <a:r>
              <a:rPr sz="2800" dirty="0">
                <a:latin typeface="Calibri"/>
                <a:cs typeface="Calibri"/>
              </a:rPr>
              <a:t>methods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pairwise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alignment: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Dot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(dot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method)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Dynamic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programming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method,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Word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6342380" cy="29806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Dot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Method:</a:t>
            </a:r>
            <a:endParaRPr sz="2800">
              <a:latin typeface="Calibri"/>
              <a:cs typeface="Calibri"/>
            </a:endParaRPr>
          </a:p>
          <a:p>
            <a:pPr marL="643255" marR="80073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graphical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comparing</a:t>
            </a:r>
            <a:r>
              <a:rPr sz="2400" spc="-25" dirty="0">
                <a:latin typeface="Calibri"/>
                <a:cs typeface="Calibri"/>
              </a:rPr>
              <a:t> two 	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dimensional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Two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written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horizontal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vertical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axes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  <a:p>
            <a:pPr marL="643255" marR="28003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dotplot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dotplot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picture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overview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similarities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0638" y="1066876"/>
            <a:ext cx="4681361" cy="46618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6293485" cy="40316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Dot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Method: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dotplot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  <a:p>
            <a:pPr marL="643255" marR="8636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rows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one 	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comparison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 	</a:t>
            </a:r>
            <a:r>
              <a:rPr sz="2400" dirty="0">
                <a:latin typeface="Calibri"/>
                <a:cs typeface="Calibri"/>
              </a:rPr>
              <a:t>residue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all 	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  <a:p>
            <a:pPr marL="643255" marR="43497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placed 	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graph.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Otherwise,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 	</a:t>
            </a:r>
            <a:r>
              <a:rPr sz="2400" dirty="0">
                <a:latin typeface="Calibri"/>
                <a:cs typeface="Calibri"/>
              </a:rPr>
              <a:t>positions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blank.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8222" y="1379911"/>
            <a:ext cx="4913777" cy="35763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6367145" cy="36385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Dot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Method:</a:t>
            </a:r>
            <a:endParaRPr sz="2800">
              <a:latin typeface="Calibri"/>
              <a:cs typeface="Calibri"/>
            </a:endParaRPr>
          </a:p>
          <a:p>
            <a:pPr marL="643255" marR="20129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substantial 	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contiguous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diagonal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reveal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marR="393065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interruptions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middle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diagonal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	</a:t>
            </a:r>
            <a:r>
              <a:rPr sz="2400" spc="-10" dirty="0">
                <a:latin typeface="Calibri"/>
                <a:cs typeface="Calibri"/>
              </a:rPr>
              <a:t>deletions.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Parallel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diagonal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 	represent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repetitive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8222" y="1379911"/>
            <a:ext cx="4913777" cy="35763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219055" cy="30441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dotplot</a:t>
            </a:r>
            <a:endParaRPr sz="2800">
              <a:latin typeface="Calibri"/>
              <a:cs typeface="Calibri"/>
            </a:endParaRPr>
          </a:p>
          <a:p>
            <a:pPr marL="643255" marR="16192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dotplot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blank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residues 	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match.</a:t>
            </a:r>
            <a:endParaRPr sz="2400">
              <a:latin typeface="Calibri"/>
              <a:cs typeface="Calibri"/>
            </a:endParaRPr>
          </a:p>
          <a:p>
            <a:pPr marL="643255" marR="46037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Stretches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diagonals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upper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left–lower 	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direction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dotplot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pictorial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 	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Obvious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out.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1307569"/>
            <a:ext cx="4724399" cy="51399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6372860" cy="25241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dotplot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dotplot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mitochondrial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ATPase-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lamprey 	</a:t>
            </a:r>
            <a:r>
              <a:rPr sz="2400" dirty="0">
                <a:latin typeface="Calibri"/>
                <a:cs typeface="Calibri"/>
              </a:rPr>
              <a:t>(Petromyzon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marinus)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dogfish 	</a:t>
            </a:r>
            <a:r>
              <a:rPr sz="2400" dirty="0">
                <a:latin typeface="Calibri"/>
                <a:cs typeface="Calibri"/>
              </a:rPr>
              <a:t>(Scyliorhinus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canicula)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weakest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near</a:t>
            </a:r>
            <a:r>
              <a:rPr sz="2400" spc="600" dirty="0">
                <a:latin typeface="Calibri"/>
                <a:cs typeface="Calibri"/>
              </a:rPr>
              <a:t>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beginning.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089" y="1395058"/>
            <a:ext cx="4636910" cy="48993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2"/>
            <a:ext cx="7587615" cy="46901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dotplot</a:t>
            </a:r>
            <a:endParaRPr sz="2800">
              <a:latin typeface="Calibri"/>
              <a:cs typeface="Calibri"/>
            </a:endParaRPr>
          </a:p>
          <a:p>
            <a:pPr marL="643255" marR="16700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displaced,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appear 	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parallel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collinear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diagonals.</a:t>
            </a:r>
            <a:endParaRPr sz="2400">
              <a:latin typeface="Calibri"/>
              <a:cs typeface="Calibri"/>
            </a:endParaRPr>
          </a:p>
          <a:p>
            <a:pPr marL="643255" marR="1016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deletions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occurred 	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regions.</a:t>
            </a:r>
            <a:endParaRPr sz="2400">
              <a:latin typeface="Calibri"/>
              <a:cs typeface="Calibri"/>
            </a:endParaRPr>
          </a:p>
          <a:p>
            <a:pPr marL="643255" marR="3302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dotplot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PAX-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eyeless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melanogaster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three 	</a:t>
            </a:r>
            <a:r>
              <a:rPr sz="2400" dirty="0">
                <a:latin typeface="Calibri"/>
                <a:cs typeface="Calibri"/>
              </a:rPr>
              <a:t>extended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beginning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middle.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second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third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longer 	intervening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Drosophila 	sequence.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5130" y="360186"/>
            <a:ext cx="3456869" cy="613268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00945" cy="41586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dotplot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repeat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elements.</a:t>
            </a:r>
            <a:endParaRPr sz="2400">
              <a:latin typeface="Calibri"/>
              <a:cs typeface="Calibri"/>
            </a:endParaRPr>
          </a:p>
          <a:p>
            <a:pPr marL="643255" marR="14604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comparison,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diagonal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perfect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 	</a:t>
            </a:r>
            <a:r>
              <a:rPr sz="2400" spc="-10" dirty="0">
                <a:latin typeface="Calibri"/>
                <a:cs typeface="Calibri"/>
              </a:rPr>
              <a:t>residue.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repeats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present,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parallel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diagonal.</a:t>
            </a:r>
            <a:endParaRPr sz="2400">
              <a:latin typeface="Calibri"/>
              <a:cs typeface="Calibri"/>
            </a:endParaRPr>
          </a:p>
          <a:p>
            <a:pPr marL="643255" marR="30924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Self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complementarity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(also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inverted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repeats)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	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identified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plot.</a:t>
            </a:r>
            <a:endParaRPr sz="2400">
              <a:latin typeface="Calibri"/>
              <a:cs typeface="Calibri"/>
            </a:endParaRPr>
          </a:p>
          <a:p>
            <a:pPr marL="643255" marR="40068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reverse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complemented 	sequence.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Parallel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diagonals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inverted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repeats.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ts val="3320"/>
              </a:lnSpc>
              <a:spcBef>
                <a:spcPts val="100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dotplot</a:t>
            </a:r>
          </a:p>
          <a:p>
            <a:pPr marL="643255" lvl="1" indent="-181610">
              <a:lnSpc>
                <a:spcPts val="2800"/>
              </a:lnSpc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Plot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becomes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noisy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  <a:p>
            <a:pPr marL="643255" marR="52069" lvl="1" indent="-181610">
              <a:lnSpc>
                <a:spcPts val="2300"/>
              </a:lnSpc>
              <a:spcBef>
                <a:spcPts val="52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plots,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plotted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graph,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obscuring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identification 	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marR="133350" lvl="1" indent="-181610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particularly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acute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only 	</a:t>
            </a:r>
            <a:r>
              <a:rPr sz="2400" dirty="0">
                <a:latin typeface="Calibri"/>
                <a:cs typeface="Calibri"/>
              </a:rPr>
              <a:t>four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characters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DNA.</a:t>
            </a:r>
            <a:endParaRPr sz="2400">
              <a:latin typeface="Calibri"/>
              <a:cs typeface="Calibri"/>
            </a:endParaRPr>
          </a:p>
          <a:p>
            <a:pPr marL="643255" marR="249554" lvl="1" indent="-181610">
              <a:lnSpc>
                <a:spcPct val="80000"/>
              </a:lnSpc>
              <a:spcBef>
                <a:spcPts val="50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noise,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instead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similarity,</a:t>
            </a:r>
            <a:r>
              <a:rPr sz="2400" spc="-50" dirty="0">
                <a:latin typeface="Calibri"/>
                <a:cs typeface="Calibri"/>
              </a:rPr>
              <a:t> a 	</a:t>
            </a:r>
            <a:r>
              <a:rPr sz="2400" dirty="0">
                <a:latin typeface="Calibri"/>
                <a:cs typeface="Calibri"/>
              </a:rPr>
              <a:t>filtering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applied,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“window”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 	</a:t>
            </a:r>
            <a:r>
              <a:rPr sz="2400" dirty="0">
                <a:latin typeface="Calibri"/>
                <a:cs typeface="Calibri"/>
              </a:rPr>
              <a:t>covering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stretch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pairs.</a:t>
            </a:r>
            <a:endParaRPr sz="2400">
              <a:latin typeface="Calibri"/>
              <a:cs typeface="Calibri"/>
            </a:endParaRPr>
          </a:p>
          <a:p>
            <a:pPr marL="643255" marR="67310" lvl="1" indent="-181610">
              <a:lnSpc>
                <a:spcPct val="80000"/>
              </a:lnSpc>
              <a:spcBef>
                <a:spcPts val="50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applying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filtering,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windows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across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compare 	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stretches.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ts val="2805"/>
              </a:lnSpc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Dots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stretch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stringency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18334"/>
            <a:ext cx="10038080" cy="440880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comparison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heart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bioinformatics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analysis.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want</a:t>
            </a:r>
            <a:r>
              <a:rPr sz="2800" spc="-25" dirty="0">
                <a:latin typeface="Calibri"/>
                <a:cs typeface="Calibri"/>
              </a:rPr>
              <a:t> to: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similarity;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determine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residue–residue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correspondences;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observe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conservation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variability;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infer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evolutionary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relationships.</a:t>
            </a:r>
            <a:endParaRPr sz="24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fishing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data 	</a:t>
            </a:r>
            <a:r>
              <a:rPr sz="2800" dirty="0">
                <a:latin typeface="Calibri"/>
                <a:cs typeface="Calibri"/>
              </a:rPr>
              <a:t>banks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sequences.</a:t>
            </a:r>
            <a:endParaRPr sz="2800">
              <a:latin typeface="Calibri"/>
              <a:cs typeface="Calibri"/>
            </a:endParaRPr>
          </a:p>
          <a:p>
            <a:pPr marL="186690" marR="178435" indent="-17462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major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annotation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genomes,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involving 	</a:t>
            </a:r>
            <a:r>
              <a:rPr sz="2800" dirty="0">
                <a:latin typeface="Calibri"/>
                <a:cs typeface="Calibri"/>
              </a:rPr>
              <a:t>assignment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possible.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984" y="0"/>
            <a:ext cx="1168003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ts val="3320"/>
              </a:lnSpc>
              <a:spcBef>
                <a:spcPts val="100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dotplot</a:t>
            </a:r>
            <a:r>
              <a:rPr spc="-20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10" dirty="0"/>
              <a:t>Limitations</a:t>
            </a:r>
          </a:p>
          <a:p>
            <a:pPr marL="643255" marR="603250" lvl="1" indent="-181610">
              <a:lnSpc>
                <a:spcPct val="80000"/>
              </a:lnSpc>
              <a:spcBef>
                <a:spcPts val="53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 	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identification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greatest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similarities.</a:t>
            </a:r>
            <a:endParaRPr sz="2400">
              <a:latin typeface="Calibri"/>
              <a:cs typeface="Calibri"/>
            </a:endParaRPr>
          </a:p>
          <a:p>
            <a:pPr marL="643255" marR="337185" lvl="1" indent="-181610">
              <a:lnSpc>
                <a:spcPts val="2300"/>
              </a:lnSpc>
              <a:spcBef>
                <a:spcPts val="484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particular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advantage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identification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 	</a:t>
            </a:r>
            <a:r>
              <a:rPr sz="2400" dirty="0">
                <a:latin typeface="Calibri"/>
                <a:cs typeface="Calibri"/>
              </a:rPr>
              <a:t>repeat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parallel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diagonals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size 	</a:t>
            </a:r>
            <a:r>
              <a:rPr sz="2400" spc="-10" dirty="0">
                <a:latin typeface="Calibri"/>
                <a:cs typeface="Calibri"/>
              </a:rPr>
              <a:t>vertically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horizontally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  <a:p>
            <a:pPr marL="643255" marR="647700" lvl="1" indent="-181610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construct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spc="-10" dirty="0">
                <a:latin typeface="Calibri"/>
                <a:cs typeface="Calibri"/>
              </a:rPr>
              <a:t>deletions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diagonals.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300"/>
              </a:lnSpc>
              <a:spcBef>
                <a:spcPts val="484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visual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statistical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rigor 	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assessing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ts val="2830"/>
              </a:lnSpc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restricted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pairwise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dotplot</a:t>
            </a:r>
            <a:r>
              <a:rPr spc="-20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10" dirty="0"/>
              <a:t>Limitations</a:t>
            </a:r>
          </a:p>
          <a:p>
            <a:pPr marL="643255" marR="53467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disadvantage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dotplot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‘reach’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distantly 	</a:t>
            </a:r>
            <a:r>
              <a:rPr sz="2400" dirty="0">
                <a:latin typeface="Calibri"/>
                <a:cs typeface="Calibri"/>
              </a:rPr>
              <a:t>related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poor.</a:t>
            </a:r>
            <a:endParaRPr sz="2400">
              <a:latin typeface="Calibri"/>
              <a:cs typeface="Calibri"/>
            </a:endParaRPr>
          </a:p>
          <a:p>
            <a:pPr marL="643255" marR="11176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dotplot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 	</a:t>
            </a:r>
            <a:r>
              <a:rPr sz="2400" dirty="0">
                <a:latin typeface="Calibri"/>
                <a:cs typeface="Calibri"/>
              </a:rPr>
              <a:t>missing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anything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obvious,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prepared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sensitive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dotplot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captures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picture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 	</a:t>
            </a:r>
            <a:r>
              <a:rPr sz="2400" spc="-10" dirty="0">
                <a:latin typeface="Calibri"/>
                <a:cs typeface="Calibri"/>
              </a:rPr>
              <a:t>sequences,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possible 	alignments.</a:t>
            </a:r>
            <a:endParaRPr sz="2400">
              <a:latin typeface="Calibri"/>
              <a:cs typeface="Calibri"/>
            </a:endParaRPr>
          </a:p>
          <a:p>
            <a:pPr marL="643255" marR="10033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dotplot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upper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corresponds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marR="38100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related,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off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dotplot.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186670" cy="38347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59436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beyond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‘alignment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eyeball’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dotplots,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 	</a:t>
            </a:r>
            <a:r>
              <a:rPr sz="2800" dirty="0">
                <a:latin typeface="Calibri"/>
                <a:cs typeface="Calibri"/>
              </a:rPr>
              <a:t>quantitative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difference.</a:t>
            </a:r>
            <a:endParaRPr sz="2800">
              <a:latin typeface="Calibri"/>
              <a:cs typeface="Calibri"/>
            </a:endParaRPr>
          </a:p>
          <a:p>
            <a:pPr marL="186690" marR="240665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character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distance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	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-20" dirty="0">
                <a:latin typeface="Calibri"/>
                <a:cs typeface="Calibri"/>
              </a:rPr>
              <a:t> are:</a:t>
            </a:r>
            <a:endParaRPr sz="2800">
              <a:latin typeface="Calibri"/>
              <a:cs typeface="Calibri"/>
            </a:endParaRPr>
          </a:p>
          <a:p>
            <a:pPr marL="643255" marR="30797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Hamming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distance,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mismatching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characters;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Levenshtein,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distance,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 	</a:t>
            </a:r>
            <a:r>
              <a:rPr sz="2400" spc="-10" dirty="0">
                <a:latin typeface="Calibri"/>
                <a:cs typeface="Calibri"/>
              </a:rPr>
              <a:t>necessarily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‘edit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operations’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 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deletion,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insertion, 	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4858" y="230188"/>
            <a:ext cx="5238196" cy="111548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43490" cy="36385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Measures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similarity</a:t>
            </a:r>
            <a:endParaRPr sz="2800">
              <a:latin typeface="Calibri"/>
              <a:cs typeface="Calibri"/>
            </a:endParaRPr>
          </a:p>
          <a:p>
            <a:pPr marL="643255" marR="51752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molecular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biology,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recognize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	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others.</a:t>
            </a:r>
            <a:endParaRPr sz="2400">
              <a:latin typeface="Calibri"/>
              <a:cs typeface="Calibri"/>
            </a:endParaRPr>
          </a:p>
          <a:p>
            <a:pPr marL="643255" marR="123253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conservative: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spc="-10" dirty="0">
                <a:latin typeface="Calibri"/>
                <a:cs typeface="Calibri"/>
              </a:rPr>
              <a:t>replacement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	</a:t>
            </a:r>
            <a:r>
              <a:rPr sz="2400" dirty="0">
                <a:latin typeface="Calibri"/>
                <a:cs typeface="Calibri"/>
              </a:rPr>
              <a:t>physicochemical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occurred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 	</a:t>
            </a:r>
            <a:r>
              <a:rPr sz="2400" spc="-10" dirty="0">
                <a:latin typeface="Calibri"/>
                <a:cs typeface="Calibri"/>
              </a:rPr>
              <a:t>replacement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greater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differences.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 algn="just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Or,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contiguous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more 	</a:t>
            </a:r>
            <a:r>
              <a:rPr sz="2400" dirty="0">
                <a:latin typeface="Calibri"/>
                <a:cs typeface="Calibri"/>
              </a:rPr>
              <a:t>probable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independent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deletion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bases 	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noncontiguous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46030" cy="34366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Measures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similarity</a:t>
            </a:r>
            <a:endParaRPr sz="2800">
              <a:latin typeface="Calibri"/>
              <a:cs typeface="Calibri"/>
            </a:endParaRPr>
          </a:p>
          <a:p>
            <a:pPr marL="643255" marR="123571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spc="-10" dirty="0">
                <a:latin typeface="Calibri"/>
                <a:cs typeface="Calibri"/>
              </a:rPr>
              <a:t>Therefore,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wish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weights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edit 	</a:t>
            </a:r>
            <a:r>
              <a:rPr sz="2400" spc="-10" dirty="0"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643255" marR="4064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distances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but 	</a:t>
            </a:r>
            <a:r>
              <a:rPr sz="2400" dirty="0">
                <a:latin typeface="Calibri"/>
                <a:cs typeface="Calibri"/>
              </a:rPr>
              <a:t>optimal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alignments.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individual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steps.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mutation,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depending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involved.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horizontal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vertical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suitable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penalty.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047605" cy="44240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643255" marR="25400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account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	</a:t>
            </a:r>
            <a:r>
              <a:rPr sz="2400" spc="-10" dirty="0">
                <a:latin typeface="Calibri"/>
                <a:cs typeface="Calibri"/>
              </a:rPr>
              <a:t>deletions.</a:t>
            </a:r>
            <a:endParaRPr sz="2400">
              <a:latin typeface="Calibri"/>
              <a:cs typeface="Calibri"/>
            </a:endParaRPr>
          </a:p>
          <a:p>
            <a:pPr marL="643255" marR="68135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spc="-10" dirty="0">
                <a:latin typeface="Calibri"/>
                <a:cs typeface="Calibri"/>
              </a:rPr>
              <a:t>Deletions,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their 	lengths.</a:t>
            </a:r>
            <a:endParaRPr sz="2400">
              <a:latin typeface="Calibri"/>
              <a:cs typeface="Calibri"/>
            </a:endParaRPr>
          </a:p>
          <a:p>
            <a:pPr marL="643255" marR="8763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Hamming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Levenshtein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distances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dissimilarity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 	</a:t>
            </a:r>
            <a:r>
              <a:rPr sz="2400" spc="-10" dirty="0">
                <a:latin typeface="Calibri"/>
                <a:cs typeface="Calibri"/>
              </a:rPr>
              <a:t>sequences: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distances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dissimilar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 	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molecular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biology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 	similarity.</a:t>
            </a:r>
            <a:endParaRPr sz="2400">
              <a:latin typeface="Calibri"/>
              <a:cs typeface="Calibri"/>
            </a:endParaRPr>
          </a:p>
          <a:p>
            <a:pPr marL="643255" marR="24828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dissimilar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low 	</a:t>
            </a:r>
            <a:r>
              <a:rPr sz="2400" spc="-10" dirty="0">
                <a:latin typeface="Calibri"/>
                <a:cs typeface="Calibri"/>
              </a:rPr>
              <a:t>scores.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74605" cy="36385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643255" marR="88455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derived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	</a:t>
            </a:r>
            <a:r>
              <a:rPr sz="2400" dirty="0">
                <a:latin typeface="Calibri"/>
                <a:cs typeface="Calibri"/>
              </a:rPr>
              <a:t>statistical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reliable 	</a:t>
            </a:r>
            <a:r>
              <a:rPr sz="2400" dirty="0">
                <a:latin typeface="Calibri"/>
                <a:cs typeface="Calibri"/>
              </a:rPr>
              <a:t>alignments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nucleotides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	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relative 	</a:t>
            </a:r>
            <a:r>
              <a:rPr sz="2400" dirty="0">
                <a:latin typeface="Calibri"/>
                <a:cs typeface="Calibri"/>
              </a:rPr>
              <a:t>ease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nucleotide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substitute 	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alignments.</a:t>
            </a:r>
            <a:endParaRPr sz="2400">
              <a:latin typeface="Calibri"/>
              <a:cs typeface="Calibri"/>
            </a:endParaRPr>
          </a:p>
          <a:p>
            <a:pPr marL="643255" marR="514984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conjunction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 	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98100" cy="29806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643255" marR="22161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nucleotide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relatively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simple.</a:t>
            </a:r>
            <a:r>
              <a:rPr sz="2400" spc="-50" dirty="0">
                <a:latin typeface="Calibri"/>
                <a:cs typeface="Calibri"/>
              </a:rPr>
              <a:t> A 	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negative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low 	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mismatch.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assumption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frequencies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mutation 	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bases.</a:t>
            </a:r>
            <a:endParaRPr sz="2400">
              <a:latin typeface="Calibri"/>
              <a:cs typeface="Calibri"/>
            </a:endParaRPr>
          </a:p>
          <a:p>
            <a:pPr marL="643255" marR="77914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However,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assumption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realistic;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observations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transitions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frequently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transversions.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243820" cy="33826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643255" marR="12128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nucleotides,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negatives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	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mismatches</a:t>
            </a:r>
            <a:endParaRPr sz="24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</a:t>
            </a:r>
            <a:endParaRPr sz="2000">
              <a:latin typeface="Calibri"/>
              <a:cs typeface="Calibri"/>
            </a:endParaRPr>
          </a:p>
          <a:p>
            <a:pPr marL="1101090" marR="5080" lvl="2" indent="-189230">
              <a:lnSpc>
                <a:spcPts val="2160"/>
              </a:lnSpc>
              <a:spcBef>
                <a:spcPts val="530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dirty="0">
                <a:latin typeface="Calibri"/>
                <a:cs typeface="Calibri"/>
              </a:rPr>
              <a:t>But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mismatch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nucleotides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 	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probability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mutated</a:t>
            </a:r>
            <a:endParaRPr sz="2000">
              <a:latin typeface="Calibri"/>
              <a:cs typeface="Calibri"/>
            </a:endParaRPr>
          </a:p>
          <a:p>
            <a:pPr marL="1101090" marR="32384" lvl="2" indent="-189230">
              <a:lnSpc>
                <a:spcPts val="2160"/>
              </a:lnSpc>
              <a:spcBef>
                <a:spcPts val="500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dirty="0">
                <a:latin typeface="Calibri"/>
                <a:cs typeface="Calibri"/>
              </a:rPr>
              <a:t>But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true–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Purine-</a:t>
            </a:r>
            <a:r>
              <a:rPr sz="2000" dirty="0">
                <a:latin typeface="Calibri"/>
                <a:cs typeface="Calibri"/>
              </a:rPr>
              <a:t>Purine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substitution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Pyrimidine-</a:t>
            </a:r>
            <a:r>
              <a:rPr sz="2000" spc="-10" dirty="0">
                <a:latin typeface="Calibri"/>
                <a:cs typeface="Calibri"/>
              </a:rPr>
              <a:t>Pyrimidine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substitution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	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likely</a:t>
            </a:r>
            <a:endParaRPr sz="2000">
              <a:latin typeface="Calibri"/>
              <a:cs typeface="Calibri"/>
            </a:endParaRPr>
          </a:p>
          <a:p>
            <a:pPr marL="1101090" marR="118110" lvl="2" indent="-189230">
              <a:lnSpc>
                <a:spcPts val="2160"/>
              </a:lnSpc>
              <a:spcBef>
                <a:spcPts val="500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spc="-10" dirty="0">
                <a:latin typeface="Calibri"/>
                <a:cs typeface="Calibri"/>
              </a:rPr>
              <a:t>Substitution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Adenine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Guanine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Cytosine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Thymine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results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 	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slightly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identical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7557" y="0"/>
            <a:ext cx="3466870" cy="23109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010140" cy="3521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45212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Before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nucleotides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amino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acids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appear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at 	</a:t>
            </a:r>
            <a:r>
              <a:rPr sz="2800" spc="-10" dirty="0">
                <a:latin typeface="Calibri"/>
                <a:cs typeface="Calibri"/>
              </a:rPr>
              <a:t>corresponding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positions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first 	</a:t>
            </a:r>
            <a:r>
              <a:rPr sz="2800" dirty="0">
                <a:latin typeface="Calibri"/>
                <a:cs typeface="Calibri"/>
              </a:rPr>
              <a:t>assign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correspondences.</a:t>
            </a:r>
            <a:endParaRPr sz="2800">
              <a:latin typeface="Calibri"/>
              <a:cs typeface="Calibri"/>
            </a:endParaRPr>
          </a:p>
          <a:p>
            <a:pPr marL="186690" marR="1242060" indent="-17462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identification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residue–residue 	correspondences.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basic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bioinformatics.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toward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 	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determined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87940" cy="40316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643255" marR="18542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Algorithms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optimal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minimize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dissimilarity 	</a:t>
            </a: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maximize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function.</a:t>
            </a:r>
            <a:endParaRPr sz="2400">
              <a:latin typeface="Calibri"/>
              <a:cs typeface="Calibri"/>
            </a:endParaRPr>
          </a:p>
          <a:p>
            <a:pPr marL="643255" marR="66294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nucleic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	</a:t>
            </a:r>
            <a:r>
              <a:rPr sz="2400" dirty="0">
                <a:latin typeface="Calibri"/>
                <a:cs typeface="Calibri"/>
              </a:rPr>
              <a:t>substitutions: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−1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mismatch,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complicated 	</a:t>
            </a:r>
            <a:r>
              <a:rPr sz="2400" dirty="0">
                <a:latin typeface="Calibri"/>
                <a:cs typeface="Calibri"/>
              </a:rPr>
              <a:t>scheme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frequency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mutations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than 	</a:t>
            </a:r>
            <a:r>
              <a:rPr sz="2400" spc="-10" dirty="0">
                <a:latin typeface="Calibri"/>
                <a:cs typeface="Calibri"/>
              </a:rPr>
              <a:t>transversion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mutations.</a:t>
            </a:r>
            <a:endParaRPr sz="2400">
              <a:latin typeface="Calibri"/>
              <a:cs typeface="Calibri"/>
            </a:endParaRPr>
          </a:p>
          <a:p>
            <a:pPr marL="643255" lvl="1" indent="-181610" algn="just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variety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schemes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proposed.</a:t>
            </a:r>
            <a:endParaRPr sz="2400">
              <a:latin typeface="Calibri"/>
              <a:cs typeface="Calibri"/>
            </a:endParaRPr>
          </a:p>
          <a:p>
            <a:pPr marL="643255" marR="5080" lvl="1" indent="-181610" algn="just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physicochemical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type, 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 	classes.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059035" cy="39681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complicated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has 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reflect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physicochemical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likelihood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homologous 	sequences.</a:t>
            </a:r>
            <a:endParaRPr sz="2400">
              <a:latin typeface="Calibri"/>
              <a:cs typeface="Calibri"/>
            </a:endParaRPr>
          </a:p>
          <a:p>
            <a:pPr marL="643255" marR="283210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physicochemical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more 	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characteristics.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Substitutions 	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preserve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essential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structural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  <a:p>
            <a:pPr marL="643255" marR="43815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×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been 	</a:t>
            </a:r>
            <a:r>
              <a:rPr sz="2400" dirty="0">
                <a:latin typeface="Calibri"/>
                <a:cs typeface="Calibri"/>
              </a:rPr>
              <a:t>devised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reflect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likelihood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2358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434" y="2683038"/>
            <a:ext cx="4623990" cy="32833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202" y="2513635"/>
            <a:ext cx="3110414" cy="366332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/>
              <a:t>Scoring</a:t>
            </a:r>
            <a:r>
              <a:rPr spc="-35" dirty="0"/>
              <a:t> </a:t>
            </a:r>
            <a:r>
              <a:rPr spc="-10" dirty="0"/>
              <a:t>system</a:t>
            </a: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approaches</a:t>
            </a:r>
            <a:endParaRPr sz="2400">
              <a:latin typeface="Calibri"/>
              <a:cs typeface="Calibri"/>
            </a:endParaRPr>
          </a:p>
          <a:p>
            <a:pPr marL="1101090" marR="128905" lvl="2" indent="-189230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genetic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physicochemical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amino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acids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might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	</a:t>
            </a:r>
            <a:r>
              <a:rPr sz="2000" dirty="0">
                <a:latin typeface="Calibri"/>
                <a:cs typeface="Calibri"/>
              </a:rPr>
              <a:t>devise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precise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substitution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combination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amino 	acids.</a:t>
            </a:r>
            <a:endParaRPr sz="2000">
              <a:latin typeface="Calibri"/>
              <a:cs typeface="Calibri"/>
            </a:endParaRPr>
          </a:p>
          <a:p>
            <a:pPr marL="1101090" marR="288925" lvl="2" indent="-189230">
              <a:lnSpc>
                <a:spcPts val="2160"/>
              </a:lnSpc>
              <a:spcBef>
                <a:spcPts val="500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amino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acids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substitutions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proteins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empirical 	</a:t>
            </a: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might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proteins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scheme.</a:t>
            </a:r>
            <a:endParaRPr sz="20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second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approach.</a:t>
            </a:r>
            <a:endParaRPr sz="2400">
              <a:latin typeface="Calibri"/>
              <a:cs typeface="Calibri"/>
            </a:endParaRPr>
          </a:p>
          <a:p>
            <a:pPr marL="643255" marR="382905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M.O.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Dayhoff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statistics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frequencies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protein 	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years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alignments.</a:t>
            </a:r>
            <a:endParaRPr sz="2400">
              <a:latin typeface="Calibri"/>
              <a:cs typeface="Calibri"/>
            </a:endParaRPr>
          </a:p>
          <a:p>
            <a:pPr marL="643255" marR="74930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superseded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much 	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subsequently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become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095230" cy="29806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Substitution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43255" marR="37973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analyzing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likely 	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substitution.</a:t>
            </a:r>
            <a:endParaRPr sz="2400">
              <a:latin typeface="Calibri"/>
              <a:cs typeface="Calibri"/>
            </a:endParaRPr>
          </a:p>
          <a:p>
            <a:pPr marL="643255" marR="5080" lvl="1" indent="-181610" algn="just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frequency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found 	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homologous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greater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occurred 	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chance.</a:t>
            </a:r>
            <a:endParaRPr sz="2400">
              <a:latin typeface="Calibri"/>
              <a:cs typeface="Calibri"/>
            </a:endParaRPr>
          </a:p>
          <a:p>
            <a:pPr marL="643255" lvl="1" indent="-181610" algn="just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residues.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86670" cy="3373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Substitution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43255" marR="22860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zero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frequency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homologous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chance.</a:t>
            </a:r>
            <a:endParaRPr sz="2400">
              <a:latin typeface="Calibri"/>
              <a:cs typeface="Calibri"/>
            </a:endParaRPr>
          </a:p>
          <a:p>
            <a:pPr marL="643255" marR="476884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weakly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 	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physicochemical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negative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frequency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found 	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homologous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occurred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	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chance.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dissimilar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residues.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238740" cy="26511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Substitution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43255" marR="5080" lvl="1" indent="-181610" algn="just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 	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likelihood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related 	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opposed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unrelated.</a:t>
            </a:r>
            <a:endParaRPr sz="2400">
              <a:latin typeface="Calibri"/>
              <a:cs typeface="Calibri"/>
            </a:endParaRPr>
          </a:p>
          <a:p>
            <a:pPr marL="643255" marR="445770" lvl="1" indent="-181610" algn="just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	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cases;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ratio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probabilities.</a:t>
            </a:r>
            <a:endParaRPr sz="2400">
              <a:latin typeface="Calibri"/>
              <a:cs typeface="Calibri"/>
            </a:endParaRPr>
          </a:p>
          <a:p>
            <a:pPr marL="643255" lvl="1" indent="-181610" algn="just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unrelated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random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simplest.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6273" y="4638624"/>
            <a:ext cx="130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4115" y="4422724"/>
            <a:ext cx="9432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431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independently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frequency </a:t>
            </a:r>
            <a:r>
              <a:rPr sz="2400" i="1" dirty="0">
                <a:latin typeface="Calibri"/>
                <a:cs typeface="Calibri"/>
              </a:rPr>
              <a:t>q</a:t>
            </a:r>
            <a:r>
              <a:rPr sz="2400" i="1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7025" y="4751908"/>
            <a:ext cx="850709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libri"/>
                <a:cs typeface="Calibri"/>
              </a:rPr>
              <a:t>hence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probabilities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acid: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10" y="5538699"/>
            <a:ext cx="3353267" cy="60968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47" y="1770304"/>
            <a:ext cx="10239375" cy="12077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127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12725" algn="l"/>
              </a:tabLst>
            </a:pPr>
            <a:r>
              <a:rPr sz="2800" spc="-10" dirty="0">
                <a:latin typeface="Calibri"/>
                <a:cs typeface="Calibri"/>
              </a:rPr>
              <a:t>Substitution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68655" marR="304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705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joint 	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30" baseline="-31250" dirty="0">
                <a:latin typeface="Calibri"/>
                <a:cs typeface="Calibri"/>
              </a:rPr>
              <a:t>ab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4796" y="3194888"/>
            <a:ext cx="234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25" dirty="0">
                <a:latin typeface="Calibri"/>
                <a:cs typeface="Calibri"/>
              </a:rPr>
              <a:t>ab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4115" y="2978988"/>
            <a:ext cx="952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4310" algn="l"/>
                <a:tab pos="193103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spc="-50" dirty="0">
                <a:latin typeface="Calibri"/>
                <a:cs typeface="Calibri"/>
              </a:rPr>
              <a:t>p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thought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5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115" y="3308172"/>
            <a:ext cx="9845040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independently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derived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unknown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original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i="1" spc="-5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marL="19558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ancestor.</a:t>
            </a:r>
            <a:endParaRPr sz="2400">
              <a:latin typeface="Calibri"/>
              <a:cs typeface="Calibri"/>
            </a:endParaRPr>
          </a:p>
          <a:p>
            <a:pPr marL="194310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19431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0164" y="4077504"/>
            <a:ext cx="2943635" cy="60015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6775450" cy="12077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Substitution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ts val="2735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likelihoods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645160">
              <a:lnSpc>
                <a:spcPts val="2735"/>
              </a:lnSpc>
            </a:pPr>
            <a:r>
              <a:rPr sz="2400" i="1" dirty="0">
                <a:latin typeface="Calibri"/>
                <a:cs typeface="Calibri"/>
              </a:rPr>
              <a:t>odds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ratio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115" y="4549724"/>
            <a:ext cx="648335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3675" marR="5080" indent="-18161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we 	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logarithm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ratio,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95580">
              <a:lnSpc>
                <a:spcPts val="2555"/>
              </a:lnSpc>
            </a:pPr>
            <a:r>
              <a:rPr sz="2400" i="1" spc="-20" dirty="0">
                <a:latin typeface="Calibri"/>
                <a:cs typeface="Calibri"/>
              </a:rPr>
              <a:t>log-</a:t>
            </a:r>
            <a:r>
              <a:rPr sz="2400" i="1" dirty="0">
                <a:latin typeface="Calibri"/>
                <a:cs typeface="Calibri"/>
              </a:rPr>
              <a:t>odds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ratio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4407" y="2857420"/>
            <a:ext cx="5029901" cy="12193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6678" y="4285891"/>
            <a:ext cx="3810531" cy="2514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47" y="1770304"/>
            <a:ext cx="10243185" cy="32073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12725" indent="-174625" algn="just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12725" algn="l"/>
              </a:tabLst>
            </a:pPr>
            <a:r>
              <a:rPr sz="2800" spc="-10" dirty="0">
                <a:latin typeface="Calibri"/>
                <a:cs typeface="Calibri"/>
              </a:rPr>
              <a:t>Substitution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68655" marR="30480" lvl="1" indent="-181610" algn="just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705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s(a,b)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arranged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they 	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×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s(a</a:t>
            </a:r>
            <a:r>
              <a:rPr sz="2400" baseline="-3125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,aj)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baseline="-3125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,a</a:t>
            </a:r>
            <a:r>
              <a:rPr sz="2400" baseline="-31250" dirty="0">
                <a:latin typeface="Calibri"/>
                <a:cs typeface="Calibri"/>
              </a:rPr>
              <a:t>j</a:t>
            </a:r>
            <a:r>
              <a:rPr sz="2400" spc="240" baseline="-312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numbering).</a:t>
            </a:r>
            <a:endParaRPr sz="2400">
              <a:latin typeface="Calibri"/>
              <a:cs typeface="Calibri"/>
            </a:endParaRPr>
          </a:p>
          <a:p>
            <a:pPr marL="668655" lvl="1" indent="-181610" algn="just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6865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  <a:p>
            <a:pPr marL="212090" marR="36195" indent="-174625" algn="just">
              <a:lnSpc>
                <a:spcPts val="3020"/>
              </a:lnSpc>
              <a:spcBef>
                <a:spcPts val="1040"/>
              </a:spcBef>
              <a:buFont typeface="Arial MT"/>
              <a:buChar char="•"/>
              <a:tabLst>
                <a:tab pos="213360" algn="l"/>
              </a:tabLst>
            </a:pP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surveys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amino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acid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substitutions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among 	</a:t>
            </a:r>
            <a:r>
              <a:rPr sz="2800" dirty="0">
                <a:latin typeface="Calibri"/>
                <a:cs typeface="Calibri"/>
              </a:rPr>
              <a:t>related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proteins.</a:t>
            </a:r>
            <a:endParaRPr sz="2800">
              <a:latin typeface="Calibri"/>
              <a:cs typeface="Calibri"/>
            </a:endParaRPr>
          </a:p>
          <a:p>
            <a:pPr marL="213360">
              <a:lnSpc>
                <a:spcPts val="2985"/>
              </a:lnSpc>
            </a:pPr>
            <a:r>
              <a:rPr sz="2800" dirty="0">
                <a:latin typeface="Calibri"/>
                <a:cs typeface="Calibri"/>
              </a:rPr>
              <a:t>Most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widely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BLOSUM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522605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/>
              <a:t>As</a:t>
            </a:r>
            <a:r>
              <a:rPr spc="-35" dirty="0"/>
              <a:t> </a:t>
            </a:r>
            <a:r>
              <a:rPr dirty="0"/>
              <a:t>new</a:t>
            </a:r>
            <a:r>
              <a:rPr spc="-35" dirty="0"/>
              <a:t> </a:t>
            </a:r>
            <a:r>
              <a:rPr dirty="0"/>
              <a:t>biological</a:t>
            </a:r>
            <a:r>
              <a:rPr spc="-35" dirty="0"/>
              <a:t> </a:t>
            </a:r>
            <a:r>
              <a:rPr spc="-10" dirty="0"/>
              <a:t>sequences</a:t>
            </a:r>
            <a:r>
              <a:rPr spc="-35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being</a:t>
            </a:r>
            <a:r>
              <a:rPr spc="-35" dirty="0"/>
              <a:t> </a:t>
            </a:r>
            <a:r>
              <a:rPr dirty="0"/>
              <a:t>generated</a:t>
            </a:r>
            <a:r>
              <a:rPr spc="-35" dirty="0"/>
              <a:t> </a:t>
            </a:r>
            <a:r>
              <a:rPr dirty="0"/>
              <a:t>at</a:t>
            </a:r>
            <a:r>
              <a:rPr spc="-35" dirty="0"/>
              <a:t> </a:t>
            </a:r>
            <a:r>
              <a:rPr spc="-10" dirty="0"/>
              <a:t>exponential 	</a:t>
            </a:r>
            <a:r>
              <a:rPr dirty="0"/>
              <a:t>rates,</a:t>
            </a:r>
            <a:r>
              <a:rPr spc="-60" dirty="0"/>
              <a:t> </a:t>
            </a:r>
            <a:r>
              <a:rPr dirty="0"/>
              <a:t>sequence</a:t>
            </a:r>
            <a:r>
              <a:rPr spc="-60" dirty="0"/>
              <a:t> </a:t>
            </a:r>
            <a:r>
              <a:rPr spc="-10" dirty="0"/>
              <a:t>comparison</a:t>
            </a:r>
            <a:r>
              <a:rPr spc="-6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becoming</a:t>
            </a:r>
            <a:r>
              <a:rPr spc="-60" dirty="0"/>
              <a:t> </a:t>
            </a:r>
            <a:r>
              <a:rPr dirty="0"/>
              <a:t>increasingly</a:t>
            </a:r>
            <a:r>
              <a:rPr spc="-60" dirty="0"/>
              <a:t> </a:t>
            </a:r>
            <a:r>
              <a:rPr dirty="0"/>
              <a:t>important</a:t>
            </a:r>
            <a:r>
              <a:rPr spc="-60" dirty="0"/>
              <a:t> </a:t>
            </a:r>
            <a:r>
              <a:rPr spc="-25" dirty="0"/>
              <a:t>to 	</a:t>
            </a:r>
            <a:r>
              <a:rPr dirty="0"/>
              <a:t>draw</a:t>
            </a:r>
            <a:r>
              <a:rPr spc="-35" dirty="0"/>
              <a:t> </a:t>
            </a:r>
            <a:r>
              <a:rPr dirty="0"/>
              <a:t>functional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evolutionary</a:t>
            </a:r>
            <a:r>
              <a:rPr spc="-35" dirty="0"/>
              <a:t> </a:t>
            </a:r>
            <a:r>
              <a:rPr dirty="0"/>
              <a:t>inference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new</a:t>
            </a:r>
            <a:r>
              <a:rPr spc="-30" dirty="0"/>
              <a:t> </a:t>
            </a:r>
            <a:r>
              <a:rPr dirty="0"/>
              <a:t>protein</a:t>
            </a:r>
            <a:r>
              <a:rPr spc="-35" dirty="0"/>
              <a:t> </a:t>
            </a:r>
            <a:r>
              <a:rPr spc="-20" dirty="0"/>
              <a:t>with 	</a:t>
            </a:r>
            <a:r>
              <a:rPr dirty="0"/>
              <a:t>proteins</a:t>
            </a:r>
            <a:r>
              <a:rPr spc="-40" dirty="0"/>
              <a:t> </a:t>
            </a:r>
            <a:r>
              <a:rPr dirty="0"/>
              <a:t>already</a:t>
            </a:r>
            <a:r>
              <a:rPr spc="-30" dirty="0"/>
              <a:t> </a:t>
            </a:r>
            <a:r>
              <a:rPr dirty="0"/>
              <a:t>existing</a:t>
            </a:r>
            <a:r>
              <a:rPr spc="-2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database.</a:t>
            </a:r>
          </a:p>
          <a:p>
            <a:pPr marL="186690" marR="27305" indent="-174625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most</a:t>
            </a:r>
            <a:r>
              <a:rPr spc="-45" dirty="0"/>
              <a:t> </a:t>
            </a:r>
            <a:r>
              <a:rPr dirty="0"/>
              <a:t>fundamental</a:t>
            </a:r>
            <a:r>
              <a:rPr spc="-45" dirty="0"/>
              <a:t> </a:t>
            </a:r>
            <a:r>
              <a:rPr dirty="0"/>
              <a:t>process</a:t>
            </a:r>
            <a:r>
              <a:rPr spc="-5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type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comparison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10" dirty="0"/>
              <a:t>sequence 	alignment.</a:t>
            </a:r>
          </a:p>
          <a:p>
            <a:pPr marL="186690" marR="5080" indent="-17462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/>
              <a:t>This</a:t>
            </a:r>
            <a:r>
              <a:rPr spc="-5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process</a:t>
            </a:r>
            <a:r>
              <a:rPr spc="-4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which</a:t>
            </a:r>
            <a:r>
              <a:rPr spc="-45" dirty="0"/>
              <a:t> </a:t>
            </a:r>
            <a:r>
              <a:rPr spc="-10" dirty="0"/>
              <a:t>sequences</a:t>
            </a:r>
            <a:r>
              <a:rPr spc="-45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compared</a:t>
            </a:r>
            <a:r>
              <a:rPr spc="-45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searching</a:t>
            </a:r>
            <a:r>
              <a:rPr spc="-50" dirty="0"/>
              <a:t> </a:t>
            </a:r>
            <a:r>
              <a:rPr spc="-25" dirty="0"/>
              <a:t>for 	</a:t>
            </a:r>
            <a:r>
              <a:rPr dirty="0"/>
              <a:t>common</a:t>
            </a:r>
            <a:r>
              <a:rPr spc="-90" dirty="0"/>
              <a:t> </a:t>
            </a:r>
            <a:r>
              <a:rPr dirty="0"/>
              <a:t>character</a:t>
            </a:r>
            <a:r>
              <a:rPr spc="-85" dirty="0"/>
              <a:t> </a:t>
            </a:r>
            <a:r>
              <a:rPr dirty="0"/>
              <a:t>patterns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establishing</a:t>
            </a:r>
            <a:r>
              <a:rPr spc="-85" dirty="0"/>
              <a:t> </a:t>
            </a:r>
            <a:r>
              <a:rPr spc="-10" dirty="0"/>
              <a:t>residue–residue 	correspondence</a:t>
            </a:r>
            <a:r>
              <a:rPr spc="-60" dirty="0"/>
              <a:t> </a:t>
            </a:r>
            <a:r>
              <a:rPr dirty="0"/>
              <a:t>among</a:t>
            </a:r>
            <a:r>
              <a:rPr spc="-60" dirty="0"/>
              <a:t> </a:t>
            </a:r>
            <a:r>
              <a:rPr dirty="0"/>
              <a:t>related</a:t>
            </a:r>
            <a:r>
              <a:rPr spc="-55" dirty="0"/>
              <a:t> </a:t>
            </a:r>
            <a:r>
              <a:rPr spc="-10" dirty="0"/>
              <a:t>sequences.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539" y="1726656"/>
            <a:ext cx="10280015" cy="45770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sequences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diverge,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mutations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accumulate.</a:t>
            </a:r>
            <a:endParaRPr sz="2600">
              <a:latin typeface="Calibri"/>
              <a:cs typeface="Calibri"/>
            </a:endParaRPr>
          </a:p>
          <a:p>
            <a:pPr marL="191770" marR="5080" indent="-179705">
              <a:lnSpc>
                <a:spcPct val="79700"/>
              </a:lnSpc>
              <a:spcBef>
                <a:spcPts val="1000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measure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relative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probability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particular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substitution,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instance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serine→threonine,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count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number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serine→threonine </a:t>
            </a:r>
            <a:r>
              <a:rPr sz="2600" dirty="0">
                <a:latin typeface="Calibri"/>
                <a:cs typeface="Calibri"/>
              </a:rPr>
              <a:t>changes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pairs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aligned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homologous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sequences.</a:t>
            </a:r>
            <a:endParaRPr sz="2600">
              <a:latin typeface="Calibri"/>
              <a:cs typeface="Calibri"/>
            </a:endParaRPr>
          </a:p>
          <a:p>
            <a:pPr marL="191770" marR="488315" indent="-179705">
              <a:lnSpc>
                <a:spcPct val="79700"/>
              </a:lnSpc>
              <a:spcBef>
                <a:spcPts val="1000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We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could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relative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frequencies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changes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scoring </a:t>
            </a:r>
            <a:r>
              <a:rPr sz="2600" dirty="0">
                <a:latin typeface="Calibri"/>
                <a:cs typeface="Calibri"/>
              </a:rPr>
              <a:t>matrix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substitutions.</a:t>
            </a:r>
            <a:endParaRPr sz="2600">
              <a:latin typeface="Calibri"/>
              <a:cs typeface="Calibri"/>
            </a:endParaRPr>
          </a:p>
          <a:p>
            <a:pPr marL="191770" indent="-17907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common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change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should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score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higher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rare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one.</a:t>
            </a:r>
            <a:endParaRPr sz="2600">
              <a:latin typeface="Calibri"/>
              <a:cs typeface="Calibri"/>
            </a:endParaRPr>
          </a:p>
          <a:p>
            <a:pPr marL="191770" marR="495934" indent="-179705">
              <a:lnSpc>
                <a:spcPct val="79700"/>
              </a:lnSpc>
              <a:spcBef>
                <a:spcPts val="1000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But,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what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there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have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been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substitutions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certain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sites?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bias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statistics.</a:t>
            </a:r>
            <a:endParaRPr sz="2600">
              <a:latin typeface="Calibri"/>
              <a:cs typeface="Calibri"/>
            </a:endParaRPr>
          </a:p>
          <a:p>
            <a:pPr marL="191770" marR="12700" indent="-179705">
              <a:lnSpc>
                <a:spcPct val="79700"/>
              </a:lnSpc>
              <a:spcBef>
                <a:spcPts val="994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We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avoid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problem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restricting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samples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sequences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are </a:t>
            </a:r>
            <a:r>
              <a:rPr sz="2600" spc="-10" dirty="0">
                <a:latin typeface="Calibri"/>
                <a:cs typeface="Calibri"/>
              </a:rPr>
              <a:t>sufficiently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similar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assume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position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changed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more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once.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/>
              <a:t>PAM</a:t>
            </a:r>
            <a:r>
              <a:rPr spc="-70" dirty="0"/>
              <a:t> </a:t>
            </a:r>
            <a:r>
              <a:rPr spc="-10" dirty="0"/>
              <a:t>matrix</a:t>
            </a:r>
          </a:p>
          <a:p>
            <a:pPr marL="643255" marR="30607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systematic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was 	</a:t>
            </a:r>
            <a:r>
              <a:rPr sz="2400" dirty="0">
                <a:latin typeface="Calibri"/>
                <a:cs typeface="Calibri"/>
              </a:rPr>
              <a:t>done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Margaret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Dayhoff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(1978)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Atlas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Structure.</a:t>
            </a:r>
            <a:endParaRPr sz="2400">
              <a:latin typeface="Calibri"/>
              <a:cs typeface="Calibri"/>
            </a:endParaRPr>
          </a:p>
          <a:p>
            <a:pPr marL="643255" marR="116839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frequently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Dayhoff,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MDM 	</a:t>
            </a:r>
            <a:r>
              <a:rPr sz="2400" dirty="0">
                <a:latin typeface="Calibri"/>
                <a:cs typeface="Calibri"/>
              </a:rPr>
              <a:t>(Mutation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Matrix),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Accepted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Mutation)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matrices.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accepted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replacement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single 	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accepted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natural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selection.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078085" cy="33096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PAM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43255" marR="431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twenty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standard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acids.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likelihood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row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replaced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accepted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mutations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evolutionary 	</a:t>
            </a:r>
            <a:r>
              <a:rPr sz="2400" dirty="0">
                <a:latin typeface="Calibri"/>
                <a:cs typeface="Calibri"/>
              </a:rPr>
              <a:t>interval,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chance.</a:t>
            </a:r>
            <a:endParaRPr sz="2400">
              <a:latin typeface="Calibri"/>
              <a:cs typeface="Calibri"/>
            </a:endParaRPr>
          </a:p>
          <a:p>
            <a:pPr marL="643255" marR="83121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spc="-10" dirty="0">
                <a:latin typeface="Calibri"/>
                <a:cs typeface="Calibri"/>
              </a:rPr>
              <a:t>evolution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9903460" cy="3373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PAM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43255" marR="16446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divergence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cent 	</a:t>
            </a:r>
            <a:r>
              <a:rPr sz="2400" dirty="0">
                <a:latin typeface="Calibri"/>
                <a:cs typeface="Calibri"/>
              </a:rPr>
              <a:t>accepted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mutation.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Thus,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apart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99%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residues.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divergence,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position.</a:t>
            </a:r>
            <a:endParaRPr sz="2400">
              <a:latin typeface="Calibri"/>
              <a:cs typeface="Calibri"/>
            </a:endParaRPr>
          </a:p>
          <a:p>
            <a:pPr marL="643255" marR="18986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Collecting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statistics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correcting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abundances,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PAM 	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5872480" cy="21951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PAM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45160" algn="l"/>
              </a:tabLst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1.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Dayhoff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families, 	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hypothetical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phylogenetic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recorded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observed 	</a:t>
            </a:r>
            <a:r>
              <a:rPr sz="2400" dirty="0">
                <a:latin typeface="Calibri"/>
                <a:cs typeface="Calibri"/>
              </a:rPr>
              <a:t>substitutions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(along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tree)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20x20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target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18445" y="0"/>
            <a:ext cx="5167630" cy="6832600"/>
            <a:chOff x="7018445" y="0"/>
            <a:chExt cx="5167630" cy="6832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445" y="0"/>
              <a:ext cx="5167030" cy="27139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645" y="2758232"/>
              <a:ext cx="2797154" cy="4073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61905" cy="3500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PAM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Step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target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frequencies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 	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(a,b)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2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643255" marR="443865" lvl="1" indent="-181610">
              <a:lnSpc>
                <a:spcPts val="2590"/>
              </a:lnSpc>
              <a:spcBef>
                <a:spcPts val="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Step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target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normalized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substitutions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covered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1%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(PAM-</a:t>
            </a:r>
            <a:r>
              <a:rPr sz="2400" spc="-25" dirty="0">
                <a:latin typeface="Calibri"/>
                <a:cs typeface="Calibri"/>
              </a:rPr>
              <a:t>1).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3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Step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0744" y="2736461"/>
            <a:ext cx="2514950" cy="914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7954" y="4372338"/>
            <a:ext cx="1981476" cy="3810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7307" y="5492260"/>
            <a:ext cx="5106113" cy="91452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028555" cy="40951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PAM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43255" marR="60706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1%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Accepted 	</a:t>
            </a:r>
            <a:r>
              <a:rPr sz="2400" dirty="0">
                <a:latin typeface="Calibri"/>
                <a:cs typeface="Calibri"/>
              </a:rPr>
              <a:t>Mutation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residues.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PAM100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100% 	</a:t>
            </a:r>
            <a:r>
              <a:rPr sz="2400" dirty="0">
                <a:latin typeface="Calibri"/>
                <a:cs typeface="Calibri"/>
              </a:rPr>
              <a:t>change,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PAM250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250%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forth.</a:t>
            </a:r>
            <a:endParaRPr sz="2400">
              <a:latin typeface="Calibri"/>
              <a:cs typeface="Calibri"/>
            </a:endParaRPr>
          </a:p>
          <a:p>
            <a:pPr marL="643255" marR="13398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PAM250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corresponding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≈20%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overall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identity,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lowest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hope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 	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pairwise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comparison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alone.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therefore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work.</a:t>
            </a:r>
            <a:endParaRPr sz="2400">
              <a:latin typeface="Calibri"/>
              <a:cs typeface="Calibri"/>
            </a:endParaRPr>
          </a:p>
          <a:p>
            <a:pPr marL="643255" marR="10160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Several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authors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derived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 	</a:t>
            </a:r>
            <a:r>
              <a:rPr sz="2400" dirty="0">
                <a:latin typeface="Calibri"/>
                <a:cs typeface="Calibri"/>
              </a:rPr>
              <a:t>ranges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overall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similarity.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4468" y="407521"/>
            <a:ext cx="5378464" cy="103681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4441190" cy="16002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PAM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log-</a:t>
            </a:r>
            <a:r>
              <a:rPr sz="2400" spc="-20" dirty="0">
                <a:latin typeface="Calibri"/>
                <a:cs typeface="Calibri"/>
              </a:rPr>
              <a:t>odds 	</a:t>
            </a:r>
            <a:r>
              <a:rPr sz="2400" spc="-10" dirty="0">
                <a:latin typeface="Calibri"/>
                <a:cs typeface="Calibri"/>
              </a:rPr>
              <a:t>values: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115" y="5335092"/>
            <a:ext cx="445579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3675" marR="5080" indent="-18161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19558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multiplied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10, 	</a:t>
            </a:r>
            <a:r>
              <a:rPr sz="2400" dirty="0">
                <a:latin typeface="Calibri"/>
                <a:cs typeface="Calibri"/>
              </a:rPr>
              <a:t>simply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decimal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892314"/>
            <a:ext cx="6095999" cy="46972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0940" y="3621573"/>
            <a:ext cx="4648848" cy="142894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47" y="1770304"/>
            <a:ext cx="10097135" cy="32727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127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12725" algn="l"/>
              </a:tabLst>
            </a:pPr>
            <a:r>
              <a:rPr sz="2800" dirty="0">
                <a:latin typeface="Calibri"/>
                <a:cs typeface="Calibri"/>
              </a:rPr>
              <a:t>PAM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marL="6686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686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reflect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mutational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events.</a:t>
            </a:r>
            <a:endParaRPr sz="2400">
              <a:latin typeface="Calibri"/>
              <a:cs typeface="Calibri"/>
            </a:endParaRPr>
          </a:p>
          <a:p>
            <a:pPr marL="668655" marR="38481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705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+2—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C↔S—</a:t>
            </a:r>
            <a:r>
              <a:rPr sz="2400" dirty="0">
                <a:latin typeface="Calibri"/>
                <a:cs typeface="Calibri"/>
              </a:rPr>
              <a:t>implies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mutation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1.6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frequently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than 	</a:t>
            </a:r>
            <a:r>
              <a:rPr sz="2400" spc="-10" dirty="0">
                <a:latin typeface="Calibri"/>
                <a:cs typeface="Calibri"/>
              </a:rPr>
              <a:t>random.</a:t>
            </a:r>
            <a:endParaRPr sz="2400">
              <a:latin typeface="Calibri"/>
              <a:cs typeface="Calibri"/>
            </a:endParaRPr>
          </a:p>
          <a:p>
            <a:pPr marL="668655" lvl="1" indent="-1816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686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follows:</a:t>
            </a:r>
            <a:endParaRPr sz="2400">
              <a:latin typeface="Calibri"/>
              <a:cs typeface="Calibri"/>
            </a:endParaRPr>
          </a:p>
          <a:p>
            <a:pPr marL="1126490" lvl="2" indent="-18923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2649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matrix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corresponds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0.2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scaling.</a:t>
            </a:r>
            <a:endParaRPr sz="2000">
              <a:latin typeface="Calibri"/>
              <a:cs typeface="Calibri"/>
            </a:endParaRPr>
          </a:p>
          <a:p>
            <a:pPr marL="1126490" marR="30480" lvl="2" indent="-18923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12776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0.2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log10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expectation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mutation.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Therefore,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this 	</a:t>
            </a:r>
            <a:r>
              <a:rPr sz="2000" spc="-10" dirty="0">
                <a:latin typeface="Calibri"/>
                <a:cs typeface="Calibri"/>
              </a:rPr>
              <a:t>expectation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1950" baseline="32051" dirty="0">
                <a:latin typeface="Calibri"/>
                <a:cs typeface="Calibri"/>
              </a:rPr>
              <a:t>0.2</a:t>
            </a:r>
            <a:r>
              <a:rPr sz="1950" spc="217" baseline="3205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1.6.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/>
              <a:t>PAM</a:t>
            </a:r>
            <a:r>
              <a:rPr spc="-70" dirty="0"/>
              <a:t> </a:t>
            </a:r>
            <a:r>
              <a:rPr spc="-10" dirty="0"/>
              <a:t>matrix</a:t>
            </a: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derived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description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information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entropy)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PAM1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corresponds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million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years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evolution.</a:t>
            </a:r>
            <a:endParaRPr sz="2400">
              <a:latin typeface="Calibri"/>
              <a:cs typeface="Calibri"/>
            </a:endParaRPr>
          </a:p>
          <a:p>
            <a:pPr marL="643255" marR="60325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PAM120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series: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“best” 	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marR="14541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PAM250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traditionally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“best”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distant 	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18335"/>
            <a:ext cx="10165080" cy="36061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DNA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proteins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evolution.</a:t>
            </a:r>
            <a:endParaRPr sz="2800">
              <a:latin typeface="Calibri"/>
              <a:cs typeface="Calibri"/>
            </a:endParaRPr>
          </a:p>
          <a:p>
            <a:pPr marL="186690" marR="337185" indent="-17462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building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biological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macromolecules,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nucleotide 	</a:t>
            </a:r>
            <a:r>
              <a:rPr sz="2800" dirty="0">
                <a:latin typeface="Calibri"/>
                <a:cs typeface="Calibri"/>
              </a:rPr>
              <a:t>bases,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amino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acids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linear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determine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primary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molecules.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molecules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molecular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fossils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history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millions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years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evolution.</a:t>
            </a:r>
            <a:endParaRPr sz="2800">
              <a:latin typeface="Calibri"/>
              <a:cs typeface="Calibri"/>
            </a:endParaRPr>
          </a:p>
          <a:p>
            <a:pPr marL="186690" marR="1016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During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period,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molecular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random 	</a:t>
            </a:r>
            <a:r>
              <a:rPr sz="2800" dirty="0">
                <a:latin typeface="Calibri"/>
                <a:cs typeface="Calibri"/>
              </a:rPr>
              <a:t>changes,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during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evolution.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057130" cy="33731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BLOSUM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matrices</a:t>
            </a:r>
            <a:endParaRPr sz="2800">
              <a:latin typeface="Calibri"/>
              <a:cs typeface="Calibri"/>
            </a:endParaRPr>
          </a:p>
          <a:p>
            <a:pPr marL="643255" marR="16192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Henikoff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J.G.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Henikoff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family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BLOSUM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	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comparisons.</a:t>
            </a:r>
            <a:endParaRPr sz="2400">
              <a:latin typeface="Calibri"/>
              <a:cs typeface="Calibri"/>
            </a:endParaRPr>
          </a:p>
          <a:p>
            <a:pPr marL="643255" marR="18542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replace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Dayhoff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 	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identifying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distant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larger 	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become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Dayhoff’s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BLOSUM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protein 	sequences;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distantly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203180" cy="29806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BLOSUM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matrices</a:t>
            </a:r>
            <a:endParaRPr sz="2800">
              <a:latin typeface="Calibri"/>
              <a:cs typeface="Calibri"/>
            </a:endParaRPr>
          </a:p>
          <a:p>
            <a:pPr marL="643255" marR="197485" lvl="1" indent="-181610" algn="just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threshold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percent 	</a:t>
            </a:r>
            <a:r>
              <a:rPr sz="2400" dirty="0">
                <a:latin typeface="Calibri"/>
                <a:cs typeface="Calibri"/>
              </a:rPr>
              <a:t>identity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averaged.</a:t>
            </a:r>
            <a:endParaRPr sz="2400">
              <a:latin typeface="Calibri"/>
              <a:cs typeface="Calibri"/>
            </a:endParaRPr>
          </a:p>
          <a:p>
            <a:pPr marL="643255" marR="5080" lvl="1" indent="-181610" algn="just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frequencies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odds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BLOSUM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Substitution 	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643255" marR="546100" lvl="1" indent="-181610" algn="just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Thus,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BLOSUM62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 	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62%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identical.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49205" cy="34925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BLOSUM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matrices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Henikoff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Henikoff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“blocks”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 	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motifs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(&gt;2,000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&gt;500 	</a:t>
            </a:r>
            <a:r>
              <a:rPr sz="2400" dirty="0">
                <a:latin typeface="Calibri"/>
                <a:cs typeface="Calibri"/>
              </a:rPr>
              <a:t>groups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proteins)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WHY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BLOCKS?</a:t>
            </a:r>
            <a:endParaRPr sz="24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Need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alignment;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align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similar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sequences</a:t>
            </a:r>
            <a:endParaRPr sz="2000">
              <a:latin typeface="Calibri"/>
              <a:cs typeface="Calibri"/>
            </a:endParaRPr>
          </a:p>
          <a:p>
            <a:pPr marL="1101090" marR="1167765" lvl="2" indent="-189230">
              <a:lnSpc>
                <a:spcPts val="2160"/>
              </a:lnSpc>
              <a:spcBef>
                <a:spcPts val="530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dirty="0">
                <a:latin typeface="Calibri"/>
                <a:cs typeface="Calibri"/>
              </a:rPr>
              <a:t>Don’t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insertions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deletions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complicate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substitution 	probabilities</a:t>
            </a:r>
            <a:endParaRPr sz="2000">
              <a:latin typeface="Calibri"/>
              <a:cs typeface="Calibri"/>
            </a:endParaRPr>
          </a:p>
          <a:p>
            <a:pPr marL="1101090" marR="85090" lvl="2" indent="-189230">
              <a:lnSpc>
                <a:spcPts val="2160"/>
              </a:lnSpc>
              <a:spcBef>
                <a:spcPts val="500"/>
              </a:spcBef>
              <a:buFont typeface="Arial MT"/>
              <a:buChar char="•"/>
              <a:tabLst>
                <a:tab pos="1102360" algn="l"/>
              </a:tabLst>
            </a:pPr>
            <a:r>
              <a:rPr sz="2000" spc="-10" dirty="0">
                <a:latin typeface="Calibri"/>
                <a:cs typeface="Calibri"/>
              </a:rPr>
              <a:t>Interested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detecting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conserved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regions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protein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sequences,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restrict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attention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	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8618" y="0"/>
            <a:ext cx="4774130" cy="2194559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68255" cy="47536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BLOSUM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matrices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Henikoff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Henikoff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ratio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acids 	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acid 	</a:t>
            </a:r>
            <a:r>
              <a:rPr sz="2400" spc="-10" dirty="0">
                <a:latin typeface="Calibri"/>
                <a:cs typeface="Calibri"/>
              </a:rPr>
              <a:t>frequencies.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Like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Dayhoff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log-odds.</a:t>
            </a:r>
            <a:endParaRPr sz="2400">
              <a:latin typeface="Calibri"/>
              <a:cs typeface="Calibri"/>
            </a:endParaRPr>
          </a:p>
          <a:p>
            <a:pPr marL="643255" marR="57531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overweighting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Henikoffs 	</a:t>
            </a:r>
            <a:r>
              <a:rPr sz="2400" dirty="0">
                <a:latin typeface="Calibri"/>
                <a:cs typeface="Calibri"/>
              </a:rPr>
              <a:t>replaced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identities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spc="-10" dirty="0">
                <a:latin typeface="Calibri"/>
                <a:cs typeface="Calibri"/>
              </a:rPr>
              <a:t>threshold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weighted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average.</a:t>
            </a:r>
            <a:endParaRPr sz="2400">
              <a:latin typeface="Calibri"/>
              <a:cs typeface="Calibri"/>
            </a:endParaRPr>
          </a:p>
          <a:p>
            <a:pPr marL="643255" marR="45085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threshold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62%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BLOSUM62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substitution 	matrix</a:t>
            </a:r>
            <a:endParaRPr sz="2400">
              <a:latin typeface="Calibri"/>
              <a:cs typeface="Calibri"/>
            </a:endParaRPr>
          </a:p>
          <a:p>
            <a:pPr marL="643255" marR="83883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offered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option,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default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most. 	</a:t>
            </a:r>
            <a:r>
              <a:rPr sz="2400" dirty="0">
                <a:latin typeface="Calibri"/>
                <a:cs typeface="Calibri"/>
              </a:rPr>
              <a:t>BLOSUM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superseded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Dayhoff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220960" cy="34366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BLOSUM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matrices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together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cutoff</a:t>
            </a:r>
            <a:endParaRPr sz="2400">
              <a:latin typeface="Calibri"/>
              <a:cs typeface="Calibri"/>
            </a:endParaRPr>
          </a:p>
          <a:p>
            <a:pPr marL="643255" marR="73533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Comparisons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 	</a:t>
            </a:r>
            <a:r>
              <a:rPr sz="2400" dirty="0">
                <a:latin typeface="Calibri"/>
                <a:cs typeface="Calibri"/>
              </a:rPr>
              <a:t>(without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phylogenetic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construction)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BLOSUM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cutoffs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amino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identities 	</a:t>
            </a:r>
            <a:r>
              <a:rPr sz="2400" dirty="0">
                <a:latin typeface="Calibri"/>
                <a:cs typeface="Calibri"/>
              </a:rPr>
              <a:t>(BLOSUM62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matrix;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62%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identity)</a:t>
            </a:r>
            <a:endParaRPr sz="2400">
              <a:latin typeface="Calibri"/>
              <a:cs typeface="Calibri"/>
            </a:endParaRPr>
          </a:p>
          <a:p>
            <a:pPr marL="643255" marR="246379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odds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ratio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calculated.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BLOSUM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2 	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BLOSUM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particular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derived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1650" y="4681519"/>
            <a:ext cx="2285999" cy="83819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027920" cy="34366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BLOSUM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matrices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BLOSUM30,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35,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45,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55,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60,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62,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65,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75,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80,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85,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90.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  <a:tab pos="757428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(BLOSUM62)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minimum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percent 	</a:t>
            </a:r>
            <a:r>
              <a:rPr sz="2400" dirty="0">
                <a:latin typeface="Calibri"/>
                <a:cs typeface="Calibri"/>
              </a:rPr>
              <a:t>identity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construct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 	</a:t>
            </a:r>
            <a:r>
              <a:rPr sz="2400" dirty="0">
                <a:latin typeface="Calibri"/>
                <a:cs typeface="Calibri"/>
              </a:rPr>
              <a:t>(all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&gt;=62%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identity);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extrapolations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evolutionary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distances</a:t>
            </a:r>
            <a:endParaRPr sz="2400">
              <a:latin typeface="Calibri"/>
              <a:cs typeface="Calibri"/>
            </a:endParaRPr>
          </a:p>
          <a:p>
            <a:pPr marL="643255" marR="4366895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High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closely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 	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distant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BLOSUM62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popular: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Substitution</a:t>
            </a:r>
            <a:r>
              <a:rPr spc="-16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2625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PAM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BLOSUM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4341" y="2569354"/>
          <a:ext cx="9433560" cy="409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6780"/>
                <a:gridCol w="4716780"/>
              </a:tblGrid>
              <a:tr h="429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PAM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BLOSUM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explicit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evolutionary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model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2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empirical</a:t>
                      </a:r>
                      <a:r>
                        <a:rPr sz="2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frequencies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1078865">
                <a:tc>
                  <a:txBody>
                    <a:bodyPr/>
                    <a:lstStyle/>
                    <a:p>
                      <a:pPr marL="104775" marR="8509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Derived</a:t>
                      </a:r>
                      <a:r>
                        <a:rPr sz="21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21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small,</a:t>
                      </a:r>
                      <a:r>
                        <a:rPr sz="21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closely</a:t>
                      </a:r>
                      <a:r>
                        <a:rPr sz="21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related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proteins</a:t>
                      </a:r>
                      <a:r>
                        <a:rPr sz="2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2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~15%</a:t>
                      </a:r>
                      <a:r>
                        <a:rPr sz="2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divergence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5162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2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much</a:t>
                      </a:r>
                      <a:r>
                        <a:rPr sz="2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larger,</a:t>
                      </a:r>
                      <a:r>
                        <a:rPr sz="2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2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diverse</a:t>
                      </a:r>
                      <a:r>
                        <a:rPr sz="2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2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protein</a:t>
                      </a:r>
                      <a:r>
                        <a:rPr sz="2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sequences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(30-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90%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 dirty="0">
                          <a:latin typeface="Calibri"/>
                          <a:cs typeface="Calibri"/>
                        </a:rPr>
                        <a:t>ID)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</a:tr>
              <a:tr h="1078865">
                <a:tc>
                  <a:txBody>
                    <a:bodyPr/>
                    <a:lstStyle/>
                    <a:p>
                      <a:pPr marL="104775" marR="598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Higher</a:t>
                      </a:r>
                      <a:r>
                        <a:rPr sz="2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PAM</a:t>
                      </a:r>
                      <a:r>
                        <a:rPr sz="2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numbers</a:t>
                      </a:r>
                      <a:r>
                        <a:rPr sz="2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1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detect</a:t>
                      </a:r>
                      <a:r>
                        <a:rPr sz="2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0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remote</a:t>
                      </a:r>
                      <a:r>
                        <a:rPr sz="2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2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similarities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213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Lower</a:t>
                      </a:r>
                      <a:r>
                        <a:rPr sz="21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BLOSUM</a:t>
                      </a:r>
                      <a:r>
                        <a:rPr sz="2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numbers</a:t>
                      </a:r>
                      <a:r>
                        <a:rPr sz="2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detect</a:t>
                      </a:r>
                      <a:r>
                        <a:rPr sz="2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0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remote</a:t>
                      </a:r>
                      <a:r>
                        <a:rPr sz="2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21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similarities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</a:tr>
              <a:tr h="1078865">
                <a:tc>
                  <a:txBody>
                    <a:bodyPr/>
                    <a:lstStyle/>
                    <a:p>
                      <a:pPr marL="104775" marR="2540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PAM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scaled</a:t>
                      </a:r>
                      <a:r>
                        <a:rPr sz="2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250X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 dirty="0">
                          <a:latin typeface="Calibri"/>
                          <a:cs typeface="Calibri"/>
                        </a:rPr>
                        <a:t>PAM 250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46735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dirty="0">
                          <a:latin typeface="Calibri"/>
                          <a:cs typeface="Calibri"/>
                        </a:rPr>
                        <a:t>Values</a:t>
                      </a:r>
                      <a:r>
                        <a:rPr sz="21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BLOSUM</a:t>
                      </a:r>
                      <a:r>
                        <a:rPr sz="2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arise</a:t>
                      </a:r>
                      <a:r>
                        <a:rPr sz="2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21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latin typeface="Calibri"/>
                          <a:cs typeface="Calibri"/>
                        </a:rPr>
                        <a:t>errors</a:t>
                      </a:r>
                      <a:r>
                        <a:rPr sz="21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100" spc="-10" dirty="0">
                          <a:latin typeface="Calibri"/>
                          <a:cs typeface="Calibri"/>
                        </a:rPr>
                        <a:t>alignment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16635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80899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scheme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	</a:t>
            </a:r>
            <a:r>
              <a:rPr sz="2800" dirty="0">
                <a:latin typeface="Calibri"/>
                <a:cs typeface="Calibri"/>
              </a:rPr>
              <a:t>addition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substitution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gaps.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insertions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deletions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substitutions?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Distinguish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initiation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extension: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2234" y="3928842"/>
            <a:ext cx="2146017" cy="949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8808" y="3885973"/>
            <a:ext cx="2806330" cy="1011104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539" y="1774712"/>
            <a:ext cx="10311130" cy="459041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91770" marR="6985" indent="-179705" algn="just">
              <a:lnSpc>
                <a:spcPct val="79700"/>
              </a:lnSpc>
              <a:spcBef>
                <a:spcPts val="720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Constant</a:t>
            </a:r>
            <a:r>
              <a:rPr sz="2600" spc="5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Penalty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spc="105" dirty="0">
                <a:latin typeface="Calibri"/>
                <a:cs typeface="Calibri"/>
              </a:rPr>
              <a:t>?</a:t>
            </a:r>
            <a:r>
              <a:rPr sz="2600" spc="5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equals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1,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independent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length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gap </a:t>
            </a:r>
            <a:r>
              <a:rPr sz="2600" dirty="0">
                <a:latin typeface="Calibri"/>
                <a:cs typeface="Calibri"/>
              </a:rPr>
              <a:t>(denoted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A=1,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size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controls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how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strongly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gaps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penalized</a:t>
            </a:r>
            <a:endParaRPr sz="2600">
              <a:latin typeface="Calibri"/>
              <a:cs typeface="Calibri"/>
            </a:endParaRPr>
          </a:p>
          <a:p>
            <a:pPr marL="191770" marR="5080" indent="-179705" algn="just">
              <a:lnSpc>
                <a:spcPct val="79700"/>
              </a:lnSpc>
              <a:spcBef>
                <a:spcPts val="1000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Proportional</a:t>
            </a:r>
            <a:r>
              <a:rPr sz="2600" spc="45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penalty</a:t>
            </a:r>
            <a:r>
              <a:rPr sz="2600" spc="465" dirty="0">
                <a:latin typeface="Calibri"/>
                <a:cs typeface="Calibri"/>
              </a:rPr>
              <a:t> </a:t>
            </a:r>
            <a:r>
              <a:rPr sz="2600" spc="105" dirty="0">
                <a:latin typeface="Calibri"/>
                <a:cs typeface="Calibri"/>
              </a:rPr>
              <a:t>?</a:t>
            </a:r>
            <a:r>
              <a:rPr sz="2600" spc="45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penalty</a:t>
            </a:r>
            <a:r>
              <a:rPr sz="2600" spc="4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45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proportional</a:t>
            </a:r>
            <a:r>
              <a:rPr sz="2600" spc="4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45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4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length</a:t>
            </a:r>
            <a:r>
              <a:rPr sz="2600" spc="45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4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459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gap </a:t>
            </a:r>
            <a:r>
              <a:rPr sz="2600" dirty="0">
                <a:latin typeface="Calibri"/>
                <a:cs typeface="Calibri"/>
              </a:rPr>
              <a:t>(denoted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Bl,</a:t>
            </a:r>
            <a:r>
              <a:rPr sz="2600" spc="1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1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constant</a:t>
            </a:r>
            <a:r>
              <a:rPr sz="2600" spc="1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again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controlling</a:t>
            </a:r>
            <a:r>
              <a:rPr sz="2600" spc="1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how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strongly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gaps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penalized,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length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gap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105" dirty="0">
                <a:latin typeface="Calibri"/>
                <a:cs typeface="Calibri"/>
              </a:rPr>
              <a:t>?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therefore,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longer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gaps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attract </a:t>
            </a:r>
            <a:r>
              <a:rPr sz="2600" dirty="0">
                <a:latin typeface="Calibri"/>
                <a:cs typeface="Calibri"/>
              </a:rPr>
              <a:t>longer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penalties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shorter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makes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good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biological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sense</a:t>
            </a:r>
            <a:endParaRPr sz="2600">
              <a:latin typeface="Calibri"/>
              <a:cs typeface="Calibri"/>
            </a:endParaRPr>
          </a:p>
          <a:p>
            <a:pPr marL="191770" marR="5080" indent="-179705" algn="just">
              <a:lnSpc>
                <a:spcPct val="79700"/>
              </a:lnSpc>
              <a:spcBef>
                <a:spcPts val="1000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Affine</a:t>
            </a:r>
            <a:r>
              <a:rPr sz="2600" spc="5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penalty</a:t>
            </a:r>
            <a:r>
              <a:rPr sz="2600" spc="600" dirty="0">
                <a:latin typeface="Calibri"/>
                <a:cs typeface="Calibri"/>
              </a:rPr>
              <a:t> </a:t>
            </a:r>
            <a:r>
              <a:rPr sz="2600" spc="105" dirty="0">
                <a:latin typeface="Calibri"/>
                <a:cs typeface="Calibri"/>
              </a:rPr>
              <a:t>?</a:t>
            </a:r>
            <a:r>
              <a:rPr sz="2600" spc="5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marriage</a:t>
            </a:r>
            <a:r>
              <a:rPr sz="2600" spc="6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6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both</a:t>
            </a:r>
            <a:r>
              <a:rPr sz="2600" spc="5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constant</a:t>
            </a:r>
            <a:r>
              <a:rPr sz="2600" spc="6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6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proportional</a:t>
            </a:r>
            <a:r>
              <a:rPr sz="2600" spc="5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penalties </a:t>
            </a:r>
            <a:r>
              <a:rPr sz="2600" dirty="0">
                <a:latin typeface="Calibri"/>
                <a:cs typeface="Calibri"/>
              </a:rPr>
              <a:t>(denoted</a:t>
            </a:r>
            <a:r>
              <a:rPr sz="2600" spc="5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A+Bl,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called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gap-</a:t>
            </a:r>
            <a:r>
              <a:rPr sz="2600" dirty="0">
                <a:latin typeface="Calibri"/>
                <a:cs typeface="Calibri"/>
              </a:rPr>
              <a:t>opening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penalty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because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applied</a:t>
            </a:r>
            <a:r>
              <a:rPr sz="2600" spc="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gap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any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length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4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called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spc="-25" dirty="0">
                <a:latin typeface="Calibri"/>
                <a:cs typeface="Calibri"/>
              </a:rPr>
              <a:t>gap-</a:t>
            </a:r>
            <a:r>
              <a:rPr sz="2600" dirty="0">
                <a:latin typeface="Calibri"/>
                <a:cs typeface="Calibri"/>
              </a:rPr>
              <a:t>extension</a:t>
            </a:r>
            <a:r>
              <a:rPr sz="2600" spc="50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penalty </a:t>
            </a:r>
            <a:r>
              <a:rPr sz="2600" dirty="0">
                <a:latin typeface="Calibri"/>
                <a:cs typeface="Calibri"/>
              </a:rPr>
              <a:t>because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penalty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attached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extending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length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existing </a:t>
            </a:r>
            <a:r>
              <a:rPr sz="2600" dirty="0">
                <a:latin typeface="Calibri"/>
                <a:cs typeface="Calibri"/>
              </a:rPr>
              <a:t>gap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unit.</a:t>
            </a:r>
            <a:endParaRPr sz="2600">
              <a:latin typeface="Calibri"/>
              <a:cs typeface="Calibri"/>
            </a:endParaRPr>
          </a:p>
          <a:p>
            <a:pPr marL="191770" marR="6350" indent="-179705" algn="just">
              <a:lnSpc>
                <a:spcPct val="79700"/>
              </a:lnSpc>
              <a:spcBef>
                <a:spcPts val="1000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motivation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affine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penalty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opening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penalty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(A)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should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strongly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penalized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once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gap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open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should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cost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less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(B)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extend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508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/>
              <a:t>For</a:t>
            </a:r>
            <a:r>
              <a:rPr spc="-45" dirty="0"/>
              <a:t> </a:t>
            </a:r>
            <a:r>
              <a:rPr dirty="0"/>
              <a:t>aligning</a:t>
            </a:r>
            <a:r>
              <a:rPr spc="-40" dirty="0"/>
              <a:t> </a:t>
            </a:r>
            <a:r>
              <a:rPr dirty="0"/>
              <a:t>DNA</a:t>
            </a:r>
            <a:r>
              <a:rPr spc="-40" dirty="0"/>
              <a:t> </a:t>
            </a:r>
            <a:r>
              <a:rPr spc="-10" dirty="0"/>
              <a:t>sequences,</a:t>
            </a:r>
            <a:r>
              <a:rPr spc="-40" dirty="0"/>
              <a:t> </a:t>
            </a:r>
            <a:r>
              <a:rPr spc="-10" dirty="0"/>
              <a:t>CLUSTAL-</a:t>
            </a:r>
            <a:r>
              <a:rPr dirty="0"/>
              <a:t>W</a:t>
            </a:r>
            <a:r>
              <a:rPr spc="-40" dirty="0"/>
              <a:t> </a:t>
            </a:r>
            <a:r>
              <a:rPr spc="-10" dirty="0"/>
              <a:t>recommends</a:t>
            </a:r>
            <a:r>
              <a:rPr spc="-45" dirty="0"/>
              <a:t> </a:t>
            </a:r>
            <a:r>
              <a:rPr dirty="0"/>
              <a:t>use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the 	</a:t>
            </a:r>
            <a:r>
              <a:rPr dirty="0"/>
              <a:t>identity</a:t>
            </a:r>
            <a:r>
              <a:rPr spc="-40" dirty="0"/>
              <a:t> </a:t>
            </a:r>
            <a:r>
              <a:rPr dirty="0"/>
              <a:t>matrix</a:t>
            </a:r>
            <a:r>
              <a:rPr spc="-4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spc="-10" dirty="0"/>
              <a:t>substitution</a:t>
            </a:r>
            <a:r>
              <a:rPr spc="-40" dirty="0"/>
              <a:t> </a:t>
            </a:r>
            <a:r>
              <a:rPr dirty="0"/>
              <a:t>(+1</a:t>
            </a:r>
            <a:r>
              <a:rPr spc="-4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match,</a:t>
            </a:r>
            <a:r>
              <a:rPr spc="-35" dirty="0"/>
              <a:t> </a:t>
            </a:r>
            <a:r>
              <a:rPr dirty="0"/>
              <a:t>0</a:t>
            </a:r>
            <a:r>
              <a:rPr spc="-4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mismatch)</a:t>
            </a:r>
            <a:r>
              <a:rPr spc="-40" dirty="0"/>
              <a:t> </a:t>
            </a:r>
            <a:r>
              <a:rPr spc="-25" dirty="0"/>
              <a:t>and 	</a:t>
            </a:r>
            <a:r>
              <a:rPr dirty="0"/>
              <a:t>gap</a:t>
            </a:r>
            <a:r>
              <a:rPr spc="-30" dirty="0"/>
              <a:t> </a:t>
            </a:r>
            <a:r>
              <a:rPr dirty="0"/>
              <a:t>penalties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10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gap</a:t>
            </a:r>
            <a:r>
              <a:rPr spc="-30" dirty="0"/>
              <a:t> </a:t>
            </a:r>
            <a:r>
              <a:rPr dirty="0"/>
              <a:t>initiation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0.1</a:t>
            </a:r>
            <a:r>
              <a:rPr spc="-2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gap</a:t>
            </a:r>
            <a:r>
              <a:rPr spc="-30" dirty="0"/>
              <a:t> </a:t>
            </a:r>
            <a:r>
              <a:rPr dirty="0"/>
              <a:t>extension</a:t>
            </a:r>
            <a:r>
              <a:rPr spc="-30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spc="-25" dirty="0"/>
              <a:t>one 	</a:t>
            </a:r>
            <a:r>
              <a:rPr spc="-10" dirty="0"/>
              <a:t>residue.</a:t>
            </a:r>
          </a:p>
          <a:p>
            <a:pPr marL="186690" marR="179705" indent="-174625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/>
              <a:t>For</a:t>
            </a:r>
            <a:r>
              <a:rPr spc="-40" dirty="0"/>
              <a:t> </a:t>
            </a:r>
            <a:r>
              <a:rPr dirty="0"/>
              <a:t>aligning</a:t>
            </a:r>
            <a:r>
              <a:rPr spc="-35" dirty="0"/>
              <a:t> </a:t>
            </a:r>
            <a:r>
              <a:rPr dirty="0"/>
              <a:t>protein</a:t>
            </a:r>
            <a:r>
              <a:rPr spc="-40" dirty="0"/>
              <a:t> </a:t>
            </a:r>
            <a:r>
              <a:rPr spc="-10" dirty="0"/>
              <a:t>sequences,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recommendations</a:t>
            </a:r>
            <a:r>
              <a:rPr spc="-3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use</a:t>
            </a:r>
            <a:r>
              <a:rPr spc="-40" dirty="0"/>
              <a:t> </a:t>
            </a:r>
            <a:r>
              <a:rPr spc="-25" dirty="0"/>
              <a:t>the 	</a:t>
            </a:r>
            <a:r>
              <a:rPr spc="-10" dirty="0"/>
              <a:t>BLOSUM62</a:t>
            </a:r>
            <a:r>
              <a:rPr spc="-40" dirty="0"/>
              <a:t> </a:t>
            </a:r>
            <a:r>
              <a:rPr dirty="0"/>
              <a:t>matrix</a:t>
            </a:r>
            <a:r>
              <a:rPr spc="-4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10" dirty="0"/>
              <a:t>substitutions,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gap</a:t>
            </a:r>
            <a:r>
              <a:rPr spc="-40" dirty="0"/>
              <a:t> </a:t>
            </a:r>
            <a:r>
              <a:rPr dirty="0"/>
              <a:t>penalties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11</a:t>
            </a:r>
            <a:r>
              <a:rPr spc="-4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25" dirty="0"/>
              <a:t>gap 	</a:t>
            </a:r>
            <a:r>
              <a:rPr dirty="0"/>
              <a:t>initiation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gap</a:t>
            </a:r>
            <a:r>
              <a:rPr spc="-30" dirty="0"/>
              <a:t> </a:t>
            </a:r>
            <a:r>
              <a:rPr dirty="0"/>
              <a:t>extension</a:t>
            </a:r>
            <a:r>
              <a:rPr spc="-30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one</a:t>
            </a:r>
            <a:r>
              <a:rPr spc="-30" dirty="0"/>
              <a:t> </a:t>
            </a:r>
            <a:r>
              <a:rPr spc="-10" dirty="0"/>
              <a:t>residue.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29215" cy="4163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744855" indent="-17462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gradually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accumulate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mutations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diverge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traces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evolution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still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remain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certain 	</a:t>
            </a:r>
            <a:r>
              <a:rPr sz="2800" dirty="0">
                <a:latin typeface="Calibri"/>
                <a:cs typeface="Calibri"/>
              </a:rPr>
              <a:t>portions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identification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 	ancestry.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Some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residues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roles 	</a:t>
            </a:r>
            <a:r>
              <a:rPr sz="2800" dirty="0">
                <a:latin typeface="Calibri"/>
                <a:cs typeface="Calibri"/>
              </a:rPr>
              <a:t>tend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preserved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natural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selection;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residues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 	</a:t>
            </a:r>
            <a:r>
              <a:rPr sz="2800" dirty="0">
                <a:latin typeface="Calibri"/>
                <a:cs typeface="Calibri"/>
              </a:rPr>
              <a:t>less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crucial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mutate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more 	</a:t>
            </a:r>
            <a:r>
              <a:rPr sz="2800" spc="-10" dirty="0">
                <a:latin typeface="Calibri"/>
                <a:cs typeface="Calibri"/>
              </a:rPr>
              <a:t>frequently.</a:t>
            </a:r>
            <a:endParaRPr sz="2800">
              <a:latin typeface="Calibri"/>
              <a:cs typeface="Calibri"/>
            </a:endParaRPr>
          </a:p>
          <a:p>
            <a:pPr marL="186690" marR="769620" indent="-17462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residues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enzyme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family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 	</a:t>
            </a:r>
            <a:r>
              <a:rPr sz="2800" dirty="0">
                <a:latin typeface="Calibri"/>
                <a:cs typeface="Calibri"/>
              </a:rPr>
              <a:t>conserved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responsible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catalytic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194290" cy="4417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508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Now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scheme,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finding 	</a:t>
            </a: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alignments: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maximizes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score.</a:t>
            </a:r>
            <a:endParaRPr sz="2800">
              <a:latin typeface="Calibri"/>
              <a:cs typeface="Calibri"/>
            </a:endParaRPr>
          </a:p>
          <a:p>
            <a:pPr marL="186690" marR="61594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famous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determine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mathematical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technique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 	programming.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extremely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molecular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biology.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guaranteed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alignment.</a:t>
            </a:r>
            <a:endParaRPr sz="2800">
              <a:latin typeface="Calibri"/>
              <a:cs typeface="Calibri"/>
            </a:endParaRPr>
          </a:p>
          <a:p>
            <a:pPr marL="186690" marR="1372235" indent="-17462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score,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choice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parameters—</a:t>
            </a:r>
            <a:r>
              <a:rPr sz="2800" spc="-10" dirty="0">
                <a:latin typeface="Calibri"/>
                <a:cs typeface="Calibri"/>
              </a:rPr>
              <a:t>substitution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penalty—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 	</a:t>
            </a:r>
            <a:r>
              <a:rPr sz="2800" spc="-10" dirty="0">
                <a:latin typeface="Calibri"/>
                <a:cs typeface="Calibri"/>
              </a:rPr>
              <a:t>approximation.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308590" cy="4032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762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  <a:tab pos="1644650" algn="l"/>
                <a:tab pos="3811904" algn="l"/>
                <a:tab pos="4239260" algn="l"/>
                <a:tab pos="4615815" algn="l"/>
                <a:tab pos="6235700" algn="l"/>
                <a:tab pos="7841615" algn="l"/>
                <a:tab pos="8467090" algn="l"/>
              </a:tabLst>
            </a:pPr>
            <a:r>
              <a:rPr sz="2800" spc="-10" dirty="0">
                <a:latin typeface="Calibri"/>
                <a:cs typeface="Calibri"/>
              </a:rPr>
              <a:t>Dynamic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programming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computer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algorithm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optimization 	</a:t>
            </a:r>
            <a:r>
              <a:rPr sz="2800" dirty="0">
                <a:latin typeface="Calibri"/>
                <a:cs typeface="Calibri"/>
              </a:rPr>
              <a:t>problems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substructure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property.</a:t>
            </a:r>
            <a:endParaRPr sz="2800">
              <a:latin typeface="Calibri"/>
              <a:cs typeface="Calibri"/>
            </a:endParaRPr>
          </a:p>
          <a:p>
            <a:pPr marL="187960" marR="8255" indent="-175895">
              <a:lnSpc>
                <a:spcPts val="3020"/>
              </a:lnSpc>
              <a:spcBef>
                <a:spcPts val="1010"/>
              </a:spcBef>
              <a:buChar char="•"/>
              <a:tabLst>
                <a:tab pos="187960" algn="l"/>
                <a:tab pos="304165" algn="l"/>
                <a:tab pos="993775" algn="l"/>
                <a:tab pos="2256155" algn="l"/>
                <a:tab pos="4245610" algn="l"/>
                <a:tab pos="5662930" algn="l"/>
                <a:tab pos="6772909" algn="l"/>
                <a:tab pos="7519670" algn="l"/>
                <a:tab pos="8155305" algn="l"/>
                <a:tab pos="9182100" algn="l"/>
              </a:tabLst>
            </a:pPr>
            <a:r>
              <a:rPr sz="2800" dirty="0">
                <a:latin typeface="Arial MT"/>
                <a:cs typeface="Arial MT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optimal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substructure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property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means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global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optimal </a:t>
            </a:r>
            <a:r>
              <a:rPr sz="2800" dirty="0">
                <a:latin typeface="Calibri"/>
                <a:cs typeface="Calibri"/>
              </a:rPr>
              <a:t>solution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"combination"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solutions.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best.</a:t>
            </a:r>
            <a:endParaRPr sz="2800">
              <a:latin typeface="Calibri"/>
              <a:cs typeface="Calibri"/>
            </a:endParaRPr>
          </a:p>
          <a:p>
            <a:pPr marL="186690" marR="9525" indent="-17462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187960" algn="l"/>
                <a:tab pos="862330" algn="l"/>
                <a:tab pos="1727200" algn="l"/>
                <a:tab pos="2481580" algn="l"/>
                <a:tab pos="2915920" algn="l"/>
                <a:tab pos="4272915" algn="l"/>
                <a:tab pos="6372225" algn="l"/>
                <a:tab pos="6731634" algn="l"/>
                <a:tab pos="7176134" algn="l"/>
                <a:tab pos="8187690" algn="l"/>
                <a:tab pos="8496300" algn="l"/>
                <a:tab pos="9855835" algn="l"/>
              </a:tabLst>
            </a:pP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basic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idea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dynamic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programming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divide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complex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big 	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sub-</a:t>
            </a:r>
            <a:r>
              <a:rPr sz="2800" dirty="0">
                <a:latin typeface="Calibri"/>
                <a:cs typeface="Calibri"/>
              </a:rPr>
              <a:t>problems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solved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one.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  <a:tab pos="861060" algn="l"/>
                <a:tab pos="2107565" algn="l"/>
                <a:tab pos="3553460" algn="l"/>
                <a:tab pos="3986529" algn="l"/>
                <a:tab pos="4605655" algn="l"/>
                <a:tab pos="6730365" algn="l"/>
                <a:tab pos="7338059" algn="l"/>
                <a:tab pos="8143875" algn="l"/>
                <a:tab pos="9720580" algn="l"/>
              </a:tabLst>
            </a:pP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optimal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solutions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sub-</a:t>
            </a:r>
            <a:r>
              <a:rPr sz="2800" spc="-10" dirty="0">
                <a:latin typeface="Calibri"/>
                <a:cs typeface="Calibri"/>
              </a:rPr>
              <a:t>problems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then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combined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into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solution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initial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complex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18334"/>
            <a:ext cx="10309225" cy="50120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325" indent="-174625" algn="just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programming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fundamentally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matrix.</a:t>
            </a:r>
            <a:endParaRPr sz="2800">
              <a:latin typeface="Calibri"/>
              <a:cs typeface="Calibri"/>
            </a:endParaRPr>
          </a:p>
          <a:p>
            <a:pPr marL="186690" marR="5080" indent="-174625" algn="just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However,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quantitative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converting 	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dot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account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matches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spc="-10" dirty="0">
                <a:latin typeface="Calibri"/>
                <a:cs typeface="Calibri"/>
              </a:rPr>
              <a:t>mismatches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sequences.</a:t>
            </a:r>
            <a:endParaRPr sz="2800">
              <a:latin typeface="Calibri"/>
              <a:cs typeface="Calibri"/>
            </a:endParaRPr>
          </a:p>
          <a:p>
            <a:pPr marL="186690" marR="8890" indent="-174625" algn="just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By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searching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highest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scores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matrix,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best 	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accurately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  <a:p>
            <a:pPr marL="186690" marR="12700" indent="-174625" algn="just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having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highest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score 	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substitution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penalties.</a:t>
            </a:r>
            <a:endParaRPr sz="2800">
              <a:latin typeface="Calibri"/>
              <a:cs typeface="Calibri"/>
            </a:endParaRPr>
          </a:p>
          <a:p>
            <a:pPr marL="186690" marR="10795" indent="-174625" algn="just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programming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constructing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two-dimensional 	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axes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compared.</a:t>
            </a:r>
            <a:endParaRPr sz="2800">
              <a:latin typeface="Calibri"/>
              <a:cs typeface="Calibri"/>
            </a:endParaRPr>
          </a:p>
          <a:p>
            <a:pPr marL="187325" indent="-174625" algn="just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residue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according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particular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40315" cy="40316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Limitations:</a:t>
            </a:r>
            <a:endParaRPr sz="2800">
              <a:latin typeface="Calibri"/>
              <a:cs typeface="Calibri"/>
            </a:endParaRPr>
          </a:p>
          <a:p>
            <a:pPr marL="643255" marR="5080" lvl="1" indent="-181610" algn="just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optimal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none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biologically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marR="238760" lvl="1" indent="-181610" algn="just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α-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β-</a:t>
            </a:r>
            <a:r>
              <a:rPr sz="2400" dirty="0">
                <a:latin typeface="Calibri"/>
                <a:cs typeface="Calibri"/>
              </a:rPr>
              <a:t>chains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chicken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haemoglobin,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W. 	</a:t>
            </a:r>
            <a:r>
              <a:rPr sz="2400" dirty="0">
                <a:latin typeface="Calibri"/>
                <a:cs typeface="Calibri"/>
              </a:rPr>
              <a:t>Fitch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17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optimal 	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correct.</a:t>
            </a:r>
            <a:endParaRPr sz="2400">
              <a:latin typeface="Calibri"/>
              <a:cs typeface="Calibri"/>
            </a:endParaRPr>
          </a:p>
          <a:p>
            <a:pPr marL="643255" marR="85725" lvl="1" indent="-181610" algn="just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proportional 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×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filled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in.</a:t>
            </a:r>
            <a:endParaRPr sz="2400">
              <a:latin typeface="Calibri"/>
              <a:cs typeface="Calibri"/>
            </a:endParaRPr>
          </a:p>
          <a:p>
            <a:pPr marL="643255" marR="7620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dynamic-</a:t>
            </a:r>
            <a:r>
              <a:rPr sz="2400" dirty="0">
                <a:latin typeface="Calibri"/>
                <a:cs typeface="Calibri"/>
              </a:rPr>
              <a:t>programming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convenient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use 	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probe 	sequence,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convenient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‘all-against-</a:t>
            </a:r>
            <a:r>
              <a:rPr sz="2400" dirty="0">
                <a:latin typeface="Calibri"/>
                <a:cs typeface="Calibri"/>
              </a:rPr>
              <a:t>all’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9471025" cy="34207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168275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Variations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dynamic-</a:t>
            </a:r>
            <a:r>
              <a:rPr sz="2800" dirty="0">
                <a:latin typeface="Calibri"/>
                <a:cs typeface="Calibri"/>
              </a:rPr>
              <a:t>programming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three 	</a:t>
            </a:r>
            <a:r>
              <a:rPr sz="2800" dirty="0">
                <a:latin typeface="Calibri"/>
                <a:cs typeface="Calibri"/>
              </a:rPr>
              <a:t>related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questions: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sequence,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region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region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</a:t>
            </a:r>
            <a:endParaRPr sz="2400">
              <a:latin typeface="Calibri"/>
              <a:cs typeface="Calibri"/>
            </a:endParaRPr>
          </a:p>
          <a:p>
            <a:pPr marL="186690" marR="485140" indent="-174625">
              <a:lnSpc>
                <a:spcPts val="3020"/>
              </a:lnSpc>
              <a:spcBef>
                <a:spcPts val="104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biological 	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S.B.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Needleman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C.D.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Wunsch.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T.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Smith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M.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Waterman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modified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37457"/>
            <a:ext cx="4693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423453"/>
            <a:ext cx="10575925" cy="53117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1511935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  <a:tab pos="7877809" algn="l"/>
              </a:tabLst>
            </a:pPr>
            <a:r>
              <a:rPr sz="2800" dirty="0">
                <a:latin typeface="Calibri"/>
                <a:cs typeface="Calibri"/>
              </a:rPr>
              <a:t>Even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relatively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short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possible 	alignments.</a:t>
            </a:r>
            <a:endParaRPr sz="2800">
              <a:latin typeface="Calibri"/>
              <a:cs typeface="Calibri"/>
            </a:endParaRPr>
          </a:p>
          <a:p>
            <a:pPr marL="186690" marR="55626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computer)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assess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 	</a:t>
            </a:r>
            <a:r>
              <a:rPr sz="2800" spc="-25" dirty="0">
                <a:latin typeface="Calibri"/>
                <a:cs typeface="Calibri"/>
              </a:rPr>
              <a:t>one-by-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alignment.</a:t>
            </a:r>
            <a:endParaRPr sz="2800">
              <a:latin typeface="Calibri"/>
              <a:cs typeface="Calibri"/>
            </a:endParaRPr>
          </a:p>
          <a:p>
            <a:pPr marL="186690" marR="287655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  <a:tab pos="5293995" algn="l"/>
                <a:tab pos="769937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</a:t>
            </a:r>
            <a:r>
              <a:rPr sz="2800" dirty="0">
                <a:latin typeface="Calibri"/>
                <a:cs typeface="Calibri"/>
              </a:rPr>
              <a:t>	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	</a:t>
            </a:r>
            <a:r>
              <a:rPr sz="2800" dirty="0">
                <a:latin typeface="Calibri"/>
                <a:cs typeface="Calibri"/>
              </a:rPr>
              <a:t>solved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Needleman-</a:t>
            </a:r>
            <a:r>
              <a:rPr sz="2800" spc="-10" dirty="0">
                <a:latin typeface="Calibri"/>
                <a:cs typeface="Calibri"/>
              </a:rPr>
              <a:t>Wunsch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algorithm.</a:t>
            </a:r>
            <a:endParaRPr sz="2800">
              <a:latin typeface="Calibri"/>
              <a:cs typeface="Calibri"/>
            </a:endParaRPr>
          </a:p>
          <a:p>
            <a:pPr marL="186690" marR="689610" indent="-17462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187960" algn="l"/>
                <a:tab pos="186245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N-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proposed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Saul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Needleman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Christian 	</a:t>
            </a:r>
            <a:r>
              <a:rPr sz="2800" dirty="0">
                <a:latin typeface="Calibri"/>
                <a:cs typeface="Calibri"/>
              </a:rPr>
              <a:t>Wunsch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1970.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  <a:tab pos="784733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N-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mathematically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find</a:t>
            </a:r>
            <a:r>
              <a:rPr sz="2800" dirty="0">
                <a:latin typeface="Calibri"/>
                <a:cs typeface="Calibri"/>
              </a:rPr>
              <a:t>	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 	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sequences.</a:t>
            </a:r>
            <a:endParaRPr sz="2800">
              <a:latin typeface="Calibri"/>
              <a:cs typeface="Calibri"/>
            </a:endParaRPr>
          </a:p>
          <a:p>
            <a:pPr marL="186690" marR="455295" indent="-17462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‘best’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maximum 	score.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Needleman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Wunsch</a:t>
            </a:r>
            <a:r>
              <a:rPr spc="-90" dirty="0"/>
              <a:t> </a:t>
            </a:r>
            <a:r>
              <a:rPr dirty="0"/>
              <a:t>: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90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47" y="1802662"/>
            <a:ext cx="10751820" cy="4800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12090" marR="236854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13360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ACGT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= 	</a:t>
            </a:r>
            <a:r>
              <a:rPr sz="2800" spc="-10" dirty="0">
                <a:latin typeface="Calibri"/>
                <a:cs typeface="Calibri"/>
              </a:rPr>
              <a:t>ACGGCT.</a:t>
            </a:r>
            <a:endParaRPr sz="2800">
              <a:latin typeface="Calibri"/>
              <a:cs typeface="Calibri"/>
            </a:endParaRPr>
          </a:p>
          <a:p>
            <a:pPr marL="212725" indent="-17462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12725" algn="l"/>
              </a:tabLst>
            </a:pP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programming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scheme.</a:t>
            </a:r>
            <a:endParaRPr sz="2800">
              <a:latin typeface="Calibri"/>
              <a:cs typeface="Calibri"/>
            </a:endParaRPr>
          </a:p>
          <a:p>
            <a:pPr marL="212090" marR="30480" indent="-17462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1336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constant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penalty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(G)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−2,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 	</a:t>
            </a:r>
            <a:r>
              <a:rPr sz="2800" dirty="0">
                <a:latin typeface="Calibri"/>
                <a:cs typeface="Calibri"/>
              </a:rPr>
              <a:t>score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</a:t>
            </a:r>
            <a:r>
              <a:rPr sz="2775" baseline="-31531" dirty="0">
                <a:latin typeface="Calibri"/>
                <a:cs typeface="Calibri"/>
              </a:rPr>
              <a:t>ii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subscript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‘ii’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indicates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nucleotides)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2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mismatch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</a:t>
            </a:r>
            <a:r>
              <a:rPr sz="2775" baseline="-31531" dirty="0">
                <a:latin typeface="Calibri"/>
                <a:cs typeface="Calibri"/>
              </a:rPr>
              <a:t>ij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subscript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ij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indicates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 	</a:t>
            </a:r>
            <a:r>
              <a:rPr sz="2800" dirty="0">
                <a:latin typeface="Calibri"/>
                <a:cs typeface="Calibri"/>
              </a:rPr>
              <a:t>nucleotides)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−1.</a:t>
            </a:r>
            <a:endParaRPr sz="2800">
              <a:latin typeface="Calibri"/>
              <a:cs typeface="Calibri"/>
            </a:endParaRPr>
          </a:p>
          <a:p>
            <a:pPr marL="212090" marR="320675" indent="-17462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13360" algn="l"/>
              </a:tabLst>
            </a:pPr>
            <a:r>
              <a:rPr sz="2800" dirty="0">
                <a:latin typeface="Calibri"/>
                <a:cs typeface="Calibri"/>
              </a:rPr>
              <a:t>One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occupies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referred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hereafter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(sequence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example).</a:t>
            </a:r>
            <a:endParaRPr sz="2800">
              <a:latin typeface="Calibri"/>
              <a:cs typeface="Calibri"/>
            </a:endParaRPr>
          </a:p>
          <a:p>
            <a:pPr marL="212090" marR="6400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133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occupies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referred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hereafter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(sequence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Needleman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Wunsch</a:t>
            </a:r>
            <a:r>
              <a:rPr spc="-90" dirty="0"/>
              <a:t> </a:t>
            </a:r>
            <a:r>
              <a:rPr dirty="0"/>
              <a:t>: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90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47" y="1718335"/>
            <a:ext cx="6728459" cy="43738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12725" indent="-17462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12725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10" dirty="0">
                <a:latin typeface="Calibri"/>
                <a:cs typeface="Calibri"/>
              </a:rPr>
              <a:t> matrices</a:t>
            </a:r>
            <a:endParaRPr sz="2800">
              <a:latin typeface="Calibri"/>
              <a:cs typeface="Calibri"/>
            </a:endParaRPr>
          </a:p>
          <a:p>
            <a:pPr marL="212090" marR="165100" indent="-174625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2133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(SM)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score,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dimensions 	</a:t>
            </a:r>
            <a:r>
              <a:rPr sz="2800" dirty="0">
                <a:latin typeface="Calibri"/>
                <a:cs typeface="Calibri"/>
              </a:rPr>
              <a:t>(n+1,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m+1).</a:t>
            </a:r>
            <a:endParaRPr sz="2800">
              <a:latin typeface="Calibri"/>
              <a:cs typeface="Calibri"/>
            </a:endParaRPr>
          </a:p>
          <a:p>
            <a:pPr marL="212090" marR="304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1336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scoring 	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(SM</a:t>
            </a:r>
            <a:r>
              <a:rPr sz="2775" baseline="-31531" dirty="0">
                <a:latin typeface="Calibri"/>
                <a:cs typeface="Calibri"/>
              </a:rPr>
              <a:t>i,j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	</a:t>
            </a:r>
            <a:r>
              <a:rPr sz="2800" dirty="0">
                <a:latin typeface="Calibri"/>
                <a:cs typeface="Calibri"/>
              </a:rPr>
              <a:t>prefixes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775" baseline="-31531" dirty="0">
                <a:latin typeface="Calibri"/>
                <a:cs typeface="Calibri"/>
              </a:rPr>
              <a:t>j</a:t>
            </a:r>
            <a:r>
              <a:rPr sz="2775" spc="270" baseline="-3153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775" baseline="-31531" dirty="0">
                <a:latin typeface="Calibri"/>
                <a:cs typeface="Calibri"/>
              </a:rPr>
              <a:t>i</a:t>
            </a:r>
            <a:r>
              <a:rPr sz="2775" spc="270" baseline="-31531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12090" marR="342265" indent="-17462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133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second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backtrack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obtain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actual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the 	</a:t>
            </a:r>
            <a:r>
              <a:rPr sz="2800" spc="-10" dirty="0">
                <a:latin typeface="Calibri"/>
                <a:cs typeface="Calibri"/>
              </a:rPr>
              <a:t>dimensions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(n,m).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7553" y="2390511"/>
            <a:ext cx="4572939" cy="3028156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Needleman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Wunsch</a:t>
            </a:r>
            <a:r>
              <a:rPr spc="-90" dirty="0"/>
              <a:t> </a:t>
            </a:r>
            <a:r>
              <a:rPr dirty="0"/>
              <a:t>: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90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4481" y="1802662"/>
            <a:ext cx="6751955" cy="4290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26670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matrices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superimposed,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backtrack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arrows.</a:t>
            </a:r>
            <a:endParaRPr sz="2800">
              <a:latin typeface="Calibri"/>
              <a:cs typeface="Calibri"/>
            </a:endParaRPr>
          </a:p>
          <a:p>
            <a:pPr marL="186690" marR="73660" indent="-17462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backtrack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sometimes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traceback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matrix.</a:t>
            </a:r>
            <a:endParaRPr sz="2800">
              <a:latin typeface="Calibri"/>
              <a:cs typeface="Calibri"/>
            </a:endParaRPr>
          </a:p>
          <a:p>
            <a:pPr marL="186690" marR="73660" indent="-17462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(SM0,j)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 	</a:t>
            </a:r>
            <a:r>
              <a:rPr sz="2800" dirty="0">
                <a:latin typeface="Calibri"/>
                <a:cs typeface="Calibri"/>
              </a:rPr>
              <a:t>(SMi,0)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filled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i×G 	</a:t>
            </a:r>
            <a:r>
              <a:rPr sz="2800" dirty="0">
                <a:latin typeface="Calibri"/>
                <a:cs typeface="Calibri"/>
              </a:rPr>
              <a:t>(where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...,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j×G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(where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1,</a:t>
            </a:r>
            <a:endParaRPr sz="2800">
              <a:latin typeface="Calibri"/>
              <a:cs typeface="Calibri"/>
            </a:endParaRPr>
          </a:p>
          <a:p>
            <a:pPr marL="187960">
              <a:lnSpc>
                <a:spcPts val="2990"/>
              </a:lnSpc>
            </a:pPr>
            <a:r>
              <a:rPr sz="2800" dirty="0">
                <a:latin typeface="Calibri"/>
                <a:cs typeface="Calibri"/>
              </a:rPr>
              <a:t>...,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m),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respectively.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represent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consecutive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gaps.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7921" y="2413053"/>
            <a:ext cx="4512570" cy="3005614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Needleman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Wunsch</a:t>
            </a:r>
            <a:r>
              <a:rPr spc="-90" dirty="0"/>
              <a:t> </a:t>
            </a:r>
            <a:r>
              <a:rPr dirty="0"/>
              <a:t>: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90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2012" y="2054546"/>
            <a:ext cx="32448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25" dirty="0">
                <a:latin typeface="Calibri"/>
                <a:cs typeface="Calibri"/>
              </a:rPr>
              <a:t>0,4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547" y="1802663"/>
            <a:ext cx="52914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7325" algn="l"/>
                <a:tab pos="2989580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example,</a:t>
            </a:r>
            <a:r>
              <a:rPr sz="2800" spc="-25" dirty="0">
                <a:latin typeface="Calibri"/>
                <a:cs typeface="Calibri"/>
              </a:rPr>
              <a:t> SM</a:t>
            </a:r>
            <a:r>
              <a:rPr sz="2800" dirty="0">
                <a:latin typeface="Calibri"/>
                <a:cs typeface="Calibri"/>
              </a:rPr>
              <a:t>	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−8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825" y="2186711"/>
            <a:ext cx="5913755" cy="1220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against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four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consecutive </a:t>
            </a:r>
            <a:r>
              <a:rPr sz="2800" dirty="0">
                <a:latin typeface="Calibri"/>
                <a:cs typeface="Calibri"/>
              </a:rPr>
              <a:t>gaps,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spc="-50" dirty="0">
                <a:latin typeface="Calibri"/>
                <a:cs typeface="Calibri"/>
              </a:rPr>
              <a:t>8 </a:t>
            </a:r>
            <a:r>
              <a:rPr sz="2800" dirty="0">
                <a:latin typeface="Calibri"/>
                <a:cs typeface="Calibri"/>
              </a:rPr>
              <a:t>(with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penalty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−2).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5249" y="3717738"/>
            <a:ext cx="32448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25" dirty="0">
                <a:latin typeface="Calibri"/>
                <a:cs typeface="Calibri"/>
              </a:rPr>
              <a:t>6,0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4547" y="3465855"/>
            <a:ext cx="6446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7325" algn="l"/>
                <a:tab pos="2432685" algn="l"/>
              </a:tabLst>
            </a:pPr>
            <a:r>
              <a:rPr sz="2800" dirty="0">
                <a:latin typeface="Calibri"/>
                <a:cs typeface="Calibri"/>
              </a:rPr>
              <a:t>Similarly,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SM</a:t>
            </a:r>
            <a:r>
              <a:rPr sz="2800" dirty="0">
                <a:latin typeface="Calibri"/>
                <a:cs typeface="Calibri"/>
              </a:rPr>
              <a:t>	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−12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825" y="3849903"/>
            <a:ext cx="4378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six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consecutive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gaps.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7921" y="2413053"/>
            <a:ext cx="4512570" cy="30056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36835" cy="4163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10795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degree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conservation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reveals 	</a:t>
            </a:r>
            <a:r>
              <a:rPr sz="2800" dirty="0">
                <a:latin typeface="Calibri"/>
                <a:cs typeface="Calibri"/>
              </a:rPr>
              <a:t>evolutionary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relatedness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variation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reflects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occurred 	</a:t>
            </a:r>
            <a:r>
              <a:rPr sz="2800" dirty="0">
                <a:latin typeface="Calibri"/>
                <a:cs typeface="Calibri"/>
              </a:rPr>
              <a:t>during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evolution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substitutions,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insertions,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spc="-10" dirty="0">
                <a:latin typeface="Calibri"/>
                <a:cs typeface="Calibri"/>
              </a:rPr>
              <a:t>deletions.</a:t>
            </a:r>
            <a:endParaRPr sz="2800">
              <a:latin typeface="Calibri"/>
              <a:cs typeface="Calibri"/>
            </a:endParaRPr>
          </a:p>
          <a:p>
            <a:pPr marL="186690" marR="283210" indent="-17462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Identifying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evolutionary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relationships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helps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characterize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unknown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reveals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significant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among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belonging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same 	</a:t>
            </a:r>
            <a:r>
              <a:rPr sz="2800" spc="-10" dirty="0">
                <a:latin typeface="Calibri"/>
                <a:cs typeface="Calibri"/>
              </a:rPr>
              <a:t>family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7947" y="0"/>
            <a:ext cx="5864051" cy="20135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Needleman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Wunsch</a:t>
            </a:r>
            <a:r>
              <a:rPr spc="-90" dirty="0"/>
              <a:t> </a:t>
            </a:r>
            <a:r>
              <a:rPr dirty="0"/>
              <a:t>: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90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1485" y="2007704"/>
            <a:ext cx="18288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25" dirty="0">
                <a:latin typeface="Calibri"/>
                <a:cs typeface="Calibri"/>
              </a:rPr>
              <a:t>i,j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539" y="1774712"/>
            <a:ext cx="624840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91770" algn="l"/>
                <a:tab pos="3729990" algn="l"/>
              </a:tabLst>
            </a:pPr>
            <a:r>
              <a:rPr sz="2600" dirty="0">
                <a:latin typeface="Calibri"/>
                <a:cs typeface="Calibri"/>
              </a:rPr>
              <a:t>For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other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SM</a:t>
            </a:r>
            <a:r>
              <a:rPr sz="2600" dirty="0">
                <a:latin typeface="Calibri"/>
                <a:cs typeface="Calibri"/>
              </a:rPr>
              <a:t>	values,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825" y="2090485"/>
            <a:ext cx="5991225" cy="7359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79700"/>
              </a:lnSpc>
              <a:spcBef>
                <a:spcPts val="720"/>
              </a:spcBef>
            </a:pPr>
            <a:r>
              <a:rPr sz="2600" dirty="0">
                <a:latin typeface="Calibri"/>
                <a:cs typeface="Calibri"/>
              </a:rPr>
              <a:t>compute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three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designated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UPLEFT, </a:t>
            </a:r>
            <a:r>
              <a:rPr sz="2600" dirty="0">
                <a:latin typeface="Calibri"/>
                <a:cs typeface="Calibri"/>
              </a:rPr>
              <a:t>LEFT,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UP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9958" y="3082022"/>
            <a:ext cx="105092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26465" algn="l"/>
              </a:tabLst>
            </a:pPr>
            <a:r>
              <a:rPr sz="1700" spc="-50" dirty="0">
                <a:latin typeface="Calibri"/>
                <a:cs typeface="Calibri"/>
              </a:rPr>
              <a:t>1</a:t>
            </a:r>
            <a:r>
              <a:rPr sz="1700" dirty="0">
                <a:latin typeface="Calibri"/>
                <a:cs typeface="Calibri"/>
              </a:rPr>
              <a:t>	</a:t>
            </a:r>
            <a:r>
              <a:rPr sz="1700" spc="-50" dirty="0">
                <a:latin typeface="Calibri"/>
                <a:cs typeface="Calibri"/>
              </a:rPr>
              <a:t>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539" y="2849030"/>
            <a:ext cx="596519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91770" algn="l"/>
                <a:tab pos="432689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first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cell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corresponds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2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both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825" y="3164803"/>
            <a:ext cx="6031865" cy="7359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ct val="79700"/>
              </a:lnSpc>
              <a:spcBef>
                <a:spcPts val="720"/>
              </a:spcBef>
            </a:pPr>
            <a:r>
              <a:rPr sz="2600" dirty="0">
                <a:latin typeface="Calibri"/>
                <a:cs typeface="Calibri"/>
              </a:rPr>
              <a:t>being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UPLEFT,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LEFT,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UP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 </a:t>
            </a:r>
            <a:r>
              <a:rPr sz="2600" dirty="0">
                <a:latin typeface="Calibri"/>
                <a:cs typeface="Calibri"/>
              </a:rPr>
              <a:t>being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–4,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–4,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respectively.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0539" y="3923348"/>
            <a:ext cx="633349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maximum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three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UPLEFT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4425" y="4239121"/>
            <a:ext cx="645160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600" dirty="0">
                <a:latin typeface="Calibri"/>
                <a:cs typeface="Calibri"/>
              </a:rPr>
              <a:t>(=2),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SM</a:t>
            </a:r>
            <a:r>
              <a:rPr sz="2550" baseline="-31045" dirty="0">
                <a:latin typeface="Calibri"/>
                <a:cs typeface="Calibri"/>
              </a:rPr>
              <a:t>1,1</a:t>
            </a:r>
            <a:r>
              <a:rPr sz="2550" spc="232" baseline="-310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put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upleft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arrow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539" y="4506837"/>
            <a:ext cx="6557009" cy="21742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465"/>
              </a:spcBef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cell</a:t>
            </a:r>
            <a:endParaRPr sz="2600">
              <a:latin typeface="Calibri"/>
              <a:cs typeface="Calibri"/>
            </a:endParaRPr>
          </a:p>
          <a:p>
            <a:pPr marL="191770" marR="5080" indent="-179705">
              <a:lnSpc>
                <a:spcPct val="79700"/>
              </a:lnSpc>
              <a:spcBef>
                <a:spcPts val="1000"/>
              </a:spcBef>
              <a:buFont typeface="Arial MT"/>
              <a:buChar char="•"/>
              <a:tabLst>
                <a:tab pos="19177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(or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UP)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happened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maximum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three,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would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have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put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LEFT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(or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UP)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cell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left-</a:t>
            </a:r>
            <a:r>
              <a:rPr sz="2600" dirty="0">
                <a:latin typeface="Calibri"/>
                <a:cs typeface="Calibri"/>
              </a:rPr>
              <a:t>pointing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(or</a:t>
            </a:r>
            <a:endParaRPr sz="2600">
              <a:latin typeface="Calibri"/>
              <a:cs typeface="Calibri"/>
            </a:endParaRPr>
          </a:p>
          <a:p>
            <a:pPr marL="191770" marR="141605">
              <a:lnSpc>
                <a:spcPct val="79700"/>
              </a:lnSpc>
            </a:pPr>
            <a:r>
              <a:rPr sz="2600" spc="-25" dirty="0">
                <a:latin typeface="Calibri"/>
                <a:cs typeface="Calibri"/>
              </a:rPr>
              <a:t>up-</a:t>
            </a:r>
            <a:r>
              <a:rPr sz="2600" dirty="0">
                <a:latin typeface="Calibri"/>
                <a:cs typeface="Calibri"/>
              </a:rPr>
              <a:t>pointing)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arrow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corresponding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cell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backtrack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matrix.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7921" y="2413053"/>
            <a:ext cx="4512570" cy="3005614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Needleman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Wunsch</a:t>
            </a:r>
            <a:r>
              <a:rPr spc="-90" dirty="0"/>
              <a:t> </a:t>
            </a:r>
            <a:r>
              <a:rPr dirty="0"/>
              <a:t>: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90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7593" y="2054546"/>
            <a:ext cx="32448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25" dirty="0">
                <a:latin typeface="Calibri"/>
                <a:cs typeface="Calibri"/>
              </a:rPr>
              <a:t>1,2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547" y="1802663"/>
            <a:ext cx="6415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7325" algn="l"/>
                <a:tab pos="367474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calculation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SM</a:t>
            </a:r>
            <a:r>
              <a:rPr sz="2800" dirty="0">
                <a:latin typeface="Calibri"/>
                <a:cs typeface="Calibri"/>
              </a:rPr>
              <a:t>	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maximum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147" y="2186711"/>
            <a:ext cx="6622415" cy="3394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13360" marR="304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(UPLEFT,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LEFT,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being </a:t>
            </a:r>
            <a:r>
              <a:rPr sz="2800" spc="-25" dirty="0">
                <a:latin typeface="Calibri"/>
                <a:cs typeface="Calibri"/>
              </a:rPr>
              <a:t>0.</a:t>
            </a:r>
            <a:endParaRPr sz="2800">
              <a:latin typeface="Calibri"/>
              <a:cs typeface="Calibri"/>
            </a:endParaRPr>
          </a:p>
          <a:p>
            <a:pPr marL="212090" marR="10287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13360" algn="l"/>
              </a:tabLst>
            </a:pPr>
            <a:r>
              <a:rPr sz="2800" dirty="0">
                <a:latin typeface="Calibri"/>
                <a:cs typeface="Calibri"/>
              </a:rPr>
              <a:t>So,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together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left 	</a:t>
            </a:r>
            <a:r>
              <a:rPr sz="2800" dirty="0">
                <a:latin typeface="Calibri"/>
                <a:cs typeface="Calibri"/>
              </a:rPr>
              <a:t>arrow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(because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LEFT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maximum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three).</a:t>
            </a:r>
            <a:endParaRPr sz="2800">
              <a:latin typeface="Calibri"/>
              <a:cs typeface="Calibri"/>
            </a:endParaRPr>
          </a:p>
          <a:p>
            <a:pPr marL="212090" marR="59055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1336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continue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left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right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bottom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until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reach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bottom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obtain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</a:t>
            </a:r>
            <a:r>
              <a:rPr sz="2775" baseline="-31531" dirty="0">
                <a:latin typeface="Calibri"/>
                <a:cs typeface="Calibri"/>
              </a:rPr>
              <a:t>6,4</a:t>
            </a:r>
            <a:r>
              <a:rPr sz="2775" spc="277" baseline="-3153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7921" y="2413053"/>
            <a:ext cx="4512570" cy="3005614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Needleman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Wunsch</a:t>
            </a:r>
            <a:r>
              <a:rPr spc="-90" dirty="0"/>
              <a:t> </a:t>
            </a:r>
            <a:r>
              <a:rPr dirty="0"/>
              <a:t>: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90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583" y="1751883"/>
            <a:ext cx="6630670" cy="44507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4310" marR="502284" indent="-182245">
              <a:lnSpc>
                <a:spcPct val="70900"/>
              </a:lnSpc>
              <a:spcBef>
                <a:spcPts val="950"/>
              </a:spcBef>
              <a:buFont typeface="Arial MT"/>
              <a:buChar char="•"/>
              <a:tabLst>
                <a:tab pos="195580" algn="l"/>
              </a:tabLst>
            </a:pPr>
            <a:r>
              <a:rPr sz="2350" dirty="0">
                <a:latin typeface="Calibri"/>
                <a:cs typeface="Calibri"/>
              </a:rPr>
              <a:t>This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is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optimal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alignment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score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for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aligning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50" dirty="0">
                <a:latin typeface="Calibri"/>
                <a:cs typeface="Calibri"/>
              </a:rPr>
              <a:t>S 	</a:t>
            </a:r>
            <a:r>
              <a:rPr sz="2350" dirty="0">
                <a:latin typeface="Calibri"/>
                <a:cs typeface="Calibri"/>
              </a:rPr>
              <a:t>and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given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scoring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scheme.</a:t>
            </a:r>
            <a:endParaRPr sz="2350">
              <a:latin typeface="Calibri"/>
              <a:cs typeface="Calibri"/>
            </a:endParaRPr>
          </a:p>
          <a:p>
            <a:pPr marL="194945" indent="-182245">
              <a:lnSpc>
                <a:spcPts val="2410"/>
              </a:lnSpc>
              <a:spcBef>
                <a:spcPts val="180"/>
              </a:spcBef>
              <a:buFont typeface="Arial MT"/>
              <a:buChar char="•"/>
              <a:tabLst>
                <a:tab pos="194945" algn="l"/>
              </a:tabLst>
            </a:pPr>
            <a:r>
              <a:rPr sz="2350" dirty="0">
                <a:latin typeface="Calibri"/>
                <a:cs typeface="Calibri"/>
              </a:rPr>
              <a:t>The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aligned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sequences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are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obtained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directly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20" dirty="0">
                <a:latin typeface="Calibri"/>
                <a:cs typeface="Calibri"/>
              </a:rPr>
              <a:t>from</a:t>
            </a:r>
            <a:endParaRPr sz="2350">
              <a:latin typeface="Calibri"/>
              <a:cs typeface="Calibri"/>
            </a:endParaRPr>
          </a:p>
          <a:p>
            <a:pPr marL="195580" marR="298450">
              <a:lnSpc>
                <a:spcPct val="70900"/>
              </a:lnSpc>
              <a:spcBef>
                <a:spcPts val="409"/>
              </a:spcBef>
            </a:pPr>
            <a:r>
              <a:rPr sz="2350" dirty="0">
                <a:latin typeface="Calibri"/>
                <a:cs typeface="Calibri"/>
              </a:rPr>
              <a:t>the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backtrack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matrix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without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any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reference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to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the </a:t>
            </a:r>
            <a:r>
              <a:rPr sz="2350" dirty="0">
                <a:latin typeface="Calibri"/>
                <a:cs typeface="Calibri"/>
              </a:rPr>
              <a:t>scoring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matrix.</a:t>
            </a:r>
            <a:endParaRPr sz="2350">
              <a:latin typeface="Calibri"/>
              <a:cs typeface="Calibri"/>
            </a:endParaRPr>
          </a:p>
          <a:p>
            <a:pPr marL="194310" marR="243840" indent="-182245">
              <a:lnSpc>
                <a:spcPct val="70900"/>
              </a:lnSpc>
              <a:spcBef>
                <a:spcPts val="1000"/>
              </a:spcBef>
              <a:buFont typeface="Arial MT"/>
              <a:buChar char="•"/>
              <a:tabLst>
                <a:tab pos="195580" algn="l"/>
              </a:tabLst>
            </a:pPr>
            <a:r>
              <a:rPr sz="2350" dirty="0">
                <a:latin typeface="Calibri"/>
                <a:cs typeface="Calibri"/>
              </a:rPr>
              <a:t>We</a:t>
            </a:r>
            <a:r>
              <a:rPr sz="2350" spc="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start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from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bottom-right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cell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and</a:t>
            </a:r>
            <a:r>
              <a:rPr sz="2350" spc="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follow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the 	</a:t>
            </a:r>
            <a:r>
              <a:rPr sz="2350" dirty="0">
                <a:latin typeface="Calibri"/>
                <a:cs typeface="Calibri"/>
              </a:rPr>
              <a:t>direction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of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arrow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in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cell.</a:t>
            </a:r>
            <a:endParaRPr sz="2350">
              <a:latin typeface="Calibri"/>
              <a:cs typeface="Calibri"/>
            </a:endParaRPr>
          </a:p>
          <a:p>
            <a:pPr marL="194945" indent="-182245">
              <a:lnSpc>
                <a:spcPts val="2410"/>
              </a:lnSpc>
              <a:spcBef>
                <a:spcPts val="180"/>
              </a:spcBef>
              <a:buFont typeface="Arial MT"/>
              <a:buChar char="•"/>
              <a:tabLst>
                <a:tab pos="194945" algn="l"/>
              </a:tabLst>
            </a:pPr>
            <a:r>
              <a:rPr sz="2350" dirty="0">
                <a:latin typeface="Calibri"/>
                <a:cs typeface="Calibri"/>
              </a:rPr>
              <a:t>The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upleft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arrow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in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bottom-right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cell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means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spc="-20" dirty="0">
                <a:latin typeface="Calibri"/>
                <a:cs typeface="Calibri"/>
              </a:rPr>
              <a:t>that</a:t>
            </a:r>
            <a:endParaRPr sz="2350">
              <a:latin typeface="Calibri"/>
              <a:cs typeface="Calibri"/>
            </a:endParaRPr>
          </a:p>
          <a:p>
            <a:pPr marL="195580">
              <a:lnSpc>
                <a:spcPts val="2000"/>
              </a:lnSpc>
            </a:pPr>
            <a:r>
              <a:rPr sz="2350" dirty="0">
                <a:latin typeface="Calibri"/>
                <a:cs typeface="Calibri"/>
              </a:rPr>
              <a:t>we</a:t>
            </a:r>
            <a:r>
              <a:rPr sz="2350" spc="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should</a:t>
            </a:r>
            <a:r>
              <a:rPr sz="2350" spc="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stack</a:t>
            </a:r>
            <a:r>
              <a:rPr sz="2350" spc="4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two</a:t>
            </a:r>
            <a:r>
              <a:rPr sz="2350" spc="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corresponding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nucleotides</a:t>
            </a:r>
            <a:endParaRPr sz="2350">
              <a:latin typeface="Calibri"/>
              <a:cs typeface="Calibri"/>
            </a:endParaRPr>
          </a:p>
          <a:p>
            <a:pPr marL="195580">
              <a:lnSpc>
                <a:spcPts val="2000"/>
              </a:lnSpc>
            </a:pPr>
            <a:r>
              <a:rPr sz="2350" dirty="0">
                <a:latin typeface="Calibri"/>
                <a:cs typeface="Calibri"/>
              </a:rPr>
              <a:t>(T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and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T)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in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row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and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column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sequences</a:t>
            </a:r>
            <a:endParaRPr sz="2350">
              <a:latin typeface="Calibri"/>
              <a:cs typeface="Calibri"/>
            </a:endParaRPr>
          </a:p>
          <a:p>
            <a:pPr marL="195580" marR="1118870">
              <a:lnSpc>
                <a:spcPct val="70900"/>
              </a:lnSpc>
              <a:spcBef>
                <a:spcPts val="409"/>
              </a:spcBef>
            </a:pPr>
            <a:r>
              <a:rPr sz="2350" dirty="0">
                <a:latin typeface="Calibri"/>
                <a:cs typeface="Calibri"/>
              </a:rPr>
              <a:t>regardless</a:t>
            </a:r>
            <a:r>
              <a:rPr sz="2350" spc="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of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whether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they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are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same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or </a:t>
            </a:r>
            <a:r>
              <a:rPr sz="2350" spc="-10" dirty="0">
                <a:latin typeface="Calibri"/>
                <a:cs typeface="Calibri"/>
              </a:rPr>
              <a:t>different.</a:t>
            </a:r>
            <a:endParaRPr sz="2350">
              <a:latin typeface="Calibri"/>
              <a:cs typeface="Calibri"/>
            </a:endParaRPr>
          </a:p>
          <a:p>
            <a:pPr marL="194945" indent="-182245">
              <a:lnSpc>
                <a:spcPts val="2410"/>
              </a:lnSpc>
              <a:spcBef>
                <a:spcPts val="175"/>
              </a:spcBef>
              <a:buFont typeface="Arial MT"/>
              <a:buChar char="•"/>
              <a:tabLst>
                <a:tab pos="194945" algn="l"/>
              </a:tabLst>
            </a:pPr>
            <a:r>
              <a:rPr sz="2350" dirty="0">
                <a:latin typeface="Calibri"/>
                <a:cs typeface="Calibri"/>
              </a:rPr>
              <a:t>A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left-pointing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or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up-pointing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arrow</a:t>
            </a:r>
            <a:r>
              <a:rPr sz="2350" spc="2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in</a:t>
            </a:r>
            <a:r>
              <a:rPr sz="2350" spc="3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35" dirty="0">
                <a:latin typeface="Calibri"/>
                <a:cs typeface="Calibri"/>
              </a:rPr>
              <a:t> </a:t>
            </a:r>
            <a:r>
              <a:rPr sz="2350" spc="-20" dirty="0">
                <a:latin typeface="Calibri"/>
                <a:cs typeface="Calibri"/>
              </a:rPr>
              <a:t>cell</a:t>
            </a:r>
            <a:endParaRPr sz="2350">
              <a:latin typeface="Calibri"/>
              <a:cs typeface="Calibri"/>
            </a:endParaRPr>
          </a:p>
          <a:p>
            <a:pPr marL="195580" marR="1006475">
              <a:lnSpc>
                <a:spcPct val="70900"/>
              </a:lnSpc>
              <a:spcBef>
                <a:spcPts val="409"/>
              </a:spcBef>
            </a:pPr>
            <a:r>
              <a:rPr sz="2350" dirty="0">
                <a:latin typeface="Calibri"/>
                <a:cs typeface="Calibri"/>
              </a:rPr>
              <a:t>means</a:t>
            </a:r>
            <a:r>
              <a:rPr sz="2350" spc="1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a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gap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in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the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column</a:t>
            </a:r>
            <a:r>
              <a:rPr sz="2350" spc="1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sequence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or</a:t>
            </a:r>
            <a:r>
              <a:rPr sz="2350" spc="20" dirty="0">
                <a:latin typeface="Calibri"/>
                <a:cs typeface="Calibri"/>
              </a:rPr>
              <a:t> </a:t>
            </a:r>
            <a:r>
              <a:rPr sz="2350" spc="-25" dirty="0">
                <a:latin typeface="Calibri"/>
                <a:cs typeface="Calibri"/>
              </a:rPr>
              <a:t>row </a:t>
            </a:r>
            <a:r>
              <a:rPr sz="2350" dirty="0">
                <a:latin typeface="Calibri"/>
                <a:cs typeface="Calibri"/>
              </a:rPr>
              <a:t>sequence,</a:t>
            </a:r>
            <a:r>
              <a:rPr sz="2350" spc="6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respectively.</a:t>
            </a:r>
            <a:endParaRPr sz="23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7921" y="2413053"/>
            <a:ext cx="4512570" cy="3005614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2"/>
            <a:ext cx="10761980" cy="44342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508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concept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‘local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alignment’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introduced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Waterman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	</a:t>
            </a:r>
            <a:r>
              <a:rPr sz="2800" spc="-20" dirty="0">
                <a:latin typeface="Calibri"/>
                <a:cs typeface="Calibri"/>
              </a:rPr>
              <a:t>1981.</a:t>
            </a:r>
            <a:endParaRPr sz="2800">
              <a:latin typeface="Calibri"/>
              <a:cs typeface="Calibri"/>
            </a:endParaRPr>
          </a:p>
          <a:p>
            <a:pPr marL="186690" marR="19431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2 	</a:t>
            </a:r>
            <a:r>
              <a:rPr sz="2800" spc="-10" dirty="0">
                <a:latin typeface="Calibri"/>
                <a:cs typeface="Calibri"/>
              </a:rPr>
              <a:t>sequences</a:t>
            </a:r>
            <a:endParaRPr sz="2800">
              <a:latin typeface="Calibri"/>
              <a:cs typeface="Calibri"/>
            </a:endParaRPr>
          </a:p>
          <a:p>
            <a:pPr marL="186690" marR="139065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Two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proteins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stretch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but 	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dissimilar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outside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region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(N-</a:t>
            </a:r>
            <a:r>
              <a:rPr sz="2800" dirty="0">
                <a:latin typeface="Calibri"/>
                <a:cs typeface="Calibri"/>
              </a:rPr>
              <a:t>W)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have: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lots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similarity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  <a:tab pos="9093200" algn="l"/>
              </a:tabLst>
            </a:pPr>
            <a:r>
              <a:rPr sz="2400" dirty="0">
                <a:latin typeface="Calibri"/>
                <a:cs typeface="Calibri"/>
              </a:rPr>
              <a:t>lots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mismatches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(insertions/deletions)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outside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region</a:t>
            </a:r>
            <a:r>
              <a:rPr sz="2400" dirty="0">
                <a:latin typeface="Calibri"/>
                <a:cs typeface="Calibri"/>
              </a:rPr>
              <a:t>	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similarity</a:t>
            </a:r>
            <a:endParaRPr sz="24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instead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Smith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dirty="0"/>
              <a:t>Waterman</a:t>
            </a:r>
            <a:r>
              <a:rPr spc="-110" dirty="0"/>
              <a:t> </a:t>
            </a:r>
            <a:r>
              <a:rPr dirty="0"/>
              <a:t>:</a:t>
            </a:r>
            <a:r>
              <a:rPr spc="-114" dirty="0"/>
              <a:t> </a:t>
            </a:r>
            <a:r>
              <a:rPr dirty="0"/>
              <a:t>Local</a:t>
            </a:r>
            <a:r>
              <a:rPr spc="-110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2"/>
            <a:ext cx="10226675" cy="49777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301625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(Smith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Waterman,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1981)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major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differences.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First,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filled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zero 	</a:t>
            </a:r>
            <a:r>
              <a:rPr sz="2400" dirty="0">
                <a:latin typeface="Calibri"/>
                <a:cs typeface="Calibri"/>
              </a:rPr>
              <a:t>instead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i×G.</a:t>
            </a:r>
            <a:endParaRPr sz="2400">
              <a:latin typeface="Calibri"/>
              <a:cs typeface="Calibri"/>
            </a:endParaRPr>
          </a:p>
          <a:p>
            <a:pPr marL="643255" marR="685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Second,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whenever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becomes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negative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(i.e.,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maximum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0),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 	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little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similarity 	elsewhere,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 	</a:t>
            </a:r>
            <a:r>
              <a:rPr sz="2400" spc="-10" dirty="0">
                <a:latin typeface="Calibri"/>
                <a:cs typeface="Calibri"/>
              </a:rPr>
              <a:t>negatively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affected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elsewhere.</a:t>
            </a:r>
            <a:endParaRPr sz="2400">
              <a:latin typeface="Calibri"/>
              <a:cs typeface="Calibri"/>
            </a:endParaRPr>
          </a:p>
          <a:p>
            <a:pPr marL="643255" marR="102870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Third,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anywhere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 	</a:t>
            </a:r>
            <a:r>
              <a:rPr sz="2400" dirty="0">
                <a:latin typeface="Calibri"/>
                <a:cs typeface="Calibri"/>
              </a:rPr>
              <a:t>trace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bottom-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corner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 	</a:t>
            </a:r>
            <a:r>
              <a:rPr sz="2400" dirty="0">
                <a:latin typeface="Calibri"/>
                <a:cs typeface="Calibri"/>
              </a:rPr>
              <a:t>Instead,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87325" marR="193040" indent="-179705">
              <a:lnSpc>
                <a:spcPts val="2800"/>
              </a:lnSpc>
              <a:spcBef>
                <a:spcPts val="450"/>
              </a:spcBef>
              <a:buFont typeface="Arial MT"/>
              <a:buChar char="•"/>
              <a:tabLst>
                <a:tab pos="187960" algn="l"/>
              </a:tabLst>
            </a:pPr>
            <a:r>
              <a:rPr sz="2600" dirty="0"/>
              <a:t>There</a:t>
            </a:r>
            <a:r>
              <a:rPr sz="2600" spc="-65" dirty="0"/>
              <a:t> </a:t>
            </a:r>
            <a:r>
              <a:rPr sz="2600" dirty="0"/>
              <a:t>is</a:t>
            </a:r>
            <a:r>
              <a:rPr sz="2600" spc="-65" dirty="0"/>
              <a:t> </a:t>
            </a:r>
            <a:r>
              <a:rPr sz="2600" dirty="0"/>
              <a:t>no</a:t>
            </a:r>
            <a:r>
              <a:rPr sz="2600" spc="-65" dirty="0"/>
              <a:t> </a:t>
            </a:r>
            <a:r>
              <a:rPr sz="2600" dirty="0"/>
              <a:t>single</a:t>
            </a:r>
            <a:r>
              <a:rPr sz="2600" spc="-60" dirty="0"/>
              <a:t> </a:t>
            </a:r>
            <a:r>
              <a:rPr sz="2600" dirty="0"/>
              <a:t>“correct”</a:t>
            </a:r>
            <a:r>
              <a:rPr sz="2600" spc="-65" dirty="0"/>
              <a:t> </a:t>
            </a:r>
            <a:r>
              <a:rPr sz="2600" spc="-10" dirty="0"/>
              <a:t>alignment,</a:t>
            </a:r>
            <a:r>
              <a:rPr sz="2600" spc="-65" dirty="0"/>
              <a:t> </a:t>
            </a:r>
            <a:r>
              <a:rPr sz="2600" dirty="0"/>
              <a:t>only</a:t>
            </a:r>
            <a:r>
              <a:rPr sz="2600" spc="-60" dirty="0"/>
              <a:t> </a:t>
            </a:r>
            <a:r>
              <a:rPr sz="2600" dirty="0"/>
              <a:t>an</a:t>
            </a:r>
            <a:r>
              <a:rPr sz="2600" spc="-65" dirty="0"/>
              <a:t> </a:t>
            </a:r>
            <a:r>
              <a:rPr sz="2600" spc="-10" dirty="0"/>
              <a:t>alignment</a:t>
            </a:r>
            <a:r>
              <a:rPr sz="2600" spc="-65" dirty="0"/>
              <a:t> </a:t>
            </a:r>
            <a:r>
              <a:rPr sz="2600" dirty="0"/>
              <a:t>that</a:t>
            </a:r>
            <a:r>
              <a:rPr sz="2600" spc="-60" dirty="0"/>
              <a:t> </a:t>
            </a:r>
            <a:r>
              <a:rPr sz="2600" dirty="0"/>
              <a:t>is</a:t>
            </a:r>
            <a:r>
              <a:rPr sz="2600" spc="-65" dirty="0"/>
              <a:t> </a:t>
            </a:r>
            <a:r>
              <a:rPr sz="2600" spc="-10" dirty="0"/>
              <a:t>“optimal” according</a:t>
            </a:r>
            <a:r>
              <a:rPr sz="2600" spc="-50" dirty="0"/>
              <a:t> </a:t>
            </a:r>
            <a:r>
              <a:rPr sz="2600" dirty="0"/>
              <a:t>to</a:t>
            </a:r>
            <a:r>
              <a:rPr sz="2600" spc="-50" dirty="0"/>
              <a:t> </a:t>
            </a:r>
            <a:r>
              <a:rPr sz="2600" dirty="0"/>
              <a:t>some</a:t>
            </a:r>
            <a:r>
              <a:rPr sz="2600" spc="-50" dirty="0"/>
              <a:t> </a:t>
            </a:r>
            <a:r>
              <a:rPr sz="2600" dirty="0"/>
              <a:t>set</a:t>
            </a:r>
            <a:r>
              <a:rPr sz="2600" spc="-50" dirty="0"/>
              <a:t> </a:t>
            </a:r>
            <a:r>
              <a:rPr sz="2600" dirty="0"/>
              <a:t>of</a:t>
            </a:r>
            <a:r>
              <a:rPr sz="2600" spc="-50" dirty="0"/>
              <a:t> </a:t>
            </a:r>
            <a:r>
              <a:rPr sz="2600" spc="-10" dirty="0"/>
              <a:t>calculations.</a:t>
            </a:r>
            <a:endParaRPr sz="2600"/>
          </a:p>
          <a:p>
            <a:pPr marL="187325" indent="-17907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187960" algn="l"/>
              </a:tabLst>
            </a:pPr>
            <a:r>
              <a:rPr sz="2600" dirty="0"/>
              <a:t>This</a:t>
            </a:r>
            <a:r>
              <a:rPr sz="2600" spc="-60" dirty="0"/>
              <a:t> </a:t>
            </a:r>
            <a:r>
              <a:rPr sz="2600" dirty="0"/>
              <a:t>is</a:t>
            </a:r>
            <a:r>
              <a:rPr sz="2600" spc="-60" dirty="0"/>
              <a:t> </a:t>
            </a:r>
            <a:r>
              <a:rPr sz="2600" dirty="0"/>
              <a:t>partly</a:t>
            </a:r>
            <a:r>
              <a:rPr sz="2600" spc="-60" dirty="0"/>
              <a:t> </a:t>
            </a:r>
            <a:r>
              <a:rPr sz="2600" dirty="0"/>
              <a:t>due</a:t>
            </a:r>
            <a:r>
              <a:rPr sz="2600" spc="-60" dirty="0"/>
              <a:t> </a:t>
            </a:r>
            <a:r>
              <a:rPr sz="2600" spc="-25" dirty="0"/>
              <a:t>to:</a:t>
            </a:r>
            <a:endParaRPr sz="2600"/>
          </a:p>
          <a:p>
            <a:pPr marL="643255" lvl="1" indent="-18542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43890" algn="l"/>
              </a:tabLst>
            </a:pPr>
            <a:r>
              <a:rPr sz="2200" dirty="0">
                <a:latin typeface="Calibri"/>
                <a:cs typeface="Calibri"/>
              </a:rPr>
              <a:t>limitations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scoring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systems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used,</a:t>
            </a:r>
            <a:endParaRPr sz="2200">
              <a:latin typeface="Calibri"/>
              <a:cs typeface="Calibri"/>
            </a:endParaRPr>
          </a:p>
          <a:p>
            <a:pPr marL="643255" lvl="1" indent="-18542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43890" algn="l"/>
              </a:tabLst>
            </a:pPr>
            <a:r>
              <a:rPr sz="2200" dirty="0">
                <a:latin typeface="Calibri"/>
                <a:cs typeface="Calibri"/>
              </a:rPr>
              <a:t>our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limited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understanding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life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evolution</a:t>
            </a:r>
            <a:endParaRPr sz="2200">
              <a:latin typeface="Calibri"/>
              <a:cs typeface="Calibri"/>
            </a:endParaRPr>
          </a:p>
          <a:p>
            <a:pPr marL="187325" marR="5080" indent="-179705">
              <a:lnSpc>
                <a:spcPts val="2800"/>
              </a:lnSpc>
              <a:spcBef>
                <a:spcPts val="1035"/>
              </a:spcBef>
              <a:buFont typeface="Arial MT"/>
              <a:buChar char="•"/>
              <a:tabLst>
                <a:tab pos="187960" algn="l"/>
              </a:tabLst>
            </a:pPr>
            <a:r>
              <a:rPr sz="2600" spc="-10" dirty="0"/>
              <a:t>Determining</a:t>
            </a:r>
            <a:r>
              <a:rPr sz="2600" spc="-55" dirty="0"/>
              <a:t> </a:t>
            </a:r>
            <a:r>
              <a:rPr sz="2600" dirty="0"/>
              <a:t>what</a:t>
            </a:r>
            <a:r>
              <a:rPr sz="2600" spc="-55" dirty="0"/>
              <a:t> </a:t>
            </a:r>
            <a:r>
              <a:rPr sz="2600" spc="-10" dirty="0"/>
              <a:t>alignment</a:t>
            </a:r>
            <a:r>
              <a:rPr sz="2600" spc="-55" dirty="0"/>
              <a:t> </a:t>
            </a:r>
            <a:r>
              <a:rPr sz="2600" dirty="0"/>
              <a:t>is</a:t>
            </a:r>
            <a:r>
              <a:rPr sz="2600" spc="-55" dirty="0"/>
              <a:t> </a:t>
            </a:r>
            <a:r>
              <a:rPr sz="2600" dirty="0"/>
              <a:t>best</a:t>
            </a:r>
            <a:r>
              <a:rPr sz="2600" spc="-55" dirty="0"/>
              <a:t> </a:t>
            </a:r>
            <a:r>
              <a:rPr sz="2600" dirty="0"/>
              <a:t>for</a:t>
            </a:r>
            <a:r>
              <a:rPr sz="2600" spc="-55" dirty="0"/>
              <a:t> </a:t>
            </a:r>
            <a:r>
              <a:rPr sz="2600" dirty="0"/>
              <a:t>a</a:t>
            </a:r>
            <a:r>
              <a:rPr sz="2600" spc="-55" dirty="0"/>
              <a:t> </a:t>
            </a:r>
            <a:r>
              <a:rPr sz="2600" dirty="0"/>
              <a:t>given</a:t>
            </a:r>
            <a:r>
              <a:rPr sz="2600" spc="-50" dirty="0"/>
              <a:t> </a:t>
            </a:r>
            <a:r>
              <a:rPr sz="2600" dirty="0"/>
              <a:t>set</a:t>
            </a:r>
            <a:r>
              <a:rPr sz="2600" spc="-55" dirty="0"/>
              <a:t> </a:t>
            </a:r>
            <a:r>
              <a:rPr sz="2600" dirty="0"/>
              <a:t>of</a:t>
            </a:r>
            <a:r>
              <a:rPr sz="2600" spc="-55" dirty="0"/>
              <a:t> </a:t>
            </a:r>
            <a:r>
              <a:rPr sz="2600" spc="-10" dirty="0"/>
              <a:t>sequences</a:t>
            </a:r>
            <a:r>
              <a:rPr sz="2600" spc="-55" dirty="0"/>
              <a:t> </a:t>
            </a:r>
            <a:r>
              <a:rPr sz="2600" dirty="0"/>
              <a:t>is</a:t>
            </a:r>
            <a:r>
              <a:rPr sz="2600" spc="-55" dirty="0"/>
              <a:t> </a:t>
            </a:r>
            <a:r>
              <a:rPr sz="2600" dirty="0"/>
              <a:t>really</a:t>
            </a:r>
            <a:r>
              <a:rPr sz="2600" spc="-55" dirty="0"/>
              <a:t> </a:t>
            </a:r>
            <a:r>
              <a:rPr sz="2600" spc="-25" dirty="0"/>
              <a:t>up </a:t>
            </a:r>
            <a:r>
              <a:rPr sz="2600" dirty="0"/>
              <a:t>to</a:t>
            </a:r>
            <a:r>
              <a:rPr sz="2600" spc="-65" dirty="0"/>
              <a:t> </a:t>
            </a:r>
            <a:r>
              <a:rPr sz="2600" dirty="0"/>
              <a:t>the</a:t>
            </a:r>
            <a:r>
              <a:rPr sz="2600" spc="-60" dirty="0"/>
              <a:t> </a:t>
            </a:r>
            <a:r>
              <a:rPr sz="2600" dirty="0"/>
              <a:t>judgment</a:t>
            </a:r>
            <a:r>
              <a:rPr sz="2600" spc="-60" dirty="0"/>
              <a:t> </a:t>
            </a:r>
            <a:r>
              <a:rPr sz="2600" dirty="0"/>
              <a:t>of</a:t>
            </a:r>
            <a:r>
              <a:rPr sz="2600" spc="-65" dirty="0"/>
              <a:t> </a:t>
            </a:r>
            <a:r>
              <a:rPr sz="2600" dirty="0"/>
              <a:t>the</a:t>
            </a:r>
            <a:r>
              <a:rPr sz="2600" spc="-60" dirty="0"/>
              <a:t> </a:t>
            </a:r>
            <a:r>
              <a:rPr sz="2600" spc="-10" dirty="0"/>
              <a:t>researcher.</a:t>
            </a:r>
            <a:endParaRPr sz="2600"/>
          </a:p>
          <a:p>
            <a:pPr marL="187325" indent="-17907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187960" algn="l"/>
              </a:tabLst>
            </a:pPr>
            <a:r>
              <a:rPr sz="2600" dirty="0"/>
              <a:t>Success</a:t>
            </a:r>
            <a:r>
              <a:rPr sz="2600" spc="-60" dirty="0"/>
              <a:t> </a:t>
            </a:r>
            <a:r>
              <a:rPr sz="2600" dirty="0"/>
              <a:t>of</a:t>
            </a:r>
            <a:r>
              <a:rPr sz="2600" spc="-60" dirty="0"/>
              <a:t> </a:t>
            </a:r>
            <a:r>
              <a:rPr sz="2600" dirty="0"/>
              <a:t>the</a:t>
            </a:r>
            <a:r>
              <a:rPr sz="2600" spc="-60" dirty="0"/>
              <a:t> </a:t>
            </a:r>
            <a:r>
              <a:rPr sz="2600" spc="-10" dirty="0"/>
              <a:t>alignment</a:t>
            </a:r>
            <a:r>
              <a:rPr sz="2600" spc="-55" dirty="0"/>
              <a:t> </a:t>
            </a:r>
            <a:r>
              <a:rPr sz="2600" dirty="0"/>
              <a:t>will</a:t>
            </a:r>
            <a:r>
              <a:rPr sz="2600" spc="-60" dirty="0"/>
              <a:t> </a:t>
            </a:r>
            <a:r>
              <a:rPr sz="2600" dirty="0"/>
              <a:t>depend</a:t>
            </a:r>
            <a:r>
              <a:rPr sz="2600" spc="-60" dirty="0"/>
              <a:t> </a:t>
            </a:r>
            <a:r>
              <a:rPr sz="2600" dirty="0"/>
              <a:t>on</a:t>
            </a:r>
            <a:r>
              <a:rPr sz="2600" spc="-55" dirty="0"/>
              <a:t> </a:t>
            </a:r>
            <a:r>
              <a:rPr sz="2600" dirty="0"/>
              <a:t>the</a:t>
            </a:r>
            <a:r>
              <a:rPr sz="2600" spc="-60" dirty="0"/>
              <a:t> </a:t>
            </a:r>
            <a:r>
              <a:rPr sz="2600" spc="-10" dirty="0"/>
              <a:t>similarity</a:t>
            </a:r>
            <a:r>
              <a:rPr sz="2600" spc="-60" dirty="0"/>
              <a:t> </a:t>
            </a:r>
            <a:r>
              <a:rPr sz="2600" dirty="0"/>
              <a:t>of</a:t>
            </a:r>
            <a:r>
              <a:rPr sz="2600" spc="-55" dirty="0"/>
              <a:t> </a:t>
            </a:r>
            <a:r>
              <a:rPr sz="2600" dirty="0"/>
              <a:t>the</a:t>
            </a:r>
            <a:r>
              <a:rPr sz="2600" spc="-60" dirty="0"/>
              <a:t> </a:t>
            </a:r>
            <a:r>
              <a:rPr sz="2600" spc="-10" dirty="0"/>
              <a:t>sequences.</a:t>
            </a:r>
            <a:endParaRPr sz="2600"/>
          </a:p>
          <a:p>
            <a:pPr marL="187325" marR="807085" indent="-179705">
              <a:lnSpc>
                <a:spcPts val="2800"/>
              </a:lnSpc>
              <a:spcBef>
                <a:spcPts val="1035"/>
              </a:spcBef>
              <a:buFont typeface="Arial MT"/>
              <a:buChar char="•"/>
              <a:tabLst>
                <a:tab pos="187960" algn="l"/>
              </a:tabLst>
            </a:pPr>
            <a:r>
              <a:rPr sz="2600" dirty="0"/>
              <a:t>If</a:t>
            </a:r>
            <a:r>
              <a:rPr sz="2600" spc="-65" dirty="0"/>
              <a:t> </a:t>
            </a:r>
            <a:r>
              <a:rPr sz="2600" dirty="0"/>
              <a:t>sequence</a:t>
            </a:r>
            <a:r>
              <a:rPr sz="2600" spc="-65" dirty="0"/>
              <a:t> </a:t>
            </a:r>
            <a:r>
              <a:rPr sz="2600" dirty="0"/>
              <a:t>variation</a:t>
            </a:r>
            <a:r>
              <a:rPr sz="2600" spc="-65" dirty="0"/>
              <a:t> </a:t>
            </a:r>
            <a:r>
              <a:rPr sz="2600" dirty="0"/>
              <a:t>is</a:t>
            </a:r>
            <a:r>
              <a:rPr sz="2600" spc="-65" dirty="0"/>
              <a:t> </a:t>
            </a:r>
            <a:r>
              <a:rPr sz="2600" dirty="0"/>
              <a:t>great</a:t>
            </a:r>
            <a:r>
              <a:rPr sz="2600" spc="-65" dirty="0"/>
              <a:t> </a:t>
            </a:r>
            <a:r>
              <a:rPr sz="2600" dirty="0"/>
              <a:t>it</a:t>
            </a:r>
            <a:r>
              <a:rPr sz="2600" spc="-65" dirty="0"/>
              <a:t> </a:t>
            </a:r>
            <a:r>
              <a:rPr sz="2600" dirty="0"/>
              <a:t>will</a:t>
            </a:r>
            <a:r>
              <a:rPr sz="2600" spc="-60" dirty="0"/>
              <a:t> </a:t>
            </a:r>
            <a:r>
              <a:rPr sz="2600" dirty="0"/>
              <a:t>be</a:t>
            </a:r>
            <a:r>
              <a:rPr sz="2600" spc="-65" dirty="0"/>
              <a:t> </a:t>
            </a:r>
            <a:r>
              <a:rPr sz="2600" dirty="0"/>
              <a:t>very</a:t>
            </a:r>
            <a:r>
              <a:rPr sz="2600" spc="-65" dirty="0"/>
              <a:t> </a:t>
            </a:r>
            <a:r>
              <a:rPr sz="2600" dirty="0"/>
              <a:t>difficult</a:t>
            </a:r>
            <a:r>
              <a:rPr sz="2600" spc="-65" dirty="0"/>
              <a:t> </a:t>
            </a:r>
            <a:r>
              <a:rPr sz="2600" dirty="0"/>
              <a:t>to</a:t>
            </a:r>
            <a:r>
              <a:rPr sz="2600" spc="-65" dirty="0"/>
              <a:t> </a:t>
            </a:r>
            <a:r>
              <a:rPr sz="2600" dirty="0"/>
              <a:t>find</a:t>
            </a:r>
            <a:r>
              <a:rPr sz="2600" spc="-65" dirty="0"/>
              <a:t> </a:t>
            </a:r>
            <a:r>
              <a:rPr sz="2600" dirty="0"/>
              <a:t>an</a:t>
            </a:r>
            <a:r>
              <a:rPr sz="2600" spc="-65" dirty="0"/>
              <a:t> </a:t>
            </a:r>
            <a:r>
              <a:rPr sz="2600" spc="-10" dirty="0"/>
              <a:t>optimal alignment.</a:t>
            </a:r>
            <a:endParaRPr sz="26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227310" cy="47536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fundamental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bioinformatics.</a:t>
            </a:r>
            <a:endParaRPr sz="2800">
              <a:latin typeface="Calibri"/>
              <a:cs typeface="Calibri"/>
            </a:endParaRPr>
          </a:p>
          <a:p>
            <a:pPr marL="643255" marR="257175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exhaustive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rigorous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best 	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particular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examining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mathematical 	</a:t>
            </a:r>
            <a:r>
              <a:rPr sz="2400" dirty="0">
                <a:latin typeface="Calibri"/>
                <a:cs typeface="Calibri"/>
              </a:rPr>
              <a:t>combinations.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(Dynamic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programming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algorithm)</a:t>
            </a:r>
            <a:endParaRPr sz="2400">
              <a:latin typeface="Calibri"/>
              <a:cs typeface="Calibri"/>
            </a:endParaRPr>
          </a:p>
          <a:p>
            <a:pPr marL="643255" marR="49720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heuristic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computational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strategy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 	</a:t>
            </a:r>
            <a:r>
              <a:rPr sz="2400" dirty="0">
                <a:latin typeface="Calibri"/>
                <a:cs typeface="Calibri"/>
              </a:rPr>
              <a:t>empirical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optimal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  <a:p>
            <a:pPr marL="643255" marR="64135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spc="-10" dirty="0">
                <a:latin typeface="Calibri"/>
                <a:cs typeface="Calibri"/>
              </a:rPr>
              <a:t>Essentially,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shortcuts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 	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criteria.</a:t>
            </a:r>
            <a:endParaRPr sz="2400">
              <a:latin typeface="Calibri"/>
              <a:cs typeface="Calibri"/>
            </a:endParaRPr>
          </a:p>
          <a:p>
            <a:pPr marL="643255" marR="47942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However,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shortcut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strategy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guaranteed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most 	</a:t>
            </a:r>
            <a:r>
              <a:rPr sz="2400" dirty="0">
                <a:latin typeface="Calibri"/>
                <a:cs typeface="Calibri"/>
              </a:rPr>
              <a:t>accurate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obtaining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realistic 	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sacrificing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computational 	output.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42550" cy="3010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922019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pairwise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retrieving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biological 	sequences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databases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similarity.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involves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submission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performing 	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pairwise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comparison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 	sequences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186690" marR="379095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Thus,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database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pairwise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large 	scale.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059670" cy="26263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548005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effective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assign 	</a:t>
            </a:r>
            <a:r>
              <a:rPr sz="2800" dirty="0">
                <a:latin typeface="Calibri"/>
                <a:cs typeface="Calibri"/>
              </a:rPr>
              <a:t>putative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determined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However,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programming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slow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impractical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cases.</a:t>
            </a:r>
            <a:endParaRPr sz="2800">
              <a:latin typeface="Calibri"/>
              <a:cs typeface="Calibri"/>
            </a:endParaRPr>
          </a:p>
          <a:p>
            <a:pPr marL="186690" marR="20447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computational 	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comparison.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307955" cy="4417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889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criterion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sensitivity,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refers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ability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 	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correct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possible.</a:t>
            </a:r>
            <a:endParaRPr sz="2800">
              <a:latin typeface="Calibri"/>
              <a:cs typeface="Calibri"/>
            </a:endParaRPr>
          </a:p>
          <a:p>
            <a:pPr marL="186690" marR="635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  <a:tab pos="589915" algn="l"/>
                <a:tab pos="1004569" algn="l"/>
                <a:tab pos="2642870" algn="l"/>
                <a:tab pos="3183890" algn="l"/>
                <a:tab pos="3860800" algn="l"/>
                <a:tab pos="4985385" algn="l"/>
                <a:tab pos="5475605" algn="l"/>
                <a:tab pos="6950709" algn="l"/>
                <a:tab pos="7440930" algn="l"/>
                <a:tab pos="8907780" algn="l"/>
              </a:tabLst>
            </a:pPr>
            <a:r>
              <a:rPr sz="2800" spc="-2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measured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extent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inclusion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correctly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identified 	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members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family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(True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positive).</a:t>
            </a:r>
            <a:endParaRPr sz="2800">
              <a:latin typeface="Calibri"/>
              <a:cs typeface="Calibri"/>
            </a:endParaRPr>
          </a:p>
          <a:p>
            <a:pPr marL="186690" marR="6985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second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criterion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selectivity,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specificity,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refers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ability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exclude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incorrect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(False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positive).</a:t>
            </a:r>
            <a:endParaRPr sz="2800">
              <a:latin typeface="Calibri"/>
              <a:cs typeface="Calibri"/>
            </a:endParaRPr>
          </a:p>
          <a:p>
            <a:pPr marL="186690" marR="7620" indent="-17462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third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criterion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speed,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takes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results 	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database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searches.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  <a:tab pos="1887855" algn="l"/>
                <a:tab pos="2395220" algn="l"/>
                <a:tab pos="3010535" algn="l"/>
                <a:tab pos="3681095" algn="l"/>
                <a:tab pos="4110354" algn="l"/>
                <a:tab pos="4726305" algn="l"/>
                <a:tab pos="6266180" algn="l"/>
                <a:tab pos="7265670" algn="l"/>
                <a:tab pos="8987155" algn="l"/>
                <a:tab pos="9627870" algn="l"/>
                <a:tab pos="10124440" algn="l"/>
              </a:tabLst>
            </a:pPr>
            <a:r>
              <a:rPr sz="2800" spc="-10" dirty="0">
                <a:latin typeface="Calibri"/>
                <a:cs typeface="Calibri"/>
              </a:rPr>
              <a:t>Depending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size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database,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speed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sometimes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primary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concern.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Sequence</a:t>
            </a:r>
            <a:r>
              <a:rPr spc="-215" dirty="0"/>
              <a:t> </a:t>
            </a:r>
            <a:r>
              <a:rPr spc="-10" dirty="0"/>
              <a:t>Alignment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13340" cy="3778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6985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member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family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function, 	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transferred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yet 	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experimentally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characterized.</a:t>
            </a:r>
            <a:endParaRPr sz="2800">
              <a:latin typeface="Calibri"/>
              <a:cs typeface="Calibri"/>
            </a:endParaRPr>
          </a:p>
          <a:p>
            <a:pPr marL="186690" marR="79375" indent="-17462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Therefore,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prediction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uncharacterized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significant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extremely 	</a:t>
            </a:r>
            <a:r>
              <a:rPr sz="2800" dirty="0">
                <a:latin typeface="Calibri"/>
                <a:cs typeface="Calibri"/>
              </a:rPr>
              <a:t>unlikely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extensive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has 	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acquired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randomly,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	</a:t>
            </a:r>
            <a:r>
              <a:rPr sz="2800" dirty="0">
                <a:latin typeface="Calibri"/>
                <a:cs typeface="Calibri"/>
              </a:rPr>
              <a:t>derived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evolutionary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origin.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5901055" cy="4290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508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generally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happens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	</a:t>
            </a:r>
            <a:r>
              <a:rPr sz="2800" dirty="0">
                <a:latin typeface="Calibri"/>
                <a:cs typeface="Calibri"/>
              </a:rPr>
              <a:t>increase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sensitivity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associated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	</a:t>
            </a:r>
            <a:r>
              <a:rPr sz="2800" dirty="0">
                <a:latin typeface="Calibri"/>
                <a:cs typeface="Calibri"/>
              </a:rPr>
              <a:t>decrease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selectivity.</a:t>
            </a:r>
            <a:endParaRPr sz="2800">
              <a:latin typeface="Calibri"/>
              <a:cs typeface="Calibri"/>
            </a:endParaRPr>
          </a:p>
          <a:p>
            <a:pPr marL="186690" marR="40640" indent="-17462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inclusive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tends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 	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false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positives.</a:t>
            </a:r>
            <a:endParaRPr sz="2800">
              <a:latin typeface="Calibri"/>
              <a:cs typeface="Calibri"/>
            </a:endParaRPr>
          </a:p>
          <a:p>
            <a:pPr marL="186690" marR="611505" indent="-174625" algn="just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Similarly,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improvement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speed 	</a:t>
            </a:r>
            <a:r>
              <a:rPr sz="2800" dirty="0">
                <a:latin typeface="Calibri"/>
                <a:cs typeface="Calibri"/>
              </a:rPr>
              <a:t>often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lowered 	</a:t>
            </a:r>
            <a:r>
              <a:rPr sz="2800" dirty="0">
                <a:latin typeface="Calibri"/>
                <a:cs typeface="Calibri"/>
              </a:rPr>
              <a:t>sensitivity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selectivity.</a:t>
            </a:r>
            <a:endParaRPr sz="2800">
              <a:latin typeface="Calibri"/>
              <a:cs typeface="Calibri"/>
            </a:endParaRPr>
          </a:p>
          <a:p>
            <a:pPr marL="186690" marR="836294" indent="-17462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compromise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three 	</a:t>
            </a:r>
            <a:r>
              <a:rPr sz="2800" dirty="0">
                <a:latin typeface="Calibri"/>
                <a:cs typeface="Calibri"/>
              </a:rPr>
              <a:t>criteria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often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made.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8787" y="2613703"/>
            <a:ext cx="5123212" cy="3563259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508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/>
              <a:t>Searching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large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0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dynamic</a:t>
            </a:r>
            <a:r>
              <a:rPr spc="-40" dirty="0"/>
              <a:t> </a:t>
            </a:r>
            <a:r>
              <a:rPr dirty="0"/>
              <a:t>programming</a:t>
            </a:r>
            <a:r>
              <a:rPr spc="-35" dirty="0"/>
              <a:t> </a:t>
            </a:r>
            <a:r>
              <a:rPr spc="-10" dirty="0"/>
              <a:t>methods, 	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too</a:t>
            </a:r>
            <a:r>
              <a:rPr spc="-50" dirty="0"/>
              <a:t> </a:t>
            </a:r>
            <a:r>
              <a:rPr dirty="0"/>
              <a:t>slow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impractical</a:t>
            </a:r>
            <a:r>
              <a:rPr spc="-50" dirty="0"/>
              <a:t> </a:t>
            </a:r>
            <a:r>
              <a:rPr dirty="0"/>
              <a:t>when</a:t>
            </a:r>
            <a:r>
              <a:rPr spc="-50" dirty="0"/>
              <a:t> </a:t>
            </a:r>
            <a:r>
              <a:rPr dirty="0"/>
              <a:t>computational</a:t>
            </a:r>
            <a:r>
              <a:rPr spc="-50" dirty="0"/>
              <a:t> </a:t>
            </a:r>
            <a:r>
              <a:rPr dirty="0"/>
              <a:t>resources</a:t>
            </a:r>
            <a:r>
              <a:rPr spc="-50" dirty="0"/>
              <a:t> </a:t>
            </a:r>
            <a:r>
              <a:rPr spc="-25" dirty="0"/>
              <a:t>are</a:t>
            </a:r>
            <a:r>
              <a:rPr spc="700" dirty="0"/>
              <a:t> 	</a:t>
            </a:r>
            <a:r>
              <a:rPr spc="-10" dirty="0"/>
              <a:t>limited.</a:t>
            </a:r>
          </a:p>
          <a:p>
            <a:pPr marL="186690" marR="13970" indent="-17462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/>
              <a:t>Querying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database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300,000</a:t>
            </a:r>
            <a:r>
              <a:rPr spc="-60" dirty="0"/>
              <a:t> </a:t>
            </a:r>
            <a:r>
              <a:rPr spc="-10" dirty="0"/>
              <a:t>sequences</a:t>
            </a:r>
            <a:r>
              <a:rPr spc="-55" dirty="0"/>
              <a:t> </a:t>
            </a: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query</a:t>
            </a:r>
            <a:r>
              <a:rPr spc="-55" dirty="0"/>
              <a:t> </a:t>
            </a:r>
            <a:r>
              <a:rPr dirty="0"/>
              <a:t>sequence</a:t>
            </a:r>
            <a:r>
              <a:rPr spc="-60" dirty="0"/>
              <a:t> </a:t>
            </a:r>
            <a:r>
              <a:rPr spc="-25" dirty="0"/>
              <a:t>of 	</a:t>
            </a:r>
            <a:r>
              <a:rPr dirty="0"/>
              <a:t>100</a:t>
            </a:r>
            <a:r>
              <a:rPr spc="-40" dirty="0"/>
              <a:t> </a:t>
            </a:r>
            <a:r>
              <a:rPr dirty="0"/>
              <a:t>residues</a:t>
            </a:r>
            <a:r>
              <a:rPr spc="-35" dirty="0"/>
              <a:t> </a:t>
            </a:r>
            <a:r>
              <a:rPr dirty="0"/>
              <a:t>took</a:t>
            </a:r>
            <a:r>
              <a:rPr spc="-40" dirty="0"/>
              <a:t> </a:t>
            </a:r>
            <a:r>
              <a:rPr dirty="0"/>
              <a:t>2–3</a:t>
            </a:r>
            <a:r>
              <a:rPr spc="-40" dirty="0"/>
              <a:t> </a:t>
            </a:r>
            <a:r>
              <a:rPr dirty="0"/>
              <a:t>hours</a:t>
            </a:r>
            <a:r>
              <a:rPr spc="-3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complete</a:t>
            </a:r>
            <a:r>
              <a:rPr spc="-3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regular</a:t>
            </a:r>
            <a:r>
              <a:rPr spc="-40" dirty="0"/>
              <a:t> </a:t>
            </a:r>
            <a:r>
              <a:rPr spc="-10" dirty="0"/>
              <a:t>computer 	</a:t>
            </a:r>
            <a:r>
              <a:rPr dirty="0"/>
              <a:t>system</a:t>
            </a:r>
            <a:r>
              <a:rPr spc="-20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time.</a:t>
            </a:r>
          </a:p>
          <a:p>
            <a:pPr marL="187325" indent="-17462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/>
              <a:t>To</a:t>
            </a:r>
            <a:r>
              <a:rPr spc="-50" dirty="0"/>
              <a:t> </a:t>
            </a:r>
            <a:r>
              <a:rPr dirty="0"/>
              <a:t>speed</a:t>
            </a:r>
            <a:r>
              <a:rPr spc="-45" dirty="0"/>
              <a:t> </a:t>
            </a:r>
            <a:r>
              <a:rPr dirty="0"/>
              <a:t>up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comparison,</a:t>
            </a:r>
            <a:r>
              <a:rPr spc="-45" dirty="0"/>
              <a:t> </a:t>
            </a:r>
            <a:r>
              <a:rPr dirty="0"/>
              <a:t>heuristic</a:t>
            </a:r>
            <a:r>
              <a:rPr spc="-45" dirty="0"/>
              <a:t> </a:t>
            </a:r>
            <a:r>
              <a:rPr dirty="0"/>
              <a:t>methods</a:t>
            </a:r>
            <a:r>
              <a:rPr spc="-50" dirty="0"/>
              <a:t> </a:t>
            </a:r>
            <a:r>
              <a:rPr dirty="0"/>
              <a:t>have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be</a:t>
            </a:r>
            <a:r>
              <a:rPr spc="-45" dirty="0"/>
              <a:t> </a:t>
            </a:r>
            <a:r>
              <a:rPr spc="-10" dirty="0"/>
              <a:t>used.</a:t>
            </a:r>
          </a:p>
          <a:p>
            <a:pPr marL="186690" marR="951230" indent="-174625" algn="just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187960" algn="l"/>
              </a:tabLst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heuristic</a:t>
            </a:r>
            <a:r>
              <a:rPr spc="-50" dirty="0"/>
              <a:t> </a:t>
            </a:r>
            <a:r>
              <a:rPr dirty="0"/>
              <a:t>algorithms</a:t>
            </a:r>
            <a:r>
              <a:rPr spc="-50" dirty="0"/>
              <a:t> </a:t>
            </a:r>
            <a:r>
              <a:rPr dirty="0"/>
              <a:t>perform</a:t>
            </a:r>
            <a:r>
              <a:rPr spc="-50" dirty="0"/>
              <a:t> </a:t>
            </a:r>
            <a:r>
              <a:rPr dirty="0"/>
              <a:t>faster</a:t>
            </a:r>
            <a:r>
              <a:rPr spc="-50" dirty="0"/>
              <a:t> </a:t>
            </a:r>
            <a:r>
              <a:rPr dirty="0"/>
              <a:t>searches</a:t>
            </a:r>
            <a:r>
              <a:rPr spc="-45" dirty="0"/>
              <a:t> </a:t>
            </a:r>
            <a:r>
              <a:rPr dirty="0"/>
              <a:t>because</a:t>
            </a:r>
            <a:r>
              <a:rPr spc="-50" dirty="0"/>
              <a:t> </a:t>
            </a:r>
            <a:r>
              <a:rPr spc="-20" dirty="0"/>
              <a:t>they 	</a:t>
            </a:r>
            <a:r>
              <a:rPr dirty="0"/>
              <a:t>examine</a:t>
            </a:r>
            <a:r>
              <a:rPr spc="-40" dirty="0"/>
              <a:t> </a:t>
            </a:r>
            <a:r>
              <a:rPr dirty="0"/>
              <a:t>only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fraction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possible</a:t>
            </a:r>
            <a:r>
              <a:rPr spc="-30" dirty="0"/>
              <a:t> </a:t>
            </a:r>
            <a:r>
              <a:rPr dirty="0"/>
              <a:t>alignments</a:t>
            </a:r>
            <a:r>
              <a:rPr spc="-30" dirty="0"/>
              <a:t> </a:t>
            </a:r>
            <a:r>
              <a:rPr dirty="0"/>
              <a:t>examined</a:t>
            </a:r>
            <a:r>
              <a:rPr spc="-25" dirty="0"/>
              <a:t> in 	</a:t>
            </a:r>
            <a:r>
              <a:rPr dirty="0"/>
              <a:t>regular</a:t>
            </a:r>
            <a:r>
              <a:rPr spc="-35" dirty="0"/>
              <a:t> </a:t>
            </a:r>
            <a:r>
              <a:rPr dirty="0"/>
              <a:t>dynamic</a:t>
            </a:r>
            <a:r>
              <a:rPr spc="-35" dirty="0"/>
              <a:t> </a:t>
            </a:r>
            <a:r>
              <a:rPr spc="-10" dirty="0"/>
              <a:t>programming.</a:t>
            </a:r>
          </a:p>
          <a:p>
            <a:pPr marL="187325" indent="-174625" algn="just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/>
              <a:t>FASTA</a:t>
            </a:r>
            <a:r>
              <a:rPr spc="-8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BLAST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10240645" cy="44170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15875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Both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BLAST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FASTA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heuristic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pairwise 	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alignment.</a:t>
            </a:r>
            <a:endParaRPr sz="2800">
              <a:latin typeface="Calibri"/>
              <a:cs typeface="Calibri"/>
            </a:endParaRPr>
          </a:p>
          <a:p>
            <a:pPr marL="186690" marR="76200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short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stretches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identical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nearly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identical 	</a:t>
            </a:r>
            <a:r>
              <a:rPr sz="2800" dirty="0">
                <a:latin typeface="Calibri"/>
                <a:cs typeface="Calibri"/>
              </a:rPr>
              <a:t>letters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sequences.</a:t>
            </a:r>
            <a:endParaRPr sz="2800">
              <a:latin typeface="Calibri"/>
              <a:cs typeface="Calibri"/>
            </a:endParaRPr>
          </a:p>
          <a:p>
            <a:pPr marL="186690" marR="28321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short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characters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words,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similar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windows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method.</a:t>
            </a:r>
            <a:endParaRPr sz="2800">
              <a:latin typeface="Calibri"/>
              <a:cs typeface="Calibri"/>
            </a:endParaRPr>
          </a:p>
          <a:p>
            <a:pPr marL="186690" marR="658495" indent="-17462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assumption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at 	</a:t>
            </a:r>
            <a:r>
              <a:rPr sz="2800" dirty="0">
                <a:latin typeface="Calibri"/>
                <a:cs typeface="Calibri"/>
              </a:rPr>
              <a:t>least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common.</a:t>
            </a:r>
            <a:endParaRPr sz="2800">
              <a:latin typeface="Calibri"/>
              <a:cs typeface="Calibri"/>
            </a:endParaRPr>
          </a:p>
          <a:p>
            <a:pPr marL="186690" marR="5080" indent="-17462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dirty="0">
                <a:latin typeface="Calibri"/>
                <a:cs typeface="Calibri"/>
              </a:rPr>
              <a:t>By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matches,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 	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extending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words.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008235" cy="41586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BLAST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Stephen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Altschul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NCBI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1990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 marL="643255" marR="23749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BLAST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High-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Pairs 	</a:t>
            </a:r>
            <a:r>
              <a:rPr sz="2400" dirty="0">
                <a:latin typeface="Calibri"/>
                <a:cs typeface="Calibri"/>
              </a:rPr>
              <a:t>(HSP)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statistically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  <a:hlinkClick r:id="rId2"/>
              </a:rPr>
              <a:t>www.ncbi.nlm.nih.gov/blast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BLAST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 	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(also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target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containing 	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  <a:p>
            <a:pPr marL="643255" marR="116332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BLAST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sub-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spc="-10" dirty="0">
                <a:latin typeface="Calibri"/>
                <a:cs typeface="Calibri"/>
              </a:rPr>
              <a:t>subsequences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query.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9827895" cy="2385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seeding,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i="1" spc="-1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letter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query 	sequence.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extracted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3255" algn="l"/>
              </a:tabLst>
            </a:pPr>
            <a:r>
              <a:rPr sz="2400" i="1" dirty="0">
                <a:latin typeface="Calibri"/>
                <a:cs typeface="Calibri"/>
              </a:rPr>
              <a:t>k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protein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11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sequences.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0370" y="4186545"/>
            <a:ext cx="7661629" cy="2655892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802663"/>
            <a:ext cx="5347335" cy="40538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6690" marR="1040130" indent="-17462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Alignment 	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828675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second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words.</a:t>
            </a:r>
            <a:endParaRPr sz="2400">
              <a:latin typeface="Calibri"/>
              <a:cs typeface="Calibri"/>
            </a:endParaRPr>
          </a:p>
          <a:p>
            <a:pPr marL="643255" marR="35369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BLAST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high-scoring 	words.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 	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matrix:</a:t>
            </a:r>
            <a:endParaRPr sz="2400">
              <a:latin typeface="Calibri"/>
              <a:cs typeface="Calibri"/>
            </a:endParaRPr>
          </a:p>
          <a:p>
            <a:pPr marL="643255" marR="16192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(w-mers) 	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w-</a:t>
            </a:r>
            <a:r>
              <a:rPr sz="2400" dirty="0">
                <a:latin typeface="Calibri"/>
                <a:cs typeface="Calibri"/>
              </a:rPr>
              <a:t>mers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query.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2120106"/>
            <a:ext cx="5791199" cy="3762374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9957435" cy="26511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third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occurrence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these 	</a:t>
            </a:r>
            <a:r>
              <a:rPr sz="2400" dirty="0">
                <a:latin typeface="Calibri"/>
                <a:cs typeface="Calibri"/>
              </a:rPr>
              <a:t>words.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threshold.</a:t>
            </a:r>
            <a:endParaRPr sz="2400">
              <a:latin typeface="Calibri"/>
              <a:cs typeface="Calibri"/>
            </a:endParaRPr>
          </a:p>
          <a:p>
            <a:pPr marL="643255" marR="18161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involves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pairwise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extending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	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same 	</a:t>
            </a:r>
            <a:r>
              <a:rPr sz="2400" dirty="0">
                <a:latin typeface="Calibri"/>
                <a:cs typeface="Calibri"/>
              </a:rPr>
              <a:t>substitution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matrix.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1044" y="4651416"/>
            <a:ext cx="7860955" cy="2206583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2"/>
            <a:ext cx="6830059" cy="50190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extension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alignment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drops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threshold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mismatches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drop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threshold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twenty-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	</a:t>
            </a:r>
            <a:r>
              <a:rPr sz="2400" dirty="0">
                <a:latin typeface="Calibri"/>
                <a:cs typeface="Calibri"/>
              </a:rPr>
              <a:t>proteins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twenty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DNA).</a:t>
            </a:r>
            <a:endParaRPr sz="2400">
              <a:latin typeface="Calibri"/>
              <a:cs typeface="Calibri"/>
            </a:endParaRPr>
          </a:p>
          <a:p>
            <a:pPr marL="643255" marR="244475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contiguous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aligned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pair 	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high-</a:t>
            </a:r>
            <a:r>
              <a:rPr sz="2400" dirty="0">
                <a:latin typeface="Calibri"/>
                <a:cs typeface="Calibri"/>
              </a:rPr>
              <a:t>scoring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pair 	</a:t>
            </a:r>
            <a:r>
              <a:rPr sz="2400" spc="-10" dirty="0">
                <a:latin typeface="Calibri"/>
                <a:cs typeface="Calibri"/>
              </a:rPr>
              <a:t>(HSP).</a:t>
            </a:r>
            <a:endParaRPr sz="2400">
              <a:latin typeface="Calibri"/>
              <a:cs typeface="Calibri"/>
            </a:endParaRPr>
          </a:p>
          <a:p>
            <a:pPr marL="643255" marR="12763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improvement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implementation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BLAST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gapped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marR="300355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gapped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BLAST,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segment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dirty="0">
                <a:latin typeface="Calibri"/>
                <a:cs typeface="Calibri"/>
              </a:rPr>
              <a:t>chosen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extended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using 	</a:t>
            </a:r>
            <a:r>
              <a:rPr sz="2400" dirty="0">
                <a:latin typeface="Calibri"/>
                <a:cs typeface="Calibri"/>
              </a:rPr>
              <a:t>dynamic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programming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gaps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	</a:t>
            </a:r>
            <a:r>
              <a:rPr sz="2400" spc="-10" dirty="0">
                <a:latin typeface="Calibri"/>
                <a:cs typeface="Calibri"/>
              </a:rPr>
              <a:t>introduced.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9178" y="2672556"/>
            <a:ext cx="4122820" cy="2657474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6" y="1770302"/>
            <a:ext cx="6699884" cy="39681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marR="220979" lvl="1" indent="-18161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HSPs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greater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than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empirically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cutoff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643255" marR="19304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examining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 	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 	sequences,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cutoff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determined 	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enough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guarantee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HSPs.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BLAST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assesses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statistical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significance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HSP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exploiting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Gumbel 	</a:t>
            </a:r>
            <a:r>
              <a:rPr sz="2400" dirty="0">
                <a:latin typeface="Calibri"/>
                <a:cs typeface="Calibri"/>
              </a:rPr>
              <a:t>extreme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(EVD).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840" y="2482501"/>
            <a:ext cx="4346463" cy="3095208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dirty="0"/>
              <a:t>Sequence</a:t>
            </a:r>
            <a:r>
              <a:rPr spc="-165" dirty="0"/>
              <a:t> </a:t>
            </a:r>
            <a:r>
              <a:rPr dirty="0"/>
              <a:t>Alignment</a:t>
            </a:r>
            <a:r>
              <a:rPr spc="-165" dirty="0"/>
              <a:t> </a:t>
            </a:r>
            <a:r>
              <a:rPr dirty="0"/>
              <a:t>:</a:t>
            </a:r>
            <a:r>
              <a:rPr spc="-160" dirty="0"/>
              <a:t> </a:t>
            </a:r>
            <a:r>
              <a:rPr dirty="0"/>
              <a:t>Heuristic</a:t>
            </a:r>
            <a:r>
              <a:rPr spc="-165" dirty="0"/>
              <a:t> </a:t>
            </a:r>
            <a:r>
              <a:rPr spc="-10" dirty="0"/>
              <a:t>Database 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1770304"/>
            <a:ext cx="10133965" cy="30441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10" dirty="0">
                <a:latin typeface="Calibri"/>
                <a:cs typeface="Calibri"/>
              </a:rPr>
              <a:t>BLAST(Basic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Alignment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Make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HSP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marR="15240" lvl="1" indent="-18161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Sometimes,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HSP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alignment.</a:t>
            </a:r>
            <a:endParaRPr sz="2400">
              <a:latin typeface="Calibri"/>
              <a:cs typeface="Calibri"/>
            </a:endParaRPr>
          </a:p>
          <a:p>
            <a:pPr marL="643255" marR="55245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evidence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  <a:p>
            <a:pPr marL="643255" marR="5080" lvl="1" indent="-181610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45160" algn="l"/>
              </a:tabLst>
            </a:pPr>
            <a:r>
              <a:rPr sz="2400" dirty="0">
                <a:latin typeface="Calibri"/>
                <a:cs typeface="Calibri"/>
              </a:rPr>
              <a:t>Report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threshold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 	</a:t>
            </a:r>
            <a:r>
              <a:rPr sz="2400" spc="-25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3176</Words>
  <Application>Microsoft Office PowerPoint</Application>
  <PresentationFormat>Widescreen</PresentationFormat>
  <Paragraphs>744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29" baseType="lpstr">
      <vt:lpstr>Arial</vt:lpstr>
      <vt:lpstr>Arial MT</vt:lpstr>
      <vt:lpstr>Calibri</vt:lpstr>
      <vt:lpstr>Office Theme</vt:lpstr>
      <vt:lpstr>Bioinformatics</vt:lpstr>
      <vt:lpstr>Unit 2 : Pairwise and Multiple Sequence Alignment (10hrs)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Substitution Matrix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Needleman and Wunsch : Global Alignment</vt:lpstr>
      <vt:lpstr>Needleman and Wunsch : Global Alignment</vt:lpstr>
      <vt:lpstr>Needleman and Wunsch : Global Alignment</vt:lpstr>
      <vt:lpstr>Needleman and Wunsch : Global Alignment</vt:lpstr>
      <vt:lpstr>Needleman and Wunsch : Global Alignment</vt:lpstr>
      <vt:lpstr>Needleman and Wunsch : Global Alignment</vt:lpstr>
      <vt:lpstr>Needleman and Wunsch : Global Alignment</vt:lpstr>
      <vt:lpstr>Sequence Alignment</vt:lpstr>
      <vt:lpstr>Smith and Waterman : Local Alignment</vt:lpstr>
      <vt:lpstr>Sequence Alignment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Sequence Alignment : Heuristic Database Searching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Dell</dc:creator>
  <cp:lastModifiedBy>Microsoft account</cp:lastModifiedBy>
  <cp:revision>6</cp:revision>
  <dcterms:created xsi:type="dcterms:W3CDTF">2025-07-27T18:32:52Z</dcterms:created>
  <dcterms:modified xsi:type="dcterms:W3CDTF">2025-07-27T18:49:24Z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2025-07-27T00:00:00Z</vt:filetime>
  </property>
  <property fmtid="{D5CDD505-2E9C-101B-9397-08002B2CF9AE}" pid="3" name="Creator">
    <vt:lpwstr>Google</vt:lpwstr>
  </property>
  <property fmtid="{D5CDD505-2E9C-101B-9397-08002B2CF9AE}" pid="4" name="LastSaved">
    <vt:filetime>2025-07-27T00:00:00Z</vt:filetime>
  </property>
</Properties>
</file>