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6" r:id="rId4"/>
    <p:sldId id="267" r:id="rId5"/>
    <p:sldId id="269" r:id="rId6"/>
    <p:sldId id="277" r:id="rId7"/>
    <p:sldId id="278" r:id="rId8"/>
    <p:sldId id="279" r:id="rId9"/>
    <p:sldId id="280" r:id="rId10"/>
    <p:sldId id="281" r:id="rId11"/>
    <p:sldId id="261" r:id="rId12"/>
    <p:sldId id="284" r:id="rId13"/>
    <p:sldId id="262" r:id="rId14"/>
    <p:sldId id="285" r:id="rId15"/>
    <p:sldId id="286" r:id="rId16"/>
    <p:sldId id="287" r:id="rId17"/>
    <p:sldId id="270"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283" r:id="rId31"/>
    <p:sldId id="282" r:id="rId32"/>
    <p:sldId id="300" r:id="rId33"/>
    <p:sldId id="301" r:id="rId34"/>
    <p:sldId id="302" r:id="rId35"/>
    <p:sldId id="303" r:id="rId36"/>
    <p:sldId id="304" r:id="rId37"/>
    <p:sldId id="305" r:id="rId38"/>
    <p:sldId id="306" r:id="rId39"/>
    <p:sldId id="308" r:id="rId40"/>
    <p:sldId id="309" r:id="rId41"/>
    <p:sldId id="263" r:id="rId42"/>
    <p:sldId id="319" r:id="rId43"/>
    <p:sldId id="320" r:id="rId44"/>
    <p:sldId id="321" r:id="rId45"/>
    <p:sldId id="271" r:id="rId46"/>
    <p:sldId id="317" r:id="rId47"/>
    <p:sldId id="318" r:id="rId48"/>
    <p:sldId id="310" r:id="rId49"/>
    <p:sldId id="311" r:id="rId50"/>
    <p:sldId id="312" r:id="rId51"/>
    <p:sldId id="313" r:id="rId52"/>
    <p:sldId id="264" r:id="rId53"/>
    <p:sldId id="272" r:id="rId54"/>
    <p:sldId id="273" r:id="rId55"/>
    <p:sldId id="274" r:id="rId56"/>
    <p:sldId id="275" r:id="rId57"/>
    <p:sldId id="276" r:id="rId58"/>
    <p:sldId id="265" r:id="rId59"/>
    <p:sldId id="315" r:id="rId60"/>
    <p:sldId id="314" r:id="rId61"/>
    <p:sldId id="31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97EC32-E284-4B23-8C58-5669FA159C9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315923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7EC32-E284-4B23-8C58-5669FA159C9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368613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7EC32-E284-4B23-8C58-5669FA159C9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161181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97EC32-E284-4B23-8C58-5669FA159C9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293194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97EC32-E284-4B23-8C58-5669FA159C9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47918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97EC32-E284-4B23-8C58-5669FA159C9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83767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97EC32-E284-4B23-8C58-5669FA159C9A}"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7828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97EC32-E284-4B23-8C58-5669FA159C9A}"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43406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7EC32-E284-4B23-8C58-5669FA159C9A}"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360342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7EC32-E284-4B23-8C58-5669FA159C9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322084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97EC32-E284-4B23-8C58-5669FA159C9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6A630-831D-4734-B1A9-BAD58A9B2ED5}" type="slidenum">
              <a:rPr lang="en-US" smtClean="0"/>
              <a:t>‹#›</a:t>
            </a:fld>
            <a:endParaRPr lang="en-US"/>
          </a:p>
        </p:txBody>
      </p:sp>
    </p:spTree>
    <p:extLst>
      <p:ext uri="{BB962C8B-B14F-4D97-AF65-F5344CB8AC3E}">
        <p14:creationId xmlns:p14="http://schemas.microsoft.com/office/powerpoint/2010/main" val="312513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7EC32-E284-4B23-8C58-5669FA159C9A}" type="datetimeFigureOut">
              <a:rPr lang="en-US" smtClean="0"/>
              <a:t>8/25/2025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6A630-831D-4734-B1A9-BAD58A9B2ED5}" type="slidenum">
              <a:rPr lang="en-US" smtClean="0"/>
              <a:t>‹#›</a:t>
            </a:fld>
            <a:endParaRPr lang="en-US"/>
          </a:p>
        </p:txBody>
      </p:sp>
    </p:spTree>
    <p:extLst>
      <p:ext uri="{BB962C8B-B14F-4D97-AF65-F5344CB8AC3E}">
        <p14:creationId xmlns:p14="http://schemas.microsoft.com/office/powerpoint/2010/main" val="424817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evolution.genetics.washington.edu/phylip.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evolution.genetics.washington.edu/phylip.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hyperlink" Target="http://paup.phylosolu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D99F79E-D743-4F94-85AC-D4D52CEFF25B}"/>
              </a:ext>
            </a:extLst>
          </p:cNvPr>
          <p:cNvSpPr>
            <a:spLocks noGrp="1"/>
          </p:cNvSpPr>
          <p:nvPr>
            <p:ph type="subTitle" idx="1"/>
          </p:nvPr>
        </p:nvSpPr>
        <p:spPr>
          <a:xfrm>
            <a:off x="1524000" y="3644538"/>
            <a:ext cx="9144000" cy="2666832"/>
          </a:xfrm>
        </p:spPr>
        <p:txBody>
          <a:bodyPr>
            <a:normAutofit/>
          </a:bodyPr>
          <a:lstStyle/>
          <a:p>
            <a:r>
              <a:rPr lang="en-US" b="1" dirty="0" smtClean="0"/>
              <a:t>“Phylogenetic Analysis”</a:t>
            </a:r>
          </a:p>
          <a:p>
            <a:r>
              <a:rPr lang="en-US" dirty="0" smtClean="0"/>
              <a:t>Course code : MDS 657</a:t>
            </a:r>
          </a:p>
          <a:p>
            <a:r>
              <a:rPr lang="en-US" dirty="0" smtClean="0"/>
              <a:t>25</a:t>
            </a:r>
            <a:r>
              <a:rPr lang="en-US" baseline="30000" dirty="0" smtClean="0"/>
              <a:t>th</a:t>
            </a:r>
            <a:r>
              <a:rPr lang="en-US" dirty="0" smtClean="0"/>
              <a:t> </a:t>
            </a:r>
            <a:r>
              <a:rPr lang="en-US" dirty="0" smtClean="0"/>
              <a:t>August 2024</a:t>
            </a:r>
          </a:p>
          <a:p>
            <a:r>
              <a:rPr lang="en-US" dirty="0" smtClean="0"/>
              <a:t>Roji Raut</a:t>
            </a:r>
          </a:p>
          <a:p>
            <a:endParaRPr lang="en-US" dirty="0"/>
          </a:p>
        </p:txBody>
      </p:sp>
      <p:sp>
        <p:nvSpPr>
          <p:cNvPr id="4" name="Title 3"/>
          <p:cNvSpPr>
            <a:spLocks noGrp="1"/>
          </p:cNvSpPr>
          <p:nvPr>
            <p:ph type="ctrTitle"/>
          </p:nvPr>
        </p:nvSpPr>
        <p:spPr/>
        <p:txBody>
          <a:bodyPr/>
          <a:lstStyle/>
          <a:p>
            <a:r>
              <a:rPr lang="en-US" dirty="0" smtClean="0"/>
              <a:t>Bioinformatics</a:t>
            </a:r>
            <a:br>
              <a:rPr lang="en-US" dirty="0" smtClean="0"/>
            </a:br>
            <a:r>
              <a:rPr lang="en-US" sz="4400" dirty="0" smtClean="0"/>
              <a:t>Lecture 3</a:t>
            </a:r>
            <a:endParaRPr lang="en-US" dirty="0"/>
          </a:p>
        </p:txBody>
      </p:sp>
    </p:spTree>
    <p:extLst>
      <p:ext uri="{BB962C8B-B14F-4D97-AF65-F5344CB8AC3E}">
        <p14:creationId xmlns:p14="http://schemas.microsoft.com/office/powerpoint/2010/main" val="14855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ow to read a dendrogram - The Institute of Canine Bi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6" y="1027906"/>
            <a:ext cx="6406946" cy="491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245146" y="1864292"/>
            <a:ext cx="4610743" cy="3238952"/>
          </a:xfrm>
          <a:prstGeom prst="rect">
            <a:avLst/>
          </a:prstGeom>
        </p:spPr>
      </p:pic>
    </p:spTree>
    <p:extLst>
      <p:ext uri="{BB962C8B-B14F-4D97-AF65-F5344CB8AC3E}">
        <p14:creationId xmlns:p14="http://schemas.microsoft.com/office/powerpoint/2010/main" val="1062515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Construction Methods</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1. Distance-based methods</a:t>
            </a:r>
            <a:endParaRPr lang="en-US" dirty="0"/>
          </a:p>
          <a:p>
            <a:pPr marL="0" indent="0">
              <a:buNone/>
            </a:pPr>
            <a:r>
              <a:rPr lang="en-US" dirty="0"/>
              <a:t>Distance-based tree construction methods involve calculating evolutionary distances between sequences by using substitution models, which are then used to construct a distance matrix. Using the distance matrix, a phylogenetic tree is constructed. The two popular distance-based methods are UPGMA and NJ</a:t>
            </a:r>
            <a:r>
              <a:rPr lang="en-US" dirty="0" smtClean="0"/>
              <a:t>.</a:t>
            </a:r>
          </a:p>
          <a:p>
            <a:pPr marL="0" indent="0">
              <a:buNone/>
            </a:pPr>
            <a:endParaRPr lang="en-US" b="1" dirty="0" smtClean="0"/>
          </a:p>
          <a:p>
            <a:pPr marL="0" indent="0">
              <a:buNone/>
            </a:pPr>
            <a:r>
              <a:rPr lang="en-US" b="1" dirty="0" smtClean="0"/>
              <a:t>2</a:t>
            </a:r>
            <a:r>
              <a:rPr lang="en-US" b="1" dirty="0"/>
              <a:t>. Character-Based Methods</a:t>
            </a:r>
            <a:endParaRPr lang="en-US" dirty="0"/>
          </a:p>
          <a:p>
            <a:r>
              <a:rPr lang="en-US" dirty="0"/>
              <a:t>Character-based methods involve analyzing sequence data by directly examining the sequence characters, rather than relying on pairwise distance comparisons. These methods evaluate all sequences at once by analyzing one character or site at a time.</a:t>
            </a:r>
          </a:p>
          <a:p>
            <a:r>
              <a:rPr lang="en-US" dirty="0"/>
              <a:t>Character-based methods are generally considered more accurate than distance-based methods. However, character-based methods are more computationally intensive and require more sophisticated statistical models.</a:t>
            </a:r>
          </a:p>
          <a:p>
            <a:r>
              <a:rPr lang="en-US" dirty="0"/>
              <a:t>The maximum parsimony (MP) and maximum likelihood (ML) methods are the two most commonly used character-based tree construction methods.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6269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31D694-812E-4AB7-8306-CB189B5B2275}"/>
              </a:ext>
            </a:extLst>
          </p:cNvPr>
          <p:cNvSpPr>
            <a:spLocks noGrp="1"/>
          </p:cNvSpPr>
          <p:nvPr>
            <p:ph idx="1"/>
          </p:nvPr>
        </p:nvSpPr>
        <p:spPr/>
        <p:txBody>
          <a:bodyPr/>
          <a:lstStyle/>
          <a:p>
            <a:pPr lvl="1"/>
            <a:r>
              <a:rPr lang="en-US" dirty="0" smtClean="0"/>
              <a:t>The </a:t>
            </a:r>
            <a:r>
              <a:rPr lang="en-US" dirty="0"/>
              <a:t>algorithms for the distance-based tree-building method can be subdivided into either clustering based or optimality based. </a:t>
            </a:r>
          </a:p>
          <a:p>
            <a:pPr lvl="1"/>
            <a:r>
              <a:rPr lang="en-US" dirty="0"/>
              <a:t>The clustering-type algorithms compute a tree based on a distance matrix starting from the most similar sequence pairs. </a:t>
            </a:r>
          </a:p>
          <a:p>
            <a:pPr lvl="1"/>
            <a:r>
              <a:rPr lang="en-US" dirty="0"/>
              <a:t>These algorithms include an unweighted pair group method using arithmetic average (UPGMA) and neighbor joining. </a:t>
            </a:r>
          </a:p>
          <a:p>
            <a:pPr lvl="1"/>
            <a:r>
              <a:rPr lang="en-US" dirty="0"/>
              <a:t>The optimality-based algorithms compare many alternative tree topologies and select one that has the best fit between estimated distances in the tree and the actual evolutionary distances. </a:t>
            </a:r>
          </a:p>
          <a:p>
            <a:pPr lvl="1"/>
            <a:endParaRPr lang="en-US" dirty="0"/>
          </a:p>
        </p:txBody>
      </p:sp>
      <p:sp>
        <p:nvSpPr>
          <p:cNvPr id="4" name="Title 3"/>
          <p:cNvSpPr>
            <a:spLocks noGrp="1"/>
          </p:cNvSpPr>
          <p:nvPr>
            <p:ph type="title"/>
          </p:nvPr>
        </p:nvSpPr>
        <p:spPr/>
        <p:txBody>
          <a:bodyPr/>
          <a:lstStyle/>
          <a:p>
            <a:r>
              <a:rPr lang="en-US" dirty="0"/>
              <a:t>Phylogenetic tree construction : </a:t>
            </a:r>
            <a:r>
              <a:rPr lang="en" dirty="0"/>
              <a:t>Distance based methods</a:t>
            </a:r>
            <a:endParaRPr lang="en-US" dirty="0"/>
          </a:p>
        </p:txBody>
      </p:sp>
    </p:spTree>
    <p:extLst>
      <p:ext uri="{BB962C8B-B14F-4D97-AF65-F5344CB8AC3E}">
        <p14:creationId xmlns:p14="http://schemas.microsoft.com/office/powerpoint/2010/main" val="2395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based methods</a:t>
            </a:r>
            <a:endParaRPr lang="en-US" b="1" dirty="0"/>
          </a:p>
        </p:txBody>
      </p:sp>
      <p:sp>
        <p:nvSpPr>
          <p:cNvPr id="3" name="Content Placeholder 2"/>
          <p:cNvSpPr>
            <a:spLocks noGrp="1"/>
          </p:cNvSpPr>
          <p:nvPr>
            <p:ph idx="1"/>
          </p:nvPr>
        </p:nvSpPr>
        <p:spPr>
          <a:xfrm>
            <a:off x="838200" y="1504950"/>
            <a:ext cx="10515600" cy="4672013"/>
          </a:xfrm>
        </p:spPr>
        <p:txBody>
          <a:bodyPr>
            <a:normAutofit fontScale="77500" lnSpcReduction="20000"/>
          </a:bodyPr>
          <a:lstStyle/>
          <a:p>
            <a:pPr marL="0" indent="0">
              <a:buNone/>
            </a:pPr>
            <a:endParaRPr lang="en-US" dirty="0" smtClean="0"/>
          </a:p>
          <a:p>
            <a:pPr marL="0" indent="0">
              <a:buNone/>
            </a:pPr>
            <a:r>
              <a:rPr lang="en-US" b="1" dirty="0"/>
              <a:t>a. Unweighted Pair Group Method with Arithmetic Mean (UPGMA)</a:t>
            </a:r>
          </a:p>
          <a:p>
            <a:r>
              <a:rPr lang="en-US" dirty="0"/>
              <a:t>UPGMA is the simplest distance-based method that constructs a rooted phylogenetic tree using sequential clustering. </a:t>
            </a:r>
          </a:p>
          <a:p>
            <a:r>
              <a:rPr lang="en-US" dirty="0"/>
              <a:t>First, all sequences are compared using pairwise alignment to calculate the distance matrix. </a:t>
            </a:r>
          </a:p>
          <a:p>
            <a:r>
              <a:rPr lang="en-US" dirty="0"/>
              <a:t>Using this matrix, the two sequences with the smallest pairwise distance are clustered as a single pair. A node is placed at the midpoint between them.</a:t>
            </a:r>
          </a:p>
          <a:p>
            <a:r>
              <a:rPr lang="en-US" dirty="0"/>
              <a:t>Next, the distance between this pair and all other sequences is recalculated to form a new matrix. </a:t>
            </a:r>
          </a:p>
          <a:p>
            <a:r>
              <a:rPr lang="en-US" dirty="0"/>
              <a:t>This new matrix is used to identify and cluster the sequence that is closest to the first pair. This process is repeated until all sequences have been placed on the tree. </a:t>
            </a:r>
          </a:p>
          <a:p>
            <a:r>
              <a:rPr lang="en-US" dirty="0"/>
              <a:t>UPGMA method assumes that the evolutionary rate of all taxa is constant, and they are equidistant from the root, indicating the presence of a molecular clock mechanism.</a:t>
            </a:r>
          </a:p>
          <a:p>
            <a:pPr marL="0" indent="0">
              <a:buNone/>
            </a:pPr>
            <a:endParaRPr lang="en-US" dirty="0" smtClean="0"/>
          </a:p>
        </p:txBody>
      </p:sp>
    </p:spTree>
    <p:extLst>
      <p:ext uri="{BB962C8B-B14F-4D97-AF65-F5344CB8AC3E}">
        <p14:creationId xmlns:p14="http://schemas.microsoft.com/office/powerpoint/2010/main" val="1103289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03EB1-A806-4A5F-891F-F74A70D4F0F9}"/>
              </a:ext>
            </a:extLst>
          </p:cNvPr>
          <p:cNvSpPr>
            <a:spLocks noGrp="1"/>
          </p:cNvSpPr>
          <p:nvPr>
            <p:ph type="title"/>
          </p:nvPr>
        </p:nvSpPr>
        <p:spPr/>
        <p:txBody>
          <a:bodyPr/>
          <a:lstStyle/>
          <a:p>
            <a:r>
              <a:rPr lang="en-US" b="1" dirty="0" smtClean="0"/>
              <a:t>UPGMA</a:t>
            </a:r>
            <a:endParaRPr lang="en-US" b="1" dirty="0"/>
          </a:p>
        </p:txBody>
      </p:sp>
      <p:sp>
        <p:nvSpPr>
          <p:cNvPr id="3" name="Content Placeholder 2">
            <a:extLst>
              <a:ext uri="{FF2B5EF4-FFF2-40B4-BE49-F238E27FC236}">
                <a16:creationId xmlns:a16="http://schemas.microsoft.com/office/drawing/2014/main" xmlns="" id="{8BC5BB6A-9B47-404C-87BF-089182E14C0B}"/>
              </a:ext>
            </a:extLst>
          </p:cNvPr>
          <p:cNvSpPr>
            <a:spLocks noGrp="1"/>
          </p:cNvSpPr>
          <p:nvPr>
            <p:ph idx="1"/>
          </p:nvPr>
        </p:nvSpPr>
        <p:spPr/>
        <p:txBody>
          <a:bodyPr/>
          <a:lstStyle/>
          <a:p>
            <a:pPr lvl="1"/>
            <a:r>
              <a:rPr lang="en-US" dirty="0" smtClean="0"/>
              <a:t>Unweighted </a:t>
            </a:r>
            <a:r>
              <a:rPr lang="en-US" dirty="0"/>
              <a:t>Pair Group Method with Arithmetic mean</a:t>
            </a:r>
          </a:p>
          <a:p>
            <a:pPr lvl="1"/>
            <a:r>
              <a:rPr lang="en-US" dirty="0"/>
              <a:t>Consider four species characterized by homologous sequences ATCC, ATGC, TTCG, and TCGG. </a:t>
            </a:r>
          </a:p>
          <a:p>
            <a:pPr lvl="1"/>
            <a:r>
              <a:rPr lang="en-US" dirty="0"/>
              <a:t>Taking the number of differences as the measure of dissimilarity between each pair of species, use a simple clustering procedure to derive a phylogenetic tree. </a:t>
            </a:r>
          </a:p>
          <a:p>
            <a:pPr lvl="1"/>
            <a:r>
              <a:rPr lang="en-US" dirty="0"/>
              <a:t>The distance matrix is:</a:t>
            </a:r>
          </a:p>
          <a:p>
            <a:pPr lvl="1"/>
            <a:endParaRPr lang="en-US" dirty="0"/>
          </a:p>
        </p:txBody>
      </p:sp>
      <p:pic>
        <p:nvPicPr>
          <p:cNvPr id="4" name="Picture 3">
            <a:extLst>
              <a:ext uri="{FF2B5EF4-FFF2-40B4-BE49-F238E27FC236}">
                <a16:creationId xmlns:a16="http://schemas.microsoft.com/office/drawing/2014/main" xmlns="" id="{782761E3-E71B-48BC-9C30-7CCBAE9E3BB0}"/>
              </a:ext>
            </a:extLst>
          </p:cNvPr>
          <p:cNvPicPr>
            <a:picLocks noChangeAspect="1"/>
          </p:cNvPicPr>
          <p:nvPr/>
        </p:nvPicPr>
        <p:blipFill>
          <a:blip r:embed="rId2"/>
          <a:stretch>
            <a:fillRect/>
          </a:stretch>
        </p:blipFill>
        <p:spPr>
          <a:xfrm>
            <a:off x="6423154" y="4297605"/>
            <a:ext cx="4930646" cy="2288762"/>
          </a:xfrm>
          <a:prstGeom prst="rect">
            <a:avLst/>
          </a:prstGeom>
        </p:spPr>
      </p:pic>
    </p:spTree>
    <p:extLst>
      <p:ext uri="{BB962C8B-B14F-4D97-AF65-F5344CB8AC3E}">
        <p14:creationId xmlns:p14="http://schemas.microsoft.com/office/powerpoint/2010/main" val="682128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C5BB6A-9B47-404C-87BF-089182E14C0B}"/>
              </a:ext>
            </a:extLst>
          </p:cNvPr>
          <p:cNvSpPr>
            <a:spLocks noGrp="1"/>
          </p:cNvSpPr>
          <p:nvPr>
            <p:ph idx="1"/>
          </p:nvPr>
        </p:nvSpPr>
        <p:spPr/>
        <p:txBody>
          <a:bodyPr/>
          <a:lstStyle/>
          <a:p>
            <a:pPr lvl="1"/>
            <a:r>
              <a:rPr lang="en-US" dirty="0" smtClean="0"/>
              <a:t>Because </a:t>
            </a:r>
            <a:r>
              <a:rPr lang="en-US" dirty="0"/>
              <a:t>the matrix is symmetrical, we need fill in only the upper half. </a:t>
            </a:r>
          </a:p>
          <a:p>
            <a:pPr lvl="1"/>
            <a:r>
              <a:rPr lang="en-US" dirty="0"/>
              <a:t>The smallest distance is 1 (in green), between ATCC and ATGC. </a:t>
            </a:r>
          </a:p>
          <a:p>
            <a:pPr lvl="1"/>
            <a:r>
              <a:rPr lang="en-US" dirty="0"/>
              <a:t>Therefore, our first cluster is {ATCC, ATGC}. </a:t>
            </a:r>
          </a:p>
          <a:p>
            <a:pPr lvl="1"/>
            <a:r>
              <a:rPr lang="en-US" dirty="0"/>
              <a:t>The tree will contain the fragment:</a:t>
            </a:r>
          </a:p>
          <a:p>
            <a:pPr lvl="1"/>
            <a:endParaRPr lang="en-US" dirty="0"/>
          </a:p>
          <a:p>
            <a:pPr lvl="1"/>
            <a:r>
              <a:rPr lang="en-US" dirty="0"/>
              <a:t>The reduced distance matrix is:</a:t>
            </a:r>
          </a:p>
          <a:p>
            <a:pPr lvl="1"/>
            <a:endParaRPr lang="en-US" dirty="0"/>
          </a:p>
          <a:p>
            <a:pPr lvl="1"/>
            <a:r>
              <a:rPr lang="en-US" dirty="0"/>
              <a:t>The next cluster is {TTCG, TCGG}, distance 2. </a:t>
            </a:r>
          </a:p>
          <a:p>
            <a:pPr lvl="1"/>
            <a:endParaRPr lang="en-US" dirty="0"/>
          </a:p>
        </p:txBody>
      </p:sp>
      <p:pic>
        <p:nvPicPr>
          <p:cNvPr id="4" name="Picture 3">
            <a:extLst>
              <a:ext uri="{FF2B5EF4-FFF2-40B4-BE49-F238E27FC236}">
                <a16:creationId xmlns:a16="http://schemas.microsoft.com/office/drawing/2014/main" xmlns="" id="{BF7FD43F-7D98-4862-A134-13A614AB26DC}"/>
              </a:ext>
            </a:extLst>
          </p:cNvPr>
          <p:cNvPicPr>
            <a:picLocks noChangeAspect="1"/>
          </p:cNvPicPr>
          <p:nvPr/>
        </p:nvPicPr>
        <p:blipFill>
          <a:blip r:embed="rId2"/>
          <a:stretch>
            <a:fillRect/>
          </a:stretch>
        </p:blipFill>
        <p:spPr>
          <a:xfrm>
            <a:off x="8136466" y="0"/>
            <a:ext cx="4055533" cy="1882542"/>
          </a:xfrm>
          <a:prstGeom prst="rect">
            <a:avLst/>
          </a:prstGeom>
        </p:spPr>
      </p:pic>
      <p:pic>
        <p:nvPicPr>
          <p:cNvPr id="5" name="Picture 4">
            <a:extLst>
              <a:ext uri="{FF2B5EF4-FFF2-40B4-BE49-F238E27FC236}">
                <a16:creationId xmlns:a16="http://schemas.microsoft.com/office/drawing/2014/main" xmlns="" id="{F0468E36-06E2-4815-A49A-7A5431571F43}"/>
              </a:ext>
            </a:extLst>
          </p:cNvPr>
          <p:cNvPicPr>
            <a:picLocks noChangeAspect="1"/>
          </p:cNvPicPr>
          <p:nvPr/>
        </p:nvPicPr>
        <p:blipFill>
          <a:blip r:embed="rId3"/>
          <a:stretch>
            <a:fillRect/>
          </a:stretch>
        </p:blipFill>
        <p:spPr>
          <a:xfrm>
            <a:off x="9780557" y="2796237"/>
            <a:ext cx="1720034" cy="915502"/>
          </a:xfrm>
          <a:prstGeom prst="rect">
            <a:avLst/>
          </a:prstGeom>
        </p:spPr>
      </p:pic>
      <p:pic>
        <p:nvPicPr>
          <p:cNvPr id="6" name="Picture 5">
            <a:extLst>
              <a:ext uri="{FF2B5EF4-FFF2-40B4-BE49-F238E27FC236}">
                <a16:creationId xmlns:a16="http://schemas.microsoft.com/office/drawing/2014/main" xmlns="" id="{20BD1286-C46D-40FC-AC12-C0CB876B9AEF}"/>
              </a:ext>
            </a:extLst>
          </p:cNvPr>
          <p:cNvPicPr>
            <a:picLocks noChangeAspect="1"/>
          </p:cNvPicPr>
          <p:nvPr/>
        </p:nvPicPr>
        <p:blipFill>
          <a:blip r:embed="rId4"/>
          <a:stretch>
            <a:fillRect/>
          </a:stretch>
        </p:blipFill>
        <p:spPr>
          <a:xfrm>
            <a:off x="7343097" y="4001294"/>
            <a:ext cx="4848902" cy="1505160"/>
          </a:xfrm>
          <a:prstGeom prst="rect">
            <a:avLst/>
          </a:prstGeom>
        </p:spPr>
      </p:pic>
      <p:sp>
        <p:nvSpPr>
          <p:cNvPr id="8" name="Title 1">
            <a:extLst>
              <a:ext uri="{FF2B5EF4-FFF2-40B4-BE49-F238E27FC236}">
                <a16:creationId xmlns:a16="http://schemas.microsoft.com/office/drawing/2014/main" xmlns="" id="{DA703EB1-A806-4A5F-891F-F74A70D4F0F9}"/>
              </a:ext>
            </a:extLst>
          </p:cNvPr>
          <p:cNvSpPr>
            <a:spLocks noGrp="1"/>
          </p:cNvSpPr>
          <p:nvPr>
            <p:ph type="title"/>
          </p:nvPr>
        </p:nvSpPr>
        <p:spPr/>
        <p:txBody>
          <a:bodyPr/>
          <a:lstStyle/>
          <a:p>
            <a:r>
              <a:rPr lang="en-US" b="1" dirty="0" smtClean="0"/>
              <a:t>UPGMA</a:t>
            </a:r>
            <a:endParaRPr lang="en-US" b="1" dirty="0"/>
          </a:p>
        </p:txBody>
      </p:sp>
    </p:spTree>
    <p:extLst>
      <p:ext uri="{BB962C8B-B14F-4D97-AF65-F5344CB8AC3E}">
        <p14:creationId xmlns:p14="http://schemas.microsoft.com/office/powerpoint/2010/main" val="2870699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C5BB6A-9B47-404C-87BF-089182E14C0B}"/>
              </a:ext>
            </a:extLst>
          </p:cNvPr>
          <p:cNvSpPr>
            <a:spLocks noGrp="1"/>
          </p:cNvSpPr>
          <p:nvPr>
            <p:ph idx="1"/>
          </p:nvPr>
        </p:nvSpPr>
        <p:spPr/>
        <p:txBody>
          <a:bodyPr/>
          <a:lstStyle/>
          <a:p>
            <a:r>
              <a:rPr lang="en-US" dirty="0"/>
              <a:t>Phylogenetic tree construction : UPGMA</a:t>
            </a:r>
          </a:p>
          <a:p>
            <a:pPr lvl="1"/>
            <a:r>
              <a:rPr lang="en-US" dirty="0"/>
              <a:t>Finally, linking the clusters {ATCC, ATGC} and {TTCG, TCGG} gives the tree:</a:t>
            </a:r>
          </a:p>
          <a:p>
            <a:pPr lvl="1"/>
            <a:r>
              <a:rPr lang="en-US" dirty="0"/>
              <a:t>Branch lengths have been assigned according to the rule:</a:t>
            </a:r>
          </a:p>
          <a:p>
            <a:pPr lvl="1"/>
            <a:endParaRPr lang="en-US" dirty="0"/>
          </a:p>
        </p:txBody>
      </p:sp>
      <p:pic>
        <p:nvPicPr>
          <p:cNvPr id="4" name="Picture 3">
            <a:extLst>
              <a:ext uri="{FF2B5EF4-FFF2-40B4-BE49-F238E27FC236}">
                <a16:creationId xmlns:a16="http://schemas.microsoft.com/office/drawing/2014/main" xmlns="" id="{22783276-FA00-47D4-8836-41FC51D66327}"/>
              </a:ext>
            </a:extLst>
          </p:cNvPr>
          <p:cNvPicPr>
            <a:picLocks noChangeAspect="1"/>
          </p:cNvPicPr>
          <p:nvPr/>
        </p:nvPicPr>
        <p:blipFill rotWithShape="1">
          <a:blip r:embed="rId2"/>
          <a:srcRect l="3363" t="18748"/>
          <a:stretch/>
        </p:blipFill>
        <p:spPr>
          <a:xfrm>
            <a:off x="8597720" y="120426"/>
            <a:ext cx="3505201" cy="1340624"/>
          </a:xfrm>
          <a:prstGeom prst="rect">
            <a:avLst/>
          </a:prstGeom>
        </p:spPr>
      </p:pic>
      <p:pic>
        <p:nvPicPr>
          <p:cNvPr id="5" name="Picture 4">
            <a:extLst>
              <a:ext uri="{FF2B5EF4-FFF2-40B4-BE49-F238E27FC236}">
                <a16:creationId xmlns:a16="http://schemas.microsoft.com/office/drawing/2014/main" xmlns="" id="{9A071990-DAE4-44F4-A102-E9C8FC10CE17}"/>
              </a:ext>
            </a:extLst>
          </p:cNvPr>
          <p:cNvPicPr>
            <a:picLocks noChangeAspect="1"/>
          </p:cNvPicPr>
          <p:nvPr/>
        </p:nvPicPr>
        <p:blipFill>
          <a:blip r:embed="rId3"/>
          <a:stretch>
            <a:fillRect/>
          </a:stretch>
        </p:blipFill>
        <p:spPr>
          <a:xfrm>
            <a:off x="1670809" y="3161759"/>
            <a:ext cx="8850381" cy="534481"/>
          </a:xfrm>
          <a:prstGeom prst="rect">
            <a:avLst/>
          </a:prstGeom>
        </p:spPr>
      </p:pic>
      <p:sp>
        <p:nvSpPr>
          <p:cNvPr id="6" name="Title 1">
            <a:extLst>
              <a:ext uri="{FF2B5EF4-FFF2-40B4-BE49-F238E27FC236}">
                <a16:creationId xmlns:a16="http://schemas.microsoft.com/office/drawing/2014/main" xmlns="" id="{DA703EB1-A806-4A5F-891F-F74A70D4F0F9}"/>
              </a:ext>
            </a:extLst>
          </p:cNvPr>
          <p:cNvSpPr>
            <a:spLocks noGrp="1"/>
          </p:cNvSpPr>
          <p:nvPr>
            <p:ph type="title"/>
          </p:nvPr>
        </p:nvSpPr>
        <p:spPr/>
        <p:txBody>
          <a:bodyPr/>
          <a:lstStyle/>
          <a:p>
            <a:r>
              <a:rPr lang="en-US" b="1" dirty="0" smtClean="0"/>
              <a:t>UPGMA</a:t>
            </a:r>
            <a:endParaRPr lang="en-US" b="1" dirty="0"/>
          </a:p>
        </p:txBody>
      </p:sp>
    </p:spTree>
    <p:extLst>
      <p:ext uri="{BB962C8B-B14F-4D97-AF65-F5344CB8AC3E}">
        <p14:creationId xmlns:p14="http://schemas.microsoft.com/office/powerpoint/2010/main" val="144425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Distance based methods</a:t>
            </a:r>
            <a:endParaRPr lang="en-US" b="1"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b. Neighbor-Joining (NJ)</a:t>
            </a:r>
          </a:p>
          <a:p>
            <a:r>
              <a:rPr lang="en-US" dirty="0"/>
              <a:t>The neighbor-joining method is the most widely used distance-based method. </a:t>
            </a:r>
          </a:p>
          <a:p>
            <a:r>
              <a:rPr lang="en-US" dirty="0"/>
              <a:t>It is similar to the UPGMA method in terms of building the tree using a distance matrix however, it does not assume the molecular clock and produces an unrooted tree. </a:t>
            </a:r>
          </a:p>
          <a:p>
            <a:r>
              <a:rPr lang="en-US" dirty="0"/>
              <a:t>The neighbor-joining algorithm starts with a completely unresolved star tree, where all sequences are connected to a single node. </a:t>
            </a:r>
          </a:p>
          <a:p>
            <a:r>
              <a:rPr lang="en-US" dirty="0"/>
              <a:t>It then iteratively adds branches between the two closest neighbors and the remaining sequences in the tree. The algorithm calculates the pairwise distances between all sequences and uses these distances to determine the closest neighbors.</a:t>
            </a:r>
          </a:p>
          <a:p>
            <a:r>
              <a:rPr lang="en-US" dirty="0"/>
              <a:t>Once the closest neighbors are identified, the algorithm consolidates them into a new node, effectively reforming the star tree. This process is repeated until all sequences are connected in a fully resolved tree.</a:t>
            </a:r>
          </a:p>
        </p:txBody>
      </p:sp>
    </p:spTree>
    <p:extLst>
      <p:ext uri="{BB962C8B-B14F-4D97-AF65-F5344CB8AC3E}">
        <p14:creationId xmlns:p14="http://schemas.microsoft.com/office/powerpoint/2010/main" val="2762631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E653-5C99-4770-BC07-BC3150CD4ADF}"/>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E1323018-899C-471D-81F8-196DFE72418D}"/>
              </a:ext>
            </a:extLst>
          </p:cNvPr>
          <p:cNvSpPr>
            <a:spLocks noGrp="1"/>
          </p:cNvSpPr>
          <p:nvPr>
            <p:ph idx="1"/>
          </p:nvPr>
        </p:nvSpPr>
        <p:spPr>
          <a:xfrm>
            <a:off x="838200" y="1825625"/>
            <a:ext cx="10515600" cy="4667250"/>
          </a:xfrm>
        </p:spPr>
        <p:txBody>
          <a:bodyPr>
            <a:normAutofit/>
          </a:bodyPr>
          <a:lstStyle/>
          <a:p>
            <a:r>
              <a:rPr lang="en-US" dirty="0"/>
              <a:t>Phylogenetic tree construction : </a:t>
            </a:r>
            <a:r>
              <a:rPr lang="en" dirty="0"/>
              <a:t>Neighbour joining method</a:t>
            </a:r>
            <a:endParaRPr lang="en-US" dirty="0"/>
          </a:p>
          <a:p>
            <a:pPr lvl="1"/>
            <a:r>
              <a:rPr lang="en-US" dirty="0"/>
              <a:t>The Neighbor Joining (NJ) method is similar to UPGMA, but uses an evolutionary rate correction step before tree building. </a:t>
            </a:r>
          </a:p>
          <a:p>
            <a:pPr lvl="1"/>
            <a:r>
              <a:rPr lang="en-US" dirty="0"/>
              <a:t>The first step of the NJ method is </a:t>
            </a:r>
            <a:r>
              <a:rPr lang="en-US" dirty="0" err="1"/>
              <a:t>r-value</a:t>
            </a:r>
            <a:r>
              <a:rPr lang="en-US" dirty="0"/>
              <a:t> and r’-value calculation.</a:t>
            </a:r>
          </a:p>
          <a:p>
            <a:pPr lvl="1"/>
            <a:r>
              <a:rPr lang="en-US" dirty="0"/>
              <a:t>The value of </a:t>
            </a:r>
            <a:r>
              <a:rPr lang="en-US" dirty="0" err="1"/>
              <a:t>rA</a:t>
            </a:r>
            <a:r>
              <a:rPr lang="en-US" dirty="0"/>
              <a:t> (or </a:t>
            </a:r>
            <a:r>
              <a:rPr lang="en-US" dirty="0" err="1"/>
              <a:t>rB</a:t>
            </a:r>
            <a:r>
              <a:rPr lang="en-US" dirty="0"/>
              <a:t>) is the sum of distances of A (or B) to all other taxa. </a:t>
            </a:r>
          </a:p>
          <a:p>
            <a:pPr lvl="1"/>
            <a:r>
              <a:rPr lang="en-US" dirty="0"/>
              <a:t>A generalized expression of the </a:t>
            </a:r>
            <a:r>
              <a:rPr lang="en-US" dirty="0" err="1"/>
              <a:t>r-value</a:t>
            </a:r>
            <a:r>
              <a:rPr lang="en-US" dirty="0"/>
              <a:t> is </a:t>
            </a:r>
            <a:r>
              <a:rPr lang="en-US" dirty="0" err="1"/>
              <a:t>r</a:t>
            </a:r>
            <a:r>
              <a:rPr lang="en-US" baseline="-25000" dirty="0" err="1"/>
              <a:t>i</a:t>
            </a:r>
            <a:r>
              <a:rPr lang="en-US" dirty="0"/>
              <a:t> calculated based on the following formula:</a:t>
            </a:r>
          </a:p>
          <a:p>
            <a:pPr lvl="1"/>
            <a:endParaRPr lang="en-US" dirty="0"/>
          </a:p>
          <a:p>
            <a:pPr lvl="1"/>
            <a:r>
              <a:rPr lang="en-US" dirty="0"/>
              <a:t>The </a:t>
            </a:r>
            <a:r>
              <a:rPr lang="en-US" dirty="0" err="1"/>
              <a:t>r-values</a:t>
            </a:r>
            <a:r>
              <a:rPr lang="en-US" dirty="0"/>
              <a:t> are needed to create a modified distance matrix. </a:t>
            </a:r>
          </a:p>
          <a:p>
            <a:pPr lvl="1"/>
            <a:r>
              <a:rPr lang="en-US" dirty="0"/>
              <a:t>The transformed </a:t>
            </a:r>
            <a:r>
              <a:rPr lang="en-US" dirty="0" err="1"/>
              <a:t>r-values</a:t>
            </a:r>
            <a:r>
              <a:rPr lang="en-US" dirty="0"/>
              <a:t> (r’ )  are used to determine the distances of an individual taxon to the nearest node.</a:t>
            </a:r>
          </a:p>
          <a:p>
            <a:pPr lvl="1"/>
            <a:endParaRPr lang="en-US" dirty="0"/>
          </a:p>
        </p:txBody>
      </p:sp>
      <p:pic>
        <p:nvPicPr>
          <p:cNvPr id="5" name="Picture 4">
            <a:extLst>
              <a:ext uri="{FF2B5EF4-FFF2-40B4-BE49-F238E27FC236}">
                <a16:creationId xmlns:a16="http://schemas.microsoft.com/office/drawing/2014/main" xmlns="" id="{BEF68115-B43C-4451-B376-B6DCABFC297B}"/>
              </a:ext>
            </a:extLst>
          </p:cNvPr>
          <p:cNvPicPr>
            <a:picLocks noChangeAspect="1"/>
          </p:cNvPicPr>
          <p:nvPr/>
        </p:nvPicPr>
        <p:blipFill>
          <a:blip r:embed="rId2"/>
          <a:stretch>
            <a:fillRect/>
          </a:stretch>
        </p:blipFill>
        <p:spPr>
          <a:xfrm>
            <a:off x="9885083" y="0"/>
            <a:ext cx="2306917" cy="1376709"/>
          </a:xfrm>
          <a:prstGeom prst="rect">
            <a:avLst/>
          </a:prstGeom>
        </p:spPr>
      </p:pic>
      <p:pic>
        <p:nvPicPr>
          <p:cNvPr id="7" name="Picture 6">
            <a:extLst>
              <a:ext uri="{FF2B5EF4-FFF2-40B4-BE49-F238E27FC236}">
                <a16:creationId xmlns:a16="http://schemas.microsoft.com/office/drawing/2014/main" xmlns="" id="{1FFC70CA-A39C-4C9E-9CE0-CA50AD68D0E1}"/>
              </a:ext>
            </a:extLst>
          </p:cNvPr>
          <p:cNvPicPr>
            <a:picLocks noChangeAspect="1"/>
          </p:cNvPicPr>
          <p:nvPr/>
        </p:nvPicPr>
        <p:blipFill>
          <a:blip r:embed="rId3"/>
          <a:stretch>
            <a:fillRect/>
          </a:stretch>
        </p:blipFill>
        <p:spPr>
          <a:xfrm>
            <a:off x="2931171" y="4159250"/>
            <a:ext cx="7411484" cy="666843"/>
          </a:xfrm>
          <a:prstGeom prst="rect">
            <a:avLst/>
          </a:prstGeom>
        </p:spPr>
      </p:pic>
      <p:pic>
        <p:nvPicPr>
          <p:cNvPr id="9" name="Picture 8">
            <a:extLst>
              <a:ext uri="{FF2B5EF4-FFF2-40B4-BE49-F238E27FC236}">
                <a16:creationId xmlns:a16="http://schemas.microsoft.com/office/drawing/2014/main" xmlns="" id="{4D6EFC67-44FD-4844-A43D-3D33EF4593AB}"/>
              </a:ext>
            </a:extLst>
          </p:cNvPr>
          <p:cNvPicPr>
            <a:picLocks noChangeAspect="1"/>
          </p:cNvPicPr>
          <p:nvPr/>
        </p:nvPicPr>
        <p:blipFill>
          <a:blip r:embed="rId4"/>
          <a:stretch>
            <a:fillRect/>
          </a:stretch>
        </p:blipFill>
        <p:spPr>
          <a:xfrm>
            <a:off x="0" y="6086367"/>
            <a:ext cx="7783011" cy="771633"/>
          </a:xfrm>
          <a:prstGeom prst="rect">
            <a:avLst/>
          </a:prstGeom>
        </p:spPr>
      </p:pic>
      <p:pic>
        <p:nvPicPr>
          <p:cNvPr id="11" name="Picture 10">
            <a:extLst>
              <a:ext uri="{FF2B5EF4-FFF2-40B4-BE49-F238E27FC236}">
                <a16:creationId xmlns:a16="http://schemas.microsoft.com/office/drawing/2014/main" xmlns="" id="{A33BBAF6-EDE0-4F18-B38A-3F5EC8A5A90F}"/>
              </a:ext>
            </a:extLst>
          </p:cNvPr>
          <p:cNvPicPr>
            <a:picLocks noChangeAspect="1"/>
          </p:cNvPicPr>
          <p:nvPr/>
        </p:nvPicPr>
        <p:blipFill>
          <a:blip r:embed="rId5"/>
          <a:stretch>
            <a:fillRect/>
          </a:stretch>
        </p:blipFill>
        <p:spPr>
          <a:xfrm>
            <a:off x="8009941" y="6038736"/>
            <a:ext cx="4182059" cy="819264"/>
          </a:xfrm>
          <a:prstGeom prst="rect">
            <a:avLst/>
          </a:prstGeom>
        </p:spPr>
      </p:pic>
    </p:spTree>
    <p:extLst>
      <p:ext uri="{BB962C8B-B14F-4D97-AF65-F5344CB8AC3E}">
        <p14:creationId xmlns:p14="http://schemas.microsoft.com/office/powerpoint/2010/main" val="42487286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E653-5C99-4770-BC07-BC3150CD4ADF}"/>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E1323018-899C-471D-81F8-196DFE72418D}"/>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Assuming A and B form a node called U, the distance A to U is determined by the following formula:</a:t>
            </a:r>
          </a:p>
          <a:p>
            <a:pPr lvl="1"/>
            <a:endParaRPr lang="en-US" dirty="0"/>
          </a:p>
          <a:p>
            <a:pPr lvl="1"/>
            <a:endParaRPr lang="en-US" dirty="0"/>
          </a:p>
          <a:p>
            <a:pPr lvl="1"/>
            <a:r>
              <a:rPr lang="en-US" dirty="0"/>
              <a:t>The distance matrix of the four taxon </a:t>
            </a:r>
          </a:p>
          <a:p>
            <a:pPr lvl="1"/>
            <a:endParaRPr lang="en-US" dirty="0"/>
          </a:p>
          <a:p>
            <a:pPr lvl="1"/>
            <a:endParaRPr lang="en-US" dirty="0"/>
          </a:p>
        </p:txBody>
      </p:sp>
      <p:pic>
        <p:nvPicPr>
          <p:cNvPr id="5" name="Picture 4">
            <a:extLst>
              <a:ext uri="{FF2B5EF4-FFF2-40B4-BE49-F238E27FC236}">
                <a16:creationId xmlns:a16="http://schemas.microsoft.com/office/drawing/2014/main" xmlns="" id="{15567BD2-7AB8-4B70-8960-96D43229B76D}"/>
              </a:ext>
            </a:extLst>
          </p:cNvPr>
          <p:cNvPicPr>
            <a:picLocks noChangeAspect="1"/>
          </p:cNvPicPr>
          <p:nvPr/>
        </p:nvPicPr>
        <p:blipFill>
          <a:blip r:embed="rId2"/>
          <a:stretch>
            <a:fillRect/>
          </a:stretch>
        </p:blipFill>
        <p:spPr>
          <a:xfrm>
            <a:off x="5042149" y="2700565"/>
            <a:ext cx="3781953" cy="581106"/>
          </a:xfrm>
          <a:prstGeom prst="rect">
            <a:avLst/>
          </a:prstGeom>
        </p:spPr>
      </p:pic>
      <p:pic>
        <p:nvPicPr>
          <p:cNvPr id="6" name="Picture 5">
            <a:extLst>
              <a:ext uri="{FF2B5EF4-FFF2-40B4-BE49-F238E27FC236}">
                <a16:creationId xmlns:a16="http://schemas.microsoft.com/office/drawing/2014/main" xmlns="" id="{90067C1A-C45E-4953-942D-6255B046F78A}"/>
              </a:ext>
            </a:extLst>
          </p:cNvPr>
          <p:cNvPicPr>
            <a:picLocks noChangeAspect="1"/>
          </p:cNvPicPr>
          <p:nvPr/>
        </p:nvPicPr>
        <p:blipFill>
          <a:blip r:embed="rId3"/>
          <a:stretch>
            <a:fillRect/>
          </a:stretch>
        </p:blipFill>
        <p:spPr>
          <a:xfrm>
            <a:off x="8274151" y="3576330"/>
            <a:ext cx="3761758" cy="2244921"/>
          </a:xfrm>
          <a:prstGeom prst="rect">
            <a:avLst/>
          </a:prstGeom>
        </p:spPr>
      </p:pic>
    </p:spTree>
    <p:extLst>
      <p:ext uri="{BB962C8B-B14F-4D97-AF65-F5344CB8AC3E}">
        <p14:creationId xmlns:p14="http://schemas.microsoft.com/office/powerpoint/2010/main" val="2381736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a:bodyPr>
          <a:lstStyle/>
          <a:p>
            <a:r>
              <a:rPr lang="en-US" b="1" dirty="0"/>
              <a:t>A phylogenetic tree (evolutionary tree) is the graphical representation of the evolutionary history of biological sequences and allows us to visualize the evolutionary relationships between them.</a:t>
            </a:r>
            <a:endParaRPr lang="en-US" dirty="0"/>
          </a:p>
          <a:p>
            <a:r>
              <a:rPr lang="en-US" dirty="0"/>
              <a:t>Evolution explains the diversity of life on Earth, and understanding evolutionary relationships helps us understand the origin and relationships between different organisms. Molecular </a:t>
            </a:r>
            <a:r>
              <a:rPr lang="en-US" dirty="0" err="1"/>
              <a:t>phylogenetics</a:t>
            </a:r>
            <a:r>
              <a:rPr lang="en-US" dirty="0"/>
              <a:t> is an important aspect of bioinformatics that helps us understand evolutionary history and relationships by using molecular data such as DNA or protein sequences to create phylogenetic trees.</a:t>
            </a:r>
          </a:p>
          <a:p>
            <a:endParaRPr lang="en-US" dirty="0"/>
          </a:p>
        </p:txBody>
      </p:sp>
    </p:spTree>
    <p:extLst>
      <p:ext uri="{BB962C8B-B14F-4D97-AF65-F5344CB8AC3E}">
        <p14:creationId xmlns:p14="http://schemas.microsoft.com/office/powerpoint/2010/main" val="3377677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E653-5C99-4770-BC07-BC3150CD4ADF}"/>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E1323018-899C-471D-81F8-196DFE72418D}"/>
              </a:ext>
            </a:extLst>
          </p:cNvPr>
          <p:cNvSpPr>
            <a:spLocks noGrp="1"/>
          </p:cNvSpPr>
          <p:nvPr>
            <p:ph idx="1"/>
          </p:nvPr>
        </p:nvSpPr>
        <p:spPr>
          <a:xfrm>
            <a:off x="838200" y="1825625"/>
            <a:ext cx="5836203" cy="4351338"/>
          </a:xfrm>
        </p:spPr>
        <p:txBody>
          <a:bodyPr/>
          <a:lstStyle/>
          <a:p>
            <a:r>
              <a:rPr lang="en-US" dirty="0"/>
              <a:t>Phylogenetic tree construction : </a:t>
            </a:r>
            <a:r>
              <a:rPr lang="en" dirty="0"/>
              <a:t>Neighbour joining method</a:t>
            </a:r>
            <a:endParaRPr lang="en-US" dirty="0"/>
          </a:p>
          <a:p>
            <a:pPr lvl="1"/>
            <a:r>
              <a:rPr lang="en-US" dirty="0"/>
              <a:t>The r and r’ for each taxon are calculated as follows: </a:t>
            </a:r>
          </a:p>
          <a:p>
            <a:pPr lvl="1"/>
            <a:endParaRPr lang="en-US" dirty="0"/>
          </a:p>
        </p:txBody>
      </p:sp>
      <p:grpSp>
        <p:nvGrpSpPr>
          <p:cNvPr id="8" name="Group 7">
            <a:extLst>
              <a:ext uri="{FF2B5EF4-FFF2-40B4-BE49-F238E27FC236}">
                <a16:creationId xmlns:a16="http://schemas.microsoft.com/office/drawing/2014/main" xmlns="" id="{0FE43531-BF19-4FC6-991E-7ED4AB29CB6F}"/>
              </a:ext>
            </a:extLst>
          </p:cNvPr>
          <p:cNvGrpSpPr/>
          <p:nvPr/>
        </p:nvGrpSpPr>
        <p:grpSpPr>
          <a:xfrm>
            <a:off x="6674403" y="2437783"/>
            <a:ext cx="5517597" cy="4420217"/>
            <a:chOff x="2671284" y="1891683"/>
            <a:chExt cx="6849431" cy="5487166"/>
          </a:xfrm>
        </p:grpSpPr>
        <p:pic>
          <p:nvPicPr>
            <p:cNvPr id="5" name="Picture 4">
              <a:extLst>
                <a:ext uri="{FF2B5EF4-FFF2-40B4-BE49-F238E27FC236}">
                  <a16:creationId xmlns:a16="http://schemas.microsoft.com/office/drawing/2014/main" xmlns="" id="{8C5EF566-EE32-407D-BDFF-E73624B15991}"/>
                </a:ext>
              </a:extLst>
            </p:cNvPr>
            <p:cNvPicPr>
              <a:picLocks noChangeAspect="1"/>
            </p:cNvPicPr>
            <p:nvPr/>
          </p:nvPicPr>
          <p:blipFill>
            <a:blip r:embed="rId2"/>
            <a:stretch>
              <a:fillRect/>
            </a:stretch>
          </p:blipFill>
          <p:spPr>
            <a:xfrm>
              <a:off x="2671284" y="1891683"/>
              <a:ext cx="6849431" cy="3353268"/>
            </a:xfrm>
            <a:prstGeom prst="rect">
              <a:avLst/>
            </a:prstGeom>
          </p:spPr>
        </p:pic>
        <p:pic>
          <p:nvPicPr>
            <p:cNvPr id="7" name="Picture 6">
              <a:extLst>
                <a:ext uri="{FF2B5EF4-FFF2-40B4-BE49-F238E27FC236}">
                  <a16:creationId xmlns:a16="http://schemas.microsoft.com/office/drawing/2014/main" xmlns="" id="{6F34663E-1098-43A0-BFB8-3C2C84E61AF9}"/>
                </a:ext>
              </a:extLst>
            </p:cNvPr>
            <p:cNvPicPr>
              <a:picLocks noChangeAspect="1"/>
            </p:cNvPicPr>
            <p:nvPr/>
          </p:nvPicPr>
          <p:blipFill>
            <a:blip r:embed="rId3"/>
            <a:stretch>
              <a:fillRect/>
            </a:stretch>
          </p:blipFill>
          <p:spPr>
            <a:xfrm>
              <a:off x="2671284" y="5244951"/>
              <a:ext cx="6630325" cy="2133898"/>
            </a:xfrm>
            <a:prstGeom prst="rect">
              <a:avLst/>
            </a:prstGeom>
          </p:spPr>
        </p:pic>
      </p:grpSp>
      <p:pic>
        <p:nvPicPr>
          <p:cNvPr id="9" name="Picture 8">
            <a:extLst>
              <a:ext uri="{FF2B5EF4-FFF2-40B4-BE49-F238E27FC236}">
                <a16:creationId xmlns:a16="http://schemas.microsoft.com/office/drawing/2014/main" xmlns="" id="{3B6B79DC-272F-4FE1-9438-EFAB347B5EC9}"/>
              </a:ext>
            </a:extLst>
          </p:cNvPr>
          <p:cNvPicPr>
            <a:picLocks noChangeAspect="1"/>
          </p:cNvPicPr>
          <p:nvPr/>
        </p:nvPicPr>
        <p:blipFill>
          <a:blip r:embed="rId4"/>
          <a:stretch>
            <a:fillRect/>
          </a:stretch>
        </p:blipFill>
        <p:spPr>
          <a:xfrm>
            <a:off x="8430242" y="0"/>
            <a:ext cx="3761758" cy="2244921"/>
          </a:xfrm>
          <a:prstGeom prst="rect">
            <a:avLst/>
          </a:prstGeom>
        </p:spPr>
      </p:pic>
    </p:spTree>
    <p:extLst>
      <p:ext uri="{BB962C8B-B14F-4D97-AF65-F5344CB8AC3E}">
        <p14:creationId xmlns:p14="http://schemas.microsoft.com/office/powerpoint/2010/main" val="137907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E653-5C99-4770-BC07-BC3150CD4ADF}"/>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E1323018-899C-471D-81F8-196DFE72418D}"/>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The corrected distances are obtained as follows:</a:t>
            </a:r>
          </a:p>
        </p:txBody>
      </p:sp>
      <p:pic>
        <p:nvPicPr>
          <p:cNvPr id="5" name="Picture 4">
            <a:extLst>
              <a:ext uri="{FF2B5EF4-FFF2-40B4-BE49-F238E27FC236}">
                <a16:creationId xmlns:a16="http://schemas.microsoft.com/office/drawing/2014/main" xmlns="" id="{4D3D9687-1300-4F3B-876A-520855A1A223}"/>
              </a:ext>
            </a:extLst>
          </p:cNvPr>
          <p:cNvPicPr>
            <a:picLocks noChangeAspect="1"/>
          </p:cNvPicPr>
          <p:nvPr/>
        </p:nvPicPr>
        <p:blipFill>
          <a:blip r:embed="rId2"/>
          <a:stretch>
            <a:fillRect/>
          </a:stretch>
        </p:blipFill>
        <p:spPr>
          <a:xfrm>
            <a:off x="1604684" y="2795756"/>
            <a:ext cx="8183260" cy="4003067"/>
          </a:xfrm>
          <a:prstGeom prst="rect">
            <a:avLst/>
          </a:prstGeom>
        </p:spPr>
      </p:pic>
    </p:spTree>
    <p:extLst>
      <p:ext uri="{BB962C8B-B14F-4D97-AF65-F5344CB8AC3E}">
        <p14:creationId xmlns:p14="http://schemas.microsoft.com/office/powerpoint/2010/main" val="1709120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E653-5C99-4770-BC07-BC3150CD4ADF}"/>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E1323018-899C-471D-81F8-196DFE72418D}"/>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The rate-corrected distances allow the construction of a new distance matrix</a:t>
            </a:r>
          </a:p>
        </p:txBody>
      </p:sp>
      <p:pic>
        <p:nvPicPr>
          <p:cNvPr id="5" name="Picture 4">
            <a:extLst>
              <a:ext uri="{FF2B5EF4-FFF2-40B4-BE49-F238E27FC236}">
                <a16:creationId xmlns:a16="http://schemas.microsoft.com/office/drawing/2014/main" xmlns="" id="{7400B471-45BC-451E-B819-AE305FD28CEA}"/>
              </a:ext>
            </a:extLst>
          </p:cNvPr>
          <p:cNvPicPr>
            <a:picLocks noChangeAspect="1"/>
          </p:cNvPicPr>
          <p:nvPr/>
        </p:nvPicPr>
        <p:blipFill>
          <a:blip r:embed="rId2"/>
          <a:stretch>
            <a:fillRect/>
          </a:stretch>
        </p:blipFill>
        <p:spPr>
          <a:xfrm>
            <a:off x="3495312" y="2829555"/>
            <a:ext cx="5201376" cy="2343477"/>
          </a:xfrm>
          <a:prstGeom prst="rect">
            <a:avLst/>
          </a:prstGeom>
        </p:spPr>
      </p:pic>
    </p:spTree>
    <p:extLst>
      <p:ext uri="{BB962C8B-B14F-4D97-AF65-F5344CB8AC3E}">
        <p14:creationId xmlns:p14="http://schemas.microsoft.com/office/powerpoint/2010/main" val="2045943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F0B1E-7259-40A2-AAD3-70DEF0D6789C}"/>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90714F39-CB47-49C5-B711-2F0E4219323A}"/>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Before the tree construction, all possible nodes are collapsed into a star tree. </a:t>
            </a:r>
          </a:p>
          <a:p>
            <a:pPr lvl="1"/>
            <a:r>
              <a:rPr lang="en-US" dirty="0"/>
              <a:t>The pair of taxa with the shortest distance in the new matrix is separated from the star tree first. </a:t>
            </a:r>
          </a:p>
          <a:p>
            <a:pPr lvl="1"/>
            <a:r>
              <a:rPr lang="en-US" dirty="0"/>
              <a:t>Therefore, the first node to be built can be either A-B or C-D. </a:t>
            </a:r>
          </a:p>
          <a:p>
            <a:pPr lvl="1"/>
            <a:r>
              <a:rPr lang="en-US" dirty="0"/>
              <a:t>Choosing either pair first will give us the same result.</a:t>
            </a:r>
          </a:p>
          <a:p>
            <a:pPr lvl="1"/>
            <a:r>
              <a:rPr lang="en-US" dirty="0"/>
              <a:t>Let’s choose A and B first, and name the node U. </a:t>
            </a:r>
          </a:p>
        </p:txBody>
      </p:sp>
      <p:pic>
        <p:nvPicPr>
          <p:cNvPr id="4" name="Picture 3">
            <a:extLst>
              <a:ext uri="{FF2B5EF4-FFF2-40B4-BE49-F238E27FC236}">
                <a16:creationId xmlns:a16="http://schemas.microsoft.com/office/drawing/2014/main" xmlns="" id="{D0F40D9F-5C61-406C-9209-DE8791FB6540}"/>
              </a:ext>
            </a:extLst>
          </p:cNvPr>
          <p:cNvPicPr>
            <a:picLocks noChangeAspect="1"/>
          </p:cNvPicPr>
          <p:nvPr/>
        </p:nvPicPr>
        <p:blipFill>
          <a:blip r:embed="rId2"/>
          <a:stretch>
            <a:fillRect/>
          </a:stretch>
        </p:blipFill>
        <p:spPr>
          <a:xfrm>
            <a:off x="8384146" y="1"/>
            <a:ext cx="3807854" cy="1715626"/>
          </a:xfrm>
          <a:prstGeom prst="rect">
            <a:avLst/>
          </a:prstGeom>
        </p:spPr>
      </p:pic>
      <p:pic>
        <p:nvPicPr>
          <p:cNvPr id="6" name="Picture 5">
            <a:extLst>
              <a:ext uri="{FF2B5EF4-FFF2-40B4-BE49-F238E27FC236}">
                <a16:creationId xmlns:a16="http://schemas.microsoft.com/office/drawing/2014/main" xmlns="" id="{66FEB743-5991-47E2-941F-5C68459FB657}"/>
              </a:ext>
            </a:extLst>
          </p:cNvPr>
          <p:cNvPicPr>
            <a:picLocks noChangeAspect="1"/>
          </p:cNvPicPr>
          <p:nvPr/>
        </p:nvPicPr>
        <p:blipFill>
          <a:blip r:embed="rId3"/>
          <a:stretch>
            <a:fillRect/>
          </a:stretch>
        </p:blipFill>
        <p:spPr>
          <a:xfrm>
            <a:off x="3058564" y="4656572"/>
            <a:ext cx="6074871" cy="2089955"/>
          </a:xfrm>
          <a:prstGeom prst="rect">
            <a:avLst/>
          </a:prstGeom>
        </p:spPr>
      </p:pic>
    </p:spTree>
    <p:extLst>
      <p:ext uri="{BB962C8B-B14F-4D97-AF65-F5344CB8AC3E}">
        <p14:creationId xmlns:p14="http://schemas.microsoft.com/office/powerpoint/2010/main" val="1232326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The branch length from A and B to the node U is calculated as: </a:t>
            </a:r>
          </a:p>
        </p:txBody>
      </p:sp>
      <p:pic>
        <p:nvPicPr>
          <p:cNvPr id="5" name="Picture 4">
            <a:extLst>
              <a:ext uri="{FF2B5EF4-FFF2-40B4-BE49-F238E27FC236}">
                <a16:creationId xmlns:a16="http://schemas.microsoft.com/office/drawing/2014/main" xmlns="" id="{348B0D87-7460-4C87-95C5-69E9B2A45B87}"/>
              </a:ext>
            </a:extLst>
          </p:cNvPr>
          <p:cNvPicPr>
            <a:picLocks noChangeAspect="1"/>
          </p:cNvPicPr>
          <p:nvPr/>
        </p:nvPicPr>
        <p:blipFill>
          <a:blip r:embed="rId2"/>
          <a:stretch>
            <a:fillRect/>
          </a:stretch>
        </p:blipFill>
        <p:spPr>
          <a:xfrm>
            <a:off x="1732941" y="2824078"/>
            <a:ext cx="8726118" cy="1209844"/>
          </a:xfrm>
          <a:prstGeom prst="rect">
            <a:avLst/>
          </a:prstGeom>
        </p:spPr>
      </p:pic>
      <p:pic>
        <p:nvPicPr>
          <p:cNvPr id="7" name="Picture 6">
            <a:extLst>
              <a:ext uri="{FF2B5EF4-FFF2-40B4-BE49-F238E27FC236}">
                <a16:creationId xmlns:a16="http://schemas.microsoft.com/office/drawing/2014/main" xmlns="" id="{519ADB52-D93F-4B15-8638-B5EA46291C0D}"/>
              </a:ext>
            </a:extLst>
          </p:cNvPr>
          <p:cNvPicPr>
            <a:picLocks noChangeAspect="1"/>
          </p:cNvPicPr>
          <p:nvPr/>
        </p:nvPicPr>
        <p:blipFill>
          <a:blip r:embed="rId3"/>
          <a:stretch>
            <a:fillRect/>
          </a:stretch>
        </p:blipFill>
        <p:spPr>
          <a:xfrm>
            <a:off x="4172755" y="4199020"/>
            <a:ext cx="2992022" cy="2493352"/>
          </a:xfrm>
          <a:prstGeom prst="rect">
            <a:avLst/>
          </a:prstGeom>
        </p:spPr>
      </p:pic>
    </p:spTree>
    <p:extLst>
      <p:ext uri="{BB962C8B-B14F-4D97-AF65-F5344CB8AC3E}">
        <p14:creationId xmlns:p14="http://schemas.microsoft.com/office/powerpoint/2010/main" val="3634975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The first cluster is formed, and now we again need to construct the reduced matrix. </a:t>
            </a:r>
          </a:p>
          <a:p>
            <a:pPr lvl="1"/>
            <a:r>
              <a:rPr lang="en-US" dirty="0"/>
              <a:t>This starts with the actual distances. </a:t>
            </a:r>
          </a:p>
          <a:p>
            <a:pPr lvl="1"/>
            <a:r>
              <a:rPr lang="en-US" dirty="0"/>
              <a:t>However, unlike UPGMA, the distance from a taxon to a node is average of the original distances to each of the components of the composite taxon subtracted from the inferred branch length.</a:t>
            </a:r>
          </a:p>
        </p:txBody>
      </p:sp>
      <p:pic>
        <p:nvPicPr>
          <p:cNvPr id="5" name="Picture 4">
            <a:extLst>
              <a:ext uri="{FF2B5EF4-FFF2-40B4-BE49-F238E27FC236}">
                <a16:creationId xmlns:a16="http://schemas.microsoft.com/office/drawing/2014/main" xmlns="" id="{D8C0CB99-2D95-40F3-BF0E-52B025FEEC29}"/>
              </a:ext>
            </a:extLst>
          </p:cNvPr>
          <p:cNvPicPr>
            <a:picLocks noChangeAspect="1"/>
          </p:cNvPicPr>
          <p:nvPr/>
        </p:nvPicPr>
        <p:blipFill>
          <a:blip r:embed="rId2"/>
          <a:stretch>
            <a:fillRect/>
          </a:stretch>
        </p:blipFill>
        <p:spPr>
          <a:xfrm>
            <a:off x="589781" y="4508920"/>
            <a:ext cx="11012437" cy="1343212"/>
          </a:xfrm>
          <a:prstGeom prst="rect">
            <a:avLst/>
          </a:prstGeom>
        </p:spPr>
      </p:pic>
      <p:pic>
        <p:nvPicPr>
          <p:cNvPr id="7" name="Picture 6">
            <a:extLst>
              <a:ext uri="{FF2B5EF4-FFF2-40B4-BE49-F238E27FC236}">
                <a16:creationId xmlns:a16="http://schemas.microsoft.com/office/drawing/2014/main" xmlns="" id="{5B0443C7-9909-4627-935C-F0E5C37497A7}"/>
              </a:ext>
            </a:extLst>
          </p:cNvPr>
          <p:cNvPicPr>
            <a:picLocks noChangeAspect="1"/>
          </p:cNvPicPr>
          <p:nvPr/>
        </p:nvPicPr>
        <p:blipFill>
          <a:blip r:embed="rId3"/>
          <a:stretch>
            <a:fillRect/>
          </a:stretch>
        </p:blipFill>
        <p:spPr>
          <a:xfrm>
            <a:off x="7379594" y="-18212"/>
            <a:ext cx="4812406" cy="1802556"/>
          </a:xfrm>
          <a:prstGeom prst="rect">
            <a:avLst/>
          </a:prstGeom>
        </p:spPr>
      </p:pic>
    </p:spTree>
    <p:extLst>
      <p:ext uri="{BB962C8B-B14F-4D97-AF65-F5344CB8AC3E}">
        <p14:creationId xmlns:p14="http://schemas.microsoft.com/office/powerpoint/2010/main" val="403723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Based on the new reduced distance matrix, a new set of r- and r’- values are calculated.</a:t>
            </a:r>
          </a:p>
        </p:txBody>
      </p:sp>
      <p:pic>
        <p:nvPicPr>
          <p:cNvPr id="6" name="Picture 5">
            <a:extLst>
              <a:ext uri="{FF2B5EF4-FFF2-40B4-BE49-F238E27FC236}">
                <a16:creationId xmlns:a16="http://schemas.microsoft.com/office/drawing/2014/main" xmlns="" id="{148F57D8-0DDF-4E73-B3BF-48CFBFB61A06}"/>
              </a:ext>
            </a:extLst>
          </p:cNvPr>
          <p:cNvPicPr>
            <a:picLocks noChangeAspect="1"/>
          </p:cNvPicPr>
          <p:nvPr/>
        </p:nvPicPr>
        <p:blipFill>
          <a:blip r:embed="rId2"/>
          <a:stretch>
            <a:fillRect/>
          </a:stretch>
        </p:blipFill>
        <p:spPr>
          <a:xfrm>
            <a:off x="7379594" y="-18212"/>
            <a:ext cx="4812406" cy="1802556"/>
          </a:xfrm>
          <a:prstGeom prst="rect">
            <a:avLst/>
          </a:prstGeom>
        </p:spPr>
      </p:pic>
      <p:pic>
        <p:nvPicPr>
          <p:cNvPr id="8" name="Picture 7">
            <a:extLst>
              <a:ext uri="{FF2B5EF4-FFF2-40B4-BE49-F238E27FC236}">
                <a16:creationId xmlns:a16="http://schemas.microsoft.com/office/drawing/2014/main" xmlns="" id="{5CDA7A69-A359-407A-9793-CCD8CAE4ACC6}"/>
              </a:ext>
            </a:extLst>
          </p:cNvPr>
          <p:cNvPicPr>
            <a:picLocks noChangeAspect="1"/>
          </p:cNvPicPr>
          <p:nvPr/>
        </p:nvPicPr>
        <p:blipFill>
          <a:blip r:embed="rId3"/>
          <a:stretch>
            <a:fillRect/>
          </a:stretch>
        </p:blipFill>
        <p:spPr>
          <a:xfrm>
            <a:off x="3548478" y="2789296"/>
            <a:ext cx="5095044" cy="4068704"/>
          </a:xfrm>
          <a:prstGeom prst="rect">
            <a:avLst/>
          </a:prstGeom>
        </p:spPr>
      </p:pic>
    </p:spTree>
    <p:extLst>
      <p:ext uri="{BB962C8B-B14F-4D97-AF65-F5344CB8AC3E}">
        <p14:creationId xmlns:p14="http://schemas.microsoft.com/office/powerpoint/2010/main" val="539410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The new r- and r’-values allows construction of the corrected distance matrix.</a:t>
            </a:r>
          </a:p>
        </p:txBody>
      </p:sp>
      <p:pic>
        <p:nvPicPr>
          <p:cNvPr id="5" name="Picture 4">
            <a:extLst>
              <a:ext uri="{FF2B5EF4-FFF2-40B4-BE49-F238E27FC236}">
                <a16:creationId xmlns:a16="http://schemas.microsoft.com/office/drawing/2014/main" xmlns="" id="{705243C5-92F2-4C32-8D42-4731DB2A1EA2}"/>
              </a:ext>
            </a:extLst>
          </p:cNvPr>
          <p:cNvPicPr>
            <a:picLocks noChangeAspect="1"/>
          </p:cNvPicPr>
          <p:nvPr/>
        </p:nvPicPr>
        <p:blipFill>
          <a:blip r:embed="rId2"/>
          <a:stretch>
            <a:fillRect/>
          </a:stretch>
        </p:blipFill>
        <p:spPr>
          <a:xfrm>
            <a:off x="1842494" y="2708186"/>
            <a:ext cx="8507012" cy="1905266"/>
          </a:xfrm>
          <a:prstGeom prst="rect">
            <a:avLst/>
          </a:prstGeom>
        </p:spPr>
      </p:pic>
      <p:pic>
        <p:nvPicPr>
          <p:cNvPr id="7" name="Picture 6">
            <a:extLst>
              <a:ext uri="{FF2B5EF4-FFF2-40B4-BE49-F238E27FC236}">
                <a16:creationId xmlns:a16="http://schemas.microsoft.com/office/drawing/2014/main" xmlns="" id="{6801C0B1-D04B-4A76-8C31-8A34C9562046}"/>
              </a:ext>
            </a:extLst>
          </p:cNvPr>
          <p:cNvPicPr>
            <a:picLocks noChangeAspect="1"/>
          </p:cNvPicPr>
          <p:nvPr/>
        </p:nvPicPr>
        <p:blipFill>
          <a:blip r:embed="rId3"/>
          <a:stretch>
            <a:fillRect/>
          </a:stretch>
        </p:blipFill>
        <p:spPr>
          <a:xfrm>
            <a:off x="6933466" y="30240"/>
            <a:ext cx="5258534" cy="1819529"/>
          </a:xfrm>
          <a:prstGeom prst="rect">
            <a:avLst/>
          </a:prstGeom>
        </p:spPr>
      </p:pic>
    </p:spTree>
    <p:extLst>
      <p:ext uri="{BB962C8B-B14F-4D97-AF65-F5344CB8AC3E}">
        <p14:creationId xmlns:p14="http://schemas.microsoft.com/office/powerpoint/2010/main" val="2801068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In the corrected distance matrix, C to node U has the shortest distance. </a:t>
            </a:r>
          </a:p>
          <a:p>
            <a:pPr lvl="1"/>
            <a:r>
              <a:rPr lang="en-US" dirty="0"/>
              <a:t>This allows the creation of the second node named V. </a:t>
            </a:r>
          </a:p>
          <a:p>
            <a:pPr lvl="1"/>
            <a:r>
              <a:rPr lang="en-US" dirty="0"/>
              <a:t>The branch length is calculated</a:t>
            </a:r>
          </a:p>
        </p:txBody>
      </p:sp>
      <p:pic>
        <p:nvPicPr>
          <p:cNvPr id="5" name="Picture 4">
            <a:extLst>
              <a:ext uri="{FF2B5EF4-FFF2-40B4-BE49-F238E27FC236}">
                <a16:creationId xmlns:a16="http://schemas.microsoft.com/office/drawing/2014/main" xmlns="" id="{0251B1F2-921D-45DE-B3D7-D70640DD5BE9}"/>
              </a:ext>
            </a:extLst>
          </p:cNvPr>
          <p:cNvPicPr>
            <a:picLocks noChangeAspect="1"/>
          </p:cNvPicPr>
          <p:nvPr/>
        </p:nvPicPr>
        <p:blipFill>
          <a:blip r:embed="rId2"/>
          <a:stretch>
            <a:fillRect/>
          </a:stretch>
        </p:blipFill>
        <p:spPr>
          <a:xfrm>
            <a:off x="0" y="3635062"/>
            <a:ext cx="8640381" cy="1314633"/>
          </a:xfrm>
          <a:prstGeom prst="rect">
            <a:avLst/>
          </a:prstGeom>
        </p:spPr>
      </p:pic>
      <p:pic>
        <p:nvPicPr>
          <p:cNvPr id="7" name="Picture 6">
            <a:extLst>
              <a:ext uri="{FF2B5EF4-FFF2-40B4-BE49-F238E27FC236}">
                <a16:creationId xmlns:a16="http://schemas.microsoft.com/office/drawing/2014/main" xmlns="" id="{00EC4F38-B528-478A-A933-0BAF08835AE8}"/>
              </a:ext>
            </a:extLst>
          </p:cNvPr>
          <p:cNvPicPr>
            <a:picLocks noChangeAspect="1"/>
          </p:cNvPicPr>
          <p:nvPr/>
        </p:nvPicPr>
        <p:blipFill>
          <a:blip r:embed="rId3"/>
          <a:stretch>
            <a:fillRect/>
          </a:stretch>
        </p:blipFill>
        <p:spPr>
          <a:xfrm>
            <a:off x="8829206" y="3342784"/>
            <a:ext cx="3362794" cy="3515216"/>
          </a:xfrm>
          <a:prstGeom prst="rect">
            <a:avLst/>
          </a:prstGeom>
        </p:spPr>
      </p:pic>
    </p:spTree>
    <p:extLst>
      <p:ext uri="{BB962C8B-B14F-4D97-AF65-F5344CB8AC3E}">
        <p14:creationId xmlns:p14="http://schemas.microsoft.com/office/powerpoint/2010/main" val="1594688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1B6912-4293-4285-BBD4-9175872A8C7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41C98438-FBB1-49FA-8DAE-D85995DFC4EE}"/>
              </a:ext>
            </a:extLst>
          </p:cNvPr>
          <p:cNvSpPr>
            <a:spLocks noGrp="1"/>
          </p:cNvSpPr>
          <p:nvPr>
            <p:ph idx="1"/>
          </p:nvPr>
        </p:nvSpPr>
        <p:spPr/>
        <p:txBody>
          <a:bodyPr/>
          <a:lstStyle/>
          <a:p>
            <a:r>
              <a:rPr lang="en-US" dirty="0"/>
              <a:t>Phylogenetic tree construction : </a:t>
            </a:r>
            <a:r>
              <a:rPr lang="en" dirty="0"/>
              <a:t>Neighbour joining method</a:t>
            </a:r>
            <a:endParaRPr lang="en-US" dirty="0"/>
          </a:p>
          <a:p>
            <a:pPr lvl="1"/>
            <a:r>
              <a:rPr lang="en-US" dirty="0"/>
              <a:t>Because D is the last branch to be decomposed from the star tree, there is no need to convert to r and r’ because r’ is infinitely large when n − 2 = 0. </a:t>
            </a:r>
          </a:p>
          <a:p>
            <a:pPr lvl="1"/>
            <a:r>
              <a:rPr lang="en-US" dirty="0"/>
              <a:t>Its branch length is calculated as one half of the sum of D to node V and D to C, subtracted from respective branch lengths. </a:t>
            </a:r>
          </a:p>
        </p:txBody>
      </p:sp>
      <p:pic>
        <p:nvPicPr>
          <p:cNvPr id="5" name="Picture 4">
            <a:extLst>
              <a:ext uri="{FF2B5EF4-FFF2-40B4-BE49-F238E27FC236}">
                <a16:creationId xmlns:a16="http://schemas.microsoft.com/office/drawing/2014/main" xmlns="" id="{3367A896-76A6-4917-93B2-0128403626BB}"/>
              </a:ext>
            </a:extLst>
          </p:cNvPr>
          <p:cNvPicPr>
            <a:picLocks noChangeAspect="1"/>
          </p:cNvPicPr>
          <p:nvPr/>
        </p:nvPicPr>
        <p:blipFill>
          <a:blip r:embed="rId2"/>
          <a:stretch>
            <a:fillRect/>
          </a:stretch>
        </p:blipFill>
        <p:spPr>
          <a:xfrm>
            <a:off x="718387" y="3758372"/>
            <a:ext cx="10755226" cy="485843"/>
          </a:xfrm>
          <a:prstGeom prst="rect">
            <a:avLst/>
          </a:prstGeom>
        </p:spPr>
      </p:pic>
      <p:pic>
        <p:nvPicPr>
          <p:cNvPr id="7" name="Picture 6">
            <a:extLst>
              <a:ext uri="{FF2B5EF4-FFF2-40B4-BE49-F238E27FC236}">
                <a16:creationId xmlns:a16="http://schemas.microsoft.com/office/drawing/2014/main" xmlns="" id="{DFA6C797-A760-4045-848C-4E4BA1486460}"/>
              </a:ext>
            </a:extLst>
          </p:cNvPr>
          <p:cNvPicPr>
            <a:picLocks noChangeAspect="1"/>
          </p:cNvPicPr>
          <p:nvPr/>
        </p:nvPicPr>
        <p:blipFill>
          <a:blip r:embed="rId3"/>
          <a:stretch>
            <a:fillRect/>
          </a:stretch>
        </p:blipFill>
        <p:spPr>
          <a:xfrm>
            <a:off x="4943370" y="4428283"/>
            <a:ext cx="3930174" cy="2429717"/>
          </a:xfrm>
          <a:prstGeom prst="rect">
            <a:avLst/>
          </a:prstGeom>
        </p:spPr>
      </p:pic>
    </p:spTree>
    <p:extLst>
      <p:ext uri="{BB962C8B-B14F-4D97-AF65-F5344CB8AC3E}">
        <p14:creationId xmlns:p14="http://schemas.microsoft.com/office/powerpoint/2010/main" val="468749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9100" y="781050"/>
            <a:ext cx="7029450" cy="5943599"/>
          </a:xfrm>
        </p:spPr>
        <p:txBody>
          <a:bodyPr>
            <a:normAutofit/>
          </a:bodyPr>
          <a:lstStyle/>
          <a:p>
            <a:pPr marL="0" indent="0">
              <a:buNone/>
            </a:pPr>
            <a:r>
              <a:rPr lang="en-US" dirty="0"/>
              <a:t>These trees are displayed as two-dimensional diagrams, with branching lines representing the evolutionary history and relatedness of different groups of organisms. The endpoints of the branches represent present-day species or sequences and are referred to as taxa or operational taxonomic units (OTUs). The connecting point where two branches come together is called a node, and it represents an inferred common ancestor of the organisms or sequences connected to the branches. The point where the tree divides into two parts at the bottom is known as the root node, and it represents the common ancestor of all the members of the tree.</a:t>
            </a:r>
          </a:p>
        </p:txBody>
      </p:sp>
      <p:pic>
        <p:nvPicPr>
          <p:cNvPr id="4" name="Picture 3"/>
          <p:cNvPicPr>
            <a:picLocks noChangeAspect="1"/>
          </p:cNvPicPr>
          <p:nvPr/>
        </p:nvPicPr>
        <p:blipFill>
          <a:blip r:embed="rId2"/>
          <a:stretch>
            <a:fillRect/>
          </a:stretch>
        </p:blipFill>
        <p:spPr>
          <a:xfrm>
            <a:off x="7315200" y="1690688"/>
            <a:ext cx="4876800" cy="3501223"/>
          </a:xfrm>
          <a:prstGeom prst="rect">
            <a:avLst/>
          </a:prstGeom>
        </p:spPr>
      </p:pic>
    </p:spTree>
    <p:extLst>
      <p:ext uri="{BB962C8B-B14F-4D97-AF65-F5344CB8AC3E}">
        <p14:creationId xmlns:p14="http://schemas.microsoft.com/office/powerpoint/2010/main" val="3217833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Optimality based methods</a:t>
            </a:r>
            <a:endParaRPr lang="en-US" b="1" dirty="0"/>
          </a:p>
        </p:txBody>
      </p:sp>
      <p:sp>
        <p:nvSpPr>
          <p:cNvPr id="3" name="Content Placeholder 2"/>
          <p:cNvSpPr>
            <a:spLocks noGrp="1"/>
          </p:cNvSpPr>
          <p:nvPr>
            <p:ph idx="1"/>
          </p:nvPr>
        </p:nvSpPr>
        <p:spPr/>
        <p:txBody>
          <a:bodyPr/>
          <a:lstStyle/>
          <a:p>
            <a:pPr lvl="1"/>
            <a:r>
              <a:rPr lang="en-US" dirty="0" smtClean="0"/>
              <a:t>The </a:t>
            </a:r>
            <a:r>
              <a:rPr lang="en-US" dirty="0"/>
              <a:t>clustering-based methods produce a single tree as output. </a:t>
            </a:r>
          </a:p>
          <a:p>
            <a:pPr lvl="1"/>
            <a:r>
              <a:rPr lang="en-US" dirty="0"/>
              <a:t>However, there is no criterion in judging how this tree is compared to other alternative trees. </a:t>
            </a:r>
          </a:p>
          <a:p>
            <a:pPr lvl="1"/>
            <a:r>
              <a:rPr lang="en-US" dirty="0"/>
              <a:t>In contrast, optimality-based methods have a well-defined algorithm to compare all possible tree topologies and select a tree that best fits the actual evolutionary distance matrix.</a:t>
            </a:r>
          </a:p>
          <a:p>
            <a:pPr lvl="1"/>
            <a:r>
              <a:rPr lang="en-US" dirty="0"/>
              <a:t>Based on the differences in optimality criteria, there are two types of algorithms, Fitch–</a:t>
            </a:r>
            <a:r>
              <a:rPr lang="en-US" dirty="0" err="1"/>
              <a:t>Margoliash</a:t>
            </a:r>
            <a:r>
              <a:rPr lang="en-US" dirty="0"/>
              <a:t> and minimum evolution. </a:t>
            </a:r>
          </a:p>
          <a:p>
            <a:pPr lvl="1"/>
            <a:r>
              <a:rPr lang="en-US" dirty="0"/>
              <a:t>The exhaustive search for an optimal tree necessitates a slow computation, which is a clear drawback especially when the dataset is large.</a:t>
            </a:r>
          </a:p>
          <a:p>
            <a:pPr lvl="1"/>
            <a:endParaRPr lang="en-US" dirty="0"/>
          </a:p>
        </p:txBody>
      </p:sp>
    </p:spTree>
    <p:extLst>
      <p:ext uri="{BB962C8B-B14F-4D97-AF65-F5344CB8AC3E}">
        <p14:creationId xmlns:p14="http://schemas.microsoft.com/office/powerpoint/2010/main" val="2065334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A5880-7628-44F3-ABBD-D57AE24C2FEB}"/>
              </a:ext>
            </a:extLst>
          </p:cNvPr>
          <p:cNvSpPr>
            <a:spLocks noGrp="1"/>
          </p:cNvSpPr>
          <p:nvPr>
            <p:ph type="title"/>
          </p:nvPr>
        </p:nvSpPr>
        <p:spPr>
          <a:xfrm>
            <a:off x="838200" y="361951"/>
            <a:ext cx="10515600" cy="1328738"/>
          </a:xfrm>
        </p:spPr>
        <p:txBody>
          <a:bodyPr/>
          <a:lstStyle/>
          <a:p>
            <a:r>
              <a:rPr lang="en-US" b="1" dirty="0" smtClean="0"/>
              <a:t>Optimality based methods</a:t>
            </a:r>
            <a:endParaRPr lang="en-US" b="1" dirty="0"/>
          </a:p>
        </p:txBody>
      </p:sp>
      <p:sp>
        <p:nvSpPr>
          <p:cNvPr id="3" name="Content Placeholder 2">
            <a:extLst>
              <a:ext uri="{FF2B5EF4-FFF2-40B4-BE49-F238E27FC236}">
                <a16:creationId xmlns:a16="http://schemas.microsoft.com/office/drawing/2014/main" xmlns="" id="{3C31D694-812E-4AB7-8306-CB189B5B2275}"/>
              </a:ext>
            </a:extLst>
          </p:cNvPr>
          <p:cNvSpPr>
            <a:spLocks noGrp="1"/>
          </p:cNvSpPr>
          <p:nvPr>
            <p:ph idx="1"/>
          </p:nvPr>
        </p:nvSpPr>
        <p:spPr>
          <a:xfrm>
            <a:off x="838200" y="1825624"/>
            <a:ext cx="10515600" cy="5032375"/>
          </a:xfrm>
        </p:spPr>
        <p:txBody>
          <a:bodyPr>
            <a:normAutofit/>
          </a:bodyPr>
          <a:lstStyle/>
          <a:p>
            <a:r>
              <a:rPr lang="en" b="1" dirty="0" smtClean="0"/>
              <a:t>Fitch-Margoliash</a:t>
            </a:r>
            <a:endParaRPr lang="en-US" b="1" dirty="0"/>
          </a:p>
          <a:p>
            <a:pPr lvl="1"/>
            <a:r>
              <a:rPr lang="en-US" dirty="0"/>
              <a:t>The Fitch–</a:t>
            </a:r>
            <a:r>
              <a:rPr lang="en-US" dirty="0" err="1"/>
              <a:t>Margoliash</a:t>
            </a:r>
            <a:r>
              <a:rPr lang="en-US" dirty="0"/>
              <a:t> (FM) method selects a best tree among all possible trees based on minimal deviation between the distances calculated in the overall branches in the tree and the distances in the original dataset. </a:t>
            </a:r>
          </a:p>
          <a:p>
            <a:pPr lvl="1"/>
            <a:r>
              <a:rPr lang="en-US" dirty="0"/>
              <a:t>It starts by randomly clustering two taxa in a node and creating three equations to describe the distances, and then solving the three algebraic equations for unknown branch lengths. </a:t>
            </a:r>
          </a:p>
          <a:p>
            <a:pPr lvl="1"/>
            <a:r>
              <a:rPr lang="en-US" dirty="0"/>
              <a:t>The clustering of the two taxa helps to create a newly reduced matrix. </a:t>
            </a:r>
          </a:p>
          <a:p>
            <a:pPr lvl="1"/>
            <a:r>
              <a:rPr lang="en-US" dirty="0"/>
              <a:t>This process is iterated until a tree is completely resolved. </a:t>
            </a:r>
          </a:p>
          <a:p>
            <a:pPr lvl="1"/>
            <a:r>
              <a:rPr lang="en-US" dirty="0"/>
              <a:t>The method searches for all tree topologies and selects the one that has the lowest squared deviation of actual distances and calculated tree branch lengths. </a:t>
            </a:r>
          </a:p>
          <a:p>
            <a:pPr lvl="1"/>
            <a:endParaRPr lang="en-US" dirty="0"/>
          </a:p>
        </p:txBody>
      </p:sp>
    </p:spTree>
    <p:extLst>
      <p:ext uri="{BB962C8B-B14F-4D97-AF65-F5344CB8AC3E}">
        <p14:creationId xmlns:p14="http://schemas.microsoft.com/office/powerpoint/2010/main" val="229776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CBFC22-482B-4CCD-BC97-D9D033B06D39}"/>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A6CEBE32-8D9C-44E6-A900-4F6E2783FA5A}"/>
              </a:ext>
            </a:extLst>
          </p:cNvPr>
          <p:cNvSpPr>
            <a:spLocks noGrp="1"/>
          </p:cNvSpPr>
          <p:nvPr>
            <p:ph idx="1"/>
          </p:nvPr>
        </p:nvSpPr>
        <p:spPr/>
        <p:txBody>
          <a:bodyPr/>
          <a:lstStyle/>
          <a:p>
            <a:r>
              <a:rPr lang="en-US" dirty="0"/>
              <a:t>Phylogenetic tree construction : </a:t>
            </a:r>
            <a:r>
              <a:rPr lang="en" dirty="0"/>
              <a:t>Fitch-Margoliash</a:t>
            </a:r>
            <a:endParaRPr lang="en-US" dirty="0"/>
          </a:p>
          <a:p>
            <a:pPr lvl="1"/>
            <a:r>
              <a:rPr lang="en-US" dirty="0"/>
              <a:t>On the basis of distance matrix given below, draw an unrooted tree with three branches emanating from a common node and label ends of the branches using Fitch-</a:t>
            </a:r>
            <a:r>
              <a:rPr lang="en-US" dirty="0" err="1"/>
              <a:t>Margoliash</a:t>
            </a:r>
            <a:r>
              <a:rPr lang="en-US" dirty="0"/>
              <a:t> algorithm.</a:t>
            </a:r>
          </a:p>
          <a:p>
            <a:pPr lvl="1"/>
            <a:r>
              <a:rPr lang="en-US" dirty="0"/>
              <a:t>We can use 3-point formula to calculate the branch length:</a:t>
            </a:r>
          </a:p>
        </p:txBody>
      </p:sp>
      <p:pic>
        <p:nvPicPr>
          <p:cNvPr id="5" name="Picture 4">
            <a:extLst>
              <a:ext uri="{FF2B5EF4-FFF2-40B4-BE49-F238E27FC236}">
                <a16:creationId xmlns:a16="http://schemas.microsoft.com/office/drawing/2014/main" xmlns="" id="{23844F4C-4C51-4DE3-A7E3-0107F076236B}"/>
              </a:ext>
            </a:extLst>
          </p:cNvPr>
          <p:cNvPicPr>
            <a:picLocks noChangeAspect="1"/>
          </p:cNvPicPr>
          <p:nvPr/>
        </p:nvPicPr>
        <p:blipFill>
          <a:blip r:embed="rId2"/>
          <a:stretch>
            <a:fillRect/>
          </a:stretch>
        </p:blipFill>
        <p:spPr>
          <a:xfrm>
            <a:off x="8502029" y="0"/>
            <a:ext cx="3689971" cy="1468192"/>
          </a:xfrm>
          <a:prstGeom prst="rect">
            <a:avLst/>
          </a:prstGeom>
        </p:spPr>
      </p:pic>
      <p:pic>
        <p:nvPicPr>
          <p:cNvPr id="7" name="Picture 6">
            <a:extLst>
              <a:ext uri="{FF2B5EF4-FFF2-40B4-BE49-F238E27FC236}">
                <a16:creationId xmlns:a16="http://schemas.microsoft.com/office/drawing/2014/main" xmlns="" id="{BF7DF276-0BCC-456F-A3F8-C95204C7CD95}"/>
              </a:ext>
            </a:extLst>
          </p:cNvPr>
          <p:cNvPicPr>
            <a:picLocks noChangeAspect="1"/>
          </p:cNvPicPr>
          <p:nvPr/>
        </p:nvPicPr>
        <p:blipFill>
          <a:blip r:embed="rId3"/>
          <a:stretch>
            <a:fillRect/>
          </a:stretch>
        </p:blipFill>
        <p:spPr>
          <a:xfrm>
            <a:off x="9172154" y="3754100"/>
            <a:ext cx="3019846" cy="1609950"/>
          </a:xfrm>
          <a:prstGeom prst="rect">
            <a:avLst/>
          </a:prstGeom>
        </p:spPr>
      </p:pic>
      <p:pic>
        <p:nvPicPr>
          <p:cNvPr id="9" name="Picture 8">
            <a:extLst>
              <a:ext uri="{FF2B5EF4-FFF2-40B4-BE49-F238E27FC236}">
                <a16:creationId xmlns:a16="http://schemas.microsoft.com/office/drawing/2014/main" xmlns="" id="{42B43C85-C158-443B-A7D4-2D7B6D8F11AD}"/>
              </a:ext>
            </a:extLst>
          </p:cNvPr>
          <p:cNvPicPr>
            <a:picLocks noChangeAspect="1"/>
          </p:cNvPicPr>
          <p:nvPr/>
        </p:nvPicPr>
        <p:blipFill>
          <a:blip r:embed="rId4"/>
          <a:stretch>
            <a:fillRect/>
          </a:stretch>
        </p:blipFill>
        <p:spPr>
          <a:xfrm>
            <a:off x="7350091" y="5389808"/>
            <a:ext cx="4841909" cy="1468192"/>
          </a:xfrm>
          <a:prstGeom prst="rect">
            <a:avLst/>
          </a:prstGeom>
        </p:spPr>
      </p:pic>
    </p:spTree>
    <p:extLst>
      <p:ext uri="{BB962C8B-B14F-4D97-AF65-F5344CB8AC3E}">
        <p14:creationId xmlns:p14="http://schemas.microsoft.com/office/powerpoint/2010/main" val="3065087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62C78A-7308-41F6-8BFE-921FE500CACD}"/>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8979E819-9D79-4B9E-8798-BFD9C61ADF8A}"/>
              </a:ext>
            </a:extLst>
          </p:cNvPr>
          <p:cNvSpPr>
            <a:spLocks noGrp="1"/>
          </p:cNvSpPr>
          <p:nvPr>
            <p:ph idx="1"/>
          </p:nvPr>
        </p:nvSpPr>
        <p:spPr/>
        <p:txBody>
          <a:bodyPr/>
          <a:lstStyle/>
          <a:p>
            <a:r>
              <a:rPr lang="en-US" dirty="0"/>
              <a:t>Phylogenetic tree construction : </a:t>
            </a:r>
            <a:r>
              <a:rPr lang="en" dirty="0"/>
              <a:t>Fitch-Margoliash</a:t>
            </a:r>
            <a:endParaRPr lang="en-US" dirty="0"/>
          </a:p>
          <a:p>
            <a:pPr lvl="1"/>
            <a:r>
              <a:rPr lang="en-US" dirty="0"/>
              <a:t>The most closely related sequences from the above distance table are D and E. A new table is made with the remaining sequences combined. </a:t>
            </a:r>
          </a:p>
          <a:p>
            <a:pPr lvl="1"/>
            <a:r>
              <a:rPr lang="en-US" dirty="0"/>
              <a:t>The average distances from D to A, B, and C. And from E to A, B and C are calculated.</a:t>
            </a:r>
          </a:p>
        </p:txBody>
      </p:sp>
      <p:pic>
        <p:nvPicPr>
          <p:cNvPr id="7" name="Picture 6">
            <a:extLst>
              <a:ext uri="{FF2B5EF4-FFF2-40B4-BE49-F238E27FC236}">
                <a16:creationId xmlns:a16="http://schemas.microsoft.com/office/drawing/2014/main" xmlns="" id="{D334D650-692D-4D99-8E84-FC6850B92FE4}"/>
              </a:ext>
            </a:extLst>
          </p:cNvPr>
          <p:cNvPicPr>
            <a:picLocks noChangeAspect="1"/>
          </p:cNvPicPr>
          <p:nvPr/>
        </p:nvPicPr>
        <p:blipFill rotWithShape="1">
          <a:blip r:embed="rId2"/>
          <a:srcRect l="4019" t="9094"/>
          <a:stretch/>
        </p:blipFill>
        <p:spPr>
          <a:xfrm>
            <a:off x="7304324" y="0"/>
            <a:ext cx="4887675" cy="1825625"/>
          </a:xfrm>
          <a:prstGeom prst="rect">
            <a:avLst/>
          </a:prstGeom>
        </p:spPr>
      </p:pic>
      <p:pic>
        <p:nvPicPr>
          <p:cNvPr id="9" name="Picture 8">
            <a:extLst>
              <a:ext uri="{FF2B5EF4-FFF2-40B4-BE49-F238E27FC236}">
                <a16:creationId xmlns:a16="http://schemas.microsoft.com/office/drawing/2014/main" xmlns="" id="{27A7C9CC-2F30-4B40-B120-3C685E7955B7}"/>
              </a:ext>
            </a:extLst>
          </p:cNvPr>
          <p:cNvPicPr>
            <a:picLocks noChangeAspect="1"/>
          </p:cNvPicPr>
          <p:nvPr/>
        </p:nvPicPr>
        <p:blipFill>
          <a:blip r:embed="rId3"/>
          <a:stretch>
            <a:fillRect/>
          </a:stretch>
        </p:blipFill>
        <p:spPr>
          <a:xfrm>
            <a:off x="148788" y="4001294"/>
            <a:ext cx="6134956" cy="1724266"/>
          </a:xfrm>
          <a:prstGeom prst="rect">
            <a:avLst/>
          </a:prstGeom>
        </p:spPr>
      </p:pic>
      <p:pic>
        <p:nvPicPr>
          <p:cNvPr id="11" name="Picture 10">
            <a:extLst>
              <a:ext uri="{FF2B5EF4-FFF2-40B4-BE49-F238E27FC236}">
                <a16:creationId xmlns:a16="http://schemas.microsoft.com/office/drawing/2014/main" xmlns="" id="{BFB9AF07-7B04-4E18-9C46-88402E360F14}"/>
              </a:ext>
            </a:extLst>
          </p:cNvPr>
          <p:cNvPicPr>
            <a:picLocks noChangeAspect="1"/>
          </p:cNvPicPr>
          <p:nvPr/>
        </p:nvPicPr>
        <p:blipFill>
          <a:blip r:embed="rId4"/>
          <a:stretch>
            <a:fillRect/>
          </a:stretch>
        </p:blipFill>
        <p:spPr>
          <a:xfrm>
            <a:off x="6799838" y="3681065"/>
            <a:ext cx="5392161" cy="2044495"/>
          </a:xfrm>
          <a:prstGeom prst="rect">
            <a:avLst/>
          </a:prstGeom>
        </p:spPr>
      </p:pic>
    </p:spTree>
    <p:extLst>
      <p:ext uri="{BB962C8B-B14F-4D97-AF65-F5344CB8AC3E}">
        <p14:creationId xmlns:p14="http://schemas.microsoft.com/office/powerpoint/2010/main" val="3335635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512A0-8BC6-4F34-BDBE-EE36F1CFAB75}"/>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6F2737D7-07D7-46D8-94E8-F0F7075D1B82}"/>
              </a:ext>
            </a:extLst>
          </p:cNvPr>
          <p:cNvSpPr>
            <a:spLocks noGrp="1"/>
          </p:cNvSpPr>
          <p:nvPr>
            <p:ph idx="1"/>
          </p:nvPr>
        </p:nvSpPr>
        <p:spPr/>
        <p:txBody>
          <a:bodyPr/>
          <a:lstStyle/>
          <a:p>
            <a:r>
              <a:rPr lang="en-US" dirty="0"/>
              <a:t>Phylogenetic tree construction : </a:t>
            </a:r>
            <a:r>
              <a:rPr lang="en" dirty="0"/>
              <a:t>Fitch-Margoliash</a:t>
            </a:r>
            <a:endParaRPr lang="en-US" dirty="0"/>
          </a:p>
          <a:p>
            <a:pPr lvl="1"/>
            <a:r>
              <a:rPr lang="en-US" dirty="0"/>
              <a:t>The distance from D to ABC, and from E to ABC can be found by 3-point formula.</a:t>
            </a:r>
          </a:p>
          <a:p>
            <a:pPr lvl="1"/>
            <a:endParaRPr lang="en-US" dirty="0"/>
          </a:p>
          <a:p>
            <a:pPr lvl="1"/>
            <a:endParaRPr lang="en-US" dirty="0"/>
          </a:p>
          <a:p>
            <a:pPr lvl="1"/>
            <a:endParaRPr lang="en-US" dirty="0"/>
          </a:p>
          <a:p>
            <a:pPr lvl="1"/>
            <a:endParaRPr lang="en-US" dirty="0"/>
          </a:p>
          <a:p>
            <a:pPr lvl="1"/>
            <a:r>
              <a:rPr lang="en-US" dirty="0"/>
              <a:t>Now, D and E are treated as a single composite sequence (DE), and a new distance table is made. </a:t>
            </a:r>
          </a:p>
          <a:p>
            <a:pPr lvl="1"/>
            <a:r>
              <a:rPr lang="en-US" dirty="0"/>
              <a:t>The distance from A to (DE) is the average of the distance of A to D and A to E. </a:t>
            </a:r>
          </a:p>
          <a:p>
            <a:pPr lvl="1"/>
            <a:r>
              <a:rPr lang="en-US" dirty="0"/>
              <a:t>The other distance to (DE) are calculated accordingly.</a:t>
            </a:r>
          </a:p>
        </p:txBody>
      </p:sp>
      <p:pic>
        <p:nvPicPr>
          <p:cNvPr id="4" name="Picture 3">
            <a:extLst>
              <a:ext uri="{FF2B5EF4-FFF2-40B4-BE49-F238E27FC236}">
                <a16:creationId xmlns:a16="http://schemas.microsoft.com/office/drawing/2014/main" xmlns="" id="{FFAC7322-7C83-4518-9947-1EEDB0CEDDF2}"/>
              </a:ext>
            </a:extLst>
          </p:cNvPr>
          <p:cNvPicPr>
            <a:picLocks noChangeAspect="1"/>
          </p:cNvPicPr>
          <p:nvPr/>
        </p:nvPicPr>
        <p:blipFill>
          <a:blip r:embed="rId2"/>
          <a:stretch>
            <a:fillRect/>
          </a:stretch>
        </p:blipFill>
        <p:spPr>
          <a:xfrm>
            <a:off x="7392473" y="1"/>
            <a:ext cx="4799527" cy="1819792"/>
          </a:xfrm>
          <a:prstGeom prst="rect">
            <a:avLst/>
          </a:prstGeom>
        </p:spPr>
      </p:pic>
      <p:pic>
        <p:nvPicPr>
          <p:cNvPr id="6" name="Picture 5">
            <a:extLst>
              <a:ext uri="{FF2B5EF4-FFF2-40B4-BE49-F238E27FC236}">
                <a16:creationId xmlns:a16="http://schemas.microsoft.com/office/drawing/2014/main" xmlns="" id="{62C40794-BB4E-4076-BB2D-E0AC326BCD03}"/>
              </a:ext>
            </a:extLst>
          </p:cNvPr>
          <p:cNvPicPr>
            <a:picLocks noChangeAspect="1"/>
          </p:cNvPicPr>
          <p:nvPr/>
        </p:nvPicPr>
        <p:blipFill>
          <a:blip r:embed="rId3"/>
          <a:stretch>
            <a:fillRect/>
          </a:stretch>
        </p:blipFill>
        <p:spPr>
          <a:xfrm>
            <a:off x="3557233" y="2980598"/>
            <a:ext cx="5077534" cy="400106"/>
          </a:xfrm>
          <a:prstGeom prst="rect">
            <a:avLst/>
          </a:prstGeom>
        </p:spPr>
      </p:pic>
      <p:pic>
        <p:nvPicPr>
          <p:cNvPr id="8" name="Picture 7">
            <a:extLst>
              <a:ext uri="{FF2B5EF4-FFF2-40B4-BE49-F238E27FC236}">
                <a16:creationId xmlns:a16="http://schemas.microsoft.com/office/drawing/2014/main" xmlns="" id="{AE0871A0-03A5-40D3-9C03-217371F2FECA}"/>
              </a:ext>
            </a:extLst>
          </p:cNvPr>
          <p:cNvPicPr>
            <a:picLocks noChangeAspect="1"/>
          </p:cNvPicPr>
          <p:nvPr/>
        </p:nvPicPr>
        <p:blipFill>
          <a:blip r:embed="rId4"/>
          <a:stretch>
            <a:fillRect/>
          </a:stretch>
        </p:blipFill>
        <p:spPr>
          <a:xfrm>
            <a:off x="3557233" y="3396693"/>
            <a:ext cx="5668166" cy="895475"/>
          </a:xfrm>
          <a:prstGeom prst="rect">
            <a:avLst/>
          </a:prstGeom>
        </p:spPr>
      </p:pic>
    </p:spTree>
    <p:extLst>
      <p:ext uri="{BB962C8B-B14F-4D97-AF65-F5344CB8AC3E}">
        <p14:creationId xmlns:p14="http://schemas.microsoft.com/office/powerpoint/2010/main" val="149970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512A0-8BC6-4F34-BDBE-EE36F1CFAB75}"/>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6F2737D7-07D7-46D8-94E8-F0F7075D1B82}"/>
              </a:ext>
            </a:extLst>
          </p:cNvPr>
          <p:cNvSpPr>
            <a:spLocks noGrp="1"/>
          </p:cNvSpPr>
          <p:nvPr>
            <p:ph idx="1"/>
          </p:nvPr>
        </p:nvSpPr>
        <p:spPr/>
        <p:txBody>
          <a:bodyPr/>
          <a:lstStyle/>
          <a:p>
            <a:r>
              <a:rPr lang="en-US" dirty="0"/>
              <a:t>Phylogenetic tree construction : </a:t>
            </a:r>
            <a:r>
              <a:rPr lang="en" dirty="0"/>
              <a:t>Fitch-Margoliash</a:t>
            </a:r>
          </a:p>
          <a:p>
            <a:pPr lvl="1"/>
            <a:endParaRPr lang="en-US" dirty="0"/>
          </a:p>
          <a:p>
            <a:endParaRPr lang="en-US" dirty="0"/>
          </a:p>
        </p:txBody>
      </p:sp>
      <p:pic>
        <p:nvPicPr>
          <p:cNvPr id="5" name="Picture 4">
            <a:extLst>
              <a:ext uri="{FF2B5EF4-FFF2-40B4-BE49-F238E27FC236}">
                <a16:creationId xmlns:a16="http://schemas.microsoft.com/office/drawing/2014/main" xmlns="" id="{C32AFBE6-D036-413C-8A18-F5B71EF16294}"/>
              </a:ext>
            </a:extLst>
          </p:cNvPr>
          <p:cNvPicPr>
            <a:picLocks noChangeAspect="1"/>
          </p:cNvPicPr>
          <p:nvPr/>
        </p:nvPicPr>
        <p:blipFill>
          <a:blip r:embed="rId2"/>
          <a:stretch>
            <a:fillRect/>
          </a:stretch>
        </p:blipFill>
        <p:spPr>
          <a:xfrm>
            <a:off x="2382591" y="2558268"/>
            <a:ext cx="7426817" cy="1865850"/>
          </a:xfrm>
          <a:prstGeom prst="rect">
            <a:avLst/>
          </a:prstGeom>
        </p:spPr>
      </p:pic>
      <p:pic>
        <p:nvPicPr>
          <p:cNvPr id="7" name="Picture 6">
            <a:extLst>
              <a:ext uri="{FF2B5EF4-FFF2-40B4-BE49-F238E27FC236}">
                <a16:creationId xmlns:a16="http://schemas.microsoft.com/office/drawing/2014/main" xmlns="" id="{C05BE291-F028-45F5-85FF-59E596E91FE9}"/>
              </a:ext>
            </a:extLst>
          </p:cNvPr>
          <p:cNvPicPr>
            <a:picLocks noChangeAspect="1"/>
          </p:cNvPicPr>
          <p:nvPr/>
        </p:nvPicPr>
        <p:blipFill>
          <a:blip r:embed="rId3"/>
          <a:stretch>
            <a:fillRect/>
          </a:stretch>
        </p:blipFill>
        <p:spPr>
          <a:xfrm>
            <a:off x="3352416" y="4740030"/>
            <a:ext cx="5487166" cy="1752845"/>
          </a:xfrm>
          <a:prstGeom prst="rect">
            <a:avLst/>
          </a:prstGeom>
        </p:spPr>
      </p:pic>
    </p:spTree>
    <p:extLst>
      <p:ext uri="{BB962C8B-B14F-4D97-AF65-F5344CB8AC3E}">
        <p14:creationId xmlns:p14="http://schemas.microsoft.com/office/powerpoint/2010/main" val="66853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512A0-8BC6-4F34-BDBE-EE36F1CFAB75}"/>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6F2737D7-07D7-46D8-94E8-F0F7075D1B82}"/>
              </a:ext>
            </a:extLst>
          </p:cNvPr>
          <p:cNvSpPr>
            <a:spLocks noGrp="1"/>
          </p:cNvSpPr>
          <p:nvPr>
            <p:ph idx="1"/>
          </p:nvPr>
        </p:nvSpPr>
        <p:spPr/>
        <p:txBody>
          <a:bodyPr/>
          <a:lstStyle/>
          <a:p>
            <a:r>
              <a:rPr lang="en-US" dirty="0"/>
              <a:t>Phylogenetic tree construction : </a:t>
            </a:r>
            <a:r>
              <a:rPr lang="en" dirty="0"/>
              <a:t>Fitch-Margoliash</a:t>
            </a:r>
            <a:endParaRPr lang="en-US" dirty="0"/>
          </a:p>
          <a:p>
            <a:pPr lvl="1"/>
            <a:r>
              <a:rPr lang="en-US" dirty="0"/>
              <a:t>The next most common sequences are known from the previous table.</a:t>
            </a:r>
          </a:p>
          <a:p>
            <a:pPr lvl="1"/>
            <a:endParaRPr lang="en-US" dirty="0"/>
          </a:p>
        </p:txBody>
      </p:sp>
      <p:pic>
        <p:nvPicPr>
          <p:cNvPr id="5" name="Picture 4">
            <a:extLst>
              <a:ext uri="{FF2B5EF4-FFF2-40B4-BE49-F238E27FC236}">
                <a16:creationId xmlns:a16="http://schemas.microsoft.com/office/drawing/2014/main" xmlns="" id="{8313D7F5-82D5-4559-B757-3D00058B8744}"/>
              </a:ext>
            </a:extLst>
          </p:cNvPr>
          <p:cNvPicPr>
            <a:picLocks noChangeAspect="1"/>
          </p:cNvPicPr>
          <p:nvPr/>
        </p:nvPicPr>
        <p:blipFill>
          <a:blip r:embed="rId2"/>
          <a:stretch>
            <a:fillRect/>
          </a:stretch>
        </p:blipFill>
        <p:spPr>
          <a:xfrm>
            <a:off x="518514" y="2917949"/>
            <a:ext cx="4715533" cy="1743318"/>
          </a:xfrm>
          <a:prstGeom prst="rect">
            <a:avLst/>
          </a:prstGeom>
        </p:spPr>
      </p:pic>
      <p:pic>
        <p:nvPicPr>
          <p:cNvPr id="6" name="Picture 5">
            <a:extLst>
              <a:ext uri="{FF2B5EF4-FFF2-40B4-BE49-F238E27FC236}">
                <a16:creationId xmlns:a16="http://schemas.microsoft.com/office/drawing/2014/main" xmlns="" id="{04380542-8CDF-4B79-B551-947F44CF09FA}"/>
              </a:ext>
            </a:extLst>
          </p:cNvPr>
          <p:cNvPicPr>
            <a:picLocks noChangeAspect="1"/>
          </p:cNvPicPr>
          <p:nvPr/>
        </p:nvPicPr>
        <p:blipFill>
          <a:blip r:embed="rId3"/>
          <a:stretch>
            <a:fillRect/>
          </a:stretch>
        </p:blipFill>
        <p:spPr>
          <a:xfrm>
            <a:off x="4740357" y="0"/>
            <a:ext cx="7426817" cy="1865850"/>
          </a:xfrm>
          <a:prstGeom prst="rect">
            <a:avLst/>
          </a:prstGeom>
        </p:spPr>
      </p:pic>
      <p:pic>
        <p:nvPicPr>
          <p:cNvPr id="8" name="Picture 7">
            <a:extLst>
              <a:ext uri="{FF2B5EF4-FFF2-40B4-BE49-F238E27FC236}">
                <a16:creationId xmlns:a16="http://schemas.microsoft.com/office/drawing/2014/main" xmlns="" id="{F35A65E7-ACD6-4AAF-93C6-E801ECEF69B3}"/>
              </a:ext>
            </a:extLst>
          </p:cNvPr>
          <p:cNvPicPr>
            <a:picLocks noChangeAspect="1"/>
          </p:cNvPicPr>
          <p:nvPr/>
        </p:nvPicPr>
        <p:blipFill>
          <a:blip r:embed="rId4"/>
          <a:stretch>
            <a:fillRect/>
          </a:stretch>
        </p:blipFill>
        <p:spPr>
          <a:xfrm>
            <a:off x="5993060" y="2946528"/>
            <a:ext cx="6087325" cy="1714739"/>
          </a:xfrm>
          <a:prstGeom prst="rect">
            <a:avLst/>
          </a:prstGeom>
        </p:spPr>
      </p:pic>
    </p:spTree>
    <p:extLst>
      <p:ext uri="{BB962C8B-B14F-4D97-AF65-F5344CB8AC3E}">
        <p14:creationId xmlns:p14="http://schemas.microsoft.com/office/powerpoint/2010/main" val="2771772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512A0-8BC6-4F34-BDBE-EE36F1CFAB75}"/>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6F2737D7-07D7-46D8-94E8-F0F7075D1B82}"/>
              </a:ext>
            </a:extLst>
          </p:cNvPr>
          <p:cNvSpPr>
            <a:spLocks noGrp="1"/>
          </p:cNvSpPr>
          <p:nvPr>
            <p:ph idx="1"/>
          </p:nvPr>
        </p:nvSpPr>
        <p:spPr/>
        <p:txBody>
          <a:bodyPr/>
          <a:lstStyle/>
          <a:p>
            <a:r>
              <a:rPr lang="en-US" dirty="0"/>
              <a:t>Phylogenetic tree construction : </a:t>
            </a:r>
            <a:r>
              <a:rPr lang="en" dirty="0"/>
              <a:t>Fitch-Margoliash</a:t>
            </a:r>
            <a:endParaRPr lang="en-US" dirty="0"/>
          </a:p>
          <a:p>
            <a:endParaRPr lang="en-US" dirty="0"/>
          </a:p>
        </p:txBody>
      </p:sp>
      <p:pic>
        <p:nvPicPr>
          <p:cNvPr id="4" name="Picture 3">
            <a:extLst>
              <a:ext uri="{FF2B5EF4-FFF2-40B4-BE49-F238E27FC236}">
                <a16:creationId xmlns:a16="http://schemas.microsoft.com/office/drawing/2014/main" xmlns="" id="{31288664-4C6A-411C-8C60-73C471C042C4}"/>
              </a:ext>
            </a:extLst>
          </p:cNvPr>
          <p:cNvPicPr>
            <a:picLocks noChangeAspect="1"/>
          </p:cNvPicPr>
          <p:nvPr/>
        </p:nvPicPr>
        <p:blipFill>
          <a:blip r:embed="rId2"/>
          <a:stretch>
            <a:fillRect/>
          </a:stretch>
        </p:blipFill>
        <p:spPr>
          <a:xfrm>
            <a:off x="7476467" y="2351279"/>
            <a:ext cx="4715533" cy="1743318"/>
          </a:xfrm>
          <a:prstGeom prst="rect">
            <a:avLst/>
          </a:prstGeom>
        </p:spPr>
      </p:pic>
      <p:pic>
        <p:nvPicPr>
          <p:cNvPr id="5" name="Picture 4">
            <a:extLst>
              <a:ext uri="{FF2B5EF4-FFF2-40B4-BE49-F238E27FC236}">
                <a16:creationId xmlns:a16="http://schemas.microsoft.com/office/drawing/2014/main" xmlns="" id="{E28F8ED7-7FA3-4D6F-8B2F-8B2525E39ED0}"/>
              </a:ext>
            </a:extLst>
          </p:cNvPr>
          <p:cNvPicPr>
            <a:picLocks noChangeAspect="1"/>
          </p:cNvPicPr>
          <p:nvPr/>
        </p:nvPicPr>
        <p:blipFill>
          <a:blip r:embed="rId3"/>
          <a:stretch>
            <a:fillRect/>
          </a:stretch>
        </p:blipFill>
        <p:spPr>
          <a:xfrm>
            <a:off x="6104675" y="0"/>
            <a:ext cx="6087325" cy="1714739"/>
          </a:xfrm>
          <a:prstGeom prst="rect">
            <a:avLst/>
          </a:prstGeom>
        </p:spPr>
      </p:pic>
      <p:pic>
        <p:nvPicPr>
          <p:cNvPr id="7" name="Picture 6">
            <a:extLst>
              <a:ext uri="{FF2B5EF4-FFF2-40B4-BE49-F238E27FC236}">
                <a16:creationId xmlns:a16="http://schemas.microsoft.com/office/drawing/2014/main" xmlns="" id="{F5AFFEC7-4B81-49EC-8548-7BB5D2EC967B}"/>
              </a:ext>
            </a:extLst>
          </p:cNvPr>
          <p:cNvPicPr>
            <a:picLocks noChangeAspect="1"/>
          </p:cNvPicPr>
          <p:nvPr/>
        </p:nvPicPr>
        <p:blipFill>
          <a:blip r:embed="rId4"/>
          <a:stretch>
            <a:fillRect/>
          </a:stretch>
        </p:blipFill>
        <p:spPr>
          <a:xfrm>
            <a:off x="1504309" y="2933631"/>
            <a:ext cx="4591691" cy="495369"/>
          </a:xfrm>
          <a:prstGeom prst="rect">
            <a:avLst/>
          </a:prstGeom>
        </p:spPr>
      </p:pic>
      <p:pic>
        <p:nvPicPr>
          <p:cNvPr id="9" name="Picture 8">
            <a:extLst>
              <a:ext uri="{FF2B5EF4-FFF2-40B4-BE49-F238E27FC236}">
                <a16:creationId xmlns:a16="http://schemas.microsoft.com/office/drawing/2014/main" xmlns="" id="{2CF05952-E803-4E80-A200-FDEBB9997EB9}"/>
              </a:ext>
            </a:extLst>
          </p:cNvPr>
          <p:cNvPicPr>
            <a:picLocks noChangeAspect="1"/>
          </p:cNvPicPr>
          <p:nvPr/>
        </p:nvPicPr>
        <p:blipFill>
          <a:blip r:embed="rId5"/>
          <a:stretch>
            <a:fillRect/>
          </a:stretch>
        </p:blipFill>
        <p:spPr>
          <a:xfrm>
            <a:off x="2423599" y="3605793"/>
            <a:ext cx="2753109" cy="876422"/>
          </a:xfrm>
          <a:prstGeom prst="rect">
            <a:avLst/>
          </a:prstGeom>
        </p:spPr>
      </p:pic>
    </p:spTree>
    <p:extLst>
      <p:ext uri="{BB962C8B-B14F-4D97-AF65-F5344CB8AC3E}">
        <p14:creationId xmlns:p14="http://schemas.microsoft.com/office/powerpoint/2010/main" val="16387267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1512A0-8BC6-4F34-BDBE-EE36F1CFAB75}"/>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a16="http://schemas.microsoft.com/office/drawing/2014/main" xmlns="" id="{6F2737D7-07D7-46D8-94E8-F0F7075D1B82}"/>
              </a:ext>
            </a:extLst>
          </p:cNvPr>
          <p:cNvSpPr>
            <a:spLocks noGrp="1"/>
          </p:cNvSpPr>
          <p:nvPr>
            <p:ph idx="1"/>
          </p:nvPr>
        </p:nvSpPr>
        <p:spPr/>
        <p:txBody>
          <a:bodyPr/>
          <a:lstStyle/>
          <a:p>
            <a:r>
              <a:rPr lang="en-US" dirty="0"/>
              <a:t>Phylogenetic tree construction : </a:t>
            </a:r>
            <a:r>
              <a:rPr lang="en" dirty="0"/>
              <a:t>Fitch-Margoliash</a:t>
            </a:r>
            <a:endParaRPr lang="en-US" dirty="0"/>
          </a:p>
          <a:p>
            <a:endParaRPr lang="en-US" dirty="0"/>
          </a:p>
        </p:txBody>
      </p:sp>
      <p:pic>
        <p:nvPicPr>
          <p:cNvPr id="4" name="Picture 3">
            <a:extLst>
              <a:ext uri="{FF2B5EF4-FFF2-40B4-BE49-F238E27FC236}">
                <a16:creationId xmlns:a16="http://schemas.microsoft.com/office/drawing/2014/main" xmlns="" id="{3D455C98-8864-4496-9368-657304FD1309}"/>
              </a:ext>
            </a:extLst>
          </p:cNvPr>
          <p:cNvPicPr>
            <a:picLocks noChangeAspect="1"/>
          </p:cNvPicPr>
          <p:nvPr/>
        </p:nvPicPr>
        <p:blipFill>
          <a:blip r:embed="rId2"/>
          <a:stretch>
            <a:fillRect/>
          </a:stretch>
        </p:blipFill>
        <p:spPr>
          <a:xfrm>
            <a:off x="6277908" y="3058092"/>
            <a:ext cx="5811061" cy="3248478"/>
          </a:xfrm>
          <a:prstGeom prst="rect">
            <a:avLst/>
          </a:prstGeom>
        </p:spPr>
      </p:pic>
      <p:pic>
        <p:nvPicPr>
          <p:cNvPr id="6" name="Picture 5">
            <a:extLst>
              <a:ext uri="{FF2B5EF4-FFF2-40B4-BE49-F238E27FC236}">
                <a16:creationId xmlns:a16="http://schemas.microsoft.com/office/drawing/2014/main" xmlns="" id="{5797E85E-937D-4EDF-B38D-D7F9AC1C17C0}"/>
              </a:ext>
            </a:extLst>
          </p:cNvPr>
          <p:cNvPicPr>
            <a:picLocks noChangeAspect="1"/>
          </p:cNvPicPr>
          <p:nvPr/>
        </p:nvPicPr>
        <p:blipFill>
          <a:blip r:embed="rId3"/>
          <a:stretch>
            <a:fillRect/>
          </a:stretch>
        </p:blipFill>
        <p:spPr>
          <a:xfrm>
            <a:off x="1473650" y="2506662"/>
            <a:ext cx="4069089" cy="4351338"/>
          </a:xfrm>
          <a:prstGeom prst="rect">
            <a:avLst/>
          </a:prstGeom>
        </p:spPr>
      </p:pic>
    </p:spTree>
    <p:extLst>
      <p:ext uri="{BB962C8B-B14F-4D97-AF65-F5344CB8AC3E}">
        <p14:creationId xmlns:p14="http://schemas.microsoft.com/office/powerpoint/2010/main" val="37346414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A5880-7628-44F3-ABBD-D57AE24C2FE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3C31D694-812E-4AB7-8306-CB189B5B2275}"/>
              </a:ext>
            </a:extLst>
          </p:cNvPr>
          <p:cNvSpPr>
            <a:spLocks noGrp="1"/>
          </p:cNvSpPr>
          <p:nvPr>
            <p:ph idx="1"/>
          </p:nvPr>
        </p:nvSpPr>
        <p:spPr>
          <a:xfrm>
            <a:off x="838200" y="1825624"/>
            <a:ext cx="10932622" cy="5032375"/>
          </a:xfrm>
        </p:spPr>
        <p:txBody>
          <a:bodyPr>
            <a:normAutofit/>
          </a:bodyPr>
          <a:lstStyle/>
          <a:p>
            <a:r>
              <a:rPr lang="en-US" dirty="0"/>
              <a:t>Phylogenetic tree construction </a:t>
            </a:r>
          </a:p>
          <a:p>
            <a:pPr lvl="1"/>
            <a:r>
              <a:rPr lang="en" dirty="0"/>
              <a:t>Pros and Cons of distance based methods</a:t>
            </a:r>
            <a:r>
              <a:rPr lang="en-US" dirty="0"/>
              <a:t> </a:t>
            </a:r>
          </a:p>
          <a:p>
            <a:pPr lvl="2"/>
            <a:r>
              <a:rPr lang="en-US" dirty="0"/>
              <a:t>The most frequently used distance methods are clustering based. </a:t>
            </a:r>
          </a:p>
          <a:p>
            <a:pPr lvl="2"/>
            <a:r>
              <a:rPr lang="en-US" dirty="0"/>
              <a:t>The major advantage is that they are computationally fast and are therefore capable of handling datasets that are deemed to be too large for any other phylogenetic method. </a:t>
            </a:r>
          </a:p>
          <a:p>
            <a:pPr lvl="2"/>
            <a:r>
              <a:rPr lang="en-US" dirty="0"/>
              <a:t>The methods, however, are not guaranteed to find the best tree. </a:t>
            </a:r>
          </a:p>
          <a:p>
            <a:pPr lvl="2"/>
            <a:r>
              <a:rPr lang="en-US" dirty="0"/>
              <a:t>Exhaustive tree-searching algorithms such as FM and ME have better accuracies overall. However, they can be computationally prohibitive to use when the number of taxa is large (e.g., &gt;12), because the overall number of tree topologies becomes too large to handle. </a:t>
            </a:r>
          </a:p>
          <a:p>
            <a:pPr lvl="2"/>
            <a:r>
              <a:rPr lang="en-US" dirty="0"/>
              <a:t>A compromise between the two types of algorithm is a hybrid approach such as the generalized NJ, with a performance similar to that of ME but computationally much faster. </a:t>
            </a:r>
          </a:p>
          <a:p>
            <a:pPr lvl="2"/>
            <a:r>
              <a:rPr lang="en-US" dirty="0"/>
              <a:t>The overall advantage of all distance-based methods is the ability to make use of a large number of substitution models to correct distances. </a:t>
            </a:r>
          </a:p>
          <a:p>
            <a:pPr lvl="2"/>
            <a:r>
              <a:rPr lang="en-US" dirty="0"/>
              <a:t>The drawback is that the actual sequence information is lost when all the sequence variation is reduced to a single value. Hence, ancestral sequences at internal nodes cannot be inferred.</a:t>
            </a:r>
          </a:p>
          <a:p>
            <a:pPr lvl="1"/>
            <a:endParaRPr lang="en-US" dirty="0"/>
          </a:p>
        </p:txBody>
      </p:sp>
    </p:spTree>
    <p:extLst>
      <p:ext uri="{BB962C8B-B14F-4D97-AF65-F5344CB8AC3E}">
        <p14:creationId xmlns:p14="http://schemas.microsoft.com/office/powerpoint/2010/main" val="3408888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Types of Phylogenetic tree</a:t>
            </a:r>
            <a:endParaRPr lang="en-US" b="1" dirty="0"/>
          </a:p>
        </p:txBody>
      </p:sp>
      <p:sp>
        <p:nvSpPr>
          <p:cNvPr id="3" name="Content Placeholder 2"/>
          <p:cNvSpPr>
            <a:spLocks noGrp="1"/>
          </p:cNvSpPr>
          <p:nvPr>
            <p:ph idx="1"/>
          </p:nvPr>
        </p:nvSpPr>
        <p:spPr>
          <a:xfrm>
            <a:off x="838200" y="1325563"/>
            <a:ext cx="11353800" cy="4351338"/>
          </a:xfrm>
        </p:spPr>
        <p:txBody>
          <a:bodyPr/>
          <a:lstStyle/>
          <a:p>
            <a:pPr marL="0" indent="0">
              <a:buNone/>
            </a:pPr>
            <a:r>
              <a:rPr lang="en-US" b="1" dirty="0" smtClean="0"/>
              <a:t>A. On </a:t>
            </a:r>
            <a:r>
              <a:rPr lang="en-US" b="1" dirty="0"/>
              <a:t>the basis of the presence or absence of a common </a:t>
            </a:r>
            <a:r>
              <a:rPr lang="en-US" b="1" dirty="0" smtClean="0"/>
              <a:t>root</a:t>
            </a:r>
            <a:endParaRPr lang="en-US" b="1" dirty="0"/>
          </a:p>
          <a:p>
            <a:pPr marL="0" indent="0">
              <a:buNone/>
            </a:pPr>
            <a:r>
              <a:rPr lang="en-US" b="1" dirty="0"/>
              <a:t>Rooted trees</a:t>
            </a:r>
            <a:r>
              <a:rPr lang="en-US" dirty="0"/>
              <a:t> are trees that have a specified root node, which represents the common ancestor of all the organisms in the tree</a:t>
            </a:r>
            <a:r>
              <a:rPr lang="en-US" dirty="0" smtClean="0"/>
              <a:t>.</a:t>
            </a:r>
          </a:p>
          <a:p>
            <a:pPr marL="0" indent="0">
              <a:buNone/>
            </a:pPr>
            <a:r>
              <a:rPr lang="en-US" b="1" dirty="0"/>
              <a:t>Unrooted trees </a:t>
            </a:r>
            <a:r>
              <a:rPr lang="en-US" dirty="0"/>
              <a:t>do not have a specified root node and show only the branching pattern of the evolutionary relationships among taxa or OTUs, without any information about their common ancestor.</a:t>
            </a:r>
          </a:p>
        </p:txBody>
      </p:sp>
      <p:pic>
        <p:nvPicPr>
          <p:cNvPr id="4" name="Picture 3"/>
          <p:cNvPicPr>
            <a:picLocks noChangeAspect="1"/>
          </p:cNvPicPr>
          <p:nvPr/>
        </p:nvPicPr>
        <p:blipFill>
          <a:blip r:embed="rId2"/>
          <a:stretch>
            <a:fillRect/>
          </a:stretch>
        </p:blipFill>
        <p:spPr>
          <a:xfrm>
            <a:off x="4447987" y="4197079"/>
            <a:ext cx="4134225" cy="2484933"/>
          </a:xfrm>
          <a:prstGeom prst="rect">
            <a:avLst/>
          </a:prstGeom>
        </p:spPr>
      </p:pic>
    </p:spTree>
    <p:extLst>
      <p:ext uri="{BB962C8B-B14F-4D97-AF65-F5344CB8AC3E}">
        <p14:creationId xmlns:p14="http://schemas.microsoft.com/office/powerpoint/2010/main" val="2702064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A5880-7628-44F3-ABBD-D57AE24C2FEB}"/>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3C31D694-812E-4AB7-8306-CB189B5B2275}"/>
              </a:ext>
            </a:extLst>
          </p:cNvPr>
          <p:cNvSpPr>
            <a:spLocks noGrp="1"/>
          </p:cNvSpPr>
          <p:nvPr>
            <p:ph idx="1"/>
          </p:nvPr>
        </p:nvSpPr>
        <p:spPr/>
        <p:txBody>
          <a:bodyPr/>
          <a:lstStyle/>
          <a:p>
            <a:r>
              <a:rPr lang="en-US" dirty="0"/>
              <a:t>Phylogenetic tree construction : Character based method</a:t>
            </a:r>
          </a:p>
          <a:p>
            <a:pPr lvl="1"/>
            <a:r>
              <a:rPr lang="en-US" dirty="0"/>
              <a:t>Character-based methods (also called discrete methods) are based directly on the sequence characters rather than on pairwise distances. </a:t>
            </a:r>
          </a:p>
          <a:p>
            <a:pPr lvl="1"/>
            <a:r>
              <a:rPr lang="en-US" dirty="0"/>
              <a:t>They count mutational events accumulated on the sequences and may therefore avoid the loss of information when characters are converted to distances. </a:t>
            </a:r>
          </a:p>
          <a:p>
            <a:pPr lvl="1"/>
            <a:r>
              <a:rPr lang="en-US" dirty="0"/>
              <a:t>This preservation of character information means that evolutionary dynamics of each character can be studied. </a:t>
            </a:r>
          </a:p>
          <a:p>
            <a:pPr lvl="1"/>
            <a:r>
              <a:rPr lang="en-US" dirty="0"/>
              <a:t>Ancestral sequences can also be inferred. </a:t>
            </a:r>
          </a:p>
          <a:p>
            <a:pPr lvl="1"/>
            <a:r>
              <a:rPr lang="en-US" dirty="0"/>
              <a:t>The two most popular character-based approaches are the maximum parsimony (MP) and maximum likelihood (ML) methods.</a:t>
            </a:r>
          </a:p>
          <a:p>
            <a:pPr lvl="1"/>
            <a:endParaRPr lang="en-US" dirty="0"/>
          </a:p>
        </p:txBody>
      </p:sp>
    </p:spTree>
    <p:extLst>
      <p:ext uri="{BB962C8B-B14F-4D97-AF65-F5344CB8AC3E}">
        <p14:creationId xmlns:p14="http://schemas.microsoft.com/office/powerpoint/2010/main" val="19784353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based methods</a:t>
            </a:r>
            <a:endParaRPr lang="en-US" b="1" dirty="0"/>
          </a:p>
        </p:txBody>
      </p:sp>
      <p:sp>
        <p:nvSpPr>
          <p:cNvPr id="3" name="Content Placeholder 2"/>
          <p:cNvSpPr>
            <a:spLocks noGrp="1"/>
          </p:cNvSpPr>
          <p:nvPr>
            <p:ph idx="1"/>
          </p:nvPr>
        </p:nvSpPr>
        <p:spPr>
          <a:xfrm>
            <a:off x="838200" y="1825625"/>
            <a:ext cx="10515600" cy="4351338"/>
          </a:xfrm>
        </p:spPr>
        <p:txBody>
          <a:bodyPr>
            <a:normAutofit fontScale="85000" lnSpcReduction="10000"/>
          </a:bodyPr>
          <a:lstStyle/>
          <a:p>
            <a:pPr marL="0" indent="0">
              <a:buNone/>
            </a:pPr>
            <a:r>
              <a:rPr lang="en-US" b="1" dirty="0" smtClean="0"/>
              <a:t>a</a:t>
            </a:r>
            <a:r>
              <a:rPr lang="en-US" b="1" dirty="0"/>
              <a:t>. Maximum parsimony (MP)</a:t>
            </a:r>
          </a:p>
          <a:p>
            <a:r>
              <a:rPr lang="en-US" dirty="0"/>
              <a:t>Maximum parsimony method is a character-based method that selects the tree with the least number of evolutionary changes or the shortest total branch length.</a:t>
            </a:r>
          </a:p>
          <a:p>
            <a:r>
              <a:rPr lang="en-US" dirty="0"/>
              <a:t>Initially, multiple sequence alignment is performed to identify potential positions in the sequences that correspond to each other.</a:t>
            </a:r>
          </a:p>
          <a:p>
            <a:r>
              <a:rPr lang="en-US" dirty="0"/>
              <a:t>Each aligned position is analyzed to identify the trees that require the smallest number of evolutionary changes to produce the observed sequence changes. </a:t>
            </a:r>
          </a:p>
          <a:p>
            <a:r>
              <a:rPr lang="en-US" dirty="0"/>
              <a:t>This process is repeated for all positions in the sequence alignment, and the trees that produce the lowest overall number of changes for all positions are selected. </a:t>
            </a:r>
          </a:p>
          <a:p>
            <a:r>
              <a:rPr lang="en-US" dirty="0"/>
              <a:t>This method works best for relatively similar sequences and for small numbers of sequences.</a:t>
            </a:r>
          </a:p>
          <a:p>
            <a:pPr marL="0" indent="0">
              <a:buNone/>
            </a:pPr>
            <a:endParaRPr lang="en-US" dirty="0" smtClean="0"/>
          </a:p>
        </p:txBody>
      </p:sp>
    </p:spTree>
    <p:extLst>
      <p:ext uri="{BB962C8B-B14F-4D97-AF65-F5344CB8AC3E}">
        <p14:creationId xmlns:p14="http://schemas.microsoft.com/office/powerpoint/2010/main" val="1887455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Phylogenetic tree construction : </a:t>
            </a:r>
            <a:r>
              <a:rPr lang="en" dirty="0"/>
              <a:t>Maximum parsimony</a:t>
            </a:r>
            <a:endParaRPr lang="en-US" dirty="0"/>
          </a:p>
        </p:txBody>
      </p:sp>
      <p:pic>
        <p:nvPicPr>
          <p:cNvPr id="4" name="Google Shape;169;p31">
            <a:extLst>
              <a:ext uri="{FF2B5EF4-FFF2-40B4-BE49-F238E27FC236}">
                <a16:creationId xmlns="" xmlns:a16="http://schemas.microsoft.com/office/drawing/2014/main" id="{D7E7D457-00B2-403E-833F-669062104179}"/>
              </a:ext>
            </a:extLst>
          </p:cNvPr>
          <p:cNvPicPr preferRelativeResize="0"/>
          <p:nvPr/>
        </p:nvPicPr>
        <p:blipFill>
          <a:blip r:embed="rId2">
            <a:alphaModFix/>
          </a:blip>
          <a:stretch>
            <a:fillRect/>
          </a:stretch>
        </p:blipFill>
        <p:spPr>
          <a:xfrm>
            <a:off x="6414202" y="1825625"/>
            <a:ext cx="5151327" cy="3461051"/>
          </a:xfrm>
          <a:prstGeom prst="rect">
            <a:avLst/>
          </a:prstGeom>
          <a:noFill/>
          <a:ln>
            <a:noFill/>
          </a:ln>
        </p:spPr>
      </p:pic>
      <p:sp>
        <p:nvSpPr>
          <p:cNvPr id="5" name="Content Placeholder 2">
            <a:extLst>
              <a:ext uri="{FF2B5EF4-FFF2-40B4-BE49-F238E27FC236}">
                <a16:creationId xmlns="" xmlns:a16="http://schemas.microsoft.com/office/drawing/2014/main" id="{2F024624-84E5-42C3-9601-6E6BB59F5BC1}"/>
              </a:ext>
            </a:extLst>
          </p:cNvPr>
          <p:cNvSpPr>
            <a:spLocks noGrp="1"/>
          </p:cNvSpPr>
          <p:nvPr>
            <p:ph idx="1"/>
          </p:nvPr>
        </p:nvSpPr>
        <p:spPr>
          <a:xfrm>
            <a:off x="838200" y="1825625"/>
            <a:ext cx="5905500" cy="4351338"/>
          </a:xfrm>
        </p:spPr>
        <p:txBody>
          <a:bodyPr/>
          <a:lstStyle/>
          <a:p>
            <a:pPr lvl="1"/>
            <a:r>
              <a:rPr lang="en-US" dirty="0" smtClean="0"/>
              <a:t>Identification </a:t>
            </a:r>
            <a:r>
              <a:rPr lang="en-US" dirty="0"/>
              <a:t>of informative sites that are used in parsimony analysis. Sites 2, 5, and 8 (grey boxes) are informative sites. </a:t>
            </a:r>
            <a:r>
              <a:rPr lang="en-US" dirty="0" smtClean="0"/>
              <a:t>They have at least two different kinds of characters, each occurring at least twice.</a:t>
            </a:r>
          </a:p>
          <a:p>
            <a:pPr marL="457200" lvl="1" indent="0">
              <a:buNone/>
            </a:pPr>
            <a:endParaRPr lang="en-US" dirty="0"/>
          </a:p>
          <a:p>
            <a:pPr lvl="1"/>
            <a:r>
              <a:rPr lang="en-US" dirty="0"/>
              <a:t>Other sites are noninformative sites, which are either constant or having characters occurring only once</a:t>
            </a:r>
            <a:r>
              <a:rPr lang="en-US" dirty="0" smtClean="0"/>
              <a:t>.</a:t>
            </a:r>
          </a:p>
          <a:p>
            <a:pPr lvl="1"/>
            <a:endParaRPr lang="en-US" dirty="0"/>
          </a:p>
          <a:p>
            <a:pPr lvl="1"/>
            <a:endParaRPr lang="en-US" dirty="0"/>
          </a:p>
        </p:txBody>
      </p:sp>
    </p:spTree>
    <p:extLst>
      <p:ext uri="{BB962C8B-B14F-4D97-AF65-F5344CB8AC3E}">
        <p14:creationId xmlns:p14="http://schemas.microsoft.com/office/powerpoint/2010/main" val="3229133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431" y="1105852"/>
            <a:ext cx="10515600" cy="1325563"/>
          </a:xfrm>
        </p:spPr>
        <p:txBody>
          <a:bodyPr>
            <a:normAutofit fontScale="90000"/>
          </a:bodyPr>
          <a:lstStyle/>
          <a:p>
            <a:r>
              <a:rPr lang="en-US" dirty="0" smtClean="0"/>
              <a:t>The principle of parsimony dictates that a theory should provide the simplest possible (viable) explanation for a phenomenon.</a:t>
            </a:r>
            <a:endParaRPr lang="en-US" dirty="0"/>
          </a:p>
        </p:txBody>
      </p:sp>
      <p:pic>
        <p:nvPicPr>
          <p:cNvPr id="4" name="Picture 3"/>
          <p:cNvPicPr>
            <a:picLocks noChangeAspect="1"/>
          </p:cNvPicPr>
          <p:nvPr/>
        </p:nvPicPr>
        <p:blipFill>
          <a:blip r:embed="rId2"/>
          <a:stretch>
            <a:fillRect/>
          </a:stretch>
        </p:blipFill>
        <p:spPr>
          <a:xfrm>
            <a:off x="838200" y="3037205"/>
            <a:ext cx="10646063" cy="2700655"/>
          </a:xfrm>
          <a:prstGeom prst="rect">
            <a:avLst/>
          </a:prstGeom>
        </p:spPr>
      </p:pic>
    </p:spTree>
    <p:extLst>
      <p:ext uri="{BB962C8B-B14F-4D97-AF65-F5344CB8AC3E}">
        <p14:creationId xmlns:p14="http://schemas.microsoft.com/office/powerpoint/2010/main" val="3564367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Maximum Parsimony</a:t>
            </a:r>
            <a:endParaRPr lang="en-US" dirty="0"/>
          </a:p>
        </p:txBody>
      </p:sp>
      <p:pic>
        <p:nvPicPr>
          <p:cNvPr id="5" name="Content Placeholder 4"/>
          <p:cNvPicPr>
            <a:picLocks noGrp="1" noChangeAspect="1"/>
          </p:cNvPicPr>
          <p:nvPr>
            <p:ph idx="1"/>
          </p:nvPr>
        </p:nvPicPr>
        <p:blipFill>
          <a:blip r:embed="rId2"/>
          <a:stretch>
            <a:fillRect/>
          </a:stretch>
        </p:blipFill>
        <p:spPr>
          <a:xfrm>
            <a:off x="507926" y="4692701"/>
            <a:ext cx="5077534" cy="1543265"/>
          </a:xfrm>
          <a:prstGeom prst="rect">
            <a:avLst/>
          </a:prstGeom>
        </p:spPr>
      </p:pic>
      <p:pic>
        <p:nvPicPr>
          <p:cNvPr id="4" name="Picture 3"/>
          <p:cNvPicPr>
            <a:picLocks noChangeAspect="1"/>
          </p:cNvPicPr>
          <p:nvPr/>
        </p:nvPicPr>
        <p:blipFill>
          <a:blip r:embed="rId3"/>
          <a:stretch>
            <a:fillRect/>
          </a:stretch>
        </p:blipFill>
        <p:spPr>
          <a:xfrm>
            <a:off x="807267" y="1827848"/>
            <a:ext cx="5252202" cy="2269616"/>
          </a:xfrm>
          <a:prstGeom prst="rect">
            <a:avLst/>
          </a:prstGeom>
        </p:spPr>
      </p:pic>
      <p:pic>
        <p:nvPicPr>
          <p:cNvPr id="6" name="Picture 5"/>
          <p:cNvPicPr>
            <a:picLocks noChangeAspect="1"/>
          </p:cNvPicPr>
          <p:nvPr/>
        </p:nvPicPr>
        <p:blipFill>
          <a:blip r:embed="rId4"/>
          <a:stretch>
            <a:fillRect/>
          </a:stretch>
        </p:blipFill>
        <p:spPr>
          <a:xfrm>
            <a:off x="6059469" y="2491741"/>
            <a:ext cx="5522931" cy="354893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64555596"/>
              </p:ext>
            </p:extLst>
          </p:nvPr>
        </p:nvGraphicFramePr>
        <p:xfrm>
          <a:off x="7726680" y="4892040"/>
          <a:ext cx="3627122" cy="960120"/>
        </p:xfrm>
        <a:graphic>
          <a:graphicData uri="http://schemas.openxmlformats.org/drawingml/2006/table">
            <a:tbl>
              <a:tblPr>
                <a:tableStyleId>{5C22544A-7EE6-4342-B048-85BDC9FD1C3A}</a:tableStyleId>
              </a:tblPr>
              <a:tblGrid>
                <a:gridCol w="667057"/>
                <a:gridCol w="667057"/>
                <a:gridCol w="667057"/>
                <a:gridCol w="667057"/>
                <a:gridCol w="958894"/>
              </a:tblGrid>
              <a:tr h="240030">
                <a:tc>
                  <a:txBody>
                    <a:bodyPr/>
                    <a:lstStyle/>
                    <a:p>
                      <a:pPr algn="l" fontAlgn="b"/>
                      <a:r>
                        <a:rPr lang="en-US" sz="1100" u="none" strike="noStrike">
                          <a:effectLst/>
                        </a:rPr>
                        <a:t> </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Position 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Position 6</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Position 7</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Total changes</a:t>
                      </a:r>
                      <a:endParaRPr lang="en-US" sz="1100" b="1" i="0" u="none" strike="noStrike">
                        <a:solidFill>
                          <a:srgbClr val="000000"/>
                        </a:solidFill>
                        <a:effectLst/>
                        <a:latin typeface="Calibri" panose="020F0502020204030204" pitchFamily="34" charset="0"/>
                      </a:endParaRPr>
                    </a:p>
                  </a:txBody>
                  <a:tcPr marL="9525" marR="9525" marT="9525" marB="0" anchor="b"/>
                </a:tc>
              </a:tr>
              <a:tr h="240030">
                <a:tc>
                  <a:txBody>
                    <a:bodyPr/>
                    <a:lstStyle/>
                    <a:p>
                      <a:pPr algn="l" fontAlgn="b"/>
                      <a:r>
                        <a:rPr lang="en-US" sz="1100" u="none" strike="noStrike">
                          <a:effectLst/>
                        </a:rPr>
                        <a:t>Tree 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9525" marR="9525" marT="9525" marB="0" anchor="b"/>
                </a:tc>
              </a:tr>
              <a:tr h="240030">
                <a:tc>
                  <a:txBody>
                    <a:bodyPr/>
                    <a:lstStyle/>
                    <a:p>
                      <a:pPr algn="l" fontAlgn="b"/>
                      <a:r>
                        <a:rPr lang="en-US" sz="1100" u="none" strike="noStrike">
                          <a:effectLst/>
                        </a:rPr>
                        <a:t>Tree II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9525" marR="9525" marT="9525" marB="0" anchor="b"/>
                </a:tc>
              </a:tr>
              <a:tr h="240030">
                <a:tc>
                  <a:txBody>
                    <a:bodyPr/>
                    <a:lstStyle/>
                    <a:p>
                      <a:pPr algn="l" fontAlgn="b"/>
                      <a:r>
                        <a:rPr lang="en-US" sz="1100" u="none" strike="noStrike">
                          <a:effectLst/>
                        </a:rPr>
                        <a:t>Tree III</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chemeClr val="dk1"/>
                          </a:solidFill>
                          <a:effectLst/>
                          <a:latin typeface="+mn-lt"/>
                        </a:rPr>
                        <a:t>1</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chemeClr val="dk1"/>
                          </a:solidFill>
                          <a:effectLst/>
                          <a:latin typeface="+mn-lt"/>
                        </a:rPr>
                        <a:t>2</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5</a:t>
                      </a:r>
                      <a:endParaRPr lang="en-US" sz="1100" b="1" i="0" u="none" strike="noStrike" dirty="0">
                        <a:solidFill>
                          <a:srgbClr val="000000"/>
                        </a:solidFill>
                        <a:effectLst/>
                        <a:latin typeface="Calibri" panose="020F0502020204030204" pitchFamily="34" charset="0"/>
                      </a:endParaRPr>
                    </a:p>
                  </a:txBody>
                  <a:tcPr marL="9525" marR="9525" marT="9525" marB="0" anchor="b"/>
                </a:tc>
              </a:tr>
            </a:tbl>
          </a:graphicData>
        </a:graphic>
      </p:graphicFrame>
    </p:spTree>
    <p:extLst>
      <p:ext uri="{BB962C8B-B14F-4D97-AF65-F5344CB8AC3E}">
        <p14:creationId xmlns:p14="http://schemas.microsoft.com/office/powerpoint/2010/main" val="201977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 based methods</a:t>
            </a:r>
            <a:endParaRPr lang="en-US" b="1" dirty="0"/>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en-US" b="1" dirty="0" smtClean="0"/>
              <a:t>B. Maximum </a:t>
            </a:r>
            <a:r>
              <a:rPr lang="en-US" b="1" dirty="0"/>
              <a:t>likelihood (ML)</a:t>
            </a:r>
          </a:p>
          <a:p>
            <a:r>
              <a:rPr lang="en-US" dirty="0"/>
              <a:t>Maximum likelihood is a statistical method that uses probabilistic models to identify the most appropriate tree that has the maximum probability of generating the observed data.</a:t>
            </a:r>
          </a:p>
          <a:p>
            <a:r>
              <a:rPr lang="en-US" dirty="0"/>
              <a:t>Similar to the maximum parsimony method, this approach evaluates each column of a multiple sequence alignment during the analysis.</a:t>
            </a:r>
          </a:p>
          <a:p>
            <a:r>
              <a:rPr lang="en-US" dirty="0" smtClean="0"/>
              <a:t>ML </a:t>
            </a:r>
            <a:r>
              <a:rPr lang="en-US" dirty="0"/>
              <a:t>considers all possible trees that could explain the observed data.</a:t>
            </a:r>
          </a:p>
          <a:p>
            <a:r>
              <a:rPr lang="en-US" dirty="0"/>
              <a:t>The likelihood of each possible tree is calculated, and the tree with the highest probability is selected as the most likely evolutionary history of the sequences. </a:t>
            </a:r>
          </a:p>
          <a:p>
            <a:pPr marL="0" indent="0">
              <a:buNone/>
            </a:pPr>
            <a:endParaRPr lang="en-US" dirty="0" smtClean="0"/>
          </a:p>
        </p:txBody>
      </p:sp>
    </p:spTree>
    <p:extLst>
      <p:ext uri="{BB962C8B-B14F-4D97-AF65-F5344CB8AC3E}">
        <p14:creationId xmlns:p14="http://schemas.microsoft.com/office/powerpoint/2010/main" val="19548941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Coin flip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HHTTHTHHTTT (1 independent tosses)</a:t>
            </a:r>
          </a:p>
          <a:p>
            <a:r>
              <a:rPr lang="en-US" dirty="0" smtClean="0"/>
              <a:t>5 Heads (p)</a:t>
            </a:r>
          </a:p>
          <a:p>
            <a:r>
              <a:rPr lang="en-US" dirty="0" smtClean="0"/>
              <a:t>6 tails</a:t>
            </a:r>
          </a:p>
          <a:p>
            <a:r>
              <a:rPr lang="en-US" dirty="0" smtClean="0"/>
              <a:t>What is the likelihood of this series to occur&gt; </a:t>
            </a:r>
          </a:p>
          <a:p>
            <a:r>
              <a:rPr lang="en-US" dirty="0" smtClean="0"/>
              <a:t>L = (n!/((k!)(n-k)!) * </a:t>
            </a:r>
            <a:r>
              <a:rPr lang="en-US" dirty="0" err="1" smtClean="0"/>
              <a:t>p</a:t>
            </a:r>
            <a:r>
              <a:rPr lang="en-US" baseline="30000" dirty="0" err="1" smtClean="0"/>
              <a:t>k</a:t>
            </a:r>
            <a:r>
              <a:rPr lang="en-US" dirty="0" smtClean="0"/>
              <a:t> (1-p)</a:t>
            </a:r>
            <a:r>
              <a:rPr lang="en-US" baseline="30000" dirty="0" smtClean="0"/>
              <a:t>n-k</a:t>
            </a:r>
            <a:endParaRPr lang="en-US" dirty="0" smtClean="0"/>
          </a:p>
          <a:p>
            <a:r>
              <a:rPr lang="en-US" dirty="0"/>
              <a:t>n</a:t>
            </a:r>
            <a:r>
              <a:rPr lang="en-US" dirty="0" smtClean="0"/>
              <a:t> = number of </a:t>
            </a:r>
            <a:r>
              <a:rPr lang="en-US" dirty="0" err="1" smtClean="0"/>
              <a:t>toses</a:t>
            </a:r>
            <a:endParaRPr lang="en-US" dirty="0" smtClean="0"/>
          </a:p>
          <a:p>
            <a:r>
              <a:rPr lang="en-US" dirty="0" smtClean="0"/>
              <a:t>K = number of heads observed</a:t>
            </a:r>
          </a:p>
          <a:p>
            <a:r>
              <a:rPr lang="en-US" dirty="0" smtClean="0"/>
              <a:t>P = probability of heads</a:t>
            </a:r>
          </a:p>
          <a:p>
            <a:r>
              <a:rPr lang="en-US" dirty="0" smtClean="0"/>
              <a:t>1-p = probability of tails</a:t>
            </a:r>
          </a:p>
          <a:p>
            <a:endParaRPr lang="en-US" dirty="0"/>
          </a:p>
          <a:p>
            <a:r>
              <a:rPr lang="en-US" dirty="0" smtClean="0"/>
              <a:t>Since n and k are observed you can try various values for p to find one that maximizes L.</a:t>
            </a:r>
            <a:endParaRPr lang="en-US" dirty="0"/>
          </a:p>
        </p:txBody>
      </p:sp>
      <p:pic>
        <p:nvPicPr>
          <p:cNvPr id="4" name="Picture 3"/>
          <p:cNvPicPr>
            <a:picLocks noChangeAspect="1"/>
          </p:cNvPicPr>
          <p:nvPr/>
        </p:nvPicPr>
        <p:blipFill>
          <a:blip r:embed="rId2"/>
          <a:stretch>
            <a:fillRect/>
          </a:stretch>
        </p:blipFill>
        <p:spPr>
          <a:xfrm>
            <a:off x="6545218" y="2105554"/>
            <a:ext cx="5430119" cy="1986386"/>
          </a:xfrm>
          <a:prstGeom prst="rect">
            <a:avLst/>
          </a:prstGeom>
        </p:spPr>
      </p:pic>
    </p:spTree>
    <p:extLst>
      <p:ext uri="{BB962C8B-B14F-4D97-AF65-F5344CB8AC3E}">
        <p14:creationId xmlns:p14="http://schemas.microsoft.com/office/powerpoint/2010/main" val="21390265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Maximum Likelihood</a:t>
            </a:r>
            <a:endParaRPr lang="en-US" b="1" dirty="0"/>
          </a:p>
        </p:txBody>
      </p:sp>
      <p:sp>
        <p:nvSpPr>
          <p:cNvPr id="3" name="Content Placeholder 2"/>
          <p:cNvSpPr>
            <a:spLocks noGrp="1"/>
          </p:cNvSpPr>
          <p:nvPr>
            <p:ph idx="1"/>
          </p:nvPr>
        </p:nvSpPr>
        <p:spPr>
          <a:xfrm>
            <a:off x="838200" y="1825625"/>
            <a:ext cx="5447226" cy="4351338"/>
          </a:xfrm>
        </p:spPr>
        <p:txBody>
          <a:bodyPr/>
          <a:lstStyle/>
          <a:p>
            <a:r>
              <a:rPr lang="en-US" dirty="0" smtClean="0"/>
              <a:t>To calculate the likelihood for site j, we have to consider all the possible scenarios by which the nucleotides present at the tips of the tree could have evolved. So the likelihood for the full tree is </a:t>
            </a:r>
            <a:r>
              <a:rPr lang="en-US" dirty="0" err="1" smtClean="0"/>
              <a:t>th</a:t>
            </a:r>
            <a:r>
              <a:rPr lang="en-US" dirty="0" smtClean="0"/>
              <a:t> product of the likelihood at each site</a:t>
            </a:r>
          </a:p>
          <a:p>
            <a:r>
              <a:rPr lang="en-US" dirty="0" smtClean="0"/>
              <a:t>L = L(1) x L(2) …….. X L(N)</a:t>
            </a:r>
          </a:p>
          <a:p>
            <a:r>
              <a:rPr lang="en-US" dirty="0"/>
              <a:t>l</a:t>
            </a:r>
            <a:r>
              <a:rPr lang="en-US" dirty="0" smtClean="0"/>
              <a:t>n L = ln L(1) + L(2) + …….. + L(N)</a:t>
            </a:r>
            <a:endParaRPr lang="en-US" dirty="0"/>
          </a:p>
        </p:txBody>
      </p:sp>
      <p:pic>
        <p:nvPicPr>
          <p:cNvPr id="4" name="Picture 3"/>
          <p:cNvPicPr>
            <a:picLocks noChangeAspect="1"/>
          </p:cNvPicPr>
          <p:nvPr/>
        </p:nvPicPr>
        <p:blipFill>
          <a:blip r:embed="rId2"/>
          <a:stretch>
            <a:fillRect/>
          </a:stretch>
        </p:blipFill>
        <p:spPr>
          <a:xfrm>
            <a:off x="6285426" y="2306122"/>
            <a:ext cx="4870253" cy="3390343"/>
          </a:xfrm>
          <a:prstGeom prst="rect">
            <a:avLst/>
          </a:prstGeom>
        </p:spPr>
      </p:pic>
    </p:spTree>
    <p:extLst>
      <p:ext uri="{BB962C8B-B14F-4D97-AF65-F5344CB8AC3E}">
        <p14:creationId xmlns:p14="http://schemas.microsoft.com/office/powerpoint/2010/main" val="28321486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C067ED-1BFC-4DF0-B7B4-0D86FE87D4A0}"/>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98F9CA7C-5A2F-40A4-A9F1-BC8BCAFB347F}"/>
              </a:ext>
            </a:extLst>
          </p:cNvPr>
          <p:cNvSpPr>
            <a:spLocks noGrp="1"/>
          </p:cNvSpPr>
          <p:nvPr>
            <p:ph idx="1"/>
          </p:nvPr>
        </p:nvSpPr>
        <p:spPr/>
        <p:txBody>
          <a:bodyPr/>
          <a:lstStyle/>
          <a:p>
            <a:r>
              <a:rPr lang="en" dirty="0"/>
              <a:t>Phylogenetic tree evaluation</a:t>
            </a:r>
          </a:p>
          <a:p>
            <a:pPr lvl="1"/>
            <a:r>
              <a:rPr lang="en-US" dirty="0"/>
              <a:t>After phylogenetic tree construction, the next step is to statistically evaluate the reliability of the inferred phylogeny. </a:t>
            </a:r>
          </a:p>
          <a:p>
            <a:pPr lvl="1"/>
            <a:r>
              <a:rPr lang="en-US" dirty="0"/>
              <a:t>There are two questions that need to be addressed.</a:t>
            </a:r>
          </a:p>
          <a:p>
            <a:pPr lvl="1"/>
            <a:r>
              <a:rPr lang="en-US" dirty="0"/>
              <a:t>One is how reliable the tree or a portion of the tree is; and the second is whether this tree is significantly better than another tree. </a:t>
            </a:r>
          </a:p>
          <a:p>
            <a:pPr lvl="1"/>
            <a:r>
              <a:rPr lang="en-US" dirty="0"/>
              <a:t>To answer the first question, we need to use analytical resampling strategies such as bootstrapping and </a:t>
            </a:r>
            <a:r>
              <a:rPr lang="en-US" dirty="0" err="1"/>
              <a:t>jackknifing,which</a:t>
            </a:r>
            <a:r>
              <a:rPr lang="en-US" dirty="0"/>
              <a:t> repeatedly resample data from the original dataset. </a:t>
            </a:r>
          </a:p>
          <a:p>
            <a:pPr lvl="1"/>
            <a:r>
              <a:rPr lang="en-US" dirty="0"/>
              <a:t>For the second question, conventional statistical tests are needed.</a:t>
            </a:r>
          </a:p>
          <a:p>
            <a:pPr lvl="1"/>
            <a:endParaRPr lang="en-US" dirty="0"/>
          </a:p>
        </p:txBody>
      </p:sp>
    </p:spTree>
    <p:extLst>
      <p:ext uri="{BB962C8B-B14F-4D97-AF65-F5344CB8AC3E}">
        <p14:creationId xmlns:p14="http://schemas.microsoft.com/office/powerpoint/2010/main" val="12747253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1D75D-B38E-4BB3-A8D0-E7CDB980E569}"/>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42222777-45E9-4836-98B0-056689E631B1}"/>
              </a:ext>
            </a:extLst>
          </p:cNvPr>
          <p:cNvSpPr>
            <a:spLocks noGrp="1"/>
          </p:cNvSpPr>
          <p:nvPr>
            <p:ph idx="1"/>
          </p:nvPr>
        </p:nvSpPr>
        <p:spPr>
          <a:xfrm>
            <a:off x="838200" y="1825624"/>
            <a:ext cx="10515600" cy="5032375"/>
          </a:xfrm>
        </p:spPr>
        <p:txBody>
          <a:bodyPr>
            <a:normAutofit fontScale="92500" lnSpcReduction="10000"/>
          </a:bodyPr>
          <a:lstStyle/>
          <a:p>
            <a:r>
              <a:rPr lang="en" dirty="0"/>
              <a:t>Phylogenetic tree evaluation : Bootstrapping</a:t>
            </a:r>
          </a:p>
          <a:p>
            <a:pPr lvl="1"/>
            <a:r>
              <a:rPr lang="en-US" dirty="0"/>
              <a:t>Bootstrapping is a statistical technique that tests the sampling errors of a phylogenetic tree. </a:t>
            </a:r>
          </a:p>
          <a:p>
            <a:pPr lvl="1"/>
            <a:r>
              <a:rPr lang="en-US" dirty="0"/>
              <a:t>It does so by repeatedly sampling trees through slightly perturbed datasets. </a:t>
            </a:r>
          </a:p>
          <a:p>
            <a:pPr lvl="1"/>
            <a:r>
              <a:rPr lang="en-US" dirty="0"/>
              <a:t>By doing so, the robustness of the original tree can be assessed. </a:t>
            </a:r>
          </a:p>
          <a:p>
            <a:pPr lvl="1"/>
            <a:r>
              <a:rPr lang="en-US" dirty="0"/>
              <a:t>The rationale for bootstrapping is that a newly constructed tree is possibly biased owing to incorrect alignment or chance fluctuations of distance measurements. </a:t>
            </a:r>
          </a:p>
          <a:p>
            <a:pPr lvl="1"/>
            <a:r>
              <a:rPr lang="en-US" dirty="0"/>
              <a:t>To determine the robustness or reproducibility of the current tree, trees are repeatedly constructed with slightly perturbed alignments that have some random fluctuations introduced. </a:t>
            </a:r>
          </a:p>
          <a:p>
            <a:pPr lvl="1"/>
            <a:r>
              <a:rPr lang="en-US" dirty="0"/>
              <a:t>A truly robust phylogenetic relationship should have enough characters to support the relationship even if the dataset is perturbed in such a way. </a:t>
            </a:r>
          </a:p>
          <a:p>
            <a:pPr lvl="1"/>
            <a:r>
              <a:rPr lang="en-US" dirty="0"/>
              <a:t>Otherwise, the noise introduced in the resampling process is sufficient to generate different trees, indicating that the original topology may be derived from weak phylogenetic signals. Thus, this type of analysis gives an idea of the statistical confidence of the tree topology.</a:t>
            </a:r>
          </a:p>
          <a:p>
            <a:pPr lvl="1"/>
            <a:endParaRPr lang="en-US" dirty="0"/>
          </a:p>
        </p:txBody>
      </p:sp>
    </p:spTree>
    <p:extLst>
      <p:ext uri="{BB962C8B-B14F-4D97-AF65-F5344CB8AC3E}">
        <p14:creationId xmlns:p14="http://schemas.microsoft.com/office/powerpoint/2010/main" val="84080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smtClean="0"/>
              <a:t>Types of Phylogenetic tree</a:t>
            </a:r>
            <a:endParaRPr lang="en-US" b="1" dirty="0"/>
          </a:p>
        </p:txBody>
      </p:sp>
      <p:sp>
        <p:nvSpPr>
          <p:cNvPr id="3" name="Content Placeholder 2"/>
          <p:cNvSpPr>
            <a:spLocks noGrp="1"/>
          </p:cNvSpPr>
          <p:nvPr>
            <p:ph idx="1"/>
          </p:nvPr>
        </p:nvSpPr>
        <p:spPr>
          <a:xfrm>
            <a:off x="838200" y="1325562"/>
            <a:ext cx="8046841" cy="4598987"/>
          </a:xfrm>
        </p:spPr>
        <p:txBody>
          <a:bodyPr>
            <a:normAutofit fontScale="92500" lnSpcReduction="10000"/>
          </a:bodyPr>
          <a:lstStyle/>
          <a:p>
            <a:pPr marL="0" indent="0">
              <a:buNone/>
            </a:pPr>
            <a:r>
              <a:rPr lang="en-US" b="1" dirty="0" smtClean="0"/>
              <a:t>B. On the basis of topology </a:t>
            </a:r>
          </a:p>
          <a:p>
            <a:pPr marL="0" indent="0">
              <a:buNone/>
            </a:pPr>
            <a:r>
              <a:rPr lang="en-US" b="1" u="sng" dirty="0"/>
              <a:t>Cladogram</a:t>
            </a:r>
            <a:r>
              <a:rPr lang="en-US" dirty="0"/>
              <a:t> is a type of phylogenetic tree that displays only the branching pattern of evolutionary relationships among organisms. Cladograms are unscaled, which means that the branch lengths do not reflect the amount of evolutionary divergence between taxa or operational taxonomic units (OTUs</a:t>
            </a:r>
            <a:r>
              <a:rPr lang="en-US" dirty="0" smtClean="0"/>
              <a:t>).</a:t>
            </a:r>
          </a:p>
          <a:p>
            <a:pPr marL="0" indent="0">
              <a:buNone/>
            </a:pPr>
            <a:r>
              <a:rPr lang="en-US" b="1" dirty="0" err="1"/>
              <a:t>Phylogram</a:t>
            </a:r>
            <a:r>
              <a:rPr lang="en-US" dirty="0"/>
              <a:t> is a type of phylogenetic tree that represents the evolutionary relationships among organisms by showing both the branching pattern and the amount of evolutionary divergence. </a:t>
            </a:r>
            <a:r>
              <a:rPr lang="en-US" dirty="0" err="1"/>
              <a:t>Phylograms</a:t>
            </a:r>
            <a:r>
              <a:rPr lang="en-US" dirty="0"/>
              <a:t> are scaled, which means that the branch lengths are proportional to the amount of evolutionary divergence.</a:t>
            </a:r>
          </a:p>
        </p:txBody>
      </p:sp>
      <p:pic>
        <p:nvPicPr>
          <p:cNvPr id="7" name="Picture 6"/>
          <p:cNvPicPr>
            <a:picLocks noChangeAspect="1"/>
          </p:cNvPicPr>
          <p:nvPr/>
        </p:nvPicPr>
        <p:blipFill>
          <a:blip r:embed="rId2"/>
          <a:stretch>
            <a:fillRect/>
          </a:stretch>
        </p:blipFill>
        <p:spPr>
          <a:xfrm>
            <a:off x="8885041" y="2400300"/>
            <a:ext cx="3145465" cy="2705100"/>
          </a:xfrm>
          <a:prstGeom prst="rect">
            <a:avLst/>
          </a:prstGeom>
        </p:spPr>
      </p:pic>
    </p:spTree>
    <p:extLst>
      <p:ext uri="{BB962C8B-B14F-4D97-AF65-F5344CB8AC3E}">
        <p14:creationId xmlns:p14="http://schemas.microsoft.com/office/powerpoint/2010/main" val="1216896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1D75D-B38E-4BB3-A8D0-E7CDB980E569}"/>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42222777-45E9-4836-98B0-056689E631B1}"/>
              </a:ext>
            </a:extLst>
          </p:cNvPr>
          <p:cNvSpPr>
            <a:spLocks noGrp="1"/>
          </p:cNvSpPr>
          <p:nvPr>
            <p:ph idx="1"/>
          </p:nvPr>
        </p:nvSpPr>
        <p:spPr/>
        <p:txBody>
          <a:bodyPr/>
          <a:lstStyle/>
          <a:p>
            <a:r>
              <a:rPr lang="en" dirty="0"/>
              <a:t>Phylogenetic tree evaluation : Bootstrapping</a:t>
            </a:r>
          </a:p>
          <a:p>
            <a:pPr lvl="1"/>
            <a:r>
              <a:rPr lang="en-US" sz="2400" dirty="0"/>
              <a:t>The original alignment and modified replicates in which certain sites are randomly replaced with other existing sites. The resulting altered replicates are used to building trees for statistical analysis at each node.</a:t>
            </a:r>
          </a:p>
          <a:p>
            <a:pPr lvl="1"/>
            <a:endParaRPr lang="en-US" dirty="0"/>
          </a:p>
        </p:txBody>
      </p:sp>
      <p:pic>
        <p:nvPicPr>
          <p:cNvPr id="4" name="Google Shape;213;p38">
            <a:extLst>
              <a:ext uri="{FF2B5EF4-FFF2-40B4-BE49-F238E27FC236}">
                <a16:creationId xmlns="" xmlns:a16="http://schemas.microsoft.com/office/drawing/2014/main" id="{EFAD52F1-C16D-4723-9F9E-181FB9635F6F}"/>
              </a:ext>
            </a:extLst>
          </p:cNvPr>
          <p:cNvPicPr preferRelativeResize="0"/>
          <p:nvPr/>
        </p:nvPicPr>
        <p:blipFill>
          <a:blip r:embed="rId2">
            <a:alphaModFix/>
          </a:blip>
          <a:stretch>
            <a:fillRect/>
          </a:stretch>
        </p:blipFill>
        <p:spPr>
          <a:xfrm>
            <a:off x="1242992" y="4538605"/>
            <a:ext cx="4853008" cy="1319251"/>
          </a:xfrm>
          <a:prstGeom prst="rect">
            <a:avLst/>
          </a:prstGeom>
          <a:noFill/>
          <a:ln>
            <a:noFill/>
          </a:ln>
        </p:spPr>
      </p:pic>
      <p:pic>
        <p:nvPicPr>
          <p:cNvPr id="5" name="Google Shape;214;p38">
            <a:extLst>
              <a:ext uri="{FF2B5EF4-FFF2-40B4-BE49-F238E27FC236}">
                <a16:creationId xmlns="" xmlns:a16="http://schemas.microsoft.com/office/drawing/2014/main" id="{E58AEE40-80A1-4B51-9ECB-A3DA3D3E40CF}"/>
              </a:ext>
            </a:extLst>
          </p:cNvPr>
          <p:cNvPicPr preferRelativeResize="0"/>
          <p:nvPr/>
        </p:nvPicPr>
        <p:blipFill>
          <a:blip r:embed="rId3">
            <a:alphaModFix/>
          </a:blip>
          <a:stretch>
            <a:fillRect/>
          </a:stretch>
        </p:blipFill>
        <p:spPr>
          <a:xfrm>
            <a:off x="6367548" y="3429000"/>
            <a:ext cx="5824451" cy="3429000"/>
          </a:xfrm>
          <a:prstGeom prst="rect">
            <a:avLst/>
          </a:prstGeom>
          <a:noFill/>
          <a:ln>
            <a:noFill/>
          </a:ln>
        </p:spPr>
      </p:pic>
    </p:spTree>
    <p:extLst>
      <p:ext uri="{BB962C8B-B14F-4D97-AF65-F5344CB8AC3E}">
        <p14:creationId xmlns:p14="http://schemas.microsoft.com/office/powerpoint/2010/main" val="36745711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1D75D-B38E-4BB3-A8D0-E7CDB980E569}"/>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42222777-45E9-4836-98B0-056689E631B1}"/>
              </a:ext>
            </a:extLst>
          </p:cNvPr>
          <p:cNvSpPr>
            <a:spLocks noGrp="1"/>
          </p:cNvSpPr>
          <p:nvPr>
            <p:ph idx="1"/>
          </p:nvPr>
        </p:nvSpPr>
        <p:spPr>
          <a:xfrm>
            <a:off x="838200" y="1825624"/>
            <a:ext cx="10515600" cy="5032375"/>
          </a:xfrm>
        </p:spPr>
        <p:txBody>
          <a:bodyPr>
            <a:normAutofit/>
          </a:bodyPr>
          <a:lstStyle/>
          <a:p>
            <a:r>
              <a:rPr lang="en" dirty="0"/>
              <a:t>Phylogenetic tree evaluation : Jackknifing</a:t>
            </a:r>
          </a:p>
          <a:p>
            <a:pPr lvl="1"/>
            <a:r>
              <a:rPr lang="en-US" dirty="0"/>
              <a:t>In addition to bootstrapping, another often used resampling technique is jackknifing. </a:t>
            </a:r>
          </a:p>
          <a:p>
            <a:pPr lvl="1"/>
            <a:r>
              <a:rPr lang="en-US" dirty="0"/>
              <a:t>In jackknifing, one half of the sites in a dataset are randomly deleted, creating datasets half as long as the original. </a:t>
            </a:r>
          </a:p>
          <a:p>
            <a:pPr lvl="1"/>
            <a:r>
              <a:rPr lang="en-US" dirty="0"/>
              <a:t>Each new dataset is subjected to phylogenetic tree construction using the same method as the original. </a:t>
            </a:r>
          </a:p>
          <a:p>
            <a:pPr lvl="1"/>
            <a:r>
              <a:rPr lang="en-US" dirty="0"/>
              <a:t>The advantage of jackknifing is that sites are not duplicated relative to the original dataset and that computing time is much shortened because of shorter sequences. </a:t>
            </a:r>
          </a:p>
          <a:p>
            <a:pPr lvl="1"/>
            <a:r>
              <a:rPr lang="en-US" dirty="0"/>
              <a:t>One criticism of this approach is that the size of datasets has been changed into one half and that the datasets are no longer considered replicates. </a:t>
            </a:r>
          </a:p>
          <a:p>
            <a:pPr lvl="1"/>
            <a:r>
              <a:rPr lang="en-US" dirty="0"/>
              <a:t>Thus, the results may not be comparable with that from bootstrapping.</a:t>
            </a:r>
          </a:p>
        </p:txBody>
      </p:sp>
    </p:spTree>
    <p:extLst>
      <p:ext uri="{BB962C8B-B14F-4D97-AF65-F5344CB8AC3E}">
        <p14:creationId xmlns:p14="http://schemas.microsoft.com/office/powerpoint/2010/main" val="27317164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of </a:t>
            </a:r>
            <a:r>
              <a:rPr lang="en-US" b="1" dirty="0" err="1" smtClean="0"/>
              <a:t>Phylogenetics</a:t>
            </a:r>
            <a:r>
              <a:rPr lang="en-US" b="1" dirty="0" smtClean="0"/>
              <a:t> analysis</a:t>
            </a:r>
            <a:endParaRPr lang="en-US" b="1" dirty="0"/>
          </a:p>
        </p:txBody>
      </p:sp>
      <p:sp>
        <p:nvSpPr>
          <p:cNvPr id="4" name="Content Placeholder 3"/>
          <p:cNvSpPr>
            <a:spLocks noGrp="1"/>
          </p:cNvSpPr>
          <p:nvPr>
            <p:ph idx="1"/>
          </p:nvPr>
        </p:nvSpPr>
        <p:spPr/>
        <p:txBody>
          <a:bodyPr>
            <a:normAutofit fontScale="92500" lnSpcReduction="20000"/>
          </a:bodyPr>
          <a:lstStyle/>
          <a:p>
            <a:r>
              <a:rPr lang="en-US" dirty="0" smtClean="0"/>
              <a:t>Constructs evolutionary history of all life forms and identifies how and when new species emerged.</a:t>
            </a:r>
          </a:p>
          <a:p>
            <a:r>
              <a:rPr lang="en-US" dirty="0" smtClean="0"/>
              <a:t>Updates taxonomic classification based on genetic data and discovers and classifies new species using DNA barcoding. </a:t>
            </a:r>
          </a:p>
          <a:p>
            <a:r>
              <a:rPr lang="en-US" dirty="0" smtClean="0"/>
              <a:t>Identifies the source and transmission pathways of infectious diseases informing vaccine design understanding evolution of viruses.</a:t>
            </a:r>
          </a:p>
          <a:p>
            <a:r>
              <a:rPr lang="en-US" dirty="0" smtClean="0"/>
              <a:t>Identifies genetic diversity and prioritize conservation efforts based on evolutionary distinctiveness.</a:t>
            </a:r>
          </a:p>
          <a:p>
            <a:r>
              <a:rPr lang="en-US" dirty="0" smtClean="0"/>
              <a:t>Identifies beneficial traits that origins in wild relatives understanding the evolution of pests and pathogens affecting agriculture.</a:t>
            </a:r>
          </a:p>
          <a:p>
            <a:r>
              <a:rPr lang="en-US" dirty="0" smtClean="0"/>
              <a:t>Studies human migration patterns and ancestral origins.</a:t>
            </a:r>
          </a:p>
          <a:p>
            <a:r>
              <a:rPr lang="en-US" dirty="0" smtClean="0"/>
              <a:t>Analyzes DNA evidence to determine relationships between individuals. </a:t>
            </a:r>
            <a:endParaRPr lang="en-US" dirty="0"/>
          </a:p>
        </p:txBody>
      </p:sp>
    </p:spTree>
    <p:extLst>
      <p:ext uri="{BB962C8B-B14F-4D97-AF65-F5344CB8AC3E}">
        <p14:creationId xmlns:p14="http://schemas.microsoft.com/office/powerpoint/2010/main" val="25064698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Phylogenetic Tree Construction steps</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1. Selection of molecular marker</a:t>
            </a:r>
            <a:endParaRPr lang="en-US" dirty="0"/>
          </a:p>
          <a:p>
            <a:r>
              <a:rPr lang="en-US" dirty="0"/>
              <a:t>The first step in constructing a phylogenetic tree is to choose the appropriate molecular marker. </a:t>
            </a:r>
          </a:p>
          <a:p>
            <a:r>
              <a:rPr lang="en-US" dirty="0"/>
              <a:t>The choice of molecular marker depends on the characteristics of the sequences and the purpose of the study. Either nucleotide or protein sequence data can be used. </a:t>
            </a:r>
          </a:p>
          <a:p>
            <a:r>
              <a:rPr lang="en-US" dirty="0"/>
              <a:t>For closely related organisms, nucleotide sequences are preferable, while for more divergent groups, slowly evolving nucleotide sequences or protein sequences may be used. </a:t>
            </a:r>
          </a:p>
          <a:p>
            <a:r>
              <a:rPr lang="en-US" dirty="0"/>
              <a:t>Protein sequences are preferred over nucleotide sequences in many cases because they are more conserved and allow for more sensitive alignment due to having more characters. </a:t>
            </a:r>
          </a:p>
          <a:p>
            <a:r>
              <a:rPr lang="en-US" dirty="0"/>
              <a:t>Although protein sequences offer several benefits for phylogenetic analysis, DNA sequences can also provide valuable information in certain instances, especially when dealing with closely related sequences.</a:t>
            </a:r>
          </a:p>
        </p:txBody>
      </p:sp>
    </p:spTree>
    <p:extLst>
      <p:ext uri="{BB962C8B-B14F-4D97-AF65-F5344CB8AC3E}">
        <p14:creationId xmlns:p14="http://schemas.microsoft.com/office/powerpoint/2010/main" val="37942709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Phylogenetic Tree Construction steps</a:t>
            </a:r>
            <a:endParaRPr lang="en-US" dirty="0"/>
          </a:p>
        </p:txBody>
      </p:sp>
      <p:sp>
        <p:nvSpPr>
          <p:cNvPr id="3" name="Content Placeholder 2"/>
          <p:cNvSpPr>
            <a:spLocks noGrp="1"/>
          </p:cNvSpPr>
          <p:nvPr>
            <p:ph idx="1"/>
          </p:nvPr>
        </p:nvSpPr>
        <p:spPr/>
        <p:txBody>
          <a:bodyPr/>
          <a:lstStyle/>
          <a:p>
            <a:pPr marL="0" indent="0">
              <a:buNone/>
            </a:pPr>
            <a:r>
              <a:rPr lang="en-US" b="1" dirty="0" smtClean="0"/>
              <a:t>2. Multiple </a:t>
            </a:r>
            <a:r>
              <a:rPr lang="en-US" b="1" dirty="0"/>
              <a:t>sequence alignment</a:t>
            </a:r>
            <a:endParaRPr lang="en-US" dirty="0"/>
          </a:p>
          <a:p>
            <a:r>
              <a:rPr lang="en-US" dirty="0"/>
              <a:t>After the selection of molecular markers, the next step is to align the sequences from different species. </a:t>
            </a:r>
          </a:p>
          <a:p>
            <a:r>
              <a:rPr lang="en-US" dirty="0"/>
              <a:t>This is the most important step because the accuracy of the resulting phylogenetic tree depends on the quality of the alignment.</a:t>
            </a:r>
          </a:p>
          <a:p>
            <a:r>
              <a:rPr lang="en-US" dirty="0"/>
              <a:t>Alignment programs such as T-Coffee can be used. </a:t>
            </a:r>
          </a:p>
          <a:p>
            <a:r>
              <a:rPr lang="en-US" dirty="0" err="1"/>
              <a:t>Gblocks</a:t>
            </a:r>
            <a:r>
              <a:rPr lang="en-US" dirty="0"/>
              <a:t> is one of the automatic programs that can help improve alignment by eliminating poorly aligned positions and divergent regions.</a:t>
            </a:r>
          </a:p>
        </p:txBody>
      </p:sp>
    </p:spTree>
    <p:extLst>
      <p:ext uri="{BB962C8B-B14F-4D97-AF65-F5344CB8AC3E}">
        <p14:creationId xmlns:p14="http://schemas.microsoft.com/office/powerpoint/2010/main" val="1273808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Phylogenetic Tree Construction steps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3. Selection of a model of evolution</a:t>
            </a:r>
            <a:endParaRPr lang="en-US" dirty="0"/>
          </a:p>
          <a:p>
            <a:r>
              <a:rPr lang="en-US" dirty="0"/>
              <a:t>The third step of phylogenetic tree construction is the selection of an appropriate evolutionary model. </a:t>
            </a:r>
          </a:p>
          <a:p>
            <a:r>
              <a:rPr lang="en-US" dirty="0"/>
              <a:t>Evolutionary (or substitution) models are statistical models that describe the substitution and divergence of sequences over time. </a:t>
            </a:r>
          </a:p>
          <a:p>
            <a:r>
              <a:rPr lang="en-US" dirty="0"/>
              <a:t>There are several substitution models available for both nucleotide and amino acids.</a:t>
            </a:r>
          </a:p>
          <a:p>
            <a:r>
              <a:rPr lang="en-US" dirty="0"/>
              <a:t>Two commonly used substitution models for nucleotides are the Jukes-Cantor (JC) model and Kimura’s two-parameter model.</a:t>
            </a:r>
          </a:p>
          <a:p>
            <a:r>
              <a:rPr lang="en-US" dirty="0"/>
              <a:t>There are also many amino acid substitution models. The most commonly used ones are the </a:t>
            </a:r>
            <a:r>
              <a:rPr lang="en-US" dirty="0" err="1"/>
              <a:t>Dayhoff</a:t>
            </a:r>
            <a:r>
              <a:rPr lang="en-US" dirty="0"/>
              <a:t> model (PAM) and the Jones-Taylor-Thornton (JTT) model. </a:t>
            </a:r>
          </a:p>
        </p:txBody>
      </p:sp>
    </p:spTree>
    <p:extLst>
      <p:ext uri="{BB962C8B-B14F-4D97-AF65-F5344CB8AC3E}">
        <p14:creationId xmlns:p14="http://schemas.microsoft.com/office/powerpoint/2010/main" val="36730429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Phylogenetic Tree Construction Steps</a:t>
            </a:r>
            <a:endParaRPr lang="en-US" b="1" dirty="0"/>
          </a:p>
        </p:txBody>
      </p:sp>
      <p:sp>
        <p:nvSpPr>
          <p:cNvPr id="3" name="Content Placeholder 2"/>
          <p:cNvSpPr>
            <a:spLocks noGrp="1"/>
          </p:cNvSpPr>
          <p:nvPr>
            <p:ph idx="1"/>
          </p:nvPr>
        </p:nvSpPr>
        <p:spPr/>
        <p:txBody>
          <a:bodyPr/>
          <a:lstStyle/>
          <a:p>
            <a:pPr marL="0" indent="0">
              <a:buNone/>
            </a:pPr>
            <a:r>
              <a:rPr lang="en-US" b="1" dirty="0"/>
              <a:t>4. Construction of the phylogenetic tree</a:t>
            </a:r>
            <a:endParaRPr lang="en-US" dirty="0"/>
          </a:p>
          <a:p>
            <a:r>
              <a:rPr lang="en-US" dirty="0"/>
              <a:t>The next step is the construction of the phylogenetic tree. </a:t>
            </a:r>
          </a:p>
          <a:p>
            <a:r>
              <a:rPr lang="en-US" dirty="0"/>
              <a:t>The two main methods for constructing phylogenetic trees are distance-based and character-based methods. </a:t>
            </a:r>
          </a:p>
          <a:p>
            <a:r>
              <a:rPr lang="en-US" dirty="0"/>
              <a:t>Distance-based methods rely on computing the amount of dissimilarity between sequences, while character-based methods use molecular sequences from individual taxa to trace the character states of the common ancestor. </a:t>
            </a:r>
          </a:p>
        </p:txBody>
      </p:sp>
    </p:spTree>
    <p:extLst>
      <p:ext uri="{BB962C8B-B14F-4D97-AF65-F5344CB8AC3E}">
        <p14:creationId xmlns:p14="http://schemas.microsoft.com/office/powerpoint/2010/main" val="2408557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b="1" dirty="0"/>
              <a:t>5. Assessment of the reliability of the tree</a:t>
            </a:r>
            <a:endParaRPr lang="en-US" dirty="0"/>
          </a:p>
          <a:p>
            <a:r>
              <a:rPr lang="en-US" dirty="0"/>
              <a:t>The final step involves assessing the reliability of the phylogenetic tree. This can be done by a statistical method called bootstrapping which is used to assess the reliability of a phylogenetic tree’s topology.</a:t>
            </a:r>
          </a:p>
          <a:p>
            <a:r>
              <a:rPr lang="en-US" dirty="0"/>
              <a:t>It involves repeatedly resampling the initial sequence data to generate multiple subsets of derived sequences, referred to as bootstrap samples.</a:t>
            </a:r>
          </a:p>
          <a:p>
            <a:r>
              <a:rPr lang="en-US" dirty="0"/>
              <a:t>These samples are then used to construct a new phylogenetic tree using the same method as the original tree.</a:t>
            </a:r>
          </a:p>
          <a:p>
            <a:r>
              <a:rPr lang="en-US" dirty="0"/>
              <a:t>Interior branches that are accurately predicted by the new tree are assigned a value of 1. This process is repeated numerous times, and the percentage of times each interior branch receives a value of 1 is calculated as the bootstrap value or confidence value. </a:t>
            </a:r>
          </a:p>
          <a:p>
            <a:r>
              <a:rPr lang="en-US" dirty="0"/>
              <a:t>A bootstrap value of 95 or more is generally considered to indicate an accurate topology, and these values are expressed as percentages on the branches of the phylogenetic tree.</a:t>
            </a:r>
          </a:p>
          <a:p>
            <a:r>
              <a:rPr lang="en-US" dirty="0"/>
              <a:t>Besides bootstrapping, other resampling strategies like Jackknifing and Bayesian Simulation can also be used.</a:t>
            </a:r>
          </a:p>
        </p:txBody>
      </p:sp>
      <p:sp>
        <p:nvSpPr>
          <p:cNvPr id="4" name="Title 1"/>
          <p:cNvSpPr>
            <a:spLocks noGrp="1"/>
          </p:cNvSpPr>
          <p:nvPr>
            <p:ph type="title"/>
          </p:nvPr>
        </p:nvSpPr>
        <p:spPr/>
        <p:txBody>
          <a:bodyPr/>
          <a:lstStyle/>
          <a:p>
            <a:r>
              <a:rPr lang="en-US" b="1" dirty="0" smtClean="0"/>
              <a:t>Phylogenetic Tree Construction Steps</a:t>
            </a:r>
            <a:endParaRPr lang="en-US" b="1" dirty="0"/>
          </a:p>
        </p:txBody>
      </p:sp>
    </p:spTree>
    <p:extLst>
      <p:ext uri="{BB962C8B-B14F-4D97-AF65-F5344CB8AC3E}">
        <p14:creationId xmlns:p14="http://schemas.microsoft.com/office/powerpoint/2010/main" val="21706989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Thank you !!!</a:t>
            </a:r>
            <a:endParaRPr lang="en-US" b="1"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44514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A6144A-5226-460D-82FC-C42BD012D24E}"/>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DDA84D54-D778-4863-BA3D-18639C3E824E}"/>
              </a:ext>
            </a:extLst>
          </p:cNvPr>
          <p:cNvSpPr>
            <a:spLocks noGrp="1"/>
          </p:cNvSpPr>
          <p:nvPr>
            <p:ph idx="1"/>
          </p:nvPr>
        </p:nvSpPr>
        <p:spPr>
          <a:xfrm>
            <a:off x="838199" y="1825624"/>
            <a:ext cx="11198629" cy="5032375"/>
          </a:xfrm>
        </p:spPr>
        <p:txBody>
          <a:bodyPr>
            <a:normAutofit lnSpcReduction="10000"/>
          </a:bodyPr>
          <a:lstStyle/>
          <a:p>
            <a:r>
              <a:rPr lang="en" dirty="0"/>
              <a:t>PHYLIP </a:t>
            </a:r>
            <a:r>
              <a:rPr lang="en" sz="2800" u="sng" dirty="0">
                <a:solidFill>
                  <a:schemeClr val="hlink"/>
                </a:solidFill>
                <a:hlinkClick r:id="rId2"/>
              </a:rPr>
              <a:t>https://evolution.genetics.washington.edu/phylip.html</a:t>
            </a:r>
            <a:endParaRPr lang="en" sz="2800" u="sng" dirty="0">
              <a:solidFill>
                <a:schemeClr val="hlink"/>
              </a:solidFill>
            </a:endParaRPr>
          </a:p>
          <a:p>
            <a:pPr lvl="1"/>
            <a:r>
              <a:rPr lang="en-US" dirty="0"/>
              <a:t>If an alignment is produced using CLUSTAL W or edited using </a:t>
            </a:r>
            <a:r>
              <a:rPr lang="en-US" dirty="0" err="1"/>
              <a:t>GeneDoc</a:t>
            </a:r>
            <a:r>
              <a:rPr lang="en-US" dirty="0"/>
              <a:t>, the alignment may be saved in PHYLIP format and then used in PHYLIP programs directly</a:t>
            </a:r>
          </a:p>
          <a:p>
            <a:pPr lvl="1"/>
            <a:r>
              <a:rPr lang="en-US" dirty="0"/>
              <a:t>Once the user activates a given PHYLIP program and loads the </a:t>
            </a:r>
            <a:r>
              <a:rPr lang="en-US" dirty="0" err="1"/>
              <a:t>infile</a:t>
            </a:r>
            <a:r>
              <a:rPr lang="en-US" dirty="0"/>
              <a:t>, the user can then choose from an option menu or accept the default values</a:t>
            </a:r>
          </a:p>
          <a:p>
            <a:pPr lvl="1"/>
            <a:r>
              <a:rPr lang="en-US" dirty="0"/>
              <a:t>The output is given to a file called </a:t>
            </a:r>
            <a:r>
              <a:rPr lang="en-US" dirty="0" err="1"/>
              <a:t>outfile</a:t>
            </a:r>
            <a:r>
              <a:rPr lang="en-US" dirty="0"/>
              <a:t> and </a:t>
            </a:r>
            <a:r>
              <a:rPr lang="en-US" dirty="0" err="1"/>
              <a:t>treefile</a:t>
            </a:r>
            <a:r>
              <a:rPr lang="en-US" dirty="0"/>
              <a:t> where applicable</a:t>
            </a:r>
          </a:p>
          <a:p>
            <a:pPr lvl="1"/>
            <a:r>
              <a:rPr lang="en-US" dirty="0"/>
              <a:t>If the output is to be read by another program, then the </a:t>
            </a:r>
            <a:r>
              <a:rPr lang="en-US" dirty="0" err="1"/>
              <a:t>outfile</a:t>
            </a:r>
            <a:r>
              <a:rPr lang="en-US" dirty="0"/>
              <a:t> must be renamed as before execution of the program since all files named </a:t>
            </a:r>
            <a:r>
              <a:rPr lang="en-US" dirty="0" err="1"/>
              <a:t>outfile</a:t>
            </a:r>
            <a:r>
              <a:rPr lang="en-US" dirty="0"/>
              <a:t> or </a:t>
            </a:r>
            <a:r>
              <a:rPr lang="en-US" dirty="0" err="1"/>
              <a:t>treefile</a:t>
            </a:r>
            <a:r>
              <a:rPr lang="en-US" dirty="0"/>
              <a:t> will be overwritten at the beginning of program execution</a:t>
            </a:r>
          </a:p>
          <a:p>
            <a:pPr lvl="1"/>
            <a:r>
              <a:rPr lang="en-US" dirty="0"/>
              <a:t>The tree file generated is a widely used format that can be imported into a variety of tree-drawing programs, including DRAWGRAM and DRAWTREE that come with this package</a:t>
            </a:r>
          </a:p>
          <a:p>
            <a:pPr lvl="1"/>
            <a:r>
              <a:rPr lang="en-US" dirty="0"/>
              <a:t>However, these PHYLIP tree-drawing programs produce low-resolution graphics, so a program such as </a:t>
            </a:r>
            <a:r>
              <a:rPr lang="en-US" dirty="0" err="1"/>
              <a:t>TreeView</a:t>
            </a:r>
            <a:r>
              <a:rPr lang="en-US" dirty="0"/>
              <a:t> is instead recommended</a:t>
            </a:r>
          </a:p>
          <a:p>
            <a:pPr lvl="1"/>
            <a:endParaRPr lang="en-US" dirty="0"/>
          </a:p>
        </p:txBody>
      </p:sp>
    </p:spTree>
    <p:extLst>
      <p:ext uri="{BB962C8B-B14F-4D97-AF65-F5344CB8AC3E}">
        <p14:creationId xmlns:p14="http://schemas.microsoft.com/office/powerpoint/2010/main" val="408855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0CDDB4-9F3E-4BA6-9202-226FC56E68CB}"/>
              </a:ext>
            </a:extLst>
          </p:cNvPr>
          <p:cNvSpPr>
            <a:spLocks noGrp="1"/>
          </p:cNvSpPr>
          <p:nvPr>
            <p:ph idx="1"/>
          </p:nvPr>
        </p:nvSpPr>
        <p:spPr/>
        <p:txBody>
          <a:bodyPr/>
          <a:lstStyle/>
          <a:p>
            <a:r>
              <a:rPr lang="en-US" dirty="0"/>
              <a:t>Phylogram</a:t>
            </a:r>
          </a:p>
          <a:p>
            <a:pPr lvl="1"/>
            <a:r>
              <a:rPr lang="en-US" dirty="0"/>
              <a:t>Phylogram represents the cladistic relations and the absolute time scale of the divergence of the taxa.</a:t>
            </a:r>
          </a:p>
          <a:p>
            <a:pPr lvl="1"/>
            <a:r>
              <a:rPr lang="en-US" dirty="0"/>
              <a:t>In a phylogram, the branch lengths represent the amount of evolutionary divergence. Such trees are said to be scaled. </a:t>
            </a:r>
          </a:p>
          <a:p>
            <a:pPr lvl="1"/>
            <a:r>
              <a:rPr lang="en-US" dirty="0"/>
              <a:t>The scaled trees have the advantage of showing both the evolutionary relationships and information about the relative divergence time of the branches.</a:t>
            </a:r>
          </a:p>
          <a:p>
            <a:pPr lvl="1"/>
            <a:endParaRPr lang="en-US" dirty="0"/>
          </a:p>
        </p:txBody>
      </p:sp>
      <p:sp>
        <p:nvSpPr>
          <p:cNvPr id="6" name="Title 1"/>
          <p:cNvSpPr>
            <a:spLocks noGrp="1"/>
          </p:cNvSpPr>
          <p:nvPr>
            <p:ph type="title"/>
          </p:nvPr>
        </p:nvSpPr>
        <p:spPr/>
        <p:txBody>
          <a:bodyPr/>
          <a:lstStyle/>
          <a:p>
            <a:r>
              <a:rPr lang="en-US" b="1" dirty="0" smtClean="0"/>
              <a:t>Types of Phylogenetic tree</a:t>
            </a:r>
            <a:endParaRPr lang="en-US" b="1" dirty="0"/>
          </a:p>
        </p:txBody>
      </p:sp>
    </p:spTree>
    <p:extLst>
      <p:ext uri="{BB962C8B-B14F-4D97-AF65-F5344CB8AC3E}">
        <p14:creationId xmlns:p14="http://schemas.microsoft.com/office/powerpoint/2010/main" val="656088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1D75D-B38E-4BB3-A8D0-E7CDB980E569}"/>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42222777-45E9-4836-98B0-056689E631B1}"/>
              </a:ext>
            </a:extLst>
          </p:cNvPr>
          <p:cNvSpPr>
            <a:spLocks noGrp="1"/>
          </p:cNvSpPr>
          <p:nvPr>
            <p:ph idx="1"/>
          </p:nvPr>
        </p:nvSpPr>
        <p:spPr>
          <a:xfrm>
            <a:off x="838199" y="1825624"/>
            <a:ext cx="11215255" cy="5032375"/>
          </a:xfrm>
        </p:spPr>
        <p:txBody>
          <a:bodyPr>
            <a:normAutofit lnSpcReduction="10000"/>
          </a:bodyPr>
          <a:lstStyle/>
          <a:p>
            <a:r>
              <a:rPr lang="en" dirty="0"/>
              <a:t>PHYLIP </a:t>
            </a:r>
            <a:r>
              <a:rPr lang="en" sz="2800" u="sng" dirty="0">
                <a:solidFill>
                  <a:schemeClr val="hlink"/>
                </a:solidFill>
                <a:hlinkClick r:id="rId2"/>
              </a:rPr>
              <a:t>https://evolution.genetics.washington.edu/phylip.html</a:t>
            </a:r>
            <a:endParaRPr lang="en" sz="2800" u="sng" dirty="0">
              <a:solidFill>
                <a:schemeClr val="hlink"/>
              </a:solidFill>
            </a:endParaRPr>
          </a:p>
          <a:p>
            <a:pPr lvl="1"/>
            <a:r>
              <a:rPr lang="en-US" dirty="0"/>
              <a:t>PHYLIP stands for Phylogeny Inference Package</a:t>
            </a:r>
          </a:p>
          <a:p>
            <a:pPr lvl="1"/>
            <a:r>
              <a:rPr lang="en-US" dirty="0"/>
              <a:t>It consists of about 30 programs that cover most aspect of phylogenetic analysis</a:t>
            </a:r>
          </a:p>
          <a:p>
            <a:pPr lvl="1"/>
            <a:r>
              <a:rPr lang="en-US" dirty="0"/>
              <a:t>It is a free program and available for wide variety of operating system platforms</a:t>
            </a:r>
          </a:p>
          <a:p>
            <a:pPr lvl="1"/>
            <a:r>
              <a:rPr lang="en-US" dirty="0"/>
              <a:t>The author of PHYLIP claims that it is the mostly used program currently</a:t>
            </a:r>
          </a:p>
          <a:p>
            <a:pPr lvl="1"/>
            <a:r>
              <a:rPr lang="en-US" dirty="0"/>
              <a:t>It is a command line program thus, no GUI.</a:t>
            </a:r>
          </a:p>
          <a:p>
            <a:pPr lvl="1"/>
            <a:r>
              <a:rPr lang="en-US" dirty="0"/>
              <a:t>The documentation is well written and very comprehensive, and the interface is straightforward</a:t>
            </a:r>
          </a:p>
          <a:p>
            <a:pPr lvl="1"/>
            <a:r>
              <a:rPr lang="en-US" dirty="0"/>
              <a:t>A program within PHYLIP is called on by typing its name which causes the data to be read from a file called </a:t>
            </a:r>
            <a:r>
              <a:rPr lang="en-US" dirty="0" err="1"/>
              <a:t>infile</a:t>
            </a:r>
            <a:endParaRPr lang="en-US" dirty="0"/>
          </a:p>
          <a:p>
            <a:pPr lvl="1"/>
            <a:r>
              <a:rPr lang="en-US" dirty="0"/>
              <a:t>If no </a:t>
            </a:r>
            <a:r>
              <a:rPr lang="en-US" dirty="0" err="1"/>
              <a:t>infile</a:t>
            </a:r>
            <a:r>
              <a:rPr lang="en-US" dirty="0"/>
              <a:t> exists, you can specify the filename</a:t>
            </a:r>
          </a:p>
          <a:p>
            <a:pPr lvl="1"/>
            <a:r>
              <a:rPr lang="en-US" dirty="0"/>
              <a:t>The </a:t>
            </a:r>
            <a:r>
              <a:rPr lang="en-US" dirty="0" err="1"/>
              <a:t>infile</a:t>
            </a:r>
            <a:r>
              <a:rPr lang="en-US" dirty="0"/>
              <a:t> must be in PHYLIP format</a:t>
            </a:r>
          </a:p>
          <a:p>
            <a:pPr lvl="1"/>
            <a:r>
              <a:rPr lang="en-US" dirty="0"/>
              <a:t>This format is clearly described in the documentation, and most sequence analysis programs offer the ability to export sequences in this format</a:t>
            </a:r>
          </a:p>
          <a:p>
            <a:pPr lvl="1"/>
            <a:endParaRPr lang="en-US" dirty="0"/>
          </a:p>
        </p:txBody>
      </p:sp>
    </p:spTree>
    <p:extLst>
      <p:ext uri="{BB962C8B-B14F-4D97-AF65-F5344CB8AC3E}">
        <p14:creationId xmlns:p14="http://schemas.microsoft.com/office/powerpoint/2010/main" val="3576592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A6144A-5226-460D-82FC-C42BD012D24E}"/>
              </a:ext>
            </a:extLst>
          </p:cNvPr>
          <p:cNvSpPr>
            <a:spLocks noGrp="1"/>
          </p:cNvSpPr>
          <p:nvPr>
            <p:ph type="title"/>
          </p:nvPr>
        </p:nvSpPr>
        <p:spPr/>
        <p:txBody>
          <a:bodyPr/>
          <a:lstStyle/>
          <a:p>
            <a:r>
              <a:rPr lang="en-US" dirty="0"/>
              <a:t>Phylogenetics</a:t>
            </a:r>
          </a:p>
        </p:txBody>
      </p:sp>
      <p:sp>
        <p:nvSpPr>
          <p:cNvPr id="3" name="Content Placeholder 2">
            <a:extLst>
              <a:ext uri="{FF2B5EF4-FFF2-40B4-BE49-F238E27FC236}">
                <a16:creationId xmlns="" xmlns:a16="http://schemas.microsoft.com/office/drawing/2014/main" id="{DDA84D54-D778-4863-BA3D-18639C3E824E}"/>
              </a:ext>
            </a:extLst>
          </p:cNvPr>
          <p:cNvSpPr>
            <a:spLocks noGrp="1"/>
          </p:cNvSpPr>
          <p:nvPr>
            <p:ph idx="1"/>
          </p:nvPr>
        </p:nvSpPr>
        <p:spPr>
          <a:xfrm>
            <a:off x="838200" y="1825624"/>
            <a:ext cx="10515600" cy="5032375"/>
          </a:xfrm>
        </p:spPr>
        <p:txBody>
          <a:bodyPr>
            <a:normAutofit fontScale="92500"/>
          </a:bodyPr>
          <a:lstStyle/>
          <a:p>
            <a:r>
              <a:rPr lang="en" dirty="0"/>
              <a:t>PAUP   </a:t>
            </a:r>
            <a:r>
              <a:rPr lang="en" sz="2800" u="sng" dirty="0">
                <a:solidFill>
                  <a:schemeClr val="hlink"/>
                </a:solidFill>
                <a:hlinkClick r:id="rId2"/>
              </a:rPr>
              <a:t>http://paup.phylosolutions.com/</a:t>
            </a:r>
            <a:endParaRPr lang="en" sz="2800" u="sng" dirty="0">
              <a:solidFill>
                <a:schemeClr val="hlink"/>
              </a:solidFill>
            </a:endParaRPr>
          </a:p>
          <a:p>
            <a:pPr lvl="1"/>
            <a:r>
              <a:rPr lang="en-US" dirty="0"/>
              <a:t>The objective of the development of PAUP is to provide a phylogenetics program that includes as many functions (including tree graphics) as possible in a single, platform-independent program with a menu interface.</a:t>
            </a:r>
          </a:p>
          <a:p>
            <a:pPr lvl="1"/>
            <a:r>
              <a:rPr lang="en-US" dirty="0"/>
              <a:t>PAUP stands for Phylogenetic Analysis Using Parsimony and still contains one of the most sophisticated parsimony programs available.</a:t>
            </a:r>
          </a:p>
          <a:p>
            <a:pPr lvl="1"/>
            <a:r>
              <a:rPr lang="en-US" dirty="0"/>
              <a:t>Version 3 performed only MP-associated tree-building and analytical functions.</a:t>
            </a:r>
          </a:p>
          <a:p>
            <a:pPr lvl="1"/>
            <a:r>
              <a:rPr lang="en-US" dirty="0"/>
              <a:t>PAUP version 4 also includes distance and ML functions for nucleotide data and other new features</a:t>
            </a:r>
          </a:p>
          <a:p>
            <a:pPr lvl="1"/>
            <a:r>
              <a:rPr lang="en-US" dirty="0"/>
              <a:t>Current tree-building functions in PAUP include MP, and, for nucleotide data, distance and ML using the </a:t>
            </a:r>
            <a:r>
              <a:rPr lang="en-US" dirty="0" err="1"/>
              <a:t>fastDNAml</a:t>
            </a:r>
            <a:r>
              <a:rPr lang="en-US" dirty="0"/>
              <a:t> algorithm</a:t>
            </a:r>
          </a:p>
          <a:p>
            <a:pPr lvl="1"/>
            <a:r>
              <a:rPr lang="en-US" dirty="0"/>
              <a:t>Each tree-building program permits a variety of options</a:t>
            </a:r>
          </a:p>
          <a:p>
            <a:pPr lvl="1"/>
            <a:r>
              <a:rPr lang="en-US" dirty="0"/>
              <a:t>The MP options include specification of any character weighting scheme</a:t>
            </a:r>
          </a:p>
          <a:p>
            <a:pPr lvl="1"/>
            <a:r>
              <a:rPr lang="en-US" dirty="0"/>
              <a:t>Distance options include choice of NJ, ME, FM, and UPGMA procedures</a:t>
            </a:r>
          </a:p>
          <a:p>
            <a:pPr lvl="1"/>
            <a:endParaRPr lang="en-US" dirty="0"/>
          </a:p>
        </p:txBody>
      </p:sp>
    </p:spTree>
    <p:extLst>
      <p:ext uri="{BB962C8B-B14F-4D97-AF65-F5344CB8AC3E}">
        <p14:creationId xmlns:p14="http://schemas.microsoft.com/office/powerpoint/2010/main" val="278739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0CDDB4-9F3E-4BA6-9202-226FC56E68CB}"/>
              </a:ext>
            </a:extLst>
          </p:cNvPr>
          <p:cNvSpPr>
            <a:spLocks noGrp="1"/>
          </p:cNvSpPr>
          <p:nvPr>
            <p:ph idx="1"/>
          </p:nvPr>
        </p:nvSpPr>
        <p:spPr>
          <a:xfrm>
            <a:off x="216132" y="1415600"/>
            <a:ext cx="6260158" cy="5442400"/>
          </a:xfrm>
        </p:spPr>
        <p:txBody>
          <a:bodyPr>
            <a:normAutofit/>
          </a:bodyPr>
          <a:lstStyle/>
          <a:p>
            <a:r>
              <a:rPr lang="en-US" dirty="0"/>
              <a:t>Phylogram</a:t>
            </a:r>
          </a:p>
          <a:p>
            <a:pPr lvl="1"/>
            <a:r>
              <a:rPr lang="en-US" dirty="0"/>
              <a:t>The green circle, the external notes, represents the actual organisms sampled and sequenced, and are referred as taxa. </a:t>
            </a:r>
          </a:p>
          <a:p>
            <a:pPr lvl="1"/>
            <a:r>
              <a:rPr lang="en-US" dirty="0"/>
              <a:t>The blue circles, internal nodes, represents the hypothetical ancestors for the tips. </a:t>
            </a:r>
          </a:p>
          <a:p>
            <a:pPr lvl="1"/>
            <a:r>
              <a:rPr lang="en-US" dirty="0"/>
              <a:t>The red circle represents the common ancestor of all the species in the tree. </a:t>
            </a:r>
          </a:p>
          <a:p>
            <a:pPr lvl="1"/>
            <a:r>
              <a:rPr lang="en-US" dirty="0"/>
              <a:t>The horizontal lines are branches and represent evolutionary changes, and are measured in units of time or genetic divergence. </a:t>
            </a:r>
          </a:p>
          <a:p>
            <a:pPr lvl="1"/>
            <a:r>
              <a:rPr lang="en-US" dirty="0"/>
              <a:t>The bar at the bottom provides the scale of these branch lengths.</a:t>
            </a:r>
          </a:p>
          <a:p>
            <a:endParaRPr lang="en-US" dirty="0"/>
          </a:p>
        </p:txBody>
      </p:sp>
      <p:pic>
        <p:nvPicPr>
          <p:cNvPr id="4" name="Google Shape;101;p20">
            <a:extLst>
              <a:ext uri="{FF2B5EF4-FFF2-40B4-BE49-F238E27FC236}">
                <a16:creationId xmlns:a16="http://schemas.microsoft.com/office/drawing/2014/main" xmlns="" id="{673B80A8-22CA-4FCF-BFD6-3D4CEF455CA0}"/>
              </a:ext>
            </a:extLst>
          </p:cNvPr>
          <p:cNvPicPr preferRelativeResize="0"/>
          <p:nvPr/>
        </p:nvPicPr>
        <p:blipFill>
          <a:blip r:embed="rId2">
            <a:alphaModFix/>
          </a:blip>
          <a:stretch>
            <a:fillRect/>
          </a:stretch>
        </p:blipFill>
        <p:spPr>
          <a:xfrm>
            <a:off x="6476290" y="1690688"/>
            <a:ext cx="5715710" cy="3522161"/>
          </a:xfrm>
          <a:prstGeom prst="rect">
            <a:avLst/>
          </a:prstGeom>
          <a:noFill/>
          <a:ln>
            <a:noFill/>
          </a:ln>
        </p:spPr>
      </p:pic>
      <p:sp>
        <p:nvSpPr>
          <p:cNvPr id="6" name="Title 1"/>
          <p:cNvSpPr>
            <a:spLocks noGrp="1"/>
          </p:cNvSpPr>
          <p:nvPr>
            <p:ph type="title"/>
          </p:nvPr>
        </p:nvSpPr>
        <p:spPr/>
        <p:txBody>
          <a:bodyPr/>
          <a:lstStyle/>
          <a:p>
            <a:r>
              <a:rPr lang="en-US" b="1" dirty="0" smtClean="0"/>
              <a:t>Types of Phylogenetic tree</a:t>
            </a:r>
            <a:endParaRPr lang="en-US" b="1" dirty="0"/>
          </a:p>
        </p:txBody>
      </p:sp>
    </p:spTree>
    <p:extLst>
      <p:ext uri="{BB962C8B-B14F-4D97-AF65-F5344CB8AC3E}">
        <p14:creationId xmlns:p14="http://schemas.microsoft.com/office/powerpoint/2010/main" val="278148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0CDDB4-9F3E-4BA6-9202-226FC56E68CB}"/>
              </a:ext>
            </a:extLst>
          </p:cNvPr>
          <p:cNvSpPr>
            <a:spLocks noGrp="1"/>
          </p:cNvSpPr>
          <p:nvPr>
            <p:ph idx="1"/>
          </p:nvPr>
        </p:nvSpPr>
        <p:spPr>
          <a:xfrm>
            <a:off x="838200" y="1825625"/>
            <a:ext cx="10515600" cy="4667250"/>
          </a:xfrm>
        </p:spPr>
        <p:txBody>
          <a:bodyPr>
            <a:normAutofit/>
          </a:bodyPr>
          <a:lstStyle/>
          <a:p>
            <a:r>
              <a:rPr lang="en-US" dirty="0"/>
              <a:t>Cladogram</a:t>
            </a:r>
          </a:p>
          <a:p>
            <a:pPr lvl="1"/>
            <a:r>
              <a:rPr lang="en-US" dirty="0"/>
              <a:t>A tree diagram representing the order of divergence of the groups, but no time scale of the process. It is based on cladistic properties. </a:t>
            </a:r>
          </a:p>
          <a:p>
            <a:pPr lvl="1"/>
            <a:r>
              <a:rPr lang="en-US" dirty="0"/>
              <a:t>A cladogram is not, however, an evolutionary tree because it does not show how ancestors are related to descendants.</a:t>
            </a:r>
          </a:p>
          <a:p>
            <a:pPr lvl="1"/>
            <a:r>
              <a:rPr lang="en-US" dirty="0"/>
              <a:t>A cladogram uses lines that branch off in different directions ending at a clade, a group of organisms with a last common ancestor.</a:t>
            </a:r>
          </a:p>
          <a:p>
            <a:pPr lvl="1"/>
            <a:r>
              <a:rPr lang="en-US" dirty="0"/>
              <a:t>In a cladogram, the external taxa line up neatly in a row or column. Their branch lengths are not proportional to the number of evolutionary changes and thus have no phylogenetic meaning. </a:t>
            </a:r>
          </a:p>
          <a:p>
            <a:pPr lvl="1"/>
            <a:r>
              <a:rPr lang="en-US" dirty="0"/>
              <a:t>In such an unscaled tree, only the topology of the tree matters, which shows the relative ordering of the taxa.</a:t>
            </a:r>
          </a:p>
          <a:p>
            <a:pPr lvl="1"/>
            <a:endParaRPr lang="en-US" dirty="0"/>
          </a:p>
        </p:txBody>
      </p:sp>
      <p:pic>
        <p:nvPicPr>
          <p:cNvPr id="1026" name="Picture 2" descr="Cladistics Part 1: Constructing Cladograms">
            <a:extLst>
              <a:ext uri="{FF2B5EF4-FFF2-40B4-BE49-F238E27FC236}">
                <a16:creationId xmlns:a16="http://schemas.microsoft.com/office/drawing/2014/main" xmlns="" id="{6CCDC2AA-ED9D-45C8-B970-B0AC209E6F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6720" y="1"/>
            <a:ext cx="4145280" cy="233172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lstStyle/>
          <a:p>
            <a:r>
              <a:rPr lang="en-US" b="1" dirty="0" smtClean="0"/>
              <a:t>Types of Phylogenetic tree</a:t>
            </a:r>
            <a:endParaRPr lang="en-US" b="1" dirty="0"/>
          </a:p>
        </p:txBody>
      </p:sp>
    </p:spTree>
    <p:extLst>
      <p:ext uri="{BB962C8B-B14F-4D97-AF65-F5344CB8AC3E}">
        <p14:creationId xmlns:p14="http://schemas.microsoft.com/office/powerpoint/2010/main" val="4314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0CDDB4-9F3E-4BA6-9202-226FC56E68CB}"/>
              </a:ext>
            </a:extLst>
          </p:cNvPr>
          <p:cNvSpPr>
            <a:spLocks noGrp="1"/>
          </p:cNvSpPr>
          <p:nvPr>
            <p:ph idx="1"/>
          </p:nvPr>
        </p:nvSpPr>
        <p:spPr>
          <a:xfrm>
            <a:off x="838200" y="1825624"/>
            <a:ext cx="10515600" cy="5032375"/>
          </a:xfrm>
        </p:spPr>
        <p:txBody>
          <a:bodyPr>
            <a:normAutofit/>
          </a:bodyPr>
          <a:lstStyle/>
          <a:p>
            <a:r>
              <a:rPr lang="en-US" dirty="0"/>
              <a:t>Dendrogram:</a:t>
            </a:r>
          </a:p>
          <a:p>
            <a:pPr lvl="1"/>
            <a:r>
              <a:rPr lang="en-US" dirty="0"/>
              <a:t>A dendrogram is a general name for a tree, whether phylogenetic or not, and hence also for the diagrammatic representation of a phylogenetic tree.</a:t>
            </a:r>
          </a:p>
          <a:p>
            <a:r>
              <a:rPr lang="en-US" dirty="0" err="1"/>
              <a:t>Newick</a:t>
            </a:r>
            <a:r>
              <a:rPr lang="en-US" dirty="0"/>
              <a:t> format </a:t>
            </a:r>
          </a:p>
          <a:p>
            <a:pPr lvl="1"/>
            <a:r>
              <a:rPr lang="en-US" dirty="0"/>
              <a:t>To provide information of tree topology to computer programs without having to draw the tree itself, a special text format known as the </a:t>
            </a:r>
            <a:r>
              <a:rPr lang="en-US" dirty="0" err="1"/>
              <a:t>Newick</a:t>
            </a:r>
            <a:r>
              <a:rPr lang="en-US" dirty="0"/>
              <a:t> format is developed.</a:t>
            </a:r>
          </a:p>
          <a:p>
            <a:pPr lvl="1"/>
            <a:r>
              <a:rPr lang="en-US" dirty="0"/>
              <a:t>In this format, trees are represented by taxa included in nested parentheses. </a:t>
            </a:r>
          </a:p>
          <a:p>
            <a:pPr lvl="1"/>
            <a:r>
              <a:rPr lang="en-US" dirty="0"/>
              <a:t>In this linear representation, each internal node is represented by a pair of parentheses that enclose all member of a monophyletic group separated by a comma. </a:t>
            </a:r>
          </a:p>
          <a:p>
            <a:pPr lvl="1"/>
            <a:r>
              <a:rPr lang="en-US" dirty="0"/>
              <a:t>For a tree with scaled branch lengths, the branch lengths in arbitrary units are placed immediately after the name of the taxon separated by a colon. </a:t>
            </a:r>
          </a:p>
          <a:p>
            <a:pPr lvl="1"/>
            <a:endParaRPr lang="en-US" dirty="0"/>
          </a:p>
        </p:txBody>
      </p:sp>
      <p:sp>
        <p:nvSpPr>
          <p:cNvPr id="5" name="Title 1"/>
          <p:cNvSpPr>
            <a:spLocks noGrp="1"/>
          </p:cNvSpPr>
          <p:nvPr>
            <p:ph type="title"/>
          </p:nvPr>
        </p:nvSpPr>
        <p:spPr/>
        <p:txBody>
          <a:bodyPr/>
          <a:lstStyle/>
          <a:p>
            <a:r>
              <a:rPr lang="en-US" b="1" dirty="0" smtClean="0"/>
              <a:t>Types of Phylogenetic tree</a:t>
            </a:r>
            <a:endParaRPr lang="en-US" b="1" dirty="0"/>
          </a:p>
        </p:txBody>
      </p:sp>
    </p:spTree>
    <p:extLst>
      <p:ext uri="{BB962C8B-B14F-4D97-AF65-F5344CB8AC3E}">
        <p14:creationId xmlns:p14="http://schemas.microsoft.com/office/powerpoint/2010/main" val="317171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4113</Words>
  <Application>Microsoft Office PowerPoint</Application>
  <PresentationFormat>Widescreen</PresentationFormat>
  <Paragraphs>356</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Bioinformatics Lecture 3</vt:lpstr>
      <vt:lpstr>Introduction</vt:lpstr>
      <vt:lpstr>PowerPoint Presentation</vt:lpstr>
      <vt:lpstr>Types of Phylogenetic tree</vt:lpstr>
      <vt:lpstr>Types of Phylogenetic tree</vt:lpstr>
      <vt:lpstr>Types of Phylogenetic tree</vt:lpstr>
      <vt:lpstr>Types of Phylogenetic tree</vt:lpstr>
      <vt:lpstr>Types of Phylogenetic tree</vt:lpstr>
      <vt:lpstr>Types of Phylogenetic tree</vt:lpstr>
      <vt:lpstr>PowerPoint Presentation</vt:lpstr>
      <vt:lpstr>Tree Construction Methods</vt:lpstr>
      <vt:lpstr>Phylogenetic tree construction : Distance based methods</vt:lpstr>
      <vt:lpstr>Distance based methods</vt:lpstr>
      <vt:lpstr>UPGMA</vt:lpstr>
      <vt:lpstr>UPGMA</vt:lpstr>
      <vt:lpstr>UPGMA</vt:lpstr>
      <vt:lpstr>Distance based methods</vt:lpstr>
      <vt:lpstr>Phylogenetics</vt:lpstr>
      <vt:lpstr>Phylogenetics</vt:lpstr>
      <vt:lpstr>Phylogenetics</vt:lpstr>
      <vt:lpstr>Phylogenetics</vt:lpstr>
      <vt:lpstr>Phylogenetics</vt:lpstr>
      <vt:lpstr>Phylogenetics</vt:lpstr>
      <vt:lpstr>Phylogenetics</vt:lpstr>
      <vt:lpstr>Phylogenetics</vt:lpstr>
      <vt:lpstr>Phylogenetics</vt:lpstr>
      <vt:lpstr>Phylogenetics</vt:lpstr>
      <vt:lpstr>Phylogenetics</vt:lpstr>
      <vt:lpstr>Phylogenetics</vt:lpstr>
      <vt:lpstr>Optimality based methods</vt:lpstr>
      <vt:lpstr>Optimality based methods</vt:lpstr>
      <vt:lpstr>Phylogenetics</vt:lpstr>
      <vt:lpstr>Phylogenetics</vt:lpstr>
      <vt:lpstr>Phylogenetics</vt:lpstr>
      <vt:lpstr>Phylogenetics</vt:lpstr>
      <vt:lpstr>Phylogenetics</vt:lpstr>
      <vt:lpstr>Phylogenetics</vt:lpstr>
      <vt:lpstr>Phylogenetics</vt:lpstr>
      <vt:lpstr>Phylogenetics</vt:lpstr>
      <vt:lpstr>Phylogenetics</vt:lpstr>
      <vt:lpstr>Character based methods</vt:lpstr>
      <vt:lpstr>Phylogenetic tree construction : Maximum parsimony</vt:lpstr>
      <vt:lpstr>The principle of parsimony dictates that a theory should provide the simplest possible (viable) explanation for a phenomenon.</vt:lpstr>
      <vt:lpstr>Maximum Parsimony</vt:lpstr>
      <vt:lpstr>Character based methods</vt:lpstr>
      <vt:lpstr>Coin flip example</vt:lpstr>
      <vt:lpstr>Maximum Likelihood</vt:lpstr>
      <vt:lpstr>Phylogenetics</vt:lpstr>
      <vt:lpstr>Phylogenetics</vt:lpstr>
      <vt:lpstr>Phylogenetics</vt:lpstr>
      <vt:lpstr>Phylogenetics</vt:lpstr>
      <vt:lpstr>Applications of Phylogenetics analysis</vt:lpstr>
      <vt:lpstr>Phylogenetic Tree Construction steps</vt:lpstr>
      <vt:lpstr>Phylogenetic Tree Construction steps</vt:lpstr>
      <vt:lpstr>Phylogenetic Tree Construction steps</vt:lpstr>
      <vt:lpstr>Phylogenetic Tree Construction Steps</vt:lpstr>
      <vt:lpstr>Phylogenetic Tree Construction Steps</vt:lpstr>
      <vt:lpstr>Thank you !!!</vt:lpstr>
      <vt:lpstr>Phylogenetics</vt:lpstr>
      <vt:lpstr>Phylogenetics</vt:lpstr>
      <vt:lpstr>Phylogenetics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Lecture 3</dc:title>
  <dc:creator>Dell</dc:creator>
  <cp:lastModifiedBy>Microsoft account</cp:lastModifiedBy>
  <cp:revision>49</cp:revision>
  <dcterms:created xsi:type="dcterms:W3CDTF">2024-08-12T11:36:49Z</dcterms:created>
  <dcterms:modified xsi:type="dcterms:W3CDTF">2025-08-25T01:06:21Z</dcterms:modified>
</cp:coreProperties>
</file>